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handoutMasterIdLst>
    <p:handoutMasterId r:id="rId55"/>
  </p:handoutMasterIdLst>
  <p:sldIdLst>
    <p:sldId id="876" r:id="rId5"/>
    <p:sldId id="878" r:id="rId6"/>
    <p:sldId id="880" r:id="rId7"/>
    <p:sldId id="882" r:id="rId8"/>
    <p:sldId id="881" r:id="rId9"/>
    <p:sldId id="884" r:id="rId10"/>
    <p:sldId id="887" r:id="rId11"/>
    <p:sldId id="737" r:id="rId12"/>
    <p:sldId id="889" r:id="rId13"/>
    <p:sldId id="890" r:id="rId14"/>
    <p:sldId id="891" r:id="rId15"/>
    <p:sldId id="888" r:id="rId16"/>
    <p:sldId id="894" r:id="rId17"/>
    <p:sldId id="895" r:id="rId18"/>
    <p:sldId id="896" r:id="rId19"/>
    <p:sldId id="898" r:id="rId20"/>
    <p:sldId id="899" r:id="rId21"/>
    <p:sldId id="901" r:id="rId22"/>
    <p:sldId id="902" r:id="rId23"/>
    <p:sldId id="904" r:id="rId24"/>
    <p:sldId id="905" r:id="rId25"/>
    <p:sldId id="907" r:id="rId26"/>
    <p:sldId id="909" r:id="rId27"/>
    <p:sldId id="911" r:id="rId28"/>
    <p:sldId id="912" r:id="rId29"/>
    <p:sldId id="915" r:id="rId30"/>
    <p:sldId id="916" r:id="rId31"/>
    <p:sldId id="919" r:id="rId32"/>
    <p:sldId id="922" r:id="rId33"/>
    <p:sldId id="925" r:id="rId34"/>
    <p:sldId id="927" r:id="rId35"/>
    <p:sldId id="928" r:id="rId36"/>
    <p:sldId id="933" r:id="rId37"/>
    <p:sldId id="937" r:id="rId38"/>
    <p:sldId id="942" r:id="rId39"/>
    <p:sldId id="943" r:id="rId40"/>
    <p:sldId id="955" r:id="rId41"/>
    <p:sldId id="956" r:id="rId42"/>
    <p:sldId id="957" r:id="rId43"/>
    <p:sldId id="958" r:id="rId44"/>
    <p:sldId id="960" r:id="rId45"/>
    <p:sldId id="959" r:id="rId46"/>
    <p:sldId id="961" r:id="rId47"/>
    <p:sldId id="962" r:id="rId48"/>
    <p:sldId id="963" r:id="rId49"/>
    <p:sldId id="965" r:id="rId50"/>
    <p:sldId id="967" r:id="rId51"/>
    <p:sldId id="968" r:id="rId52"/>
    <p:sldId id="964" r:id="rId53"/>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D4D24"/>
    <a:srgbClr val="33A5CC"/>
    <a:srgbClr val="FFFFFF"/>
    <a:srgbClr val="DB256C"/>
    <a:srgbClr val="2D62AE"/>
    <a:srgbClr val="EABB22"/>
    <a:srgbClr val="C65131"/>
    <a:srgbClr val="0289AE"/>
    <a:srgbClr val="62A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38"/>
  </p:normalViewPr>
  <p:slideViewPr>
    <p:cSldViewPr snapToGrid="0" snapToObjects="1">
      <p:cViewPr>
        <p:scale>
          <a:sx n="66" d="100"/>
          <a:sy n="66" d="100"/>
        </p:scale>
        <p:origin x="1608" y="38"/>
      </p:cViewPr>
      <p:guideLst>
        <p:guide orient="horz" pos="3343"/>
        <p:guide pos="2358"/>
      </p:guideLst>
    </p:cSldViewPr>
  </p:slideViewPr>
  <p:notesTextViewPr>
    <p:cViewPr>
      <p:scale>
        <a:sx n="1" d="1"/>
        <a:sy n="1" d="1"/>
      </p:scale>
      <p:origin x="0" y="0"/>
    </p:cViewPr>
  </p:notesTextViewPr>
  <p:sorterViewPr>
    <p:cViewPr varScale="1">
      <p:scale>
        <a:sx n="64" d="100"/>
        <a:sy n="64"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1/14/2026</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‹Nr.›</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1/14/2026</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‹Nr.›</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‹Nr.›</a:t>
            </a:fld>
            <a:endParaRPr lang="en-US" dirty="0"/>
          </a:p>
        </p:txBody>
      </p:sp>
      <p:sp>
        <p:nvSpPr>
          <p:cNvPr id="2" name="Text Placeholder 32">
            <a:extLst>
              <a:ext uri="{FF2B5EF4-FFF2-40B4-BE49-F238E27FC236}">
                <a16:creationId xmlns:a16="http://schemas.microsoft.com/office/drawing/2014/main" id="{46DBEEED-4C11-5C2E-4609-AA44F65E9A0D}"/>
              </a:ext>
            </a:extLst>
          </p:cNvPr>
          <p:cNvSpPr>
            <a:spLocks noGrp="1"/>
          </p:cNvSpPr>
          <p:nvPr>
            <p:ph type="body" sz="quarter" idx="30" hasCustomPrompt="1"/>
          </p:nvPr>
        </p:nvSpPr>
        <p:spPr>
          <a:xfrm>
            <a:off x="559612" y="712890"/>
            <a:ext cx="6440449" cy="1204857"/>
          </a:xfrm>
          <a:prstGeom prst="rect">
            <a:avLst/>
          </a:prstGeom>
        </p:spPr>
        <p:txBody>
          <a:bodyPr>
            <a:noAutofit/>
          </a:bodyPr>
          <a:lstStyle>
            <a:lvl1pPr marL="0" indent="0" algn="l">
              <a:buNone/>
              <a:defRPr sz="22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356956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elcome/Intro Slide">
    <p:spTree>
      <p:nvGrpSpPr>
        <p:cNvPr id="1" name=""/>
        <p:cNvGrpSpPr/>
        <p:nvPr/>
      </p:nvGrpSpPr>
      <p:grpSpPr>
        <a:xfrm>
          <a:off x="0" y="0"/>
          <a:ext cx="0" cy="0"/>
          <a:chOff x="0" y="0"/>
          <a:chExt cx="0" cy="0"/>
        </a:xfrm>
      </p:grpSpPr>
      <p:sp>
        <p:nvSpPr>
          <p:cNvPr id="4" name="Text Placeholder 32">
            <a:extLst>
              <a:ext uri="{FF2B5EF4-FFF2-40B4-BE49-F238E27FC236}">
                <a16:creationId xmlns:a16="http://schemas.microsoft.com/office/drawing/2014/main" id="{88A398E3-C3A1-0609-6648-793878DC77DC}"/>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6" name="Text Placeholder 32">
            <a:extLst>
              <a:ext uri="{FF2B5EF4-FFF2-40B4-BE49-F238E27FC236}">
                <a16:creationId xmlns:a16="http://schemas.microsoft.com/office/drawing/2014/main" id="{BD6D67D4-51CB-2E01-0282-E491B944092B}"/>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7" name="Text Placeholder 32">
            <a:extLst>
              <a:ext uri="{FF2B5EF4-FFF2-40B4-BE49-F238E27FC236}">
                <a16:creationId xmlns:a16="http://schemas.microsoft.com/office/drawing/2014/main" id="{B3D95722-8F21-9E8C-2551-59AEC4CA2187}"/>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E533D290-D36F-C90F-486E-079AB8CE7CD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3892466936"/>
      </p:ext>
    </p:extLst>
  </p:cSld>
  <p:clrMapOvr>
    <a:masterClrMapping/>
  </p:clrMapOvr>
  <p:extLst>
    <p:ext uri="{DCECCB84-F9BA-43D5-87BE-67443E8EF086}">
      <p15:sldGuideLst xmlns:p15="http://schemas.microsoft.com/office/powerpoint/2012/main">
        <p15:guide id="1" pos="294">
          <p15:clr>
            <a:srgbClr val="FBAE40"/>
          </p15:clr>
        </p15:guide>
        <p15:guide id="2" pos="44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373326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9E3108-6525-22B2-AB15-ED302ED9BECF}"/>
              </a:ext>
            </a:extLst>
          </p:cNvPr>
          <p:cNvSpPr/>
          <p:nvPr userDrawn="1"/>
        </p:nvSpPr>
        <p:spPr>
          <a:xfrm>
            <a:off x="2214999" y="10336185"/>
            <a:ext cx="4866467" cy="184666"/>
          </a:xfrm>
          <a:prstGeom prst="rect">
            <a:avLst/>
          </a:prstGeom>
        </p:spPr>
        <p:txBody>
          <a:bodyPr wrap="square">
            <a:spAutoFit/>
          </a:bodyPr>
          <a:lstStyle/>
          <a:p>
            <a:pPr lvl="0" algn="r"/>
            <a:r>
              <a:rPr lang="en-GB" sz="600" spc="0" dirty="0">
                <a:solidFill>
                  <a:srgbClr val="404040"/>
                </a:solidFill>
                <a:latin typeface="Calibri" panose="020F0502020204030204" pitchFamily="34" charset="0"/>
                <a:cs typeface="Calibri" panose="020F0502020204030204" pitchFamily="34" charset="0"/>
              </a:rPr>
              <a:t>Sustainable Skills for Heating and Cooling Professionals</a:t>
            </a:r>
          </a:p>
        </p:txBody>
      </p:sp>
      <p:cxnSp>
        <p:nvCxnSpPr>
          <p:cNvPr id="4" name="Straight Connector 3">
            <a:extLst>
              <a:ext uri="{FF2B5EF4-FFF2-40B4-BE49-F238E27FC236}">
                <a16:creationId xmlns:a16="http://schemas.microsoft.com/office/drawing/2014/main" id="{2FD721EA-87CD-5A06-A4AA-BBD8FE19D3A9}"/>
              </a:ext>
            </a:extLst>
          </p:cNvPr>
          <p:cNvCxnSpPr>
            <a:cxnSpLocks/>
          </p:cNvCxnSpPr>
          <p:nvPr userDrawn="1"/>
        </p:nvCxnSpPr>
        <p:spPr>
          <a:xfrm rot="5400000" flipH="1">
            <a:off x="6956842" y="10432893"/>
            <a:ext cx="224149" cy="0"/>
          </a:xfrm>
          <a:prstGeom prst="line">
            <a:avLst/>
          </a:prstGeom>
          <a:noFill/>
          <a:ln w="9525" cap="flat">
            <a:solidFill>
              <a:srgbClr val="F37321"/>
            </a:solidFill>
            <a:prstDash val="solid"/>
            <a:miter lim="400000"/>
          </a:ln>
          <a:effectLst/>
          <a:sp3d/>
        </p:spPr>
        <p:style>
          <a:lnRef idx="0">
            <a:scrgbClr r="0" g="0" b="0"/>
          </a:lnRef>
          <a:fillRef idx="0">
            <a:scrgbClr r="0" g="0" b="0"/>
          </a:fillRef>
          <a:effectRef idx="0">
            <a:scrgbClr r="0" g="0" b="0"/>
          </a:effectRef>
          <a:fontRef idx="none"/>
        </p:style>
      </p:cxnSp>
      <p:sp>
        <p:nvSpPr>
          <p:cNvPr id="6" name="Slide Number Placeholder 5">
            <a:extLst>
              <a:ext uri="{FF2B5EF4-FFF2-40B4-BE49-F238E27FC236}">
                <a16:creationId xmlns:a16="http://schemas.microsoft.com/office/drawing/2014/main" id="{B8BFD89D-9FB5-C61C-8858-59CC4FDC7426}"/>
              </a:ext>
            </a:extLst>
          </p:cNvPr>
          <p:cNvSpPr txBox="1">
            <a:spLocks/>
          </p:cNvSpPr>
          <p:nvPr userDrawn="1"/>
        </p:nvSpPr>
        <p:spPr>
          <a:xfrm>
            <a:off x="7081465" y="10278061"/>
            <a:ext cx="345049" cy="277434"/>
          </a:xfrm>
          <a:prstGeom prst="rect">
            <a:avLst/>
          </a:prstGeom>
        </p:spPr>
        <p:txBody>
          <a:bodyPr vert="horz" lIns="91440" tIns="45720" rIns="91440" bIns="45720" rtlCol="0" anchor="ctr"/>
          <a:lstStyle>
            <a:defPPr>
              <a:defRPr lang="en-US"/>
            </a:defPPr>
            <a:lvl1pPr marL="0" algn="r" defTabSz="457200" rtl="0" eaLnBrk="1" latinLnBrk="0" hangingPunct="1">
              <a:defRPr sz="800" b="0" i="0" kern="120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404040"/>
                </a:solidFill>
              </a:rPr>
              <a:pPr/>
              <a:t>‹Nr.›</a:t>
            </a:fld>
            <a:endParaRPr lang="en-US" dirty="0">
              <a:solidFill>
                <a:srgbClr val="404040"/>
              </a:solidFill>
            </a:endParaRP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gesetze-im-internet.de/enwg_2005/__14a.html" TargetMode="External"/><Relationship Id="rId2" Type="http://schemas.openxmlformats.org/officeDocument/2006/relationships/hyperlink" Target="https://www.berginsight.com/smart-electricity-meter-penetration-rate-in-europe-reached-63-percent-at-the-end-of-2024/" TargetMode="External"/><Relationship Id="rId1" Type="http://schemas.openxmlformats.org/officeDocument/2006/relationships/slideLayout" Target="../slideLayouts/slideLayout3.xml"/><Relationship Id="rId5" Type="http://schemas.openxmlformats.org/officeDocument/2006/relationships/hyperlink" Target="https://eudsoentity.eu/news/dso-entity-and-entso-e-submit-joint-methodology-on-flexibility-needs-assessment/" TargetMode="External"/><Relationship Id="rId4" Type="http://schemas.openxmlformats.org/officeDocument/2006/relationships/hyperlink" Target="https://www.entsoe.eu/tso-dso-flexibility-methodolog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ergy.ec.europa.eu/topics/eus-energy-system/digitalisation-energy-system_en" TargetMode="External"/><Relationship Id="rId2" Type="http://schemas.openxmlformats.org/officeDocument/2006/relationships/hyperlink" Target="https://www.iea-dhc.org/fileadmin/documents/Annex_TS4/IEA_DHC_Annex_TS4_Guidebook_2023.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3.xml"/><Relationship Id="rId7" Type="http://schemas.openxmlformats.org/officeDocument/2006/relationships/slide" Target="slide19.xm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slide" Target="slide17.xml"/><Relationship Id="rId10" Type="http://schemas.openxmlformats.org/officeDocument/2006/relationships/slide" Target="slide23.xml"/><Relationship Id="rId4" Type="http://schemas.openxmlformats.org/officeDocument/2006/relationships/slide" Target="slide16.xml"/><Relationship Id="rId9" Type="http://schemas.openxmlformats.org/officeDocument/2006/relationships/slide" Target="slide2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en18030645" TargetMode="External"/><Relationship Id="rId2" Type="http://schemas.openxmlformats.org/officeDocument/2006/relationships/hyperlink" Target="https://ec.europa.eu/eurostat/web/products-eurostat-news/w/DDN-20230203-1" TargetMode="External"/><Relationship Id="rId1" Type="http://schemas.openxmlformats.org/officeDocument/2006/relationships/slideLayout" Target="../slideLayouts/slideLayout3.xml"/><Relationship Id="rId4" Type="http://schemas.openxmlformats.org/officeDocument/2006/relationships/hyperlink" Target="https://heatroadmap.eu/wp-content/uploads/2018/11/STRATEGO-WP2-Country-Report-Italy.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ergy.ec.europa.eu/topics/markets-and-consumers/hydrogen-and-decarbonised-gas-market_en" TargetMode="External"/><Relationship Id="rId2" Type="http://schemas.openxmlformats.org/officeDocument/2006/relationships/hyperlink" Target="https://doi.org/10.1186/s40517-024-00308-3"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2478/rtuect-2024-0067" TargetMode="External"/><Relationship Id="rId2" Type="http://schemas.openxmlformats.org/officeDocument/2006/relationships/hyperlink" Target="https://heatpumpingtechnologies.org/iea-global-energy-review-2025-main-takeaways-for-heat-pumps/" TargetMode="External"/><Relationship Id="rId1" Type="http://schemas.openxmlformats.org/officeDocument/2006/relationships/slideLayout" Target="../slideLayouts/slideLayout3.xml"/><Relationship Id="rId4" Type="http://schemas.openxmlformats.org/officeDocument/2006/relationships/hyperlink" Target="https://thechillbrothers.com/smart-home-and-hvac-how-energy-management-is-shaping-future-spend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ergytransition.org/2024/11/what-is-the-status-of-energy-poverty-in-the-european-union/" TargetMode="External"/><Relationship Id="rId3" Type="http://schemas.openxmlformats.org/officeDocument/2006/relationships/hyperlink" Target="https://energy.ec.europa.eu/topics/energy-efficiency/heat-pumps_en" TargetMode="External"/><Relationship Id="rId7" Type="http://schemas.openxmlformats.org/officeDocument/2006/relationships/hyperlink" Target="https://doi.org/10.3390/en14040858" TargetMode="External"/><Relationship Id="rId2" Type="http://schemas.openxmlformats.org/officeDocument/2006/relationships/hyperlink" Target="https://doi.org/10.3390/buildings14082267" TargetMode="External"/><Relationship Id="rId1" Type="http://schemas.openxmlformats.org/officeDocument/2006/relationships/slideLayout" Target="../slideLayouts/slideLayout3.xml"/><Relationship Id="rId6" Type="http://schemas.openxmlformats.org/officeDocument/2006/relationships/hyperlink" Target="https://thechillbrothers.com/smart-home-and-hvac-how-energy-management-is-shaping-future-spending/" TargetMode="External"/><Relationship Id="rId5" Type="http://schemas.openxmlformats.org/officeDocument/2006/relationships/hyperlink" Target="https://www.facilitiesdive.com/news/indoor-air-quality-with-energy-efficiency-possible/731495/" TargetMode="External"/><Relationship Id="rId10" Type="http://schemas.openxmlformats.org/officeDocument/2006/relationships/hyperlink" Target="https://ec.europa.eu/commission/presscorner/detail/en/ip_20_1835" TargetMode="External"/><Relationship Id="rId4" Type="http://schemas.openxmlformats.org/officeDocument/2006/relationships/hyperlink" Target="https://doi.org/10.3390/en18030645" TargetMode="External"/><Relationship Id="rId9" Type="http://schemas.openxmlformats.org/officeDocument/2006/relationships/hyperlink" Target="https://single-market-economy.ec.europa.eu/industry/sustainability/net-zero-industry-act_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image" Target="../media/image5.png"/><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46.xml"/><Relationship Id="rId5" Type="http://schemas.openxmlformats.org/officeDocument/2006/relationships/slide" Target="slide24.xml"/><Relationship Id="rId10" Type="http://schemas.openxmlformats.org/officeDocument/2006/relationships/slide" Target="slide43.xml"/><Relationship Id="rId4" Type="http://schemas.openxmlformats.org/officeDocument/2006/relationships/slide" Target="slide4.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5.xml"/><Relationship Id="rId7" Type="http://schemas.openxmlformats.org/officeDocument/2006/relationships/slide" Target="slide29.xm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2777/33415" TargetMode="External"/><Relationship Id="rId3" Type="http://schemas.openxmlformats.org/officeDocument/2006/relationships/hyperlink" Target="https://energy.ec.europa.eu/topics/energy-efficiency/energy-efficiency-targets-directive-and-rules/energy-efficiency-directive_en" TargetMode="External"/><Relationship Id="rId7" Type="http://schemas.openxmlformats.org/officeDocument/2006/relationships/hyperlink" Target="https://eu-mayors.ec.europa.eu/sites/default/files/2024-04/Heating%20and%20Cooling%20Structured%20Summary%20Final.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ommission.europa.eu/topics/energy/repowereu_en" TargetMode="External"/><Relationship Id="rId11" Type="http://schemas.openxmlformats.org/officeDocument/2006/relationships/hyperlink" Target="https://ec.europa.eu/commission/presscorner/detail/en/ip_20_1835" TargetMode="External"/><Relationship Id="rId5" Type="http://schemas.openxmlformats.org/officeDocument/2006/relationships/hyperlink" Target="https://energy.ec.europa.eu/topics/energy-efficiency/energy-performance-buildings/energy-performance-buildings-directive_en" TargetMode="External"/><Relationship Id="rId10" Type="http://schemas.openxmlformats.org/officeDocument/2006/relationships/hyperlink" Target="https://eur-lex.europa.eu/legal-content/EN/TXT/?uri=CELEX%3A32021R1119" TargetMode="External"/><Relationship Id="rId4" Type="http://schemas.openxmlformats.org/officeDocument/2006/relationships/hyperlink" Target="https://energy.ec.europa.eu/topics/renewable-energy/renewable-energy-directive-targets-and-rules/renewable-energy-directive_en" TargetMode="External"/><Relationship Id="rId9" Type="http://schemas.openxmlformats.org/officeDocument/2006/relationships/hyperlink" Target="https://eur-lex.europa.eu/legal-content/EN/TXT/?uri=CELEX%3A52020DC056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facilitiesdive.com/news/indoor-air-quality-with-energy-efficiency-possible/731495/" TargetMode="External"/><Relationship Id="rId13" Type="http://schemas.openxmlformats.org/officeDocument/2006/relationships/hyperlink" Target="https://ecoltdgroup.com/mitigation-in-practice-energy-efficiency-in-residential-buildings/" TargetMode="External"/><Relationship Id="rId18" Type="http://schemas.openxmlformats.org/officeDocument/2006/relationships/hyperlink" Target="https://www.entsoe.eu/tso-dso-flexibility-methodology/" TargetMode="External"/><Relationship Id="rId3" Type="http://schemas.openxmlformats.org/officeDocument/2006/relationships/hyperlink" Target="https://doi.org/10.3390/en17071688" TargetMode="External"/><Relationship Id="rId21" Type="http://schemas.openxmlformats.org/officeDocument/2006/relationships/hyperlink" Target="https://finance.ec.europa.eu/sustainable-finance/tools-and-standards/eu-taxonomy-sustainable-activities_en" TargetMode="External"/><Relationship Id="rId7" Type="http://schemas.openxmlformats.org/officeDocument/2006/relationships/hyperlink" Target="https://doi.org/10.3390/en14040858" TargetMode="External"/><Relationship Id="rId12" Type="http://schemas.openxmlformats.org/officeDocument/2006/relationships/hyperlink" Target="https://newheat.com/en/waste-heat-the-first-resource-to-exploit-for-renewable-and-sustainable-heat/" TargetMode="External"/><Relationship Id="rId17" Type="http://schemas.openxmlformats.org/officeDocument/2006/relationships/hyperlink" Target="https://energy-poverty.ec.europa.eu/epah-indicators" TargetMode="External"/><Relationship Id="rId2" Type="http://schemas.openxmlformats.org/officeDocument/2006/relationships/hyperlink" Target="https://www.ademe.fr/en/futures-in-transition/key-messages/" TargetMode="External"/><Relationship Id="rId16" Type="http://schemas.openxmlformats.org/officeDocument/2006/relationships/hyperlink" Target="https://ember-energy.org/latest-insights/global-electricity-review-2025/" TargetMode="External"/><Relationship Id="rId20" Type="http://schemas.openxmlformats.org/officeDocument/2006/relationships/hyperlink" Target="https://eur-lex.europa.eu/legal-content/EN/TXT/?uri=CELEX%3A52020DC0562" TargetMode="External"/><Relationship Id="rId1" Type="http://schemas.openxmlformats.org/officeDocument/2006/relationships/slideLayout" Target="../slideLayouts/slideLayout2.xml"/><Relationship Id="rId6" Type="http://schemas.openxmlformats.org/officeDocument/2006/relationships/hyperlink" Target="https://doi.org/10.2777/33415" TargetMode="External"/><Relationship Id="rId11" Type="http://schemas.openxmlformats.org/officeDocument/2006/relationships/hyperlink" Target="https://energytransition.org/2024/11/what-is-the-status-of-energy-poverty-in-the-european-union/" TargetMode="External"/><Relationship Id="rId5" Type="http://schemas.openxmlformats.org/officeDocument/2006/relationships/hyperlink" Target="https://www.berginsight.com/smart-electricity-meter-penetration-rate-in-europe-reached-63-percent-at-the-end-of-2024/" TargetMode="External"/><Relationship Id="rId15" Type="http://schemas.openxmlformats.org/officeDocument/2006/relationships/hyperlink" Target="https://energyworld.ro/2025/08/04/europes-energy-system-put-to-the-test-by-record-breaking-temperatures-some-power-plants-shut-down-there-were-major-power-outages" TargetMode="External"/><Relationship Id="rId10" Type="http://schemas.openxmlformats.org/officeDocument/2006/relationships/hyperlink" Target="https://heatroadmap.eu/wp-content/uploads/2018/11/STRATEGO-WP2-Country-Report-Italy.pdf" TargetMode="External"/><Relationship Id="rId19" Type="http://schemas.openxmlformats.org/officeDocument/2006/relationships/hyperlink" Target="https://eudsoentity.eu/news/dso-entity-and-entso-e-submit-joint-methodology-on-flexibility-needs-assessment/" TargetMode="External"/><Relationship Id="rId4" Type="http://schemas.openxmlformats.org/officeDocument/2006/relationships/hyperlink" Target="https://www.openaccessgovernment.org/uk-government-is-shifting-its-focus-to-electricity-for-low-carbon-heating/177068/" TargetMode="External"/><Relationship Id="rId9" Type="http://schemas.openxmlformats.org/officeDocument/2006/relationships/hyperlink" Target="https://www.ceicdata.com/en/countries" TargetMode="External"/><Relationship Id="rId14" Type="http://schemas.openxmlformats.org/officeDocument/2006/relationships/hyperlink" Target="https://www.energystar.gov/products/heating_cooling/smart_thermostats/smart_thermostat_faq"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single-market-economy.ec.europa.eu/industry/sustainability/net-zero-industry-act_en" TargetMode="External"/><Relationship Id="rId13" Type="http://schemas.openxmlformats.org/officeDocument/2006/relationships/hyperlink" Target="https://energy.ec.europa.eu/topics/eus-energy-system_en" TargetMode="External"/><Relationship Id="rId18" Type="http://schemas.openxmlformats.org/officeDocument/2006/relationships/hyperlink" Target="https://ec.europa.eu/eurostat" TargetMode="External"/><Relationship Id="rId3" Type="http://schemas.openxmlformats.org/officeDocument/2006/relationships/hyperlink" Target="https://eur-lex.europa.eu/legal-content/EN/TXT/?uri=CELEX:32021R1119" TargetMode="External"/><Relationship Id="rId21" Type="http://schemas.openxmlformats.org/officeDocument/2006/relationships/hyperlink" Target="https://doi.org/10.3390/en18133432" TargetMode="External"/><Relationship Id="rId7" Type="http://schemas.openxmlformats.org/officeDocument/2006/relationships/hyperlink" Target="https://energy.ec.europa.eu/topics/energy-efficiency/energy-efficiency-targets-directive-and-rules/energy-efficiency-directive_en" TargetMode="External"/><Relationship Id="rId12" Type="http://schemas.openxmlformats.org/officeDocument/2006/relationships/hyperlink" Target="https://energy.ec.europa.eu/topics/markets-and-consumers/hydrogen-and-decarbonised-gas-market_en" TargetMode="External"/><Relationship Id="rId17" Type="http://schemas.openxmlformats.org/officeDocument/2006/relationships/hyperlink" Target="https://ec.europa.eu/eurostat/web/products-eurostat-news/w/DDN-20230203-1" TargetMode="External"/><Relationship Id="rId2" Type="http://schemas.openxmlformats.org/officeDocument/2006/relationships/hyperlink" Target="https://eur-lex.europa.eu/legal-content/EN/TXT/?uri=CELEX%3A32021R1119" TargetMode="External"/><Relationship Id="rId16" Type="http://schemas.openxmlformats.org/officeDocument/2006/relationships/hyperlink" Target="https://eur-lex.europa.eu/legal-content/EN/TXT/?uri=CELEX%3A32020R0852" TargetMode="External"/><Relationship Id="rId20" Type="http://schemas.openxmlformats.org/officeDocument/2006/relationships/hyperlink" Target="https://ec.europa.eu/eurostat/databrowser/view/nrg_chdd_a/default/map?lang=en" TargetMode="External"/><Relationship Id="rId1" Type="http://schemas.openxmlformats.org/officeDocument/2006/relationships/slideLayout" Target="../slideLayouts/slideLayout2.xml"/><Relationship Id="rId6" Type="http://schemas.openxmlformats.org/officeDocument/2006/relationships/hyperlink" Target="https://eu-mayors.ec.europa.eu/sites/default/files/2024-04/Heating%20and%20Cooling%20Structured%20Summary%20Final.pdf" TargetMode="External"/><Relationship Id="rId11" Type="http://schemas.openxmlformats.org/officeDocument/2006/relationships/hyperlink" Target="https://energy.ec.europa.eu/topics/energy-efficiency/heat-pumps_en" TargetMode="External"/><Relationship Id="rId5" Type="http://schemas.openxmlformats.org/officeDocument/2006/relationships/hyperlink" Target="https://commission.europa.eu/topics/energy/repowereu_en" TargetMode="External"/><Relationship Id="rId15" Type="http://schemas.openxmlformats.org/officeDocument/2006/relationships/hyperlink" Target="https://www.europarl.europa.eu/doceo/document/TA-9-2024-0049_EN.html" TargetMode="External"/><Relationship Id="rId10" Type="http://schemas.openxmlformats.org/officeDocument/2006/relationships/hyperlink" Target="https://energy.ec.europa.eu/topics/energy-efficiency/energy-performance-buildings/energy-performance-buildings-directive_en" TargetMode="External"/><Relationship Id="rId19" Type="http://schemas.openxmlformats.org/officeDocument/2006/relationships/hyperlink" Target="https://ec.europa.eu/eurostat/en/web/products-eurostat-news/w/ddn-20250625-2" TargetMode="External"/><Relationship Id="rId4" Type="http://schemas.openxmlformats.org/officeDocument/2006/relationships/hyperlink" Target="https://ec.europa.eu/commission/presscorner/detail/en/ip_20_1835" TargetMode="External"/><Relationship Id="rId9" Type="http://schemas.openxmlformats.org/officeDocument/2006/relationships/hyperlink" Target="https://energy.ec.europa.eu/topics/renewable-energy/renewable-energy-directive-targets-and-rules/renewable-energy-directive_en" TargetMode="External"/><Relationship Id="rId14" Type="http://schemas.openxmlformats.org/officeDocument/2006/relationships/hyperlink" Target="https://joint-research-centre.ec.europa.eu/jrc-news-and-updates/whos-energy-poor-eu-its-more-complex-it-seems-2024-09-25_en" TargetMode="External"/><Relationship Id="rId22" Type="http://schemas.openxmlformats.org/officeDocument/2006/relationships/hyperlink" Target="https://doi.org/10.1186/s40517-024-00308-3"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thechillbrothers.com/smart-home-and-hvac-how-energy-management-is-shaping-future-spending/" TargetMode="External"/><Relationship Id="rId13" Type="http://schemas.openxmlformats.org/officeDocument/2006/relationships/hyperlink" Target="https://doi.org/10.3390/su17094164" TargetMode="External"/><Relationship Id="rId18" Type="http://schemas.openxmlformats.org/officeDocument/2006/relationships/hyperlink" Target="https://www.greeneuropeanjournal.eu/up-in-smoke-the-biomass-energy-paradox/" TargetMode="External"/><Relationship Id="rId3" Type="http://schemas.openxmlformats.org/officeDocument/2006/relationships/hyperlink" Target="https://www.iea.org/reports/the-future-of-heat-pumps-in-china" TargetMode="External"/><Relationship Id="rId21" Type="http://schemas.openxmlformats.org/officeDocument/2006/relationships/hyperlink" Target="https://doi.org/10.2478/rtuect-2024-0067" TargetMode="External"/><Relationship Id="rId7" Type="http://schemas.openxmlformats.org/officeDocument/2006/relationships/hyperlink" Target="https://www.irs.gov/credits-deductions/energy-efficient-home-improvement-credit" TargetMode="External"/><Relationship Id="rId12" Type="http://schemas.openxmlformats.org/officeDocument/2006/relationships/hyperlink" Target="https://www.rehva.eu/fileadmin/user_upload/2024/GB34_WWHR-1-24_protected.pdf" TargetMode="External"/><Relationship Id="rId17" Type="http://schemas.openxmlformats.org/officeDocument/2006/relationships/hyperlink" Target="https://doi.org/10.3390/en17153762" TargetMode="External"/><Relationship Id="rId2" Type="http://schemas.openxmlformats.org/officeDocument/2006/relationships/hyperlink" Target="https://www.iea.org/energy-system/buildings/district-heating" TargetMode="External"/><Relationship Id="rId16" Type="http://schemas.openxmlformats.org/officeDocument/2006/relationships/hyperlink" Target="https://www.iea-dhc.org/fileadmin/documents/Annex_TS4/IEA_DHC_Annex_TS4_Guidebook_2023.pdf" TargetMode="External"/><Relationship Id="rId20" Type="http://schemas.openxmlformats.org/officeDocument/2006/relationships/hyperlink" Target="https://www.iea.org/commentaries/staying-cool-without-overheating-the-energy-system" TargetMode="External"/><Relationship Id="rId1" Type="http://schemas.openxmlformats.org/officeDocument/2006/relationships/slideLayout" Target="../slideLayouts/slideLayout2.xml"/><Relationship Id="rId6" Type="http://schemas.openxmlformats.org/officeDocument/2006/relationships/hyperlink" Target="https://heatpumpingtechnologies.org/iea-global-energy-review-2025-main-takeaways-for-heat-pumps/" TargetMode="External"/><Relationship Id="rId11" Type="http://schemas.openxmlformats.org/officeDocument/2006/relationships/hyperlink" Target="https://doi.org/10.3390/buildings14082267" TargetMode="External"/><Relationship Id="rId5" Type="http://schemas.openxmlformats.org/officeDocument/2006/relationships/hyperlink" Target="https://doi.org/10.1017/9781009325844" TargetMode="External"/><Relationship Id="rId15" Type="http://schemas.openxmlformats.org/officeDocument/2006/relationships/hyperlink" Target="https://www.canarymedia.com/articles/heat-pumps/how-heat-pumps-can-maintain-their-momentum-in-2025-and-beyond" TargetMode="External"/><Relationship Id="rId10" Type="http://schemas.openxmlformats.org/officeDocument/2006/relationships/hyperlink" Target="https://www.buildings.com/building-systems-om/hvac/article/55280698/why-2025-is-the-tipping-point-for-smart-hvac-integration-in-every-building" TargetMode="External"/><Relationship Id="rId19" Type="http://schemas.openxmlformats.org/officeDocument/2006/relationships/hyperlink" Target="https://doi.org/10.3390/en18030645" TargetMode="External"/><Relationship Id="rId4" Type="http://schemas.openxmlformats.org/officeDocument/2006/relationships/hyperlink" Target="https://iifiir.org/en/news/renewables-power-26-2-of-eu-heating-and-cooling-sweden-leads-the-way" TargetMode="External"/><Relationship Id="rId9" Type="http://schemas.openxmlformats.org/officeDocument/2006/relationships/hyperlink" Target="https://doi.org/10.1007/s12053-024-10215-y" TargetMode="External"/><Relationship Id="rId14" Type="http://schemas.openxmlformats.org/officeDocument/2006/relationships/hyperlink" Target="https://www.openaccessgovernment.org/heat-pumps-and-urban-heating-as-a-cornerstone-of-sustainable-cities/17123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profile.php?id=61573831844661" TargetMode="External"/><Relationship Id="rId7" Type="http://schemas.openxmlformats.org/officeDocument/2006/relationships/hyperlink" Target="https://repowerregions.e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linkedin.com/company/repower-regions/?viewAsMember=tru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ur-lex.europa.eu/legal-content/EN/TXT/?uri=CELEX%3A32020R085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hyperlink" Target="https://energyworld.ro/2025/08/04/europes-energy-system-put-to-the-test-by-record-breaking-temperatures-some-power-plants-shut-down-there-were-major-power-outages" TargetMode="External"/><Relationship Id="rId7" Type="http://schemas.openxmlformats.org/officeDocument/2006/relationships/hyperlink" Target="https://iifiir.org/en/news/renewables-power-26-2-of-eu-heating-and-cooling-sweden-leads-the-way" TargetMode="External"/><Relationship Id="rId2" Type="http://schemas.openxmlformats.org/officeDocument/2006/relationships/hyperlink" Target="https://ec.europa.eu/eurostat/en/web/products-eurostat-news/w/ddn-20250625-2" TargetMode="External"/><Relationship Id="rId1" Type="http://schemas.openxmlformats.org/officeDocument/2006/relationships/slideLayout" Target="../slideLayouts/slideLayout3.xml"/><Relationship Id="rId6" Type="http://schemas.openxmlformats.org/officeDocument/2006/relationships/hyperlink" Target="https://ec.europa.eu/eurostat/web/products-eurostat-news/w/ddn-20250305-1" TargetMode="External"/><Relationship Id="rId5" Type="http://schemas.openxmlformats.org/officeDocument/2006/relationships/hyperlink" Target="https://www.iea.org/commentaries/staying-cool-without-overheating-the-energy-system" TargetMode="External"/><Relationship Id="rId4" Type="http://schemas.openxmlformats.org/officeDocument/2006/relationships/hyperlink" Target="https://ember-energy.org/latest-insights/global-electricity-review-2025/"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ergy.ec.europa.eu/topics/energy-efficiency/energy-performance-buildings/energy-performance-buildings-directive_en" TargetMode="External"/><Relationship Id="rId3" Type="http://schemas.openxmlformats.org/officeDocument/2006/relationships/hyperlink" Target="https://doi.org/10.3390/en17153762" TargetMode="External"/><Relationship Id="rId7" Type="http://schemas.openxmlformats.org/officeDocument/2006/relationships/hyperlink" Target="https://energy.ec.europa.eu/topics/energy-efficiency/energy-efficiency-targets-directive-and-rules/energy-efficiency-directive_en" TargetMode="External"/><Relationship Id="rId2" Type="http://schemas.openxmlformats.org/officeDocument/2006/relationships/hyperlink" Target="https://joint-research-centre.ec.europa.eu/jrc-news-and-updates/whos-energy-poor-eu-its-more-complex-it-seems-2024-09-25_en" TargetMode="External"/><Relationship Id="rId1" Type="http://schemas.openxmlformats.org/officeDocument/2006/relationships/slideLayout" Target="../slideLayouts/slideLayout3.xml"/><Relationship Id="rId6" Type="http://schemas.openxmlformats.org/officeDocument/2006/relationships/hyperlink" Target="https://ec.europa.eu/eurostat/web/products-eurostat-news/w/ddn-20250305-1" TargetMode="External"/><Relationship Id="rId5" Type="http://schemas.openxmlformats.org/officeDocument/2006/relationships/hyperlink" Target="https://energy.ec.europa.eu/topics/renewable-energy/renewable-energy-directive-targets-and-rules/renewable-energy-directive_en" TargetMode="External"/><Relationship Id="rId4" Type="http://schemas.openxmlformats.org/officeDocument/2006/relationships/hyperlink" Target="https://doi.org/10.1017/978100932584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C1D54B-C58E-3272-5A69-92D5DF1857BE}"/>
            </a:ext>
          </a:extLst>
        </p:cNvPr>
        <p:cNvGrpSpPr/>
        <p:nvPr/>
      </p:nvGrpSpPr>
      <p:grpSpPr>
        <a:xfrm>
          <a:off x="0" y="0"/>
          <a:ext cx="0" cy="0"/>
          <a:chOff x="0" y="0"/>
          <a:chExt cx="0" cy="0"/>
        </a:xfrm>
      </p:grpSpPr>
      <p:pic>
        <p:nvPicPr>
          <p:cNvPr id="7" name="Picture 6" descr="A person in orange vest and hard hat holding a metal bar&#10;&#10;AI-generated content may be incorrect.">
            <a:extLst>
              <a:ext uri="{FF2B5EF4-FFF2-40B4-BE49-F238E27FC236}">
                <a16:creationId xmlns:a16="http://schemas.microsoft.com/office/drawing/2014/main" id="{460B4D8F-EA93-5788-743F-FE4B530810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90" r="6590"/>
          <a:stretch>
            <a:fillRect/>
          </a:stretch>
        </p:blipFill>
        <p:spPr>
          <a:xfrm>
            <a:off x="-1" y="2103567"/>
            <a:ext cx="6899875" cy="5298277"/>
          </a:xfrm>
          <a:prstGeom prst="rect">
            <a:avLst/>
          </a:prstGeom>
        </p:spPr>
      </p:pic>
      <p:sp>
        <p:nvSpPr>
          <p:cNvPr id="5" name="Graphic 4">
            <a:extLst>
              <a:ext uri="{FF2B5EF4-FFF2-40B4-BE49-F238E27FC236}">
                <a16:creationId xmlns:a16="http://schemas.microsoft.com/office/drawing/2014/main" id="{340AAA85-1824-5193-7E79-1EF13AE621BA}"/>
              </a:ext>
            </a:extLst>
          </p:cNvPr>
          <p:cNvSpPr/>
          <p:nvPr/>
        </p:nvSpPr>
        <p:spPr>
          <a:xfrm rot="5400000">
            <a:off x="2157434" y="4106808"/>
            <a:ext cx="2585001" cy="689987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sp>
        <p:nvSpPr>
          <p:cNvPr id="33" name="Graphic 4">
            <a:extLst>
              <a:ext uri="{FF2B5EF4-FFF2-40B4-BE49-F238E27FC236}">
                <a16:creationId xmlns:a16="http://schemas.microsoft.com/office/drawing/2014/main" id="{1B624D10-F8D3-19F3-B797-7265B8B57229}"/>
              </a:ext>
            </a:extLst>
          </p:cNvPr>
          <p:cNvSpPr/>
          <p:nvPr/>
        </p:nvSpPr>
        <p:spPr>
          <a:xfrm rot="5400000">
            <a:off x="2906502" y="5116802"/>
            <a:ext cx="1099239" cy="691224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B83FE9F7-72CE-0F67-3E11-FAAF5F73FCC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0882" y="9718206"/>
            <a:ext cx="1489944" cy="311822"/>
          </a:xfrm>
          <a:prstGeom prst="rect">
            <a:avLst/>
          </a:prstGeom>
          <a:noFill/>
          <a:ln>
            <a:noFill/>
          </a:ln>
        </p:spPr>
      </p:pic>
      <p:sp>
        <p:nvSpPr>
          <p:cNvPr id="3" name="Text Placeholder 2">
            <a:extLst>
              <a:ext uri="{FF2B5EF4-FFF2-40B4-BE49-F238E27FC236}">
                <a16:creationId xmlns:a16="http://schemas.microsoft.com/office/drawing/2014/main" id="{E71E52CC-AF7E-39A0-776F-2C8E908430A8}"/>
              </a:ext>
            </a:extLst>
          </p:cNvPr>
          <p:cNvSpPr txBox="1">
            <a:spLocks/>
          </p:cNvSpPr>
          <p:nvPr/>
        </p:nvSpPr>
        <p:spPr>
          <a:xfrm>
            <a:off x="554958" y="9610823"/>
            <a:ext cx="1623008"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en-US" sz="1000" b="1" dirty="0">
                <a:solidFill>
                  <a:srgbClr val="404040"/>
                </a:solidFill>
                <a:latin typeface="Calibri" panose="020F0502020204030204" pitchFamily="34" charset="0"/>
                <a:cs typeface="Calibri" panose="020F0502020204030204" pitchFamily="34" charset="0"/>
              </a:rPr>
              <a:t>Datum: </a:t>
            </a:r>
          </a:p>
          <a:p>
            <a:pPr marL="0" indent="0">
              <a:lnSpc>
                <a:spcPts val="1120"/>
              </a:lnSpc>
              <a:spcBef>
                <a:spcPts val="0"/>
              </a:spcBef>
              <a:buNone/>
            </a:pPr>
            <a:r>
              <a:rPr lang="en-US" sz="1000" dirty="0">
                <a:solidFill>
                  <a:srgbClr val="404040"/>
                </a:solidFill>
                <a:latin typeface="Calibri" panose="020F0502020204030204" pitchFamily="34" charset="0"/>
                <a:cs typeface="Calibri" panose="020F0502020204030204" pitchFamily="34" charset="0"/>
              </a:rPr>
              <a:t>27. Oktober 2025</a:t>
            </a:r>
          </a:p>
        </p:txBody>
      </p:sp>
      <p:sp>
        <p:nvSpPr>
          <p:cNvPr id="4" name="Text Placeholder 3">
            <a:extLst>
              <a:ext uri="{FF2B5EF4-FFF2-40B4-BE49-F238E27FC236}">
                <a16:creationId xmlns:a16="http://schemas.microsoft.com/office/drawing/2014/main" id="{34836A9D-FE1F-16E0-397C-8697D72A3222}"/>
              </a:ext>
            </a:extLst>
          </p:cNvPr>
          <p:cNvSpPr txBox="1">
            <a:spLocks/>
          </p:cNvSpPr>
          <p:nvPr/>
        </p:nvSpPr>
        <p:spPr>
          <a:xfrm>
            <a:off x="1854724" y="9610823"/>
            <a:ext cx="3296136"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en-US" sz="1000" b="1" dirty="0" err="1">
                <a:solidFill>
                  <a:srgbClr val="404040"/>
                </a:solidFill>
                <a:latin typeface="Calibri" panose="020F0502020204030204" pitchFamily="34" charset="0"/>
                <a:cs typeface="Calibri" panose="020F0502020204030204" pitchFamily="34" charset="0"/>
              </a:rPr>
              <a:t>Herausgegeben</a:t>
            </a:r>
            <a:r>
              <a:rPr lang="en-US" sz="1000" b="1" dirty="0">
                <a:solidFill>
                  <a:srgbClr val="404040"/>
                </a:solidFill>
                <a:latin typeface="Calibri" panose="020F0502020204030204" pitchFamily="34" charset="0"/>
                <a:cs typeface="Calibri" panose="020F0502020204030204" pitchFamily="34" charset="0"/>
              </a:rPr>
              <a:t> von: </a:t>
            </a:r>
          </a:p>
          <a:p>
            <a:pPr marL="0" indent="0">
              <a:lnSpc>
                <a:spcPts val="1120"/>
              </a:lnSpc>
              <a:spcBef>
                <a:spcPts val="0"/>
              </a:spcBef>
              <a:buNone/>
            </a:pPr>
            <a:r>
              <a:rPr lang="en-US" sz="1000" dirty="0">
                <a:solidFill>
                  <a:srgbClr val="404040"/>
                </a:solidFill>
                <a:latin typeface="Calibri" panose="020F0502020204030204" pitchFamily="34" charset="0"/>
                <a:cs typeface="Calibri" panose="020F0502020204030204" pitchFamily="34" charset="0"/>
              </a:rPr>
              <a:t>Dr. Professor T. Tambovceva, Riga Technical University</a:t>
            </a:r>
          </a:p>
          <a:p>
            <a:pPr marL="0" indent="0">
              <a:lnSpc>
                <a:spcPts val="1120"/>
              </a:lnSpc>
              <a:spcBef>
                <a:spcPts val="0"/>
              </a:spcBef>
              <a:buNone/>
            </a:pPr>
            <a:endParaRPr lang="en-US" sz="1000" dirty="0">
              <a:solidFill>
                <a:srgbClr val="404040"/>
              </a:solidFill>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6F8E4539-F68F-AEEC-9E53-E0EF9EB34AAF}"/>
              </a:ext>
            </a:extLst>
          </p:cNvPr>
          <p:cNvSpPr/>
          <p:nvPr/>
        </p:nvSpPr>
        <p:spPr>
          <a:xfrm>
            <a:off x="555457"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9798E7F-5D51-367F-51C9-37F64B898393}"/>
              </a:ext>
            </a:extLst>
          </p:cNvPr>
          <p:cNvSpPr/>
          <p:nvPr/>
        </p:nvSpPr>
        <p:spPr>
          <a:xfrm>
            <a:off x="1843299"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4" name="TextBox 13">
            <a:extLst>
              <a:ext uri="{FF2B5EF4-FFF2-40B4-BE49-F238E27FC236}">
                <a16:creationId xmlns:a16="http://schemas.microsoft.com/office/drawing/2014/main" id="{6004A842-385F-3A89-91DB-331AA74D3268}"/>
              </a:ext>
            </a:extLst>
          </p:cNvPr>
          <p:cNvSpPr txBox="1"/>
          <p:nvPr/>
        </p:nvSpPr>
        <p:spPr>
          <a:xfrm>
            <a:off x="-40640" y="6196391"/>
            <a:ext cx="7228838" cy="2981009"/>
          </a:xfrm>
          <a:prstGeom prst="rect">
            <a:avLst/>
          </a:prstGeom>
          <a:noFill/>
        </p:spPr>
        <p:txBody>
          <a:bodyPr wrap="square">
            <a:spAutoFit/>
          </a:bodyPr>
          <a:lstStyle/>
          <a:p>
            <a:pPr algn="just">
              <a:lnSpc>
                <a:spcPts val="7460"/>
              </a:lnSpc>
            </a:pPr>
            <a:r>
              <a:rPr lang="en-US" sz="7200" b="1" dirty="0">
                <a:solidFill>
                  <a:schemeClr val="bg1"/>
                </a:solidFill>
                <a:latin typeface="Calibri" panose="020F0502020204030204" pitchFamily="34" charset="0"/>
                <a:cs typeface="Calibri" panose="020F0502020204030204" pitchFamily="34" charset="0"/>
              </a:rPr>
              <a:t>D2.2 </a:t>
            </a:r>
          </a:p>
          <a:p>
            <a:pPr algn="just">
              <a:lnSpc>
                <a:spcPts val="7460"/>
              </a:lnSpc>
            </a:pPr>
            <a:r>
              <a:rPr lang="en-US" sz="7200" b="1" dirty="0">
                <a:solidFill>
                  <a:schemeClr val="bg1"/>
                </a:solidFill>
                <a:latin typeface="Calibri" panose="020F0502020204030204" pitchFamily="34" charset="0"/>
                <a:cs typeface="Calibri" panose="020F0502020204030204" pitchFamily="34" charset="0"/>
              </a:rPr>
              <a:t>LANDSCHAFTS ANALYSE-BERICHT</a:t>
            </a:r>
          </a:p>
        </p:txBody>
      </p:sp>
      <p:sp>
        <p:nvSpPr>
          <p:cNvPr id="15" name="Text Placeholder 7">
            <a:extLst>
              <a:ext uri="{FF2B5EF4-FFF2-40B4-BE49-F238E27FC236}">
                <a16:creationId xmlns:a16="http://schemas.microsoft.com/office/drawing/2014/main" id="{6ABD8899-FA57-5C79-509D-2AC5FB72914D}"/>
              </a:ext>
            </a:extLst>
          </p:cNvPr>
          <p:cNvSpPr txBox="1">
            <a:spLocks/>
          </p:cNvSpPr>
          <p:nvPr/>
        </p:nvSpPr>
        <p:spPr>
          <a:xfrm rot="16200000">
            <a:off x="4962987" y="4039034"/>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a:t>
            </a:r>
            <a:r>
              <a:rPr lang="en-US" sz="2100" dirty="0"/>
              <a:t>repowerregions.</a:t>
            </a:r>
            <a:r>
              <a:rPr lang="en-US" sz="2100" b="0" dirty="0"/>
              <a:t>eu</a:t>
            </a:r>
          </a:p>
        </p:txBody>
      </p:sp>
      <p:grpSp>
        <p:nvGrpSpPr>
          <p:cNvPr id="17" name="Graphic 40">
            <a:extLst>
              <a:ext uri="{FF2B5EF4-FFF2-40B4-BE49-F238E27FC236}">
                <a16:creationId xmlns:a16="http://schemas.microsoft.com/office/drawing/2014/main" id="{8C3F8081-E0C1-DA4B-E401-084886FD9BAB}"/>
              </a:ext>
            </a:extLst>
          </p:cNvPr>
          <p:cNvGrpSpPr/>
          <p:nvPr/>
        </p:nvGrpSpPr>
        <p:grpSpPr>
          <a:xfrm>
            <a:off x="4674247" y="713672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46F52CED-D04A-0231-038B-3F859367B6E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F6D98CB-32C4-D7A1-BF70-E785E5CFB5E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D9F14BA-07C1-7F86-CC74-D5FC3BF981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042801D-368B-F2EB-E6D9-4F163A4F4860}"/>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pic>
        <p:nvPicPr>
          <p:cNvPr id="9" name="Picture 8">
            <a:extLst>
              <a:ext uri="{FF2B5EF4-FFF2-40B4-BE49-F238E27FC236}">
                <a16:creationId xmlns:a16="http://schemas.microsoft.com/office/drawing/2014/main" id="{09435398-47E4-8B57-9CD3-CF16520839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322" y="494871"/>
            <a:ext cx="3501288" cy="1214732"/>
          </a:xfrm>
          <a:prstGeom prst="rect">
            <a:avLst/>
          </a:prstGeom>
        </p:spPr>
      </p:pic>
    </p:spTree>
    <p:extLst>
      <p:ext uri="{BB962C8B-B14F-4D97-AF65-F5344CB8AC3E}">
        <p14:creationId xmlns:p14="http://schemas.microsoft.com/office/powerpoint/2010/main" val="8632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6590-FAC4-0AFF-D817-75F4217B68BE}"/>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3DA660AC-F429-D6F5-BC06-9DC6D34E0104}"/>
              </a:ext>
            </a:extLst>
          </p:cNvPr>
          <p:cNvSpPr txBox="1">
            <a:spLocks/>
          </p:cNvSpPr>
          <p:nvPr/>
        </p:nvSpPr>
        <p:spPr>
          <a:xfrm>
            <a:off x="585015" y="5160876"/>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Smart Meter ermöglichen eine detaillierte Preisgestaltung, automatische Abrechnung und eine groß angelegte Laststeuerung, sodass Haushalte und Unternehmen (und ihre elektrischen Systeme) sich anpassen können, wenn Strom am günstigsten ist oder das Netz stark belastet ist. Die Europäische Kommission bezeichnet diese Instrumente als unverzichtbar für die Integration von mehr Wind- und Solarenergie und für die Steuerung neuer elektrischer Heizlasten (</a:t>
            </a:r>
            <a:r>
              <a:rPr lang="en-GB" sz="1100" b="0" u="sng" dirty="0">
                <a:solidFill>
                  <a:srgbClr val="404040"/>
                </a:solidFill>
                <a:hlinkClick r:id="rId2">
                  <a:extLst>
                    <a:ext uri="{A12FA001-AC4F-418D-AE19-62706E023703}">
                      <ahyp:hlinkClr xmlns:ahyp="http://schemas.microsoft.com/office/drawing/2018/hyperlinkcolor" val="tx"/>
                    </a:ext>
                  </a:extLst>
                </a:hlinkClick>
              </a:rPr>
              <a:t>Berg Insight</a:t>
            </a:r>
            <a:r>
              <a:rPr lang="de-DE" sz="1100" b="0" dirty="0">
                <a:solidFill>
                  <a:srgbClr val="404040"/>
                </a:solidFill>
              </a:rPr>
              <a:t>, 2025). Im Jahr 2024 hat die EU ihre Strommarktvorschriften aktualisiert, um mehr Gewicht auf Flexibilität zu legen, also die Fähigkeit, die Nachfrage nach Bedarf des Netzes zu erhöhen oder zu senken. Die Vorschriften verlangen von den Übertragungsnetzbetreibern und den Verteilernetzbetreibern eine einheitliche Methode zur Berechnung des Flexibilitätsbedarfs jedes Landes zu entwickeln. Mit dieser gemeinsamen Methode und diesem gemeinsamen Berichtsformat können die Regulierungsbehörden sehen, wie viel nicht-fossile Flexibilität verfügbar ist, und Marktprodukte entwickeln, die von den tatsächlichen Teilnehmern, d. h. Gebäuden, Aggregatoren und Fernwärmebetreibern, genutzt werden können. Im Zusammenhang mit der Energiewende in Deutschland trat im Januar 2024 § 14a des </a:t>
            </a:r>
            <a:r>
              <a:rPr lang="en-GB" sz="1100" b="0" u="sng" dirty="0" err="1">
                <a:solidFill>
                  <a:srgbClr val="404040"/>
                </a:solidFill>
                <a:hlinkClick r:id="rId3">
                  <a:extLst>
                    <a:ext uri="{A12FA001-AC4F-418D-AE19-62706E023703}">
                      <ahyp:hlinkClr xmlns:ahyp="http://schemas.microsoft.com/office/drawing/2018/hyperlinkcolor" val="tx"/>
                    </a:ext>
                  </a:extLst>
                </a:hlinkClick>
              </a:rPr>
              <a:t>Energiewirtschaftsgesetz</a:t>
            </a:r>
            <a:r>
              <a:rPr lang="en-GB" sz="1100" b="0" u="sng" dirty="0" err="1">
                <a:solidFill>
                  <a:srgbClr val="404040"/>
                </a:solidFill>
              </a:rPr>
              <a:t>es</a:t>
            </a:r>
            <a:r>
              <a:rPr lang="de-DE" sz="1100" b="0" dirty="0">
                <a:solidFill>
                  <a:srgbClr val="404040"/>
                </a:solidFill>
              </a:rPr>
              <a:t> (EWG) in Kraft. Darin heißt es, dass neue Hochlastgeräte in Haushalten, insbesondere Wärmepumpen und Ladegeräte für Elektrofahrzeuge, technisch steuerbar sein müssen. Dadurch können lokale Netzbetreiber ihren Stromverbrauch bei Überlastung vorübergehend reduzieren, um die Netzstabilität zu gewährleisten. Dies ist eines der deutlichsten Beispiele in Europa dafür, wie digitale Steuerung auf Geräteebene zu einem praktischen Instrument für die Wärmewende werden kann (</a:t>
            </a:r>
            <a:r>
              <a:rPr lang="en-GB" sz="1100" b="0" u="sng" dirty="0">
                <a:solidFill>
                  <a:srgbClr val="404040"/>
                </a:solidFill>
                <a:hlinkClick r:id="rId4">
                  <a:extLst>
                    <a:ext uri="{A12FA001-AC4F-418D-AE19-62706E023703}">
                      <ahyp:hlinkClr xmlns:ahyp="http://schemas.microsoft.com/office/drawing/2018/hyperlinkcolor" val="tx"/>
                    </a:ext>
                  </a:extLst>
                </a:hlinkClick>
              </a:rPr>
              <a:t>ENTSO-E &amp; DSO Entity</a:t>
            </a:r>
            <a:r>
              <a:rPr lang="de-DE" sz="1100" b="0" dirty="0">
                <a:solidFill>
                  <a:srgbClr val="404040"/>
                </a:solidFill>
              </a:rPr>
              <a:t>, 2025).</a:t>
            </a:r>
            <a:r>
              <a:rPr lang="en-GB" sz="1100" b="0" dirty="0">
                <a:solidFill>
                  <a:srgbClr val="404040"/>
                </a:solidFill>
              </a:rPr>
              <a:t> </a:t>
            </a: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b="0" dirty="0">
                <a:solidFill>
                  <a:srgbClr val="404040"/>
                </a:solidFill>
              </a:rPr>
              <a:t>Im April 2024 hat die EU ihre Bauvorschriften (EPBD) aktualisiert, um Gebäude smarter, automatisierter und emissionsfreier zu machen. Die Mindestanforderungen für technische Gebäudesysteme schreiben bestimmte Gebäudeautomations- und Steuerungsfunktionen vor und fördern gleichzeitig die E-Mobilitätsinfrastruktur in Gebäuden. Der Smart Readiness Indicator (SRI), ein System zur Bewertung wie „smart“ ein Gebäude ist, bleibt vorerst optional. Es wird jedoch erwartet, dass er bis Juni 2027 für Nichtwohngebäude mit einer Nennleistung der Heizungs-, Lüftungs- und Klimaanlagen von über 290 kW verbindlich wird. Darüber hinaus muss die Europäische Kommission bis zum 30. Juni 2026 darüber berichten, wie die Länder den SRI testen und anwenden. Mehr als 15 Länder haben bereits unverbindliche Testphasen gestartet (Portugal beispielsweise im November 2024). Diese Testphasen schaffen eine gemeinsame Sprache für digitale Funktionen wie Überwachung, Steuerung, Systeminteroperabilität und Lastmanagement. Zusammen genommen bewegen die aktualisierten EPBD-Vorschriften und die SRI-Pilotprojekte Gebäudeeigentümer, insbesondere von großen Büros, Krankenhäusern und Campusgeländen, dazu, Gebäude-/Energiemanagementsysteme zu installieren, Unterzähler einzubauen und Fehlererkennungsanalysen zu nutzen, um Anlagen effizienter zu betreiben. Dadurch werden Gebäude sauberer, intelligenter und leichter in das Stromnetz zu integrieren (</a:t>
            </a:r>
            <a:r>
              <a:rPr lang="en-GB" sz="1100" b="0" u="sng" dirty="0">
                <a:solidFill>
                  <a:srgbClr val="404040"/>
                </a:solidFill>
                <a:hlinkClick r:id="rId5">
                  <a:extLst>
                    <a:ext uri="{A12FA001-AC4F-418D-AE19-62706E023703}">
                      <ahyp:hlinkClr xmlns:ahyp="http://schemas.microsoft.com/office/drawing/2018/hyperlinkcolor" val="tx"/>
                    </a:ext>
                  </a:extLst>
                </a:hlinkClick>
              </a:rPr>
              <a:t>EU DSO Entity &amp; ENTSO-E</a:t>
            </a:r>
            <a:r>
              <a:rPr lang="de-DE" sz="1100" b="0" dirty="0">
                <a:solidFill>
                  <a:srgbClr val="404040"/>
                </a:solidFill>
              </a:rPr>
              <a:t>, 2025).</a:t>
            </a:r>
            <a:r>
              <a:rPr lang="en-GB" sz="1100" b="0" dirty="0">
                <a:solidFill>
                  <a:srgbClr val="404040"/>
                </a:solidFill>
              </a:rPr>
              <a:t> </a:t>
            </a:r>
            <a:endParaRPr lang="en-IE" sz="1100" b="0" dirty="0">
              <a:solidFill>
                <a:srgbClr val="404040"/>
              </a:solidFill>
            </a:endParaRPr>
          </a:p>
          <a:p>
            <a:pPr algn="just">
              <a:lnSpc>
                <a:spcPts val="1120"/>
              </a:lnSpc>
              <a:spcBef>
                <a:spcPts val="0"/>
              </a:spcBef>
            </a:pPr>
            <a:br>
              <a:rPr lang="en-GB" sz="1100" b="0" dirty="0">
                <a:solidFill>
                  <a:srgbClr val="404040"/>
                </a:solidFill>
              </a:rPr>
            </a:br>
            <a:endParaRPr lang="en-IE" sz="1100" b="0" dirty="0">
              <a:solidFill>
                <a:srgbClr val="404040"/>
              </a:solidFill>
            </a:endParaRPr>
          </a:p>
          <a:p>
            <a:pPr algn="just">
              <a:lnSpc>
                <a:spcPts val="1120"/>
              </a:lnSpc>
              <a:spcBef>
                <a:spcPts val="0"/>
              </a:spcBef>
            </a:pPr>
            <a:r>
              <a:rPr lang="en-GB" sz="1100" b="0" dirty="0">
                <a:solidFill>
                  <a:srgbClr val="404040"/>
                </a:solidFill>
              </a:rPr>
              <a:t> </a:t>
            </a:r>
            <a:endParaRPr lang="en-IE" sz="1100" b="0" dirty="0">
              <a:solidFill>
                <a:srgbClr val="404040"/>
              </a:solidFill>
            </a:endParaRPr>
          </a:p>
        </p:txBody>
      </p:sp>
      <p:cxnSp>
        <p:nvCxnSpPr>
          <p:cNvPr id="35" name="Straight Connector 34">
            <a:extLst>
              <a:ext uri="{FF2B5EF4-FFF2-40B4-BE49-F238E27FC236}">
                <a16:creationId xmlns:a16="http://schemas.microsoft.com/office/drawing/2014/main" id="{4C7A4D88-3026-5FF2-F18B-C0620EC078FC}"/>
              </a:ext>
            </a:extLst>
          </p:cNvPr>
          <p:cNvCxnSpPr>
            <a:cxnSpLocks/>
          </p:cNvCxnSpPr>
          <p:nvPr/>
        </p:nvCxnSpPr>
        <p:spPr>
          <a:xfrm>
            <a:off x="0" y="5043167"/>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00FB288B-9857-E9A2-CA25-289B9BB17ABE}"/>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E84BD8E-BE31-7C29-8B51-71C9C011BBA1}"/>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1.4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48712E67-A775-CB58-E437-55D0C24958D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BDB763B-0A8F-7F1A-5FC2-2AF5B95AC72B}"/>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8AF9E744-99C4-4216-AB37-C3CF6D150DB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E0451347-20B6-3390-49C3-444A442AE9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168B1F6-EA98-1102-629E-5D2A0D9CB1B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8ED7F373-E4C1-90D2-74A6-E809FFDD8707}"/>
              </a:ext>
            </a:extLst>
          </p:cNvPr>
          <p:cNvSpPr txBox="1">
            <a:spLocks/>
          </p:cNvSpPr>
          <p:nvPr/>
        </p:nvSpPr>
        <p:spPr>
          <a:xfrm>
            <a:off x="585015" y="1862467"/>
            <a:ext cx="6266359"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b="1" dirty="0">
                <a:solidFill>
                  <a:srgbClr val="404040"/>
                </a:solidFill>
              </a:rPr>
              <a:t>Die Umstellung Europas auf saubere Energie hängt zunehmend von digitaler Technologie ab: intelligentere Stromnetze, smart-fähige Gebäude und softwaregesteuerte Wärmenetze. Auf Kundenseite ist eine zweite Welle von Smart Metern in vollem Gange. Bis Ende 2024 hatten etwa 63 % der Stromkunden in der EU27+3 einen solchen Zähler, und der Anteil steigt weiter, da die ersten Länder alte Geräte ersetzen und andere nachziehen. Intelligente Stromzähler ermöglichen eine detaillierte Preisgestaltung, automatische Abrechnung und eine groß angelegte Nachfragesteuerung, sodass Haushalte und Unternehmen (und ihre elektrischen Systeme) sich anpassen können, wenn Strom am günstigsten ist oder das Netz stark belastet ist. Die Europäische Kommission bezeichnet diese Instrumente als unverzichtbar für die Integration von mehr Wind- und Solarenergie und für die Steuerung neuer elektrischer Heizlasten (</a:t>
            </a:r>
            <a:r>
              <a:rPr lang="en-GB" sz="1600" b="1" u="sng" dirty="0">
                <a:solidFill>
                  <a:srgbClr val="404040"/>
                </a:solidFill>
                <a:hlinkClick r:id="rId2">
                  <a:extLst>
                    <a:ext uri="{A12FA001-AC4F-418D-AE19-62706E023703}">
                      <ahyp:hlinkClr xmlns:ahyp="http://schemas.microsoft.com/office/drawing/2018/hyperlinkcolor" val="tx"/>
                    </a:ext>
                  </a:extLst>
                </a:hlinkClick>
              </a:rPr>
              <a:t>Berg Insight</a:t>
            </a:r>
            <a:r>
              <a:rPr lang="de-DE" sz="1600" b="1" dirty="0">
                <a:solidFill>
                  <a:srgbClr val="404040"/>
                </a:solidFill>
              </a:rPr>
              <a:t>, 2025).</a:t>
            </a:r>
            <a:r>
              <a:rPr lang="en-GB" sz="1600" b="1" dirty="0">
                <a:solidFill>
                  <a:srgbClr val="404040"/>
                </a:solidFill>
              </a:rPr>
              <a:t> </a:t>
            </a:r>
            <a:endParaRPr lang="en-IE" sz="1600" b="1"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B524B96-6C7B-1289-FFA9-8581B7B6D1E1}"/>
              </a:ext>
            </a:extLst>
          </p:cNvPr>
          <p:cNvSpPr txBox="1"/>
          <p:nvPr/>
        </p:nvSpPr>
        <p:spPr>
          <a:xfrm>
            <a:off x="585015" y="1173966"/>
            <a:ext cx="5114745" cy="631327"/>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Aktueller Stand der digitalen Technologien zur Unterstützung der Dekarbonisierung in Europa</a:t>
            </a:r>
            <a:endParaRPr lang="en-US" sz="2000" b="1" dirty="0">
              <a:solidFill>
                <a:srgbClr val="ED4D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356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CE768-5CA3-B4C1-125C-9DD373BA78D4}"/>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EE767A37-D084-7FB8-7F34-602943A39F61}"/>
              </a:ext>
            </a:extLst>
          </p:cNvPr>
          <p:cNvSpPr txBox="1">
            <a:spLocks/>
          </p:cNvSpPr>
          <p:nvPr/>
        </p:nvSpPr>
        <p:spPr>
          <a:xfrm>
            <a:off x="585015" y="528320"/>
            <a:ext cx="6389643" cy="300270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Fernwärme- und Fernkältesysteme durchlaufen derzeit eine bedeutende digitale Transformation – und das ist wichtig, denn Fernwärme ist eine der besten Methoden, um Emissionen aus der Raumwärme- und Warmwasserbereitung in Städten zu senken. Das DHC Annex TS4 Guidebook der IEA (</a:t>
            </a:r>
            <a:r>
              <a:rPr lang="en-GB" sz="1100" b="0" u="sng" dirty="0">
                <a:solidFill>
                  <a:srgbClr val="404040"/>
                </a:solidFill>
                <a:hlinkClick r:id="rId2">
                  <a:extLst>
                    <a:ext uri="{A12FA001-AC4F-418D-AE19-62706E023703}">
                      <ahyp:hlinkClr xmlns:ahyp="http://schemas.microsoft.com/office/drawing/2018/hyperlinkcolor" val="tx"/>
                    </a:ext>
                  </a:extLst>
                </a:hlinkClick>
              </a:rPr>
              <a:t>Schmidt</a:t>
            </a:r>
            <a:r>
              <a:rPr lang="de-DE" sz="1100" b="0" dirty="0">
                <a:solidFill>
                  <a:srgbClr val="404040"/>
                </a:solidFill>
              </a:rPr>
              <a:t>, 2023) zeigt, was Betreiber in der Praxis tun: Sie rüsten SCADA-Systeme auf (die Software zur Überwachung und Steuerung der Netze), implementieren detailliertere Messsysteme, nutzen maschinelles Lernen zur Feinjustierung des Betriebs und erstellen digitale Zwillinge (virtuelle Modelle), um Änderungen vor der Inbetriebnahme zu testen. Werkzeuge helfen dabei, Vorlauftemperaturen zu senken, Wärmeverluste zu reduzieren sowie Großwärmepumpen und Abwärmequellen reibungsloser zu integrieren. Ein Bericht von Euroheat &amp; Power aus dem Jahr 2024 bestätigt dies mit konkreten Beispielen und zeigt, dass intelligente Steuerungen sowohl ältere Netze als auch neue Niedertemperatursysteme verbessern. Das Fazit lautet: Die Digitalisierung ist kein kleines Pilotprojekt mehr, sondern mittlerweile ein etablierter, kosteneffizienter Weg zur Dekarbonisierung der Wärmeversorgung auf städtischer Ebene. Darüber hinaus baut die EU einen gemeinsamen „</a:t>
            </a:r>
            <a:r>
              <a:rPr lang="de-DE" sz="1100" b="0" dirty="0" err="1">
                <a:solidFill>
                  <a:srgbClr val="404040"/>
                </a:solidFill>
              </a:rPr>
              <a:t>data</a:t>
            </a:r>
            <a:r>
              <a:rPr lang="de-DE" sz="1100" b="0" dirty="0">
                <a:solidFill>
                  <a:srgbClr val="404040"/>
                </a:solidFill>
              </a:rPr>
              <a:t> </a:t>
            </a:r>
            <a:r>
              <a:rPr lang="de-DE" sz="1100" b="0" dirty="0" err="1">
                <a:solidFill>
                  <a:srgbClr val="404040"/>
                </a:solidFill>
              </a:rPr>
              <a:t>layer</a:t>
            </a:r>
            <a:r>
              <a:rPr lang="de-DE" sz="1100" b="0" dirty="0">
                <a:solidFill>
                  <a:srgbClr val="404040"/>
                </a:solidFill>
              </a:rPr>
              <a:t>“ für den Energiesektor auf. Die Idee dahinter, der sogenannte Common European Energy Data Space (CEEDS), besteht darin, es verschiedenen Akteuren – wie Netzbetreibern, Gebäudesystemen, Wärmenetzen und Aggregatoren – zu ermöglichen, Energiedaten einfach und sicher über Ländergrenzen hinweg zu finden, zu teilen und zu nutzen. Für CEEDS gibt es einen Entwurf, der erklärt, wie das System aufgebaut sein sollte und wie verschiedene IT-Systeme miteinander kommunizieren können. Der Verband Europäischer Übertragungsnetzbetreiber (ENTSO-E) und andere haben bereits gezeigt, wie dies mit bestehenden EU-Projekten und realen Anwendungen verknüpft werden kann. Da sich dies nun von der Planung zur Umsetzung im Rahmen des DIGITAL-Programms bewegt, sind standardisierte APIs (einfache, gemeinsame Schnittstellen für Software) und klare Zustimmungsregeln (damit Nutzer die Kontrolle über ihre Daten behalten) zu erwarten. Dies wird es Smart Metern, Gebäudesteuerungen und der Fernwärme ermöglichen, Daten sicher und in großem Maßstab auszutauschen – ein Schlüsselfaktor für den Betrieb eines saubereren, intelligenteren Energiesystems (</a:t>
            </a:r>
            <a:r>
              <a:rPr lang="de-DE" sz="1100" b="0" dirty="0">
                <a:solidFill>
                  <a:srgbClr val="404040"/>
                </a:solidFill>
                <a:hlinkClick r:id="rId3">
                  <a:extLst>
                    <a:ext uri="{A12FA001-AC4F-418D-AE19-62706E023703}">
                      <ahyp:hlinkClr xmlns:ahyp="http://schemas.microsoft.com/office/drawing/2018/hyperlinkcolor" val="tx"/>
                    </a:ext>
                  </a:extLst>
                </a:hlinkClick>
              </a:rPr>
              <a:t>Europäische Kommission</a:t>
            </a:r>
            <a:r>
              <a:rPr lang="de-DE" sz="1100" b="0" dirty="0">
                <a:solidFill>
                  <a:srgbClr val="404040"/>
                </a:solidFill>
              </a:rPr>
              <a:t>, o. D.).</a:t>
            </a:r>
            <a:r>
              <a:rPr lang="en-GB" sz="1100" b="0" dirty="0">
                <a:solidFill>
                  <a:srgbClr val="404040"/>
                </a:solidFill>
              </a:rPr>
              <a:t> </a:t>
            </a: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b="0" dirty="0">
                <a:solidFill>
                  <a:srgbClr val="404040"/>
                </a:solidFill>
              </a:rPr>
              <a:t>Insgesamt ist die aktuelle Lage in Europa klar: In ganz Europa sind Smart Meter weit verbreitet, und die Vorschriften zur Förderung einer flexiblen Stromnutzung werden immer ausgereifter. Diese Veränderungen gehen einher mit intelligenteren Gebäuden (geleitet von den technischen Anforderungen an Gebäudesysteme, dem SRI und der Datenanalyse) und stärker digitalisierten Fernwärmenetzen.</a:t>
            </a:r>
            <a:endParaRPr lang="en-IE" sz="1100" b="0" dirty="0">
              <a:solidFill>
                <a:srgbClr val="404040"/>
              </a:solidFill>
            </a:endParaRPr>
          </a:p>
        </p:txBody>
      </p:sp>
      <p:sp>
        <p:nvSpPr>
          <p:cNvPr id="2" name="Freeform 1">
            <a:extLst>
              <a:ext uri="{FF2B5EF4-FFF2-40B4-BE49-F238E27FC236}">
                <a16:creationId xmlns:a16="http://schemas.microsoft.com/office/drawing/2014/main" id="{DC7B395F-1590-BE6E-396D-9AB7C4D3F863}"/>
              </a:ext>
            </a:extLst>
          </p:cNvPr>
          <p:cNvSpPr/>
          <p:nvPr/>
        </p:nvSpPr>
        <p:spPr>
          <a:xfrm>
            <a:off x="0" y="5572664"/>
            <a:ext cx="6271404" cy="397066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0D752234-75F4-189B-AA13-E701F82D95D3}"/>
              </a:ext>
            </a:extLst>
          </p:cNvPr>
          <p:cNvSpPr txBox="1">
            <a:spLocks/>
          </p:cNvSpPr>
          <p:nvPr/>
        </p:nvSpPr>
        <p:spPr>
          <a:xfrm>
            <a:off x="643236" y="5557521"/>
            <a:ext cx="4040908" cy="281083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de-DE" sz="1700" b="0" i="1" dirty="0">
                <a:solidFill>
                  <a:schemeClr val="bg1"/>
                </a:solidFill>
              </a:rPr>
              <a:t>Was jetzt noch zu tun bleibt, ist vor allem die harte praktische Arbeit: verschiedene Systeme miteinander kommunizieren zu lassen (Interoperabilität), sie sicher zu halten (Cybersicherheit), Menschen für ihre Bedienung zu schulen und lokale Märkte zu öffnen, damit Gebäude, Wärmespeicher und Lastmanagement fossile Spitzenlastkraftwerke zuverlässig ersetzen können. Mit den Regeln zur Flexibilität der Marktgestaltung, den Zeitplänen für EPBD/SRI und dem gemeinsamen europäischen Energiedatenraum (CEEDS) sind die politischen und technischen Grundlagen weitgehend geschaffen. Die große Aufgabe für die nächsten zwei bis drei Jahre besteht darin, diese Lösungen konsequent in allen Ländern zu skalieren.</a:t>
            </a:r>
            <a:endParaRPr lang="en-US" sz="1700" b="0" i="1" dirty="0">
              <a:solidFill>
                <a:schemeClr val="bg1"/>
              </a:solidFill>
            </a:endParaRPr>
          </a:p>
          <a:p>
            <a:pPr>
              <a:lnSpc>
                <a:spcPts val="1660"/>
              </a:lnSpc>
              <a:spcBef>
                <a:spcPts val="0"/>
              </a:spcBef>
            </a:pPr>
            <a:endParaRPr lang="en-US" sz="1700" i="1" dirty="0">
              <a:solidFill>
                <a:schemeClr val="bg1"/>
              </a:solidFill>
            </a:endParaRPr>
          </a:p>
        </p:txBody>
      </p:sp>
      <p:grpSp>
        <p:nvGrpSpPr>
          <p:cNvPr id="4" name="Graphic 40">
            <a:extLst>
              <a:ext uri="{FF2B5EF4-FFF2-40B4-BE49-F238E27FC236}">
                <a16:creationId xmlns:a16="http://schemas.microsoft.com/office/drawing/2014/main" id="{FDEDCBEB-054F-8553-26E5-3BF187E910E9}"/>
              </a:ext>
            </a:extLst>
          </p:cNvPr>
          <p:cNvGrpSpPr/>
          <p:nvPr/>
        </p:nvGrpSpPr>
        <p:grpSpPr>
          <a:xfrm>
            <a:off x="4309359" y="7369993"/>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A0AB7474-E3FA-5155-0455-43A620B4A83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C4CD6BD-E3AC-0B3A-46C2-E73351DF0C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F5D0E2C5-6568-8993-9EBA-058DA0F049A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04C50FBF-46B3-D69B-C0B2-43E5016B4A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6031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01F7-2FE6-55A1-E847-02A01B376EA3}"/>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53CF9525-F4D8-0DF4-87A4-F4889D43F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58" b="17658"/>
          <a:stretch>
            <a:fillRect/>
          </a:stretch>
        </p:blipFill>
        <p:spPr>
          <a:xfrm>
            <a:off x="-5" y="1371007"/>
            <a:ext cx="7559675" cy="2183967"/>
          </a:xfrm>
          <a:prstGeom prst="rect">
            <a:avLst/>
          </a:prstGeom>
        </p:spPr>
      </p:pic>
      <p:sp>
        <p:nvSpPr>
          <p:cNvPr id="22" name="Freeform 21">
            <a:extLst>
              <a:ext uri="{FF2B5EF4-FFF2-40B4-BE49-F238E27FC236}">
                <a16:creationId xmlns:a16="http://schemas.microsoft.com/office/drawing/2014/main" id="{4179A386-1434-1E5E-018C-8D0615A8B628}"/>
              </a:ext>
            </a:extLst>
          </p:cNvPr>
          <p:cNvSpPr/>
          <p:nvPr/>
        </p:nvSpPr>
        <p:spPr>
          <a:xfrm>
            <a:off x="-5" y="3053301"/>
            <a:ext cx="1842899" cy="729583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AB55B0DF-CA26-CE74-2C04-DD57CCF587CB}"/>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D9652109-DBA3-A58B-8E96-E54166BA1F37}"/>
              </a:ext>
            </a:extLst>
          </p:cNvPr>
          <p:cNvSpPr txBox="1">
            <a:spLocks/>
          </p:cNvSpPr>
          <p:nvPr/>
        </p:nvSpPr>
        <p:spPr>
          <a:xfrm>
            <a:off x="432522" y="342674"/>
            <a:ext cx="5400881" cy="1028333"/>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err="1">
                <a:solidFill>
                  <a:srgbClr val="2D62AE"/>
                </a:solidFill>
                <a:latin typeface="Calibri" panose="020F0502020204030204" pitchFamily="34" charset="0"/>
                <a:cs typeface="Calibri" panose="020F0502020204030204" pitchFamily="34" charset="0"/>
              </a:rPr>
              <a:t>Technologische</a:t>
            </a:r>
            <a:r>
              <a:rPr lang="en-US" sz="3200" b="1" dirty="0">
                <a:solidFill>
                  <a:srgbClr val="2D62AE"/>
                </a:solidFill>
                <a:latin typeface="Calibri" panose="020F0502020204030204" pitchFamily="34" charset="0"/>
                <a:cs typeface="Calibri" panose="020F0502020204030204" pitchFamily="34" charset="0"/>
              </a:rPr>
              <a:t> </a:t>
            </a:r>
            <a:r>
              <a:rPr lang="en-US" sz="3200" b="1" dirty="0" err="1">
                <a:solidFill>
                  <a:srgbClr val="2D62AE"/>
                </a:solidFill>
                <a:latin typeface="Calibri" panose="020F0502020204030204" pitchFamily="34" charset="0"/>
                <a:cs typeface="Calibri" panose="020F0502020204030204" pitchFamily="34" charset="0"/>
              </a:rPr>
              <a:t>Entwicklungen</a:t>
            </a:r>
            <a:r>
              <a:rPr lang="en-US" sz="3200" b="1" dirty="0">
                <a:solidFill>
                  <a:srgbClr val="2D62AE"/>
                </a:solidFill>
                <a:latin typeface="Calibri" panose="020F0502020204030204" pitchFamily="34" charset="0"/>
                <a:cs typeface="Calibri" panose="020F0502020204030204" pitchFamily="34" charset="0"/>
              </a:rPr>
              <a:t> und </a:t>
            </a:r>
            <a:r>
              <a:rPr lang="en-US" sz="3200" b="1" dirty="0" err="1">
                <a:solidFill>
                  <a:srgbClr val="2D62AE"/>
                </a:solidFill>
                <a:latin typeface="Calibri" panose="020F0502020204030204" pitchFamily="34" charset="0"/>
                <a:cs typeface="Calibri" panose="020F0502020204030204" pitchFamily="34" charset="0"/>
              </a:rPr>
              <a:t>Branchenkenntnisse</a:t>
            </a:r>
            <a:endParaRPr lang="en-US" sz="3200" b="1" dirty="0">
              <a:solidFill>
                <a:srgbClr val="2D62AE"/>
              </a:solidFill>
              <a:latin typeface="Calibri" panose="020F0502020204030204" pitchFamily="34" charset="0"/>
              <a:cs typeface="Calibri" panose="020F0502020204030204" pitchFamily="34" charset="0"/>
            </a:endParaRPr>
          </a:p>
          <a:p>
            <a:pPr marL="0" indent="0">
              <a:lnSpc>
                <a:spcPts val="3320"/>
              </a:lnSpc>
              <a:spcBef>
                <a:spcPts val="0"/>
              </a:spcBef>
              <a:buNone/>
            </a:pPr>
            <a:r>
              <a:rPr lang="en-US" sz="3200" b="1" dirty="0">
                <a:solidFill>
                  <a:srgbClr val="2D62AE"/>
                </a:solidFill>
                <a:latin typeface="Calibri" panose="020F0502020204030204" pitchFamily="34" charset="0"/>
                <a:cs typeface="Calibri" panose="020F0502020204030204" pitchFamily="34" charset="0"/>
              </a:rPr>
              <a:t>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CB1944B-E13C-3206-E65D-7914F28BAB49}"/>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96A6DA1A-3B9F-0C1E-1366-1FF7FF7F9601}"/>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E41BBEA9-5E83-2017-EC01-DD84944ADE99}"/>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02</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1028F836-91AA-48D9-041C-2515DFE0031F}"/>
              </a:ext>
            </a:extLst>
          </p:cNvPr>
          <p:cNvSpPr txBox="1">
            <a:spLocks/>
          </p:cNvSpPr>
          <p:nvPr/>
        </p:nvSpPr>
        <p:spPr>
          <a:xfrm>
            <a:off x="2194530" y="3717589"/>
            <a:ext cx="5181629" cy="5801865"/>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de-DE" sz="1500" b="1" dirty="0">
                <a:solidFill>
                  <a:srgbClr val="404040"/>
                </a:solidFill>
              </a:rPr>
              <a:t>Überblick über Schlüsseltechnologien</a:t>
            </a:r>
            <a:r>
              <a:rPr lang="en-US" sz="1500" b="1" dirty="0">
                <a:solidFill>
                  <a:srgbClr val="404040"/>
                </a:solidFill>
              </a:rPr>
              <a:t>	</a:t>
            </a:r>
            <a:r>
              <a:rPr lang="en-US" sz="1500" b="1" dirty="0">
                <a:solidFill>
                  <a:srgbClr val="404040"/>
                </a:solidFill>
                <a:hlinkClick r:id="rId3" action="ppaction://hlinksldjump">
                  <a:extLst>
                    <a:ext uri="{A12FA001-AC4F-418D-AE19-62706E023703}">
                      <ahyp:hlinkClr xmlns:ahyp="http://schemas.microsoft.com/office/drawing/2018/hyperlinkcolor" val="tx"/>
                    </a:ext>
                  </a:extLst>
                </a:hlinkClick>
              </a:rPr>
              <a:t>13</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lv-LV" sz="1500" b="1" dirty="0">
                <a:solidFill>
                  <a:srgbClr val="404040"/>
                </a:solidFill>
              </a:rPr>
              <a:t>Barrieren und Herausforderungen</a:t>
            </a:r>
            <a:r>
              <a:rPr lang="en-US" sz="1500" b="1" dirty="0">
                <a:solidFill>
                  <a:srgbClr val="404040"/>
                </a:solidFill>
              </a:rPr>
              <a:t> 	</a:t>
            </a:r>
            <a:r>
              <a:rPr lang="en-US" sz="1500" b="1" dirty="0">
                <a:solidFill>
                  <a:srgbClr val="404040"/>
                </a:solidFill>
                <a:hlinkClick r:id="rId4" action="ppaction://hlinksldjump">
                  <a:extLst>
                    <a:ext uri="{A12FA001-AC4F-418D-AE19-62706E023703}">
                      <ahyp:hlinkClr xmlns:ahyp="http://schemas.microsoft.com/office/drawing/2018/hyperlinkcolor" val="tx"/>
                    </a:ext>
                  </a:extLst>
                </a:hlinkClick>
              </a:rPr>
              <a:t>1</a:t>
            </a:r>
            <a:r>
              <a:rPr lang="lv-LV" sz="1500" b="1" dirty="0">
                <a:solidFill>
                  <a:srgbClr val="404040"/>
                </a:solidFill>
                <a:hlinkClick r:id="rId4" action="ppaction://hlinksldjump">
                  <a:extLst>
                    <a:ext uri="{A12FA001-AC4F-418D-AE19-62706E023703}">
                      <ahyp:hlinkClr xmlns:ahyp="http://schemas.microsoft.com/office/drawing/2018/hyperlinkcolor" val="tx"/>
                    </a:ext>
                  </a:extLst>
                </a:hlinkClick>
              </a:rPr>
              <a:t>6</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r>
              <a:rPr lang="en-US" sz="1500" b="1" dirty="0" err="1">
                <a:solidFill>
                  <a:srgbClr val="404040"/>
                </a:solidFill>
              </a:rPr>
              <a:t>Möglichkeiten</a:t>
            </a:r>
            <a:r>
              <a:rPr lang="en-US" sz="1500" b="1" dirty="0">
                <a:solidFill>
                  <a:srgbClr val="404040"/>
                </a:solidFill>
              </a:rPr>
              <a:t> und </a:t>
            </a:r>
            <a:r>
              <a:rPr lang="en-US" sz="1500" b="1" dirty="0" err="1">
                <a:solidFill>
                  <a:srgbClr val="404040"/>
                </a:solidFill>
              </a:rPr>
              <a:t>Empfehlungen</a:t>
            </a:r>
            <a:r>
              <a:rPr lang="lv-LV" sz="1500" b="1" dirty="0">
                <a:solidFill>
                  <a:srgbClr val="404040"/>
                </a:solidFill>
              </a:rPr>
              <a:t>	</a:t>
            </a:r>
            <a:r>
              <a:rPr lang="en-US" sz="1500" b="1" dirty="0">
                <a:solidFill>
                  <a:srgbClr val="404040"/>
                </a:solidFill>
                <a:hlinkClick r:id="rId5" action="ppaction://hlinksldjump">
                  <a:extLst>
                    <a:ext uri="{A12FA001-AC4F-418D-AE19-62706E023703}">
                      <ahyp:hlinkClr xmlns:ahyp="http://schemas.microsoft.com/office/drawing/2018/hyperlinkcolor" val="tx"/>
                    </a:ext>
                  </a:extLst>
                </a:hlinkClick>
              </a:rPr>
              <a:t>1</a:t>
            </a:r>
            <a:r>
              <a:rPr lang="lv-LV" sz="1500" b="1" dirty="0">
                <a:solidFill>
                  <a:srgbClr val="404040"/>
                </a:solidFill>
                <a:hlinkClick r:id="rId5" action="ppaction://hlinksldjump">
                  <a:extLst>
                    <a:ext uri="{A12FA001-AC4F-418D-AE19-62706E023703}">
                      <ahyp:hlinkClr xmlns:ahyp="http://schemas.microsoft.com/office/drawing/2018/hyperlinkcolor" val="tx"/>
                    </a:ext>
                  </a:extLst>
                </a:hlinkClick>
              </a:rPr>
              <a:t>7</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de-DE" sz="1500" b="1" dirty="0">
              <a:solidFill>
                <a:srgbClr val="404040"/>
              </a:solidFill>
            </a:endParaRPr>
          </a:p>
          <a:p>
            <a:pPr marL="0" lvl="1" indent="0">
              <a:lnSpc>
                <a:spcPts val="1940"/>
              </a:lnSpc>
              <a:spcBef>
                <a:spcPts val="0"/>
              </a:spcBef>
              <a:buNone/>
              <a:tabLst>
                <a:tab pos="527050" algn="l"/>
                <a:tab pos="4129088" algn="l"/>
                <a:tab pos="4791075" algn="l"/>
              </a:tabLst>
            </a:pPr>
            <a:r>
              <a:rPr lang="de-DE" sz="1500" b="1" dirty="0">
                <a:solidFill>
                  <a:srgbClr val="404040"/>
                </a:solidFill>
              </a:rPr>
              <a:t>Analyse regionaler Bedürfnisse und Defizite</a:t>
            </a:r>
            <a:r>
              <a:rPr lang="en-US" sz="1500" b="1" dirty="0">
                <a:solidFill>
                  <a:srgbClr val="404040"/>
                </a:solidFill>
              </a:rPr>
              <a:t>	</a:t>
            </a:r>
            <a:r>
              <a:rPr lang="en-US" sz="1500" b="1" dirty="0">
                <a:solidFill>
                  <a:srgbClr val="404040"/>
                </a:solidFill>
                <a:hlinkClick r:id="rId6" action="ppaction://hlinksldjump">
                  <a:extLst>
                    <a:ext uri="{A12FA001-AC4F-418D-AE19-62706E023703}">
                      <ahyp:hlinkClr xmlns:ahyp="http://schemas.microsoft.com/office/drawing/2018/hyperlinkcolor" val="tx"/>
                    </a:ext>
                  </a:extLst>
                </a:hlinkClick>
              </a:rPr>
              <a:t>18</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2.4.1	</a:t>
            </a:r>
            <a:r>
              <a:rPr lang="de-DE" sz="1500" dirty="0">
                <a:solidFill>
                  <a:srgbClr val="404040"/>
                </a:solidFill>
              </a:rPr>
              <a:t>Die Analyse von Gewerbe- und </a:t>
            </a:r>
          </a:p>
          <a:p>
            <a:pPr marL="0" lvl="1" indent="0">
              <a:lnSpc>
                <a:spcPts val="1940"/>
              </a:lnSpc>
              <a:spcBef>
                <a:spcPts val="0"/>
              </a:spcBef>
              <a:buNone/>
              <a:tabLst>
                <a:tab pos="527050" algn="l"/>
                <a:tab pos="4129088" algn="l"/>
                <a:tab pos="4791075" algn="l"/>
              </a:tabLst>
            </a:pPr>
            <a:r>
              <a:rPr lang="de-DE" sz="1500" dirty="0">
                <a:solidFill>
                  <a:srgbClr val="404040"/>
                </a:solidFill>
              </a:rPr>
              <a:t>    	Industriegebäuden</a:t>
            </a:r>
            <a:r>
              <a:rPr lang="en-US" sz="1500" dirty="0">
                <a:solidFill>
                  <a:srgbClr val="404040"/>
                </a:solidFill>
              </a:rPr>
              <a:t>	</a:t>
            </a:r>
            <a:r>
              <a:rPr lang="en-US" sz="1500" dirty="0">
                <a:solidFill>
                  <a:srgbClr val="404040"/>
                </a:solidFill>
                <a:hlinkClick r:id="rId7" action="ppaction://hlinksldjump">
                  <a:extLst>
                    <a:ext uri="{A12FA001-AC4F-418D-AE19-62706E023703}">
                      <ahyp:hlinkClr xmlns:ahyp="http://schemas.microsoft.com/office/drawing/2018/hyperlinkcolor" val="tx"/>
                    </a:ext>
                  </a:extLst>
                </a:hlinkClick>
              </a:rPr>
              <a:t>19</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2.4.2	</a:t>
            </a:r>
            <a:r>
              <a:rPr lang="de-DE" sz="1500" dirty="0">
                <a:solidFill>
                  <a:srgbClr val="404040"/>
                </a:solidFill>
              </a:rPr>
              <a:t>Die Analyse öffentlicher und </a:t>
            </a:r>
          </a:p>
          <a:p>
            <a:pPr marL="0" lvl="1" indent="0">
              <a:lnSpc>
                <a:spcPts val="1940"/>
              </a:lnSpc>
              <a:spcBef>
                <a:spcPts val="0"/>
              </a:spcBef>
              <a:buNone/>
              <a:tabLst>
                <a:tab pos="527050" algn="l"/>
                <a:tab pos="4129088" algn="l"/>
                <a:tab pos="4791075" algn="l"/>
              </a:tabLst>
            </a:pPr>
            <a:r>
              <a:rPr lang="de-DE" sz="1500" dirty="0">
                <a:solidFill>
                  <a:srgbClr val="404040"/>
                </a:solidFill>
              </a:rPr>
              <a:t>    	institutioneller Gebäude</a:t>
            </a:r>
            <a:r>
              <a:rPr lang="en-US" sz="1500" dirty="0">
                <a:solidFill>
                  <a:srgbClr val="404040"/>
                </a:solidFill>
              </a:rPr>
              <a:t>	</a:t>
            </a:r>
            <a:r>
              <a:rPr lang="en-US" sz="1500" dirty="0">
                <a:solidFill>
                  <a:srgbClr val="404040"/>
                </a:solidFill>
                <a:hlinkClick r:id="rId8" action="ppaction://hlinksldjump">
                  <a:extLst>
                    <a:ext uri="{A12FA001-AC4F-418D-AE19-62706E023703}">
                      <ahyp:hlinkClr xmlns:ahyp="http://schemas.microsoft.com/office/drawing/2018/hyperlinkcolor" val="tx"/>
                    </a:ext>
                  </a:extLst>
                </a:hlinkClick>
              </a:rPr>
              <a:t>20</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2.4.3	Die </a:t>
            </a:r>
            <a:r>
              <a:rPr lang="en-US" sz="1500" dirty="0" err="1">
                <a:solidFill>
                  <a:srgbClr val="404040"/>
                </a:solidFill>
              </a:rPr>
              <a:t>Analyse</a:t>
            </a:r>
            <a:r>
              <a:rPr lang="en-US" sz="1500" dirty="0">
                <a:solidFill>
                  <a:srgbClr val="404040"/>
                </a:solidFill>
              </a:rPr>
              <a:t> von </a:t>
            </a:r>
            <a:r>
              <a:rPr lang="en-US" sz="1500" dirty="0" err="1">
                <a:solidFill>
                  <a:srgbClr val="404040"/>
                </a:solidFill>
              </a:rPr>
              <a:t>Wohngebäuden</a:t>
            </a:r>
            <a:r>
              <a:rPr lang="en-US" sz="1500" dirty="0">
                <a:solidFill>
                  <a:srgbClr val="404040"/>
                </a:solidFill>
              </a:rPr>
              <a:t>	</a:t>
            </a:r>
            <a:r>
              <a:rPr lang="en-US" sz="1500" dirty="0">
                <a:solidFill>
                  <a:srgbClr val="404040"/>
                </a:solidFill>
                <a:hlinkClick r:id="rId9" action="ppaction://hlinksldjump">
                  <a:extLst>
                    <a:ext uri="{A12FA001-AC4F-418D-AE19-62706E023703}">
                      <ahyp:hlinkClr xmlns:ahyp="http://schemas.microsoft.com/office/drawing/2018/hyperlinkcolor" val="tx"/>
                    </a:ext>
                  </a:extLst>
                </a:hlinkClick>
              </a:rPr>
              <a:t>22</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2.4.4	Die </a:t>
            </a:r>
            <a:r>
              <a:rPr lang="en-US" sz="1500" dirty="0" err="1">
                <a:solidFill>
                  <a:srgbClr val="404040"/>
                </a:solidFill>
              </a:rPr>
              <a:t>Analyse</a:t>
            </a:r>
            <a:r>
              <a:rPr lang="en-US" sz="1500" dirty="0">
                <a:solidFill>
                  <a:srgbClr val="404040"/>
                </a:solidFill>
              </a:rPr>
              <a:t> </a:t>
            </a:r>
            <a:r>
              <a:rPr lang="en-US" sz="1500" dirty="0" err="1">
                <a:solidFill>
                  <a:srgbClr val="404040"/>
                </a:solidFill>
              </a:rPr>
              <a:t>externer</a:t>
            </a:r>
            <a:r>
              <a:rPr lang="en-US" sz="1500" dirty="0">
                <a:solidFill>
                  <a:srgbClr val="404040"/>
                </a:solidFill>
              </a:rPr>
              <a:t> </a:t>
            </a:r>
            <a:r>
              <a:rPr lang="en-US" sz="1500" dirty="0" err="1">
                <a:solidFill>
                  <a:srgbClr val="404040"/>
                </a:solidFill>
              </a:rPr>
              <a:t>Netzwerke</a:t>
            </a:r>
            <a:r>
              <a:rPr lang="en-US" sz="1500" dirty="0">
                <a:solidFill>
                  <a:srgbClr val="404040"/>
                </a:solidFill>
              </a:rPr>
              <a:t>	</a:t>
            </a:r>
            <a:r>
              <a:rPr lang="en-US" sz="1500" dirty="0">
                <a:solidFill>
                  <a:srgbClr val="404040"/>
                </a:solidFill>
                <a:hlinkClick r:id="rId10" action="ppaction://hlinksldjump">
                  <a:extLst>
                    <a:ext uri="{A12FA001-AC4F-418D-AE19-62706E023703}">
                      <ahyp:hlinkClr xmlns:ahyp="http://schemas.microsoft.com/office/drawing/2018/hyperlinkcolor" val="tx"/>
                    </a:ext>
                  </a:extLst>
                </a:hlinkClick>
              </a:rPr>
              <a:t>23</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de-DE" sz="1500" b="1" dirty="0">
                <a:solidFill>
                  <a:srgbClr val="404040"/>
                </a:solidFill>
              </a:rPr>
              <a:t>Zusammenfassung der Analyse der Fallstudien</a:t>
            </a:r>
            <a:r>
              <a:rPr lang="en-US" sz="1500" b="1" dirty="0">
                <a:solidFill>
                  <a:srgbClr val="404040"/>
                </a:solidFill>
              </a:rPr>
              <a:t>	</a:t>
            </a:r>
            <a:r>
              <a:rPr lang="en-US" sz="1500" b="1" dirty="0">
                <a:solidFill>
                  <a:srgbClr val="404040"/>
                </a:solidFill>
                <a:hlinkClick r:id="rId10" action="ppaction://hlinksldjump">
                  <a:extLst>
                    <a:ext uri="{A12FA001-AC4F-418D-AE19-62706E023703}">
                      <ahyp:hlinkClr xmlns:ahyp="http://schemas.microsoft.com/office/drawing/2018/hyperlinkcolor" val="tx"/>
                    </a:ext>
                  </a:extLst>
                </a:hlinkClick>
              </a:rPr>
              <a:t>23</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4F501621-C08E-5A11-D8F1-7AE7CCA60F9A}"/>
              </a:ext>
            </a:extLst>
          </p:cNvPr>
          <p:cNvCxnSpPr>
            <a:cxnSpLocks/>
          </p:cNvCxnSpPr>
          <p:nvPr/>
        </p:nvCxnSpPr>
        <p:spPr>
          <a:xfrm>
            <a:off x="2194156" y="496160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C65C86E6-4319-4443-8A48-05634F54B12C}"/>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4AC47947-6E8E-4DBC-922E-46A075EEAAC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3DBA49F-B4E5-3062-C430-1AE77E6489C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2704214F-4FB9-24E7-310F-FE3A5D60EDA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1872CAC3-4B54-6743-897F-71A008F68F9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C40B9FB6-3A6D-DA0A-9C17-4FBA79C6FD6B}"/>
              </a:ext>
            </a:extLst>
          </p:cNvPr>
          <p:cNvGrpSpPr/>
          <p:nvPr/>
        </p:nvGrpSpPr>
        <p:grpSpPr>
          <a:xfrm>
            <a:off x="1571204" y="3708362"/>
            <a:ext cx="648000" cy="361384"/>
            <a:chOff x="1416431" y="5629720"/>
            <a:chExt cx="648000" cy="361384"/>
          </a:xfrm>
        </p:grpSpPr>
        <p:sp>
          <p:nvSpPr>
            <p:cNvPr id="3" name="Rectangle 2">
              <a:extLst>
                <a:ext uri="{FF2B5EF4-FFF2-40B4-BE49-F238E27FC236}">
                  <a16:creationId xmlns:a16="http://schemas.microsoft.com/office/drawing/2014/main" id="{41AB879B-1EAA-39CD-EC98-D3586A2D6FB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25ACE1F7-DCA9-F82E-3298-22E5D113C09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2.1</a:t>
              </a:r>
            </a:p>
          </p:txBody>
        </p:sp>
      </p:grpSp>
      <p:grpSp>
        <p:nvGrpSpPr>
          <p:cNvPr id="15" name="Group 14">
            <a:extLst>
              <a:ext uri="{FF2B5EF4-FFF2-40B4-BE49-F238E27FC236}">
                <a16:creationId xmlns:a16="http://schemas.microsoft.com/office/drawing/2014/main" id="{6FC8DD77-85BE-EB4A-F5E1-BF9C497F2F82}"/>
              </a:ext>
            </a:extLst>
          </p:cNvPr>
          <p:cNvGrpSpPr/>
          <p:nvPr/>
        </p:nvGrpSpPr>
        <p:grpSpPr>
          <a:xfrm>
            <a:off x="1569992" y="5881825"/>
            <a:ext cx="648000" cy="361384"/>
            <a:chOff x="1416431" y="5629720"/>
            <a:chExt cx="648000" cy="361384"/>
          </a:xfrm>
        </p:grpSpPr>
        <p:sp>
          <p:nvSpPr>
            <p:cNvPr id="16" name="Rectangle 15">
              <a:extLst>
                <a:ext uri="{FF2B5EF4-FFF2-40B4-BE49-F238E27FC236}">
                  <a16:creationId xmlns:a16="http://schemas.microsoft.com/office/drawing/2014/main" id="{C1C3DDBB-4878-4E71-36D7-947464DD08B7}"/>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A095415A-405D-F332-FC48-9DE7F804B9B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2.4</a:t>
              </a:r>
            </a:p>
          </p:txBody>
        </p:sp>
      </p:grpSp>
      <p:grpSp>
        <p:nvGrpSpPr>
          <p:cNvPr id="21" name="Group 20">
            <a:extLst>
              <a:ext uri="{FF2B5EF4-FFF2-40B4-BE49-F238E27FC236}">
                <a16:creationId xmlns:a16="http://schemas.microsoft.com/office/drawing/2014/main" id="{A5D38784-847A-FD2C-4828-1C2C42C71B42}"/>
              </a:ext>
            </a:extLst>
          </p:cNvPr>
          <p:cNvGrpSpPr/>
          <p:nvPr/>
        </p:nvGrpSpPr>
        <p:grpSpPr>
          <a:xfrm>
            <a:off x="1571204" y="8595507"/>
            <a:ext cx="648000" cy="361384"/>
            <a:chOff x="1416431" y="5629720"/>
            <a:chExt cx="648000" cy="361384"/>
          </a:xfrm>
        </p:grpSpPr>
        <p:sp>
          <p:nvSpPr>
            <p:cNvPr id="31" name="Rectangle 30">
              <a:extLst>
                <a:ext uri="{FF2B5EF4-FFF2-40B4-BE49-F238E27FC236}">
                  <a16:creationId xmlns:a16="http://schemas.microsoft.com/office/drawing/2014/main" id="{5362A505-1ED0-2FFA-B3DD-B84868A954B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1941B012-429B-4235-A1D9-DEA7B47A2E7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2.5</a:t>
              </a:r>
            </a:p>
          </p:txBody>
        </p:sp>
      </p:grpSp>
      <p:cxnSp>
        <p:nvCxnSpPr>
          <p:cNvPr id="33" name="Straight Connector 32">
            <a:extLst>
              <a:ext uri="{FF2B5EF4-FFF2-40B4-BE49-F238E27FC236}">
                <a16:creationId xmlns:a16="http://schemas.microsoft.com/office/drawing/2014/main" id="{9847CE06-F2A7-F058-4F1E-D9509E810526}"/>
              </a:ext>
            </a:extLst>
          </p:cNvPr>
          <p:cNvCxnSpPr>
            <a:cxnSpLocks/>
          </p:cNvCxnSpPr>
          <p:nvPr/>
        </p:nvCxnSpPr>
        <p:spPr>
          <a:xfrm>
            <a:off x="2194156" y="9238192"/>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2ACEE0-279C-7AFD-9F5C-688AC605362B}"/>
              </a:ext>
            </a:extLst>
          </p:cNvPr>
          <p:cNvCxnSpPr>
            <a:cxnSpLocks/>
          </p:cNvCxnSpPr>
          <p:nvPr/>
        </p:nvCxnSpPr>
        <p:spPr>
          <a:xfrm>
            <a:off x="2194156" y="4211496"/>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20F1074-EE5F-E311-412F-2EF532296903}"/>
              </a:ext>
            </a:extLst>
          </p:cNvPr>
          <p:cNvGrpSpPr/>
          <p:nvPr/>
        </p:nvGrpSpPr>
        <p:grpSpPr>
          <a:xfrm>
            <a:off x="1574102" y="4498707"/>
            <a:ext cx="648000" cy="361384"/>
            <a:chOff x="1416431" y="5629720"/>
            <a:chExt cx="648000" cy="361384"/>
          </a:xfrm>
        </p:grpSpPr>
        <p:sp>
          <p:nvSpPr>
            <p:cNvPr id="20" name="Rectangle 19">
              <a:extLst>
                <a:ext uri="{FF2B5EF4-FFF2-40B4-BE49-F238E27FC236}">
                  <a16:creationId xmlns:a16="http://schemas.microsoft.com/office/drawing/2014/main" id="{2BF8CA75-7EFF-CA42-9774-857A69FCF3BF}"/>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8">
              <a:extLst>
                <a:ext uri="{FF2B5EF4-FFF2-40B4-BE49-F238E27FC236}">
                  <a16:creationId xmlns:a16="http://schemas.microsoft.com/office/drawing/2014/main" id="{8D566CB2-B5D5-BDF0-5FAE-E90D7B4EE431}"/>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2.2</a:t>
              </a:r>
            </a:p>
          </p:txBody>
        </p:sp>
      </p:grpSp>
      <p:cxnSp>
        <p:nvCxnSpPr>
          <p:cNvPr id="30" name="Straight Connector 29">
            <a:extLst>
              <a:ext uri="{FF2B5EF4-FFF2-40B4-BE49-F238E27FC236}">
                <a16:creationId xmlns:a16="http://schemas.microsoft.com/office/drawing/2014/main" id="{89643A71-1F94-E0BD-EB35-1CA13F3F77CC}"/>
              </a:ext>
            </a:extLst>
          </p:cNvPr>
          <p:cNvCxnSpPr>
            <a:cxnSpLocks/>
          </p:cNvCxnSpPr>
          <p:nvPr/>
        </p:nvCxnSpPr>
        <p:spPr>
          <a:xfrm>
            <a:off x="2181824" y="564134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0AABDC65-1C57-2A36-D91F-89B34C5DD78C}"/>
              </a:ext>
            </a:extLst>
          </p:cNvPr>
          <p:cNvGrpSpPr/>
          <p:nvPr/>
        </p:nvGrpSpPr>
        <p:grpSpPr>
          <a:xfrm>
            <a:off x="1571204" y="5185744"/>
            <a:ext cx="648000" cy="361384"/>
            <a:chOff x="1416431" y="5629720"/>
            <a:chExt cx="648000" cy="361384"/>
          </a:xfrm>
        </p:grpSpPr>
        <p:sp>
          <p:nvSpPr>
            <p:cNvPr id="36" name="Rectangle 35">
              <a:extLst>
                <a:ext uri="{FF2B5EF4-FFF2-40B4-BE49-F238E27FC236}">
                  <a16:creationId xmlns:a16="http://schemas.microsoft.com/office/drawing/2014/main" id="{83CD253E-C527-F931-C7DE-B4F01D3897E3}"/>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8">
              <a:extLst>
                <a:ext uri="{FF2B5EF4-FFF2-40B4-BE49-F238E27FC236}">
                  <a16:creationId xmlns:a16="http://schemas.microsoft.com/office/drawing/2014/main" id="{2F902E64-E22D-51B4-7FCA-D559BE5DC3E8}"/>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a:t>
              </a:r>
              <a:r>
                <a:rPr lang="lv-LV" sz="2000" dirty="0">
                  <a:solidFill>
                    <a:schemeClr val="bg1"/>
                  </a:solidFill>
                </a:rPr>
                <a:t>3</a:t>
              </a:r>
              <a:endParaRPr lang="en-US" sz="2000" dirty="0">
                <a:solidFill>
                  <a:schemeClr val="bg1"/>
                </a:solidFill>
              </a:endParaRPr>
            </a:p>
          </p:txBody>
        </p:sp>
      </p:grpSp>
    </p:spTree>
    <p:extLst>
      <p:ext uri="{BB962C8B-B14F-4D97-AF65-F5344CB8AC3E}">
        <p14:creationId xmlns:p14="http://schemas.microsoft.com/office/powerpoint/2010/main" val="331961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1B06-CF1F-A89F-8431-1D419E91927E}"/>
            </a:ext>
          </a:extLst>
        </p:cNvPr>
        <p:cNvGrpSpPr/>
        <p:nvPr/>
      </p:nvGrpSpPr>
      <p:grpSpPr>
        <a:xfrm>
          <a:off x="0" y="0"/>
          <a:ext cx="0" cy="0"/>
          <a:chOff x="0" y="0"/>
          <a:chExt cx="0" cy="0"/>
        </a:xfrm>
      </p:grpSpPr>
      <p:sp>
        <p:nvSpPr>
          <p:cNvPr id="16" name="Text Placeholder 29">
            <a:extLst>
              <a:ext uri="{FF2B5EF4-FFF2-40B4-BE49-F238E27FC236}">
                <a16:creationId xmlns:a16="http://schemas.microsoft.com/office/drawing/2014/main" id="{CFADB967-0396-4B0E-449B-5BDC8DA5242B}"/>
              </a:ext>
            </a:extLst>
          </p:cNvPr>
          <p:cNvSpPr txBox="1">
            <a:spLocks/>
          </p:cNvSpPr>
          <p:nvPr/>
        </p:nvSpPr>
        <p:spPr>
          <a:xfrm>
            <a:off x="1987638" y="1140901"/>
            <a:ext cx="5052743" cy="53550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400" dirty="0">
                <a:solidFill>
                  <a:srgbClr val="404040"/>
                </a:solidFill>
              </a:rPr>
              <a:t>In Abbildung 1 werden die für nachhaltiges Heizen und Kühlen geeigneten Technologien dargestellt.</a:t>
            </a:r>
            <a:endParaRPr lang="en-GB" sz="1400" dirty="0">
              <a:solidFill>
                <a:srgbClr val="404040"/>
              </a:solidFill>
            </a:endParaRPr>
          </a:p>
        </p:txBody>
      </p:sp>
      <p:cxnSp>
        <p:nvCxnSpPr>
          <p:cNvPr id="23" name="Straight Connector 22">
            <a:extLst>
              <a:ext uri="{FF2B5EF4-FFF2-40B4-BE49-F238E27FC236}">
                <a16:creationId xmlns:a16="http://schemas.microsoft.com/office/drawing/2014/main" id="{B886C0DB-1B50-4C6D-09E1-8FE1AB247348}"/>
              </a:ext>
            </a:extLst>
          </p:cNvPr>
          <p:cNvCxnSpPr>
            <a:cxnSpLocks/>
          </p:cNvCxnSpPr>
          <p:nvPr/>
        </p:nvCxnSpPr>
        <p:spPr>
          <a:xfrm>
            <a:off x="34620" y="759238"/>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12C1382-56E6-F297-375F-96B6F0C6E8A6}"/>
              </a:ext>
            </a:extLst>
          </p:cNvPr>
          <p:cNvSpPr txBox="1"/>
          <p:nvPr/>
        </p:nvSpPr>
        <p:spPr>
          <a:xfrm>
            <a:off x="1417665" y="593541"/>
            <a:ext cx="5052744" cy="362022"/>
          </a:xfrm>
          <a:prstGeom prst="rect">
            <a:avLst/>
          </a:prstGeom>
          <a:noFill/>
        </p:spPr>
        <p:txBody>
          <a:bodyPr wrap="square" rtlCol="0" anchor="t">
            <a:spAutoFit/>
          </a:bodyPr>
          <a:lstStyle/>
          <a:p>
            <a:pPr marL="6350">
              <a:lnSpc>
                <a:spcPts val="2100"/>
              </a:lnSpc>
              <a:tabLst>
                <a:tab pos="611188" algn="l"/>
              </a:tabLst>
            </a:pPr>
            <a:r>
              <a:rPr lang="en-US" sz="2000" b="1">
                <a:solidFill>
                  <a:srgbClr val="ED4D24"/>
                </a:solidFill>
                <a:latin typeface="Calibri" panose="020F0502020204030204" pitchFamily="34" charset="0"/>
                <a:cs typeface="Calibri" panose="020F0502020204030204" pitchFamily="34" charset="0"/>
              </a:rPr>
              <a:t>Überblick über Schlüsseltechnologien</a:t>
            </a:r>
            <a:endParaRPr lang="en-US" sz="2000" b="1" dirty="0">
              <a:solidFill>
                <a:srgbClr val="ED4D24"/>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1BBF9D5-7747-D9F6-1B6A-68F1499B5B09}"/>
              </a:ext>
            </a:extLst>
          </p:cNvPr>
          <p:cNvSpPr txBox="1"/>
          <p:nvPr/>
        </p:nvSpPr>
        <p:spPr>
          <a:xfrm>
            <a:off x="1846511" y="9792888"/>
            <a:ext cx="5193870" cy="430887"/>
          </a:xfrm>
          <a:prstGeom prst="rect">
            <a:avLst/>
          </a:prstGeom>
          <a:noFill/>
        </p:spPr>
        <p:txBody>
          <a:bodyPr wrap="square">
            <a:spAutoFit/>
          </a:bodyPr>
          <a:lstStyle/>
          <a:p>
            <a:pPr algn="ctr"/>
            <a:r>
              <a:rPr lang="en-GB" sz="1100" b="1" dirty="0" err="1">
                <a:solidFill>
                  <a:srgbClr val="404040"/>
                </a:solidFill>
                <a:latin typeface="Calibri" panose="020F0502020204030204" pitchFamily="34" charset="0"/>
                <a:cs typeface="Calibri" panose="020F0502020204030204" pitchFamily="34" charset="0"/>
              </a:rPr>
              <a:t>Abbildung</a:t>
            </a:r>
            <a:r>
              <a:rPr lang="en-GB" sz="1100" b="1" dirty="0">
                <a:solidFill>
                  <a:srgbClr val="404040"/>
                </a:solidFill>
                <a:latin typeface="Calibri" panose="020F0502020204030204" pitchFamily="34" charset="0"/>
                <a:cs typeface="Calibri" panose="020F0502020204030204" pitchFamily="34" charset="0"/>
              </a:rPr>
              <a:t> 1</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Technologien</a:t>
            </a:r>
            <a:r>
              <a:rPr lang="en-GB" sz="1100" dirty="0">
                <a:solidFill>
                  <a:srgbClr val="404040"/>
                </a:solidFill>
                <a:latin typeface="Calibri" panose="020F0502020204030204" pitchFamily="34" charset="0"/>
                <a:cs typeface="Calibri" panose="020F0502020204030204" pitchFamily="34" charset="0"/>
              </a:rPr>
              <a:t> für </a:t>
            </a:r>
            <a:r>
              <a:rPr lang="en-GB" sz="1100" dirty="0" err="1">
                <a:solidFill>
                  <a:srgbClr val="404040"/>
                </a:solidFill>
                <a:latin typeface="Calibri" panose="020F0502020204030204" pitchFamily="34" charset="0"/>
                <a:cs typeface="Calibri" panose="020F0502020204030204" pitchFamily="34" charset="0"/>
              </a:rPr>
              <a:t>nachhaltiges</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Heizen</a:t>
            </a:r>
            <a:r>
              <a:rPr lang="en-GB" sz="1100" dirty="0">
                <a:solidFill>
                  <a:srgbClr val="404040"/>
                </a:solidFill>
                <a:latin typeface="Calibri" panose="020F0502020204030204" pitchFamily="34" charset="0"/>
                <a:cs typeface="Calibri" panose="020F0502020204030204" pitchFamily="34" charset="0"/>
              </a:rPr>
              <a:t> und </a:t>
            </a:r>
            <a:r>
              <a:rPr lang="en-GB" sz="1100" dirty="0" err="1">
                <a:solidFill>
                  <a:srgbClr val="404040"/>
                </a:solidFill>
                <a:latin typeface="Calibri" panose="020F0502020204030204" pitchFamily="34" charset="0"/>
                <a:cs typeface="Calibri" panose="020F0502020204030204" pitchFamily="34" charset="0"/>
              </a:rPr>
              <a:t>Kühlen</a:t>
            </a:r>
            <a:endParaRPr lang="en-GB" sz="1100" dirty="0">
              <a:solidFill>
                <a:srgbClr val="404040"/>
              </a:solidFill>
              <a:latin typeface="Calibri" panose="020F0502020204030204" pitchFamily="34" charset="0"/>
              <a:cs typeface="Calibri" panose="020F0502020204030204" pitchFamily="34" charset="0"/>
            </a:endParaRPr>
          </a:p>
          <a:p>
            <a:pPr algn="ctr"/>
            <a:endParaRPr lang="en-IE" sz="1100" dirty="0">
              <a:solidFill>
                <a:srgbClr val="404040"/>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F1D10F21-2E0D-3294-8F25-0E1305CECEE8}"/>
              </a:ext>
            </a:extLst>
          </p:cNvPr>
          <p:cNvCxnSpPr>
            <a:cxnSpLocks/>
            <a:stCxn id="272" idx="2"/>
          </p:cNvCxnSpPr>
          <p:nvPr/>
        </p:nvCxnSpPr>
        <p:spPr>
          <a:xfrm flipH="1" flipV="1">
            <a:off x="1669595" y="1090756"/>
            <a:ext cx="33159" cy="818157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86" name="Group 285">
            <a:extLst>
              <a:ext uri="{FF2B5EF4-FFF2-40B4-BE49-F238E27FC236}">
                <a16:creationId xmlns:a16="http://schemas.microsoft.com/office/drawing/2014/main" id="{7E18EFD2-1DCD-4B39-2B08-864ED837B881}"/>
              </a:ext>
            </a:extLst>
          </p:cNvPr>
          <p:cNvGrpSpPr/>
          <p:nvPr/>
        </p:nvGrpSpPr>
        <p:grpSpPr>
          <a:xfrm>
            <a:off x="797983" y="1808555"/>
            <a:ext cx="6156644" cy="806221"/>
            <a:chOff x="871134" y="2052395"/>
            <a:chExt cx="6156644" cy="806221"/>
          </a:xfrm>
        </p:grpSpPr>
        <p:cxnSp>
          <p:nvCxnSpPr>
            <p:cNvPr id="161" name="Straight Connector 160">
              <a:extLst>
                <a:ext uri="{FF2B5EF4-FFF2-40B4-BE49-F238E27FC236}">
                  <a16:creationId xmlns:a16="http://schemas.microsoft.com/office/drawing/2014/main" id="{EDE7C3A7-7718-4B55-E2EF-4E5D2BE84A5D}"/>
                </a:ext>
              </a:extLst>
            </p:cNvPr>
            <p:cNvCxnSpPr>
              <a:cxnSpLocks/>
            </p:cNvCxnSpPr>
            <p:nvPr/>
          </p:nvCxnSpPr>
          <p:spPr>
            <a:xfrm flipV="1">
              <a:off x="1559531" y="245512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742B54BF-4B11-10FD-DAC9-76E7F5A02B42}"/>
                </a:ext>
              </a:extLst>
            </p:cNvPr>
            <p:cNvGrpSpPr/>
            <p:nvPr/>
          </p:nvGrpSpPr>
          <p:grpSpPr>
            <a:xfrm>
              <a:off x="1904772" y="2192416"/>
              <a:ext cx="5123006" cy="526182"/>
              <a:chOff x="1895544" y="4067795"/>
              <a:chExt cx="5661571" cy="750759"/>
            </a:xfrm>
          </p:grpSpPr>
          <p:sp>
            <p:nvSpPr>
              <p:cNvPr id="163" name="Rectangle 162">
                <a:extLst>
                  <a:ext uri="{FF2B5EF4-FFF2-40B4-BE49-F238E27FC236}">
                    <a16:creationId xmlns:a16="http://schemas.microsoft.com/office/drawing/2014/main" id="{888207AD-BD19-B196-2E6B-DDABFFC175CA}"/>
                  </a:ext>
                </a:extLst>
              </p:cNvPr>
              <p:cNvSpPr/>
              <p:nvPr/>
            </p:nvSpPr>
            <p:spPr>
              <a:xfrm rot="16200000">
                <a:off x="4360015" y="1618175"/>
                <a:ext cx="744792" cy="564940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64" name="Group 163">
                <a:extLst>
                  <a:ext uri="{FF2B5EF4-FFF2-40B4-BE49-F238E27FC236}">
                    <a16:creationId xmlns:a16="http://schemas.microsoft.com/office/drawing/2014/main" id="{DA893C58-D00E-0A29-EE15-8FACA7E71FB0}"/>
                  </a:ext>
                </a:extLst>
              </p:cNvPr>
              <p:cNvGrpSpPr/>
              <p:nvPr/>
            </p:nvGrpSpPr>
            <p:grpSpPr>
              <a:xfrm>
                <a:off x="1895544" y="4067795"/>
                <a:ext cx="376583" cy="750759"/>
                <a:chOff x="1924677" y="4872802"/>
                <a:chExt cx="473452" cy="943878"/>
              </a:xfrm>
            </p:grpSpPr>
            <p:sp>
              <p:nvSpPr>
                <p:cNvPr id="165" name="Freeform 164">
                  <a:extLst>
                    <a:ext uri="{FF2B5EF4-FFF2-40B4-BE49-F238E27FC236}">
                      <a16:creationId xmlns:a16="http://schemas.microsoft.com/office/drawing/2014/main" id="{9C3B620F-C806-072B-E01F-354425819297}"/>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66" name="Freeform 165">
                  <a:extLst>
                    <a:ext uri="{FF2B5EF4-FFF2-40B4-BE49-F238E27FC236}">
                      <a16:creationId xmlns:a16="http://schemas.microsoft.com/office/drawing/2014/main" id="{E776F006-72AC-423F-365E-D4C1F9D527AE}"/>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67" name="Graphic 15">
              <a:extLst>
                <a:ext uri="{FF2B5EF4-FFF2-40B4-BE49-F238E27FC236}">
                  <a16:creationId xmlns:a16="http://schemas.microsoft.com/office/drawing/2014/main" id="{23FEC284-425A-BF57-6602-9A47D95B1142}"/>
                </a:ext>
              </a:extLst>
            </p:cNvPr>
            <p:cNvGrpSpPr/>
            <p:nvPr/>
          </p:nvGrpSpPr>
          <p:grpSpPr>
            <a:xfrm rot="16200000">
              <a:off x="1727152" y="2406858"/>
              <a:ext cx="97508" cy="97294"/>
              <a:chOff x="1006279" y="7689162"/>
              <a:chExt cx="118191" cy="117931"/>
            </a:xfrm>
          </p:grpSpPr>
          <p:sp>
            <p:nvSpPr>
              <p:cNvPr id="168" name="Freeform 167">
                <a:extLst>
                  <a:ext uri="{FF2B5EF4-FFF2-40B4-BE49-F238E27FC236}">
                    <a16:creationId xmlns:a16="http://schemas.microsoft.com/office/drawing/2014/main" id="{5A63D540-5F84-FE7A-BE9C-1D89F64D1897}"/>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69" name="Freeform 168">
                <a:extLst>
                  <a:ext uri="{FF2B5EF4-FFF2-40B4-BE49-F238E27FC236}">
                    <a16:creationId xmlns:a16="http://schemas.microsoft.com/office/drawing/2014/main" id="{EDED2F4F-ED97-942B-4338-2E034837A33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70" name="Graphic 15">
              <a:extLst>
                <a:ext uri="{FF2B5EF4-FFF2-40B4-BE49-F238E27FC236}">
                  <a16:creationId xmlns:a16="http://schemas.microsoft.com/office/drawing/2014/main" id="{BE66FE84-DCEA-4F78-488C-16F6743BFC04}"/>
                </a:ext>
              </a:extLst>
            </p:cNvPr>
            <p:cNvGrpSpPr/>
            <p:nvPr/>
          </p:nvGrpSpPr>
          <p:grpSpPr>
            <a:xfrm rot="16200000">
              <a:off x="824309" y="2099220"/>
              <a:ext cx="806221" cy="712571"/>
              <a:chOff x="547405" y="6570859"/>
              <a:chExt cx="1035254" cy="914997"/>
            </a:xfrm>
          </p:grpSpPr>
          <p:sp>
            <p:nvSpPr>
              <p:cNvPr id="171" name="Freeform 170">
                <a:extLst>
                  <a:ext uri="{FF2B5EF4-FFF2-40B4-BE49-F238E27FC236}">
                    <a16:creationId xmlns:a16="http://schemas.microsoft.com/office/drawing/2014/main" id="{ABC02F6C-1EE5-DDC4-2C38-6090949239A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72" name="Freeform 171">
                <a:extLst>
                  <a:ext uri="{FF2B5EF4-FFF2-40B4-BE49-F238E27FC236}">
                    <a16:creationId xmlns:a16="http://schemas.microsoft.com/office/drawing/2014/main" id="{1BA1E2F1-78FA-E1D6-4F70-E47AEC8FBE66}"/>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73" name="TextBox 172">
              <a:extLst>
                <a:ext uri="{FF2B5EF4-FFF2-40B4-BE49-F238E27FC236}">
                  <a16:creationId xmlns:a16="http://schemas.microsoft.com/office/drawing/2014/main" id="{7EBC601D-7C73-1340-460D-F5D7AE971C9B}"/>
                </a:ext>
              </a:extLst>
            </p:cNvPr>
            <p:cNvSpPr txBox="1"/>
            <p:nvPr/>
          </p:nvSpPr>
          <p:spPr>
            <a:xfrm>
              <a:off x="2254376" y="2320177"/>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Wärmepumpen</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5" name="Group 284">
            <a:extLst>
              <a:ext uri="{FF2B5EF4-FFF2-40B4-BE49-F238E27FC236}">
                <a16:creationId xmlns:a16="http://schemas.microsoft.com/office/drawing/2014/main" id="{FA1245A7-FD25-F76C-AD8D-957CD7F424FB}"/>
              </a:ext>
            </a:extLst>
          </p:cNvPr>
          <p:cNvGrpSpPr/>
          <p:nvPr/>
        </p:nvGrpSpPr>
        <p:grpSpPr>
          <a:xfrm>
            <a:off x="797978" y="2653849"/>
            <a:ext cx="6156649" cy="847814"/>
            <a:chOff x="871130" y="2933547"/>
            <a:chExt cx="6156649" cy="847814"/>
          </a:xfrm>
        </p:grpSpPr>
        <p:cxnSp>
          <p:nvCxnSpPr>
            <p:cNvPr id="174" name="Straight Connector 173">
              <a:extLst>
                <a:ext uri="{FF2B5EF4-FFF2-40B4-BE49-F238E27FC236}">
                  <a16:creationId xmlns:a16="http://schemas.microsoft.com/office/drawing/2014/main" id="{4CFD9401-353D-5615-8686-C31CD3C6A723}"/>
                </a:ext>
              </a:extLst>
            </p:cNvPr>
            <p:cNvCxnSpPr>
              <a:cxnSpLocks/>
            </p:cNvCxnSpPr>
            <p:nvPr/>
          </p:nvCxnSpPr>
          <p:spPr>
            <a:xfrm flipV="1">
              <a:off x="1559531" y="333627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96F70AB3-0327-6225-305E-1C21A0C15A26}"/>
                </a:ext>
              </a:extLst>
            </p:cNvPr>
            <p:cNvGrpSpPr/>
            <p:nvPr/>
          </p:nvGrpSpPr>
          <p:grpSpPr>
            <a:xfrm>
              <a:off x="1904772" y="3073567"/>
              <a:ext cx="5123007" cy="526184"/>
              <a:chOff x="1895544" y="4067792"/>
              <a:chExt cx="5661582" cy="750762"/>
            </a:xfrm>
          </p:grpSpPr>
          <p:sp>
            <p:nvSpPr>
              <p:cNvPr id="176" name="Rectangle 175">
                <a:extLst>
                  <a:ext uri="{FF2B5EF4-FFF2-40B4-BE49-F238E27FC236}">
                    <a16:creationId xmlns:a16="http://schemas.microsoft.com/office/drawing/2014/main" id="{95146A8A-4CAC-49B9-884A-BBBF18E00B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77" name="Group 176">
                <a:extLst>
                  <a:ext uri="{FF2B5EF4-FFF2-40B4-BE49-F238E27FC236}">
                    <a16:creationId xmlns:a16="http://schemas.microsoft.com/office/drawing/2014/main" id="{3E577A2D-F686-BD39-9294-10B0EDCA3E5D}"/>
                  </a:ext>
                </a:extLst>
              </p:cNvPr>
              <p:cNvGrpSpPr/>
              <p:nvPr/>
            </p:nvGrpSpPr>
            <p:grpSpPr>
              <a:xfrm>
                <a:off x="1895544" y="4067795"/>
                <a:ext cx="376583" cy="750759"/>
                <a:chOff x="1924677" y="4872802"/>
                <a:chExt cx="473452" cy="943878"/>
              </a:xfrm>
            </p:grpSpPr>
            <p:sp>
              <p:nvSpPr>
                <p:cNvPr id="178" name="Freeform 177">
                  <a:extLst>
                    <a:ext uri="{FF2B5EF4-FFF2-40B4-BE49-F238E27FC236}">
                      <a16:creationId xmlns:a16="http://schemas.microsoft.com/office/drawing/2014/main" id="{643009D0-331F-2A9F-83D6-6DEFE8CC2900}"/>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79" name="Freeform 178">
                  <a:extLst>
                    <a:ext uri="{FF2B5EF4-FFF2-40B4-BE49-F238E27FC236}">
                      <a16:creationId xmlns:a16="http://schemas.microsoft.com/office/drawing/2014/main" id="{F2BFEDAD-C73C-FCB9-955B-FBCB8ED02789}"/>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80" name="Graphic 15">
              <a:extLst>
                <a:ext uri="{FF2B5EF4-FFF2-40B4-BE49-F238E27FC236}">
                  <a16:creationId xmlns:a16="http://schemas.microsoft.com/office/drawing/2014/main" id="{27ADDC2D-505C-84D1-2C2E-8CC558134847}"/>
                </a:ext>
              </a:extLst>
            </p:cNvPr>
            <p:cNvGrpSpPr/>
            <p:nvPr/>
          </p:nvGrpSpPr>
          <p:grpSpPr>
            <a:xfrm rot="16200000">
              <a:off x="1727152" y="3288011"/>
              <a:ext cx="97508" cy="97294"/>
              <a:chOff x="1006279" y="7689162"/>
              <a:chExt cx="118191" cy="117931"/>
            </a:xfrm>
          </p:grpSpPr>
          <p:sp>
            <p:nvSpPr>
              <p:cNvPr id="181" name="Freeform 180">
                <a:extLst>
                  <a:ext uri="{FF2B5EF4-FFF2-40B4-BE49-F238E27FC236}">
                    <a16:creationId xmlns:a16="http://schemas.microsoft.com/office/drawing/2014/main" id="{01859592-00C3-DA72-BC6C-0AE2B27B98B3}"/>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82" name="Freeform 181">
                <a:extLst>
                  <a:ext uri="{FF2B5EF4-FFF2-40B4-BE49-F238E27FC236}">
                    <a16:creationId xmlns:a16="http://schemas.microsoft.com/office/drawing/2014/main" id="{A99B71F4-E0AB-1D00-F4CD-27E027E79C8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83" name="Graphic 15">
              <a:extLst>
                <a:ext uri="{FF2B5EF4-FFF2-40B4-BE49-F238E27FC236}">
                  <a16:creationId xmlns:a16="http://schemas.microsoft.com/office/drawing/2014/main" id="{42B7E80A-EE5E-B67F-F1B8-604EE902E975}"/>
                </a:ext>
              </a:extLst>
            </p:cNvPr>
            <p:cNvGrpSpPr/>
            <p:nvPr/>
          </p:nvGrpSpPr>
          <p:grpSpPr>
            <a:xfrm rot="16200000">
              <a:off x="824303" y="2980374"/>
              <a:ext cx="806221" cy="712567"/>
              <a:chOff x="547405" y="6570863"/>
              <a:chExt cx="1035254" cy="914993"/>
            </a:xfrm>
          </p:grpSpPr>
          <p:sp>
            <p:nvSpPr>
              <p:cNvPr id="184" name="Freeform 183">
                <a:extLst>
                  <a:ext uri="{FF2B5EF4-FFF2-40B4-BE49-F238E27FC236}">
                    <a16:creationId xmlns:a16="http://schemas.microsoft.com/office/drawing/2014/main" id="{5749EE2B-7CB0-554A-9C06-F2E46279DDB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85" name="Freeform 184">
                <a:extLst>
                  <a:ext uri="{FF2B5EF4-FFF2-40B4-BE49-F238E27FC236}">
                    <a16:creationId xmlns:a16="http://schemas.microsoft.com/office/drawing/2014/main" id="{6DD8C713-D7BE-11A4-5AFD-1DABB845923B}"/>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86" name="TextBox 185">
              <a:extLst>
                <a:ext uri="{FF2B5EF4-FFF2-40B4-BE49-F238E27FC236}">
                  <a16:creationId xmlns:a16="http://schemas.microsoft.com/office/drawing/2014/main" id="{EAEE9CCC-3B78-3FAE-DC18-A89CB3092C20}"/>
                </a:ext>
              </a:extLst>
            </p:cNvPr>
            <p:cNvSpPr txBox="1"/>
            <p:nvPr/>
          </p:nvSpPr>
          <p:spPr>
            <a:xfrm>
              <a:off x="2254376" y="3201330"/>
              <a:ext cx="4017501" cy="580031"/>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Fernwärme</a:t>
              </a:r>
              <a:r>
                <a:rPr lang="en-US" sz="1810" b="1" dirty="0">
                  <a:solidFill>
                    <a:schemeClr val="bg1"/>
                  </a:solidFill>
                  <a:latin typeface="Calibri" panose="020F0502020204030204" pitchFamily="34" charset="0"/>
                  <a:cs typeface="Calibri" panose="020F0502020204030204" pitchFamily="34" charset="0"/>
                </a:rPr>
                <a:t>- und </a:t>
              </a:r>
              <a:r>
                <a:rPr lang="en-US" sz="1810" b="1" dirty="0" err="1">
                  <a:solidFill>
                    <a:schemeClr val="bg1"/>
                  </a:solidFill>
                  <a:latin typeface="Calibri" panose="020F0502020204030204" pitchFamily="34" charset="0"/>
                  <a:cs typeface="Calibri" panose="020F0502020204030204" pitchFamily="34" charset="0"/>
                </a:rPr>
                <a:t>Fernkältenetze</a:t>
              </a:r>
              <a:endParaRPr lang="en-US" sz="1810" b="1" dirty="0">
                <a:solidFill>
                  <a:schemeClr val="bg1"/>
                </a:solidFill>
                <a:latin typeface="Calibri" panose="020F0502020204030204" pitchFamily="34" charset="0"/>
                <a:cs typeface="Calibri" panose="020F0502020204030204" pitchFamily="34" charset="0"/>
              </a:endParaRP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4" name="Group 283">
            <a:extLst>
              <a:ext uri="{FF2B5EF4-FFF2-40B4-BE49-F238E27FC236}">
                <a16:creationId xmlns:a16="http://schemas.microsoft.com/office/drawing/2014/main" id="{217CD83E-515F-7979-82BC-65703C030B9B}"/>
              </a:ext>
            </a:extLst>
          </p:cNvPr>
          <p:cNvGrpSpPr/>
          <p:nvPr/>
        </p:nvGrpSpPr>
        <p:grpSpPr>
          <a:xfrm>
            <a:off x="797978" y="3540737"/>
            <a:ext cx="6156649" cy="806221"/>
            <a:chOff x="871130" y="3780827"/>
            <a:chExt cx="6156649" cy="806221"/>
          </a:xfrm>
        </p:grpSpPr>
        <p:cxnSp>
          <p:nvCxnSpPr>
            <p:cNvPr id="187" name="Straight Connector 186">
              <a:extLst>
                <a:ext uri="{FF2B5EF4-FFF2-40B4-BE49-F238E27FC236}">
                  <a16:creationId xmlns:a16="http://schemas.microsoft.com/office/drawing/2014/main" id="{9B44EE58-3953-89A4-D6B1-D347089401D6}"/>
                </a:ext>
              </a:extLst>
            </p:cNvPr>
            <p:cNvCxnSpPr>
              <a:cxnSpLocks/>
            </p:cNvCxnSpPr>
            <p:nvPr/>
          </p:nvCxnSpPr>
          <p:spPr>
            <a:xfrm flipV="1">
              <a:off x="1559531" y="41835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ECC8EC9E-DF60-2806-A2D2-9C5F1F148F35}"/>
                </a:ext>
              </a:extLst>
            </p:cNvPr>
            <p:cNvGrpSpPr/>
            <p:nvPr/>
          </p:nvGrpSpPr>
          <p:grpSpPr>
            <a:xfrm>
              <a:off x="1904772" y="3920846"/>
              <a:ext cx="5123007" cy="526184"/>
              <a:chOff x="1895544" y="4067792"/>
              <a:chExt cx="5661582" cy="750762"/>
            </a:xfrm>
          </p:grpSpPr>
          <p:sp>
            <p:nvSpPr>
              <p:cNvPr id="189" name="Rectangle 188">
                <a:extLst>
                  <a:ext uri="{FF2B5EF4-FFF2-40B4-BE49-F238E27FC236}">
                    <a16:creationId xmlns:a16="http://schemas.microsoft.com/office/drawing/2014/main" id="{D338A452-3DA1-0F26-B1F0-8417C5F1DDB2}"/>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90" name="Group 189">
                <a:extLst>
                  <a:ext uri="{FF2B5EF4-FFF2-40B4-BE49-F238E27FC236}">
                    <a16:creationId xmlns:a16="http://schemas.microsoft.com/office/drawing/2014/main" id="{3932E371-3BCA-8CC7-577B-FCB98A766AC2}"/>
                  </a:ext>
                </a:extLst>
              </p:cNvPr>
              <p:cNvGrpSpPr/>
              <p:nvPr/>
            </p:nvGrpSpPr>
            <p:grpSpPr>
              <a:xfrm>
                <a:off x="1895544" y="4067795"/>
                <a:ext cx="376583" cy="750759"/>
                <a:chOff x="1924677" y="4872802"/>
                <a:chExt cx="473452" cy="943878"/>
              </a:xfrm>
            </p:grpSpPr>
            <p:sp>
              <p:nvSpPr>
                <p:cNvPr id="191" name="Freeform 190">
                  <a:extLst>
                    <a:ext uri="{FF2B5EF4-FFF2-40B4-BE49-F238E27FC236}">
                      <a16:creationId xmlns:a16="http://schemas.microsoft.com/office/drawing/2014/main" id="{BD46DE15-4C81-49B8-1BE8-6E0910617C7F}"/>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92" name="Freeform 191">
                  <a:extLst>
                    <a:ext uri="{FF2B5EF4-FFF2-40B4-BE49-F238E27FC236}">
                      <a16:creationId xmlns:a16="http://schemas.microsoft.com/office/drawing/2014/main" id="{B4B0D387-E9FB-4BC9-2266-DEA896C3F42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93" name="Graphic 15">
              <a:extLst>
                <a:ext uri="{FF2B5EF4-FFF2-40B4-BE49-F238E27FC236}">
                  <a16:creationId xmlns:a16="http://schemas.microsoft.com/office/drawing/2014/main" id="{04681644-9FE8-9710-1CB4-FEDF278D7253}"/>
                </a:ext>
              </a:extLst>
            </p:cNvPr>
            <p:cNvGrpSpPr/>
            <p:nvPr/>
          </p:nvGrpSpPr>
          <p:grpSpPr>
            <a:xfrm rot="16200000">
              <a:off x="1727152" y="4135290"/>
              <a:ext cx="97508" cy="97294"/>
              <a:chOff x="1006279" y="7689162"/>
              <a:chExt cx="118191" cy="117931"/>
            </a:xfrm>
          </p:grpSpPr>
          <p:sp>
            <p:nvSpPr>
              <p:cNvPr id="194" name="Freeform 193">
                <a:extLst>
                  <a:ext uri="{FF2B5EF4-FFF2-40B4-BE49-F238E27FC236}">
                    <a16:creationId xmlns:a16="http://schemas.microsoft.com/office/drawing/2014/main" id="{1C0C5E4B-D2EC-B6BB-71BD-C0CBB246583D}"/>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95" name="Freeform 194">
                <a:extLst>
                  <a:ext uri="{FF2B5EF4-FFF2-40B4-BE49-F238E27FC236}">
                    <a16:creationId xmlns:a16="http://schemas.microsoft.com/office/drawing/2014/main" id="{53B79115-F490-1834-340F-0396D98F5670}"/>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96" name="Graphic 15">
              <a:extLst>
                <a:ext uri="{FF2B5EF4-FFF2-40B4-BE49-F238E27FC236}">
                  <a16:creationId xmlns:a16="http://schemas.microsoft.com/office/drawing/2014/main" id="{18B62BA9-D37C-C8D4-1C97-55D739B26925}"/>
                </a:ext>
              </a:extLst>
            </p:cNvPr>
            <p:cNvGrpSpPr/>
            <p:nvPr/>
          </p:nvGrpSpPr>
          <p:grpSpPr>
            <a:xfrm rot="16200000">
              <a:off x="824303" y="3827654"/>
              <a:ext cx="806221" cy="712567"/>
              <a:chOff x="547405" y="6570863"/>
              <a:chExt cx="1035254" cy="914993"/>
            </a:xfrm>
          </p:grpSpPr>
          <p:sp>
            <p:nvSpPr>
              <p:cNvPr id="197" name="Freeform 196">
                <a:extLst>
                  <a:ext uri="{FF2B5EF4-FFF2-40B4-BE49-F238E27FC236}">
                    <a16:creationId xmlns:a16="http://schemas.microsoft.com/office/drawing/2014/main" id="{6C99A1A0-A6FB-1399-B1D8-E6CBDD92CFF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98" name="Freeform 197">
                <a:extLst>
                  <a:ext uri="{FF2B5EF4-FFF2-40B4-BE49-F238E27FC236}">
                    <a16:creationId xmlns:a16="http://schemas.microsoft.com/office/drawing/2014/main" id="{50FF9A56-1548-605B-9B9A-36E5D9819F1D}"/>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99" name="TextBox 198">
              <a:extLst>
                <a:ext uri="{FF2B5EF4-FFF2-40B4-BE49-F238E27FC236}">
                  <a16:creationId xmlns:a16="http://schemas.microsoft.com/office/drawing/2014/main" id="{EB5193F2-9A83-4636-CB3B-4727F7DA1F71}"/>
                </a:ext>
              </a:extLst>
            </p:cNvPr>
            <p:cNvSpPr txBox="1"/>
            <p:nvPr/>
          </p:nvSpPr>
          <p:spPr>
            <a:xfrm>
              <a:off x="2254376" y="4048610"/>
              <a:ext cx="4773403"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Solarthermie</a:t>
              </a:r>
              <a:r>
                <a:rPr lang="en-US" sz="1810" b="1" dirty="0">
                  <a:solidFill>
                    <a:schemeClr val="bg1"/>
                  </a:solidFill>
                  <a:latin typeface="Calibri" panose="020F0502020204030204" pitchFamily="34" charset="0"/>
                  <a:cs typeface="Calibri" panose="020F0502020204030204" pitchFamily="34" charset="0"/>
                </a:rPr>
                <a:t> und </a:t>
              </a:r>
              <a:r>
                <a:rPr lang="en-US" sz="1810" b="1" dirty="0" err="1">
                  <a:solidFill>
                    <a:schemeClr val="bg1"/>
                  </a:solidFill>
                  <a:latin typeface="Calibri" panose="020F0502020204030204" pitchFamily="34" charset="0"/>
                  <a:cs typeface="Calibri" panose="020F0502020204030204" pitchFamily="34" charset="0"/>
                </a:rPr>
                <a:t>saisonale</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Wärmespeicherung</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3" name="Group 282">
            <a:extLst>
              <a:ext uri="{FF2B5EF4-FFF2-40B4-BE49-F238E27FC236}">
                <a16:creationId xmlns:a16="http://schemas.microsoft.com/office/drawing/2014/main" id="{E536B6DE-1E48-C110-6474-D538EDD8734A}"/>
              </a:ext>
            </a:extLst>
          </p:cNvPr>
          <p:cNvGrpSpPr/>
          <p:nvPr/>
        </p:nvGrpSpPr>
        <p:grpSpPr>
          <a:xfrm>
            <a:off x="797978" y="4386032"/>
            <a:ext cx="6156649" cy="806221"/>
            <a:chOff x="871130" y="4641934"/>
            <a:chExt cx="6156649" cy="806221"/>
          </a:xfrm>
        </p:grpSpPr>
        <p:cxnSp>
          <p:nvCxnSpPr>
            <p:cNvPr id="200" name="Straight Connector 199">
              <a:extLst>
                <a:ext uri="{FF2B5EF4-FFF2-40B4-BE49-F238E27FC236}">
                  <a16:creationId xmlns:a16="http://schemas.microsoft.com/office/drawing/2014/main" id="{0A7DD43A-B7C2-7217-996E-896694316241}"/>
                </a:ext>
              </a:extLst>
            </p:cNvPr>
            <p:cNvCxnSpPr>
              <a:cxnSpLocks/>
            </p:cNvCxnSpPr>
            <p:nvPr/>
          </p:nvCxnSpPr>
          <p:spPr>
            <a:xfrm flipV="1">
              <a:off x="1559531" y="504466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32AB41DA-9EFA-5967-4B15-79636A760363}"/>
                </a:ext>
              </a:extLst>
            </p:cNvPr>
            <p:cNvGrpSpPr/>
            <p:nvPr/>
          </p:nvGrpSpPr>
          <p:grpSpPr>
            <a:xfrm>
              <a:off x="1904772" y="4781953"/>
              <a:ext cx="5123007" cy="526184"/>
              <a:chOff x="1895544" y="4067792"/>
              <a:chExt cx="5661582" cy="750762"/>
            </a:xfrm>
          </p:grpSpPr>
          <p:sp>
            <p:nvSpPr>
              <p:cNvPr id="202" name="Rectangle 201">
                <a:extLst>
                  <a:ext uri="{FF2B5EF4-FFF2-40B4-BE49-F238E27FC236}">
                    <a16:creationId xmlns:a16="http://schemas.microsoft.com/office/drawing/2014/main" id="{FD117654-777A-D5FC-AED8-3961332067B1}"/>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03" name="Group 202">
                <a:extLst>
                  <a:ext uri="{FF2B5EF4-FFF2-40B4-BE49-F238E27FC236}">
                    <a16:creationId xmlns:a16="http://schemas.microsoft.com/office/drawing/2014/main" id="{2429C840-32FD-6D3B-C67A-605DFCB114DB}"/>
                  </a:ext>
                </a:extLst>
              </p:cNvPr>
              <p:cNvGrpSpPr/>
              <p:nvPr/>
            </p:nvGrpSpPr>
            <p:grpSpPr>
              <a:xfrm>
                <a:off x="1895544" y="4067795"/>
                <a:ext cx="376583" cy="750759"/>
                <a:chOff x="1924677" y="4872802"/>
                <a:chExt cx="473452" cy="943878"/>
              </a:xfrm>
            </p:grpSpPr>
            <p:sp>
              <p:nvSpPr>
                <p:cNvPr id="204" name="Freeform 203">
                  <a:extLst>
                    <a:ext uri="{FF2B5EF4-FFF2-40B4-BE49-F238E27FC236}">
                      <a16:creationId xmlns:a16="http://schemas.microsoft.com/office/drawing/2014/main" id="{6929ED59-1A1B-1695-6A2E-55B977E57ABA}"/>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05" name="Freeform 204">
                  <a:extLst>
                    <a:ext uri="{FF2B5EF4-FFF2-40B4-BE49-F238E27FC236}">
                      <a16:creationId xmlns:a16="http://schemas.microsoft.com/office/drawing/2014/main" id="{B2E4B441-6B78-C619-37E3-CC3055FD04A5}"/>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06" name="Graphic 15">
              <a:extLst>
                <a:ext uri="{FF2B5EF4-FFF2-40B4-BE49-F238E27FC236}">
                  <a16:creationId xmlns:a16="http://schemas.microsoft.com/office/drawing/2014/main" id="{D8DDD758-F0A7-F3D3-901E-FC2EE5F699F4}"/>
                </a:ext>
              </a:extLst>
            </p:cNvPr>
            <p:cNvGrpSpPr/>
            <p:nvPr/>
          </p:nvGrpSpPr>
          <p:grpSpPr>
            <a:xfrm rot="16200000">
              <a:off x="1727152" y="4996397"/>
              <a:ext cx="97508" cy="97294"/>
              <a:chOff x="1006279" y="7689162"/>
              <a:chExt cx="118191" cy="117931"/>
            </a:xfrm>
          </p:grpSpPr>
          <p:sp>
            <p:nvSpPr>
              <p:cNvPr id="207" name="Freeform 206">
                <a:extLst>
                  <a:ext uri="{FF2B5EF4-FFF2-40B4-BE49-F238E27FC236}">
                    <a16:creationId xmlns:a16="http://schemas.microsoft.com/office/drawing/2014/main" id="{3EFB7C93-468B-4127-1D15-77246FC591E5}"/>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08" name="Freeform 207">
                <a:extLst>
                  <a:ext uri="{FF2B5EF4-FFF2-40B4-BE49-F238E27FC236}">
                    <a16:creationId xmlns:a16="http://schemas.microsoft.com/office/drawing/2014/main" id="{53760E16-4036-762C-669F-3DBB353A0568}"/>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09" name="Graphic 15">
              <a:extLst>
                <a:ext uri="{FF2B5EF4-FFF2-40B4-BE49-F238E27FC236}">
                  <a16:creationId xmlns:a16="http://schemas.microsoft.com/office/drawing/2014/main" id="{5D22BD0A-6660-30EF-10A3-6A3D967736E9}"/>
                </a:ext>
              </a:extLst>
            </p:cNvPr>
            <p:cNvGrpSpPr/>
            <p:nvPr/>
          </p:nvGrpSpPr>
          <p:grpSpPr>
            <a:xfrm rot="16200000">
              <a:off x="824303" y="4688761"/>
              <a:ext cx="806221" cy="712567"/>
              <a:chOff x="547405" y="6570863"/>
              <a:chExt cx="1035254" cy="914993"/>
            </a:xfrm>
          </p:grpSpPr>
          <p:sp>
            <p:nvSpPr>
              <p:cNvPr id="210" name="Freeform 209">
                <a:extLst>
                  <a:ext uri="{FF2B5EF4-FFF2-40B4-BE49-F238E27FC236}">
                    <a16:creationId xmlns:a16="http://schemas.microsoft.com/office/drawing/2014/main" id="{D45E3CE2-5E7E-FC5B-6D23-111FD1D28429}"/>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1" name="Freeform 210">
                <a:extLst>
                  <a:ext uri="{FF2B5EF4-FFF2-40B4-BE49-F238E27FC236}">
                    <a16:creationId xmlns:a16="http://schemas.microsoft.com/office/drawing/2014/main" id="{DB247124-BF21-3E72-AADA-3171FAFE36F7}"/>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12" name="TextBox 211">
              <a:extLst>
                <a:ext uri="{FF2B5EF4-FFF2-40B4-BE49-F238E27FC236}">
                  <a16:creationId xmlns:a16="http://schemas.microsoft.com/office/drawing/2014/main" id="{2BBD1AB2-01D7-5243-B403-AB343BFC60D1}"/>
                </a:ext>
              </a:extLst>
            </p:cNvPr>
            <p:cNvSpPr txBox="1"/>
            <p:nvPr/>
          </p:nvSpPr>
          <p:spPr>
            <a:xfrm>
              <a:off x="2254376" y="4909717"/>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Geothermische</a:t>
              </a:r>
              <a:r>
                <a:rPr lang="en-US" sz="1810" b="1" dirty="0">
                  <a:solidFill>
                    <a:schemeClr val="bg1"/>
                  </a:solidFill>
                  <a:latin typeface="Calibri" panose="020F0502020204030204" pitchFamily="34" charset="0"/>
                  <a:cs typeface="Calibri" panose="020F0502020204030204" pitchFamily="34" charset="0"/>
                </a:rPr>
                <a:t> Energie</a:t>
              </a:r>
            </a:p>
          </p:txBody>
        </p:sp>
      </p:grpSp>
      <p:grpSp>
        <p:nvGrpSpPr>
          <p:cNvPr id="282" name="Group 281">
            <a:extLst>
              <a:ext uri="{FF2B5EF4-FFF2-40B4-BE49-F238E27FC236}">
                <a16:creationId xmlns:a16="http://schemas.microsoft.com/office/drawing/2014/main" id="{30060637-F761-5152-BE9C-129AAFF8F6CE}"/>
              </a:ext>
            </a:extLst>
          </p:cNvPr>
          <p:cNvGrpSpPr/>
          <p:nvPr/>
        </p:nvGrpSpPr>
        <p:grpSpPr>
          <a:xfrm>
            <a:off x="797978" y="5272920"/>
            <a:ext cx="6156649" cy="847814"/>
            <a:chOff x="871130" y="5523087"/>
            <a:chExt cx="6156649" cy="847814"/>
          </a:xfrm>
        </p:grpSpPr>
        <p:cxnSp>
          <p:nvCxnSpPr>
            <p:cNvPr id="213" name="Straight Connector 212">
              <a:extLst>
                <a:ext uri="{FF2B5EF4-FFF2-40B4-BE49-F238E27FC236}">
                  <a16:creationId xmlns:a16="http://schemas.microsoft.com/office/drawing/2014/main" id="{60EB5AB0-1B9D-C8AD-AC51-0A6EA18A48F2}"/>
                </a:ext>
              </a:extLst>
            </p:cNvPr>
            <p:cNvCxnSpPr>
              <a:cxnSpLocks/>
            </p:cNvCxnSpPr>
            <p:nvPr/>
          </p:nvCxnSpPr>
          <p:spPr>
            <a:xfrm flipV="1">
              <a:off x="1559531" y="592581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89A2EC38-8594-F5DD-B51F-B25255455609}"/>
                </a:ext>
              </a:extLst>
            </p:cNvPr>
            <p:cNvGrpSpPr/>
            <p:nvPr/>
          </p:nvGrpSpPr>
          <p:grpSpPr>
            <a:xfrm>
              <a:off x="1904772" y="5663107"/>
              <a:ext cx="5123007" cy="526184"/>
              <a:chOff x="1895544" y="4067792"/>
              <a:chExt cx="5661582" cy="750762"/>
            </a:xfrm>
          </p:grpSpPr>
          <p:sp>
            <p:nvSpPr>
              <p:cNvPr id="215" name="Rectangle 214">
                <a:extLst>
                  <a:ext uri="{FF2B5EF4-FFF2-40B4-BE49-F238E27FC236}">
                    <a16:creationId xmlns:a16="http://schemas.microsoft.com/office/drawing/2014/main" id="{657CCF6F-93C6-8196-2D6A-695CD3067D2E}"/>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16" name="Group 215">
                <a:extLst>
                  <a:ext uri="{FF2B5EF4-FFF2-40B4-BE49-F238E27FC236}">
                    <a16:creationId xmlns:a16="http://schemas.microsoft.com/office/drawing/2014/main" id="{37DC2518-B360-BE29-1055-D21688690293}"/>
                  </a:ext>
                </a:extLst>
              </p:cNvPr>
              <p:cNvGrpSpPr/>
              <p:nvPr/>
            </p:nvGrpSpPr>
            <p:grpSpPr>
              <a:xfrm>
                <a:off x="1895544" y="4067795"/>
                <a:ext cx="376583" cy="750759"/>
                <a:chOff x="1924677" y="4872802"/>
                <a:chExt cx="473452" cy="943878"/>
              </a:xfrm>
            </p:grpSpPr>
            <p:sp>
              <p:nvSpPr>
                <p:cNvPr id="217" name="Freeform 216">
                  <a:extLst>
                    <a:ext uri="{FF2B5EF4-FFF2-40B4-BE49-F238E27FC236}">
                      <a16:creationId xmlns:a16="http://schemas.microsoft.com/office/drawing/2014/main" id="{C8E83139-3A96-E5D9-4017-40FA4B7C6041}"/>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18" name="Freeform 217">
                  <a:extLst>
                    <a:ext uri="{FF2B5EF4-FFF2-40B4-BE49-F238E27FC236}">
                      <a16:creationId xmlns:a16="http://schemas.microsoft.com/office/drawing/2014/main" id="{08D8F0F8-53BE-6099-C32C-106699EC123A}"/>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19" name="Graphic 15">
              <a:extLst>
                <a:ext uri="{FF2B5EF4-FFF2-40B4-BE49-F238E27FC236}">
                  <a16:creationId xmlns:a16="http://schemas.microsoft.com/office/drawing/2014/main" id="{E3C44C9B-4A36-C293-0E00-DAFF4A90A8D9}"/>
                </a:ext>
              </a:extLst>
            </p:cNvPr>
            <p:cNvGrpSpPr/>
            <p:nvPr/>
          </p:nvGrpSpPr>
          <p:grpSpPr>
            <a:xfrm rot="16200000">
              <a:off x="1727152" y="5877551"/>
              <a:ext cx="97508" cy="97294"/>
              <a:chOff x="1006279" y="7689162"/>
              <a:chExt cx="118191" cy="117931"/>
            </a:xfrm>
          </p:grpSpPr>
          <p:sp>
            <p:nvSpPr>
              <p:cNvPr id="220" name="Freeform 219">
                <a:extLst>
                  <a:ext uri="{FF2B5EF4-FFF2-40B4-BE49-F238E27FC236}">
                    <a16:creationId xmlns:a16="http://schemas.microsoft.com/office/drawing/2014/main" id="{5C190EAC-F03C-C017-722B-F2A15AD14319}"/>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21" name="Freeform 220">
                <a:extLst>
                  <a:ext uri="{FF2B5EF4-FFF2-40B4-BE49-F238E27FC236}">
                    <a16:creationId xmlns:a16="http://schemas.microsoft.com/office/drawing/2014/main" id="{F9C3DE8D-1E27-1530-DD4E-0545F97A012C}"/>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22" name="Graphic 15">
              <a:extLst>
                <a:ext uri="{FF2B5EF4-FFF2-40B4-BE49-F238E27FC236}">
                  <a16:creationId xmlns:a16="http://schemas.microsoft.com/office/drawing/2014/main" id="{9246197B-46D5-53F0-0F9A-8157AC7EA624}"/>
                </a:ext>
              </a:extLst>
            </p:cNvPr>
            <p:cNvGrpSpPr/>
            <p:nvPr/>
          </p:nvGrpSpPr>
          <p:grpSpPr>
            <a:xfrm rot="16200000">
              <a:off x="824303" y="5569914"/>
              <a:ext cx="806221" cy="712567"/>
              <a:chOff x="547405" y="6570863"/>
              <a:chExt cx="1035254" cy="914993"/>
            </a:xfrm>
          </p:grpSpPr>
          <p:sp>
            <p:nvSpPr>
              <p:cNvPr id="223" name="Freeform 222">
                <a:extLst>
                  <a:ext uri="{FF2B5EF4-FFF2-40B4-BE49-F238E27FC236}">
                    <a16:creationId xmlns:a16="http://schemas.microsoft.com/office/drawing/2014/main" id="{107F41A4-F27F-24E9-1A5D-9F1B339C536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24" name="Freeform 223">
                <a:extLst>
                  <a:ext uri="{FF2B5EF4-FFF2-40B4-BE49-F238E27FC236}">
                    <a16:creationId xmlns:a16="http://schemas.microsoft.com/office/drawing/2014/main" id="{F691C1DB-79A9-BB9F-F912-20FD3DEF45F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5" name="TextBox 224">
              <a:extLst>
                <a:ext uri="{FF2B5EF4-FFF2-40B4-BE49-F238E27FC236}">
                  <a16:creationId xmlns:a16="http://schemas.microsoft.com/office/drawing/2014/main" id="{0C62FF5A-A0DC-5617-72A7-3364E901BC04}"/>
                </a:ext>
              </a:extLst>
            </p:cNvPr>
            <p:cNvSpPr txBox="1"/>
            <p:nvPr/>
          </p:nvSpPr>
          <p:spPr>
            <a:xfrm>
              <a:off x="2254376" y="5790870"/>
              <a:ext cx="4017501" cy="580031"/>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Biomasse</a:t>
              </a:r>
              <a:r>
                <a:rPr lang="en-US" sz="1810" b="1" dirty="0">
                  <a:solidFill>
                    <a:schemeClr val="bg1"/>
                  </a:solidFill>
                  <a:latin typeface="Calibri" panose="020F0502020204030204" pitchFamily="34" charset="0"/>
                  <a:cs typeface="Calibri" panose="020F0502020204030204" pitchFamily="34" charset="0"/>
                </a:rPr>
                <a:t> und </a:t>
              </a:r>
              <a:r>
                <a:rPr lang="en-US" sz="1810" b="1" dirty="0" err="1">
                  <a:solidFill>
                    <a:schemeClr val="bg1"/>
                  </a:solidFill>
                  <a:latin typeface="Calibri" panose="020F0502020204030204" pitchFamily="34" charset="0"/>
                  <a:cs typeface="Calibri" panose="020F0502020204030204" pitchFamily="34" charset="0"/>
                </a:rPr>
                <a:t>Bioenergie</a:t>
              </a:r>
              <a:endParaRPr lang="en-US" sz="1810" b="1" dirty="0">
                <a:solidFill>
                  <a:schemeClr val="bg1"/>
                </a:solidFill>
                <a:latin typeface="Calibri" panose="020F0502020204030204" pitchFamily="34" charset="0"/>
                <a:cs typeface="Calibri" panose="020F0502020204030204" pitchFamily="34" charset="0"/>
              </a:endParaRP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1" name="Group 280">
            <a:extLst>
              <a:ext uri="{FF2B5EF4-FFF2-40B4-BE49-F238E27FC236}">
                <a16:creationId xmlns:a16="http://schemas.microsoft.com/office/drawing/2014/main" id="{7591BABC-61A0-5BB7-0492-13E28E04B783}"/>
              </a:ext>
            </a:extLst>
          </p:cNvPr>
          <p:cNvGrpSpPr/>
          <p:nvPr/>
        </p:nvGrpSpPr>
        <p:grpSpPr>
          <a:xfrm>
            <a:off x="797978" y="6159808"/>
            <a:ext cx="6156649" cy="806221"/>
            <a:chOff x="871130" y="6370367"/>
            <a:chExt cx="6156649" cy="806221"/>
          </a:xfrm>
        </p:grpSpPr>
        <p:cxnSp>
          <p:nvCxnSpPr>
            <p:cNvPr id="226" name="Straight Connector 225">
              <a:extLst>
                <a:ext uri="{FF2B5EF4-FFF2-40B4-BE49-F238E27FC236}">
                  <a16:creationId xmlns:a16="http://schemas.microsoft.com/office/drawing/2014/main" id="{14873894-2822-BF33-5ADE-8311CF2AF346}"/>
                </a:ext>
              </a:extLst>
            </p:cNvPr>
            <p:cNvCxnSpPr>
              <a:cxnSpLocks/>
            </p:cNvCxnSpPr>
            <p:nvPr/>
          </p:nvCxnSpPr>
          <p:spPr>
            <a:xfrm flipV="1">
              <a:off x="1559531" y="677309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71D88171-DDCC-2FA4-1F55-EF127D72CAD5}"/>
                </a:ext>
              </a:extLst>
            </p:cNvPr>
            <p:cNvGrpSpPr/>
            <p:nvPr/>
          </p:nvGrpSpPr>
          <p:grpSpPr>
            <a:xfrm>
              <a:off x="1904772" y="6510386"/>
              <a:ext cx="5123007" cy="526184"/>
              <a:chOff x="1895544" y="4067792"/>
              <a:chExt cx="5661582" cy="750762"/>
            </a:xfrm>
          </p:grpSpPr>
          <p:sp>
            <p:nvSpPr>
              <p:cNvPr id="228" name="Rectangle 227">
                <a:extLst>
                  <a:ext uri="{FF2B5EF4-FFF2-40B4-BE49-F238E27FC236}">
                    <a16:creationId xmlns:a16="http://schemas.microsoft.com/office/drawing/2014/main" id="{C85745CD-5C8A-BE17-9E4A-820DE34370D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29" name="Group 228">
                <a:extLst>
                  <a:ext uri="{FF2B5EF4-FFF2-40B4-BE49-F238E27FC236}">
                    <a16:creationId xmlns:a16="http://schemas.microsoft.com/office/drawing/2014/main" id="{0A0BDE66-ADCD-90B6-31C1-821EC9677165}"/>
                  </a:ext>
                </a:extLst>
              </p:cNvPr>
              <p:cNvGrpSpPr/>
              <p:nvPr/>
            </p:nvGrpSpPr>
            <p:grpSpPr>
              <a:xfrm>
                <a:off x="1895544" y="4067795"/>
                <a:ext cx="376583" cy="750759"/>
                <a:chOff x="1924677" y="4872802"/>
                <a:chExt cx="473452" cy="943878"/>
              </a:xfrm>
            </p:grpSpPr>
            <p:sp>
              <p:nvSpPr>
                <p:cNvPr id="230" name="Freeform 229">
                  <a:extLst>
                    <a:ext uri="{FF2B5EF4-FFF2-40B4-BE49-F238E27FC236}">
                      <a16:creationId xmlns:a16="http://schemas.microsoft.com/office/drawing/2014/main" id="{8B88124E-76D3-79DE-C7DB-F91E41EE65AE}"/>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31" name="Freeform 230">
                  <a:extLst>
                    <a:ext uri="{FF2B5EF4-FFF2-40B4-BE49-F238E27FC236}">
                      <a16:creationId xmlns:a16="http://schemas.microsoft.com/office/drawing/2014/main" id="{97AEB0CD-C855-AB46-952E-5E4CBD990066}"/>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32" name="Graphic 15">
              <a:extLst>
                <a:ext uri="{FF2B5EF4-FFF2-40B4-BE49-F238E27FC236}">
                  <a16:creationId xmlns:a16="http://schemas.microsoft.com/office/drawing/2014/main" id="{BB469787-FEFD-1C3A-C1EB-6243B1A5557D}"/>
                </a:ext>
              </a:extLst>
            </p:cNvPr>
            <p:cNvGrpSpPr/>
            <p:nvPr/>
          </p:nvGrpSpPr>
          <p:grpSpPr>
            <a:xfrm rot="16200000">
              <a:off x="1727152" y="6724830"/>
              <a:ext cx="97508" cy="97294"/>
              <a:chOff x="1006279" y="7689162"/>
              <a:chExt cx="118191" cy="117931"/>
            </a:xfrm>
          </p:grpSpPr>
          <p:sp>
            <p:nvSpPr>
              <p:cNvPr id="233" name="Freeform 232">
                <a:extLst>
                  <a:ext uri="{FF2B5EF4-FFF2-40B4-BE49-F238E27FC236}">
                    <a16:creationId xmlns:a16="http://schemas.microsoft.com/office/drawing/2014/main" id="{A94C9786-C977-12C3-7D37-E0DE4D019EA1}"/>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34" name="Freeform 233">
                <a:extLst>
                  <a:ext uri="{FF2B5EF4-FFF2-40B4-BE49-F238E27FC236}">
                    <a16:creationId xmlns:a16="http://schemas.microsoft.com/office/drawing/2014/main" id="{55BD5A83-E437-962E-75F8-AF7617C2CA6D}"/>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35" name="Graphic 15">
              <a:extLst>
                <a:ext uri="{FF2B5EF4-FFF2-40B4-BE49-F238E27FC236}">
                  <a16:creationId xmlns:a16="http://schemas.microsoft.com/office/drawing/2014/main" id="{E8F23529-4CAD-4B62-97F1-CC9DF24C88FD}"/>
                </a:ext>
              </a:extLst>
            </p:cNvPr>
            <p:cNvGrpSpPr/>
            <p:nvPr/>
          </p:nvGrpSpPr>
          <p:grpSpPr>
            <a:xfrm rot="16200000">
              <a:off x="824303" y="6417194"/>
              <a:ext cx="806221" cy="712567"/>
              <a:chOff x="547405" y="6570863"/>
              <a:chExt cx="1035254" cy="914993"/>
            </a:xfrm>
          </p:grpSpPr>
          <p:sp>
            <p:nvSpPr>
              <p:cNvPr id="236" name="Freeform 235">
                <a:extLst>
                  <a:ext uri="{FF2B5EF4-FFF2-40B4-BE49-F238E27FC236}">
                    <a16:creationId xmlns:a16="http://schemas.microsoft.com/office/drawing/2014/main" id="{8D129C96-EABE-9E3C-3A74-42E261230C6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37" name="Freeform 236">
                <a:extLst>
                  <a:ext uri="{FF2B5EF4-FFF2-40B4-BE49-F238E27FC236}">
                    <a16:creationId xmlns:a16="http://schemas.microsoft.com/office/drawing/2014/main" id="{A5F3BCEE-C5CC-FA56-1CEC-1A845FC7424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38" name="TextBox 237">
              <a:extLst>
                <a:ext uri="{FF2B5EF4-FFF2-40B4-BE49-F238E27FC236}">
                  <a16:creationId xmlns:a16="http://schemas.microsoft.com/office/drawing/2014/main" id="{43197385-D551-C929-406A-C1479468CA85}"/>
                </a:ext>
              </a:extLst>
            </p:cNvPr>
            <p:cNvSpPr txBox="1"/>
            <p:nvPr/>
          </p:nvSpPr>
          <p:spPr>
            <a:xfrm>
              <a:off x="2254376" y="6638149"/>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Wasserstoff</a:t>
              </a:r>
              <a:r>
                <a:rPr lang="en-US" sz="1810" b="1" dirty="0">
                  <a:solidFill>
                    <a:schemeClr val="bg1"/>
                  </a:solidFill>
                  <a:latin typeface="Calibri" panose="020F0502020204030204" pitchFamily="34" charset="0"/>
                  <a:cs typeface="Calibri" panose="020F0502020204030204" pitchFamily="34" charset="0"/>
                </a:rPr>
                <a:t> und </a:t>
              </a:r>
              <a:r>
                <a:rPr lang="en-US" sz="1810" b="1" dirty="0" err="1">
                  <a:solidFill>
                    <a:schemeClr val="bg1"/>
                  </a:solidFill>
                  <a:latin typeface="Calibri" panose="020F0502020204030204" pitchFamily="34" charset="0"/>
                  <a:cs typeface="Calibri" panose="020F0502020204030204" pitchFamily="34" charset="0"/>
                </a:rPr>
                <a:t>kohlenstoffarme</a:t>
              </a:r>
              <a:r>
                <a:rPr lang="en-US" sz="1810" b="1" dirty="0">
                  <a:solidFill>
                    <a:schemeClr val="bg1"/>
                  </a:solidFill>
                  <a:latin typeface="Calibri" panose="020F0502020204030204" pitchFamily="34" charset="0"/>
                  <a:cs typeface="Calibri" panose="020F0502020204030204" pitchFamily="34" charset="0"/>
                </a:rPr>
                <a:t> Gase</a:t>
              </a:r>
            </a:p>
          </p:txBody>
        </p:sp>
      </p:grpSp>
      <p:grpSp>
        <p:nvGrpSpPr>
          <p:cNvPr id="280" name="Group 279">
            <a:extLst>
              <a:ext uri="{FF2B5EF4-FFF2-40B4-BE49-F238E27FC236}">
                <a16:creationId xmlns:a16="http://schemas.microsoft.com/office/drawing/2014/main" id="{8F4EF364-8FE3-1952-7C16-B8F214051FE3}"/>
              </a:ext>
            </a:extLst>
          </p:cNvPr>
          <p:cNvGrpSpPr/>
          <p:nvPr/>
        </p:nvGrpSpPr>
        <p:grpSpPr>
          <a:xfrm>
            <a:off x="797975" y="7046695"/>
            <a:ext cx="6156652" cy="806221"/>
            <a:chOff x="871127" y="7245726"/>
            <a:chExt cx="6156652" cy="806221"/>
          </a:xfrm>
        </p:grpSpPr>
        <p:cxnSp>
          <p:nvCxnSpPr>
            <p:cNvPr id="239" name="Straight Connector 238">
              <a:extLst>
                <a:ext uri="{FF2B5EF4-FFF2-40B4-BE49-F238E27FC236}">
                  <a16:creationId xmlns:a16="http://schemas.microsoft.com/office/drawing/2014/main" id="{A88B6178-40E1-C5BE-E8CF-FE6412BE7780}"/>
                </a:ext>
              </a:extLst>
            </p:cNvPr>
            <p:cNvCxnSpPr>
              <a:cxnSpLocks/>
            </p:cNvCxnSpPr>
            <p:nvPr/>
          </p:nvCxnSpPr>
          <p:spPr>
            <a:xfrm flipV="1">
              <a:off x="1559531" y="76484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BF092670-A0C8-1B68-32D3-AB3612170404}"/>
                </a:ext>
              </a:extLst>
            </p:cNvPr>
            <p:cNvGrpSpPr/>
            <p:nvPr/>
          </p:nvGrpSpPr>
          <p:grpSpPr>
            <a:xfrm>
              <a:off x="1904772" y="7385746"/>
              <a:ext cx="5123007" cy="526184"/>
              <a:chOff x="1895544" y="4067792"/>
              <a:chExt cx="5661582" cy="750762"/>
            </a:xfrm>
          </p:grpSpPr>
          <p:sp>
            <p:nvSpPr>
              <p:cNvPr id="241" name="Rectangle 240">
                <a:extLst>
                  <a:ext uri="{FF2B5EF4-FFF2-40B4-BE49-F238E27FC236}">
                    <a16:creationId xmlns:a16="http://schemas.microsoft.com/office/drawing/2014/main" id="{08E1875B-055C-BCD6-B71E-872B6BB442A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42" name="Group 241">
                <a:extLst>
                  <a:ext uri="{FF2B5EF4-FFF2-40B4-BE49-F238E27FC236}">
                    <a16:creationId xmlns:a16="http://schemas.microsoft.com/office/drawing/2014/main" id="{AE009870-8386-4400-DBB4-DADDA73FB483}"/>
                  </a:ext>
                </a:extLst>
              </p:cNvPr>
              <p:cNvGrpSpPr/>
              <p:nvPr/>
            </p:nvGrpSpPr>
            <p:grpSpPr>
              <a:xfrm>
                <a:off x="1895544" y="4067795"/>
                <a:ext cx="376583" cy="750759"/>
                <a:chOff x="1924677" y="4872802"/>
                <a:chExt cx="473452" cy="943878"/>
              </a:xfrm>
            </p:grpSpPr>
            <p:sp>
              <p:nvSpPr>
                <p:cNvPr id="243" name="Freeform 242">
                  <a:extLst>
                    <a:ext uri="{FF2B5EF4-FFF2-40B4-BE49-F238E27FC236}">
                      <a16:creationId xmlns:a16="http://schemas.microsoft.com/office/drawing/2014/main" id="{2CBE2B43-0520-05CF-FA83-CA24DBFB37D2}"/>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44" name="Freeform 243">
                  <a:extLst>
                    <a:ext uri="{FF2B5EF4-FFF2-40B4-BE49-F238E27FC236}">
                      <a16:creationId xmlns:a16="http://schemas.microsoft.com/office/drawing/2014/main" id="{755A5FE3-586B-69B7-7523-9CFEFB54AD1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45" name="Graphic 15">
              <a:extLst>
                <a:ext uri="{FF2B5EF4-FFF2-40B4-BE49-F238E27FC236}">
                  <a16:creationId xmlns:a16="http://schemas.microsoft.com/office/drawing/2014/main" id="{59A08E24-DD39-55BF-5845-1ECFC46094D0}"/>
                </a:ext>
              </a:extLst>
            </p:cNvPr>
            <p:cNvGrpSpPr/>
            <p:nvPr/>
          </p:nvGrpSpPr>
          <p:grpSpPr>
            <a:xfrm rot="16200000">
              <a:off x="1727152" y="7600190"/>
              <a:ext cx="97508" cy="97294"/>
              <a:chOff x="1006279" y="7689162"/>
              <a:chExt cx="118191" cy="117931"/>
            </a:xfrm>
          </p:grpSpPr>
          <p:sp>
            <p:nvSpPr>
              <p:cNvPr id="246" name="Freeform 245">
                <a:extLst>
                  <a:ext uri="{FF2B5EF4-FFF2-40B4-BE49-F238E27FC236}">
                    <a16:creationId xmlns:a16="http://schemas.microsoft.com/office/drawing/2014/main" id="{9A7178CD-4B00-CED2-D8BD-714B4AD19F12}"/>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47" name="Freeform 246">
                <a:extLst>
                  <a:ext uri="{FF2B5EF4-FFF2-40B4-BE49-F238E27FC236}">
                    <a16:creationId xmlns:a16="http://schemas.microsoft.com/office/drawing/2014/main" id="{55306183-B871-F494-3779-3375D4921892}"/>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48" name="Graphic 15">
              <a:extLst>
                <a:ext uri="{FF2B5EF4-FFF2-40B4-BE49-F238E27FC236}">
                  <a16:creationId xmlns:a16="http://schemas.microsoft.com/office/drawing/2014/main" id="{984B6643-62B0-C162-4FC3-D20B04CF62A9}"/>
                </a:ext>
              </a:extLst>
            </p:cNvPr>
            <p:cNvGrpSpPr/>
            <p:nvPr/>
          </p:nvGrpSpPr>
          <p:grpSpPr>
            <a:xfrm rot="16200000">
              <a:off x="824302" y="7292551"/>
              <a:ext cx="806221" cy="712571"/>
              <a:chOff x="547405" y="6570858"/>
              <a:chExt cx="1035254" cy="914998"/>
            </a:xfrm>
          </p:grpSpPr>
          <p:sp>
            <p:nvSpPr>
              <p:cNvPr id="249" name="Freeform 248">
                <a:extLst>
                  <a:ext uri="{FF2B5EF4-FFF2-40B4-BE49-F238E27FC236}">
                    <a16:creationId xmlns:a16="http://schemas.microsoft.com/office/drawing/2014/main" id="{73B69CC1-E064-8E25-2D47-214C0EDCDAF4}"/>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50" name="Freeform 249">
                <a:extLst>
                  <a:ext uri="{FF2B5EF4-FFF2-40B4-BE49-F238E27FC236}">
                    <a16:creationId xmlns:a16="http://schemas.microsoft.com/office/drawing/2014/main" id="{98908006-D544-0E6B-0034-3B5DAF5CC556}"/>
                  </a:ext>
                </a:extLst>
              </p:cNvPr>
              <p:cNvSpPr/>
              <p:nvPr/>
            </p:nvSpPr>
            <p:spPr>
              <a:xfrm>
                <a:off x="667646" y="6570858"/>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51" name="TextBox 250">
              <a:extLst>
                <a:ext uri="{FF2B5EF4-FFF2-40B4-BE49-F238E27FC236}">
                  <a16:creationId xmlns:a16="http://schemas.microsoft.com/office/drawing/2014/main" id="{11FA5FFC-7319-EC7B-B768-355F874C4F6F}"/>
                </a:ext>
              </a:extLst>
            </p:cNvPr>
            <p:cNvSpPr txBox="1"/>
            <p:nvPr/>
          </p:nvSpPr>
          <p:spPr>
            <a:xfrm>
              <a:off x="2254376" y="7513509"/>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Abwärmerückgewinnung</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9" name="Group 278">
            <a:extLst>
              <a:ext uri="{FF2B5EF4-FFF2-40B4-BE49-F238E27FC236}">
                <a16:creationId xmlns:a16="http://schemas.microsoft.com/office/drawing/2014/main" id="{C8DDF2DB-65DF-082C-A25B-EB333D9C29E9}"/>
              </a:ext>
            </a:extLst>
          </p:cNvPr>
          <p:cNvGrpSpPr/>
          <p:nvPr/>
        </p:nvGrpSpPr>
        <p:grpSpPr>
          <a:xfrm>
            <a:off x="797978" y="7933583"/>
            <a:ext cx="6156650" cy="939069"/>
            <a:chOff x="871130" y="8093006"/>
            <a:chExt cx="6156650" cy="939069"/>
          </a:xfrm>
        </p:grpSpPr>
        <p:cxnSp>
          <p:nvCxnSpPr>
            <p:cNvPr id="252" name="Straight Connector 251">
              <a:extLst>
                <a:ext uri="{FF2B5EF4-FFF2-40B4-BE49-F238E27FC236}">
                  <a16:creationId xmlns:a16="http://schemas.microsoft.com/office/drawing/2014/main" id="{5A1BC9A0-88F1-F0B8-D696-3FABBAC761FE}"/>
                </a:ext>
              </a:extLst>
            </p:cNvPr>
            <p:cNvCxnSpPr>
              <a:cxnSpLocks/>
            </p:cNvCxnSpPr>
            <p:nvPr/>
          </p:nvCxnSpPr>
          <p:spPr>
            <a:xfrm flipV="1">
              <a:off x="1559531" y="8495734"/>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EA387842-0D86-FB06-E618-919F37A974FF}"/>
                </a:ext>
              </a:extLst>
            </p:cNvPr>
            <p:cNvGrpSpPr/>
            <p:nvPr/>
          </p:nvGrpSpPr>
          <p:grpSpPr>
            <a:xfrm>
              <a:off x="1904772" y="8233025"/>
              <a:ext cx="5123007" cy="526184"/>
              <a:chOff x="1895544" y="4067792"/>
              <a:chExt cx="5661582" cy="750762"/>
            </a:xfrm>
          </p:grpSpPr>
          <p:sp>
            <p:nvSpPr>
              <p:cNvPr id="254" name="Rectangle 253">
                <a:extLst>
                  <a:ext uri="{FF2B5EF4-FFF2-40B4-BE49-F238E27FC236}">
                    <a16:creationId xmlns:a16="http://schemas.microsoft.com/office/drawing/2014/main" id="{1A7AD17D-EC4F-7BEF-0792-358D99B307B5}"/>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55" name="Group 254">
                <a:extLst>
                  <a:ext uri="{FF2B5EF4-FFF2-40B4-BE49-F238E27FC236}">
                    <a16:creationId xmlns:a16="http://schemas.microsoft.com/office/drawing/2014/main" id="{D14C42F7-BE79-7145-9811-33A4C8A2B621}"/>
                  </a:ext>
                </a:extLst>
              </p:cNvPr>
              <p:cNvGrpSpPr/>
              <p:nvPr/>
            </p:nvGrpSpPr>
            <p:grpSpPr>
              <a:xfrm>
                <a:off x="1895544" y="4067795"/>
                <a:ext cx="376583" cy="750759"/>
                <a:chOff x="1924677" y="4872802"/>
                <a:chExt cx="473452" cy="943878"/>
              </a:xfrm>
            </p:grpSpPr>
            <p:sp>
              <p:nvSpPr>
                <p:cNvPr id="256" name="Freeform 255">
                  <a:extLst>
                    <a:ext uri="{FF2B5EF4-FFF2-40B4-BE49-F238E27FC236}">
                      <a16:creationId xmlns:a16="http://schemas.microsoft.com/office/drawing/2014/main" id="{34D933AD-6E4E-9D08-0FB5-6A22BA6866FB}"/>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57" name="Freeform 256">
                  <a:extLst>
                    <a:ext uri="{FF2B5EF4-FFF2-40B4-BE49-F238E27FC236}">
                      <a16:creationId xmlns:a16="http://schemas.microsoft.com/office/drawing/2014/main" id="{BEE2419C-ECE7-B255-9F63-DDA71A5A3C1B}"/>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58" name="Graphic 15">
              <a:extLst>
                <a:ext uri="{FF2B5EF4-FFF2-40B4-BE49-F238E27FC236}">
                  <a16:creationId xmlns:a16="http://schemas.microsoft.com/office/drawing/2014/main" id="{5C3DB8B5-37A1-3D23-DA77-909AA03354E7}"/>
                </a:ext>
              </a:extLst>
            </p:cNvPr>
            <p:cNvGrpSpPr/>
            <p:nvPr/>
          </p:nvGrpSpPr>
          <p:grpSpPr>
            <a:xfrm rot="16200000">
              <a:off x="1727152" y="8447469"/>
              <a:ext cx="97508" cy="97294"/>
              <a:chOff x="1006279" y="7689162"/>
              <a:chExt cx="118191" cy="117931"/>
            </a:xfrm>
          </p:grpSpPr>
          <p:sp>
            <p:nvSpPr>
              <p:cNvPr id="259" name="Freeform 258">
                <a:extLst>
                  <a:ext uri="{FF2B5EF4-FFF2-40B4-BE49-F238E27FC236}">
                    <a16:creationId xmlns:a16="http://schemas.microsoft.com/office/drawing/2014/main" id="{953B4753-7651-6B9D-8790-ACF60DE1D928}"/>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60" name="Freeform 259">
                <a:extLst>
                  <a:ext uri="{FF2B5EF4-FFF2-40B4-BE49-F238E27FC236}">
                    <a16:creationId xmlns:a16="http://schemas.microsoft.com/office/drawing/2014/main" id="{BE65EC65-81C9-502B-A7D7-7C2F42D2B7F3}"/>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61" name="Graphic 15">
              <a:extLst>
                <a:ext uri="{FF2B5EF4-FFF2-40B4-BE49-F238E27FC236}">
                  <a16:creationId xmlns:a16="http://schemas.microsoft.com/office/drawing/2014/main" id="{7B6F19A4-2ED3-5236-8F00-150846FDC29E}"/>
                </a:ext>
              </a:extLst>
            </p:cNvPr>
            <p:cNvGrpSpPr/>
            <p:nvPr/>
          </p:nvGrpSpPr>
          <p:grpSpPr>
            <a:xfrm rot="16200000">
              <a:off x="824303" y="8139833"/>
              <a:ext cx="806221" cy="712567"/>
              <a:chOff x="547405" y="6570863"/>
              <a:chExt cx="1035254" cy="914993"/>
            </a:xfrm>
          </p:grpSpPr>
          <p:sp>
            <p:nvSpPr>
              <p:cNvPr id="262" name="Freeform 261">
                <a:extLst>
                  <a:ext uri="{FF2B5EF4-FFF2-40B4-BE49-F238E27FC236}">
                    <a16:creationId xmlns:a16="http://schemas.microsoft.com/office/drawing/2014/main" id="{2FAE641E-F707-C37B-E02F-3674E23A4CC7}"/>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63" name="Freeform 262">
                <a:extLst>
                  <a:ext uri="{FF2B5EF4-FFF2-40B4-BE49-F238E27FC236}">
                    <a16:creationId xmlns:a16="http://schemas.microsoft.com/office/drawing/2014/main" id="{1E756341-9713-1D54-5850-6C069F602048}"/>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64" name="TextBox 263">
              <a:extLst>
                <a:ext uri="{FF2B5EF4-FFF2-40B4-BE49-F238E27FC236}">
                  <a16:creationId xmlns:a16="http://schemas.microsoft.com/office/drawing/2014/main" id="{5BBBA790-16F9-4643-6AB3-DC7BCD91F4BF}"/>
                </a:ext>
              </a:extLst>
            </p:cNvPr>
            <p:cNvSpPr txBox="1"/>
            <p:nvPr/>
          </p:nvSpPr>
          <p:spPr>
            <a:xfrm>
              <a:off x="2254376" y="8208388"/>
              <a:ext cx="4773404" cy="823687"/>
            </a:xfrm>
            <a:prstGeom prst="rect">
              <a:avLst/>
            </a:prstGeom>
            <a:noFill/>
          </p:spPr>
          <p:txBody>
            <a:bodyPr wrap="square" rtlCol="0" anchor="t">
              <a:spAutoFit/>
            </a:bodyPr>
            <a:lstStyle/>
            <a:p>
              <a:pPr marL="5746">
                <a:lnSpc>
                  <a:spcPts val="1900"/>
                </a:lnSpc>
                <a:tabLst>
                  <a:tab pos="553064" algn="l"/>
                </a:tabLst>
              </a:pPr>
              <a:r>
                <a:rPr lang="de-DE" sz="1810" b="1" dirty="0">
                  <a:solidFill>
                    <a:schemeClr val="bg1"/>
                  </a:solidFill>
                  <a:latin typeface="Calibri" panose="020F0502020204030204" pitchFamily="34" charset="0"/>
                  <a:cs typeface="Calibri" panose="020F0502020204030204" pitchFamily="34" charset="0"/>
                </a:rPr>
                <a:t>Technologien zur Speicherung thermischer Energie</a:t>
              </a:r>
              <a:endParaRPr lang="en-US" sz="1810" b="1" dirty="0">
                <a:solidFill>
                  <a:schemeClr val="bg1"/>
                </a:solidFill>
                <a:latin typeface="Calibri" panose="020F0502020204030204" pitchFamily="34" charset="0"/>
                <a:cs typeface="Calibri" panose="020F0502020204030204" pitchFamily="34" charset="0"/>
              </a:endParaRPr>
            </a:p>
            <a:p>
              <a:pPr marL="5746">
                <a:lnSpc>
                  <a:spcPts val="1900"/>
                </a:lnSpc>
                <a:tabLst>
                  <a:tab pos="553064" algn="l"/>
                </a:tabLst>
              </a:pP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8" name="Group 277">
            <a:extLst>
              <a:ext uri="{FF2B5EF4-FFF2-40B4-BE49-F238E27FC236}">
                <a16:creationId xmlns:a16="http://schemas.microsoft.com/office/drawing/2014/main" id="{AB712B98-7C10-9939-BDB6-8FA538F921BD}"/>
              </a:ext>
            </a:extLst>
          </p:cNvPr>
          <p:cNvGrpSpPr/>
          <p:nvPr/>
        </p:nvGrpSpPr>
        <p:grpSpPr>
          <a:xfrm>
            <a:off x="797978" y="8820471"/>
            <a:ext cx="6156649" cy="806221"/>
            <a:chOff x="851031" y="8954583"/>
            <a:chExt cx="6156649" cy="806221"/>
          </a:xfrm>
        </p:grpSpPr>
        <p:cxnSp>
          <p:nvCxnSpPr>
            <p:cNvPr id="265" name="Straight Connector 264">
              <a:extLst>
                <a:ext uri="{FF2B5EF4-FFF2-40B4-BE49-F238E27FC236}">
                  <a16:creationId xmlns:a16="http://schemas.microsoft.com/office/drawing/2014/main" id="{9AEC0299-5575-F795-B03F-BF197F57CEFE}"/>
                </a:ext>
              </a:extLst>
            </p:cNvPr>
            <p:cNvCxnSpPr>
              <a:cxnSpLocks/>
            </p:cNvCxnSpPr>
            <p:nvPr/>
          </p:nvCxnSpPr>
          <p:spPr>
            <a:xfrm flipV="1">
              <a:off x="1539432" y="9357311"/>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FE2CDBA0-CEFD-7B1A-69AD-39ECEA8E02F2}"/>
                </a:ext>
              </a:extLst>
            </p:cNvPr>
            <p:cNvGrpSpPr/>
            <p:nvPr/>
          </p:nvGrpSpPr>
          <p:grpSpPr>
            <a:xfrm>
              <a:off x="1884673" y="9094602"/>
              <a:ext cx="5123007" cy="526184"/>
              <a:chOff x="1895544" y="4067792"/>
              <a:chExt cx="5661582" cy="750762"/>
            </a:xfrm>
          </p:grpSpPr>
          <p:sp>
            <p:nvSpPr>
              <p:cNvPr id="267" name="Rectangle 266">
                <a:extLst>
                  <a:ext uri="{FF2B5EF4-FFF2-40B4-BE49-F238E27FC236}">
                    <a16:creationId xmlns:a16="http://schemas.microsoft.com/office/drawing/2014/main" id="{2B03910C-CDCE-74A3-020E-16D0BF9FFC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68" name="Group 267">
                <a:extLst>
                  <a:ext uri="{FF2B5EF4-FFF2-40B4-BE49-F238E27FC236}">
                    <a16:creationId xmlns:a16="http://schemas.microsoft.com/office/drawing/2014/main" id="{D252C52D-2410-E8F9-0F2C-ED3A5C908DBF}"/>
                  </a:ext>
                </a:extLst>
              </p:cNvPr>
              <p:cNvGrpSpPr/>
              <p:nvPr/>
            </p:nvGrpSpPr>
            <p:grpSpPr>
              <a:xfrm>
                <a:off x="1895544" y="4067795"/>
                <a:ext cx="376583" cy="750759"/>
                <a:chOff x="1924677" y="4872802"/>
                <a:chExt cx="473452" cy="943878"/>
              </a:xfrm>
            </p:grpSpPr>
            <p:sp>
              <p:nvSpPr>
                <p:cNvPr id="269" name="Freeform 268">
                  <a:extLst>
                    <a:ext uri="{FF2B5EF4-FFF2-40B4-BE49-F238E27FC236}">
                      <a16:creationId xmlns:a16="http://schemas.microsoft.com/office/drawing/2014/main" id="{4BDA2914-D82B-18A0-5AE3-0B2740D193CC}"/>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70" name="Freeform 269">
                  <a:extLst>
                    <a:ext uri="{FF2B5EF4-FFF2-40B4-BE49-F238E27FC236}">
                      <a16:creationId xmlns:a16="http://schemas.microsoft.com/office/drawing/2014/main" id="{2032A8DE-14FD-BE71-35A9-0412B9DBDF23}"/>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71" name="Graphic 15">
              <a:extLst>
                <a:ext uri="{FF2B5EF4-FFF2-40B4-BE49-F238E27FC236}">
                  <a16:creationId xmlns:a16="http://schemas.microsoft.com/office/drawing/2014/main" id="{34FED8E2-BF69-E490-8466-DD9B3A3D6F66}"/>
                </a:ext>
              </a:extLst>
            </p:cNvPr>
            <p:cNvGrpSpPr/>
            <p:nvPr/>
          </p:nvGrpSpPr>
          <p:grpSpPr>
            <a:xfrm rot="16200000">
              <a:off x="1707053" y="9309046"/>
              <a:ext cx="97508" cy="97294"/>
              <a:chOff x="1006279" y="7689162"/>
              <a:chExt cx="118191" cy="117931"/>
            </a:xfrm>
          </p:grpSpPr>
          <p:sp>
            <p:nvSpPr>
              <p:cNvPr id="272" name="Freeform 271">
                <a:extLst>
                  <a:ext uri="{FF2B5EF4-FFF2-40B4-BE49-F238E27FC236}">
                    <a16:creationId xmlns:a16="http://schemas.microsoft.com/office/drawing/2014/main" id="{824CA1D8-D3C2-C84B-D9F6-DA711918A5E4}"/>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73" name="Freeform 272">
                <a:extLst>
                  <a:ext uri="{FF2B5EF4-FFF2-40B4-BE49-F238E27FC236}">
                    <a16:creationId xmlns:a16="http://schemas.microsoft.com/office/drawing/2014/main" id="{C72E7313-ED27-EEFF-2AC4-6F84BECF158A}"/>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74" name="Graphic 15">
              <a:extLst>
                <a:ext uri="{FF2B5EF4-FFF2-40B4-BE49-F238E27FC236}">
                  <a16:creationId xmlns:a16="http://schemas.microsoft.com/office/drawing/2014/main" id="{18EAAEEE-D722-A67D-5FB0-4EADFDF056DB}"/>
                </a:ext>
              </a:extLst>
            </p:cNvPr>
            <p:cNvGrpSpPr/>
            <p:nvPr/>
          </p:nvGrpSpPr>
          <p:grpSpPr>
            <a:xfrm rot="16200000">
              <a:off x="804204" y="9001410"/>
              <a:ext cx="806221" cy="712567"/>
              <a:chOff x="547405" y="6570863"/>
              <a:chExt cx="1035254" cy="914993"/>
            </a:xfrm>
          </p:grpSpPr>
          <p:sp>
            <p:nvSpPr>
              <p:cNvPr id="275" name="Freeform 274">
                <a:extLst>
                  <a:ext uri="{FF2B5EF4-FFF2-40B4-BE49-F238E27FC236}">
                    <a16:creationId xmlns:a16="http://schemas.microsoft.com/office/drawing/2014/main" id="{C450231D-E6A9-98C9-B955-A818CA70C95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76" name="Freeform 275">
                <a:extLst>
                  <a:ext uri="{FF2B5EF4-FFF2-40B4-BE49-F238E27FC236}">
                    <a16:creationId xmlns:a16="http://schemas.microsoft.com/office/drawing/2014/main" id="{CB7955F1-ED57-EEFB-593C-D8F0692FABF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77" name="TextBox 276">
              <a:extLst>
                <a:ext uri="{FF2B5EF4-FFF2-40B4-BE49-F238E27FC236}">
                  <a16:creationId xmlns:a16="http://schemas.microsoft.com/office/drawing/2014/main" id="{7485FD38-463E-2F11-8D12-5149D77CD495}"/>
                </a:ext>
              </a:extLst>
            </p:cNvPr>
            <p:cNvSpPr txBox="1"/>
            <p:nvPr/>
          </p:nvSpPr>
          <p:spPr>
            <a:xfrm>
              <a:off x="2234277" y="9080125"/>
              <a:ext cx="4773403" cy="580031"/>
            </a:xfrm>
            <a:prstGeom prst="rect">
              <a:avLst/>
            </a:prstGeom>
            <a:noFill/>
          </p:spPr>
          <p:txBody>
            <a:bodyPr wrap="square" rtlCol="0" anchor="t">
              <a:spAutoFit/>
            </a:bodyPr>
            <a:lstStyle/>
            <a:p>
              <a:pPr marL="5746">
                <a:lnSpc>
                  <a:spcPts val="1900"/>
                </a:lnSpc>
                <a:tabLst>
                  <a:tab pos="553064" algn="l"/>
                </a:tabLst>
              </a:pPr>
              <a:r>
                <a:rPr lang="de-DE" sz="1810" b="1" dirty="0">
                  <a:solidFill>
                    <a:schemeClr val="bg1"/>
                  </a:solidFill>
                  <a:latin typeface="Calibri" panose="020F0502020204030204" pitchFamily="34" charset="0"/>
                  <a:cs typeface="Calibri" panose="020F0502020204030204" pitchFamily="34" charset="0"/>
                </a:rPr>
                <a:t>Intelligente HLK-Systeme, IoT und digitale Innovationen</a:t>
              </a:r>
              <a:endParaRPr lang="en-US" sz="1810" b="1" dirty="0">
                <a:solidFill>
                  <a:schemeClr val="bg1"/>
                </a:solidFill>
                <a:latin typeface="Calibri" panose="020F0502020204030204" pitchFamily="34" charset="0"/>
                <a:cs typeface="Calibri" panose="020F0502020204030204" pitchFamily="34" charset="0"/>
              </a:endParaRPr>
            </a:p>
          </p:txBody>
        </p:sp>
      </p:grpSp>
      <p:sp>
        <p:nvSpPr>
          <p:cNvPr id="290" name="Freeform 289">
            <a:extLst>
              <a:ext uri="{FF2B5EF4-FFF2-40B4-BE49-F238E27FC236}">
                <a16:creationId xmlns:a16="http://schemas.microsoft.com/office/drawing/2014/main" id="{B5B233B2-C56B-99D4-4B3B-7BCDF019FADD}"/>
              </a:ext>
            </a:extLst>
          </p:cNvPr>
          <p:cNvSpPr>
            <a:spLocks noChangeAspect="1"/>
          </p:cNvSpPr>
          <p:nvPr/>
        </p:nvSpPr>
        <p:spPr>
          <a:xfrm>
            <a:off x="934914" y="5424949"/>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46755D81-4572-1A6F-B32B-B03E0321982B}"/>
              </a:ext>
            </a:extLst>
          </p:cNvPr>
          <p:cNvSpPr>
            <a:spLocks noChangeAspect="1"/>
          </p:cNvSpPr>
          <p:nvPr/>
        </p:nvSpPr>
        <p:spPr>
          <a:xfrm>
            <a:off x="907178" y="6363988"/>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C7942AA1-9E93-AC27-1D6C-704C8D804DE8}"/>
              </a:ext>
            </a:extLst>
          </p:cNvPr>
          <p:cNvSpPr>
            <a:spLocks noChangeAspect="1"/>
          </p:cNvSpPr>
          <p:nvPr/>
        </p:nvSpPr>
        <p:spPr>
          <a:xfrm>
            <a:off x="925996" y="1975809"/>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293" name="Graphic 3">
            <a:extLst>
              <a:ext uri="{FF2B5EF4-FFF2-40B4-BE49-F238E27FC236}">
                <a16:creationId xmlns:a16="http://schemas.microsoft.com/office/drawing/2014/main" id="{C9B1DA90-3550-0553-5476-5D119190E1FB}"/>
              </a:ext>
            </a:extLst>
          </p:cNvPr>
          <p:cNvGrpSpPr>
            <a:grpSpLocks noChangeAspect="1"/>
          </p:cNvGrpSpPr>
          <p:nvPr/>
        </p:nvGrpSpPr>
        <p:grpSpPr>
          <a:xfrm>
            <a:off x="927067" y="2881280"/>
            <a:ext cx="358165" cy="365422"/>
            <a:chOff x="3889023" y="5941914"/>
            <a:chExt cx="422020" cy="430570"/>
          </a:xfrm>
          <a:noFill/>
        </p:grpSpPr>
        <p:sp>
          <p:nvSpPr>
            <p:cNvPr id="294" name="Freeform 293">
              <a:extLst>
                <a:ext uri="{FF2B5EF4-FFF2-40B4-BE49-F238E27FC236}">
                  <a16:creationId xmlns:a16="http://schemas.microsoft.com/office/drawing/2014/main" id="{DCDB47F5-6823-9EAD-AD47-E2CAD36ED4BD}"/>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295" name="Freeform 294">
              <a:extLst>
                <a:ext uri="{FF2B5EF4-FFF2-40B4-BE49-F238E27FC236}">
                  <a16:creationId xmlns:a16="http://schemas.microsoft.com/office/drawing/2014/main" id="{D3B0E913-0233-6EAD-AB85-5ADAAF96D1EC}"/>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296" name="Freeform 295">
              <a:extLst>
                <a:ext uri="{FF2B5EF4-FFF2-40B4-BE49-F238E27FC236}">
                  <a16:creationId xmlns:a16="http://schemas.microsoft.com/office/drawing/2014/main" id="{A964799F-8146-9E97-96A4-DACF9909E28C}"/>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297" name="Freeform 296">
              <a:extLst>
                <a:ext uri="{FF2B5EF4-FFF2-40B4-BE49-F238E27FC236}">
                  <a16:creationId xmlns:a16="http://schemas.microsoft.com/office/drawing/2014/main" id="{0CDE3264-23C0-16F4-E032-D0F7EBC0C96B}"/>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298" name="Freeform 297">
              <a:extLst>
                <a:ext uri="{FF2B5EF4-FFF2-40B4-BE49-F238E27FC236}">
                  <a16:creationId xmlns:a16="http://schemas.microsoft.com/office/drawing/2014/main" id="{056D4636-60FD-8E69-74DF-E69E6FCDE992}"/>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299" name="Freeform 298">
              <a:extLst>
                <a:ext uri="{FF2B5EF4-FFF2-40B4-BE49-F238E27FC236}">
                  <a16:creationId xmlns:a16="http://schemas.microsoft.com/office/drawing/2014/main" id="{E0170465-DDD6-5D32-74B2-767F8FA68574}"/>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300" name="Freeform 299">
              <a:extLst>
                <a:ext uri="{FF2B5EF4-FFF2-40B4-BE49-F238E27FC236}">
                  <a16:creationId xmlns:a16="http://schemas.microsoft.com/office/drawing/2014/main" id="{E6AB5F1A-CE86-AED3-3DCA-A0A7D9072242}"/>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301" name="Freeform 300">
              <a:extLst>
                <a:ext uri="{FF2B5EF4-FFF2-40B4-BE49-F238E27FC236}">
                  <a16:creationId xmlns:a16="http://schemas.microsoft.com/office/drawing/2014/main" id="{C2386B7D-102F-7C08-947D-359A921F827D}"/>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302" name="Freeform 301">
              <a:extLst>
                <a:ext uri="{FF2B5EF4-FFF2-40B4-BE49-F238E27FC236}">
                  <a16:creationId xmlns:a16="http://schemas.microsoft.com/office/drawing/2014/main" id="{28ADFD28-43FC-801F-3874-5078AB24526F}"/>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303" name="Freeform 302">
              <a:extLst>
                <a:ext uri="{FF2B5EF4-FFF2-40B4-BE49-F238E27FC236}">
                  <a16:creationId xmlns:a16="http://schemas.microsoft.com/office/drawing/2014/main" id="{07FA8FEE-F0C8-6D36-81BA-29DE5637D37C}"/>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304" name="Freeform 303">
              <a:extLst>
                <a:ext uri="{FF2B5EF4-FFF2-40B4-BE49-F238E27FC236}">
                  <a16:creationId xmlns:a16="http://schemas.microsoft.com/office/drawing/2014/main" id="{75FCF8E2-F207-B6D9-ADED-A802BCBD96B4}"/>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305" name="Freeform 304">
              <a:extLst>
                <a:ext uri="{FF2B5EF4-FFF2-40B4-BE49-F238E27FC236}">
                  <a16:creationId xmlns:a16="http://schemas.microsoft.com/office/drawing/2014/main" id="{FEE362FF-5F78-8836-BB57-3160633C5880}"/>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306" name="Freeform 305">
              <a:extLst>
                <a:ext uri="{FF2B5EF4-FFF2-40B4-BE49-F238E27FC236}">
                  <a16:creationId xmlns:a16="http://schemas.microsoft.com/office/drawing/2014/main" id="{CBD55AE1-A371-195A-B8B5-B26F5EC63165}"/>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sp>
        <p:nvSpPr>
          <p:cNvPr id="307" name="Freeform 306">
            <a:extLst>
              <a:ext uri="{FF2B5EF4-FFF2-40B4-BE49-F238E27FC236}">
                <a16:creationId xmlns:a16="http://schemas.microsoft.com/office/drawing/2014/main" id="{0CF281B6-74B4-BE33-9AE0-842462F87D2F}"/>
              </a:ext>
            </a:extLst>
          </p:cNvPr>
          <p:cNvSpPr>
            <a:spLocks noChangeAspect="1"/>
          </p:cNvSpPr>
          <p:nvPr/>
        </p:nvSpPr>
        <p:spPr>
          <a:xfrm>
            <a:off x="929529" y="3740133"/>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4237C7C1-0182-2E5D-9019-CD4ACB089395}"/>
              </a:ext>
            </a:extLst>
          </p:cNvPr>
          <p:cNvSpPr>
            <a:spLocks noChangeAspect="1"/>
          </p:cNvSpPr>
          <p:nvPr/>
        </p:nvSpPr>
        <p:spPr>
          <a:xfrm>
            <a:off x="915544" y="4605225"/>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309" name="Graphic 3">
            <a:extLst>
              <a:ext uri="{FF2B5EF4-FFF2-40B4-BE49-F238E27FC236}">
                <a16:creationId xmlns:a16="http://schemas.microsoft.com/office/drawing/2014/main" id="{5B1E7683-9FC4-BD0E-63F2-106F254A82D8}"/>
              </a:ext>
            </a:extLst>
          </p:cNvPr>
          <p:cNvGrpSpPr>
            <a:grpSpLocks noChangeAspect="1"/>
          </p:cNvGrpSpPr>
          <p:nvPr/>
        </p:nvGrpSpPr>
        <p:grpSpPr>
          <a:xfrm>
            <a:off x="912442" y="7242167"/>
            <a:ext cx="415335" cy="360000"/>
            <a:chOff x="3200192" y="6774350"/>
            <a:chExt cx="430519" cy="373161"/>
          </a:xfrm>
          <a:noFill/>
        </p:grpSpPr>
        <p:sp>
          <p:nvSpPr>
            <p:cNvPr id="310" name="Freeform 309">
              <a:extLst>
                <a:ext uri="{FF2B5EF4-FFF2-40B4-BE49-F238E27FC236}">
                  <a16:creationId xmlns:a16="http://schemas.microsoft.com/office/drawing/2014/main" id="{B0AB93C0-FBEF-A12D-9E07-160D20150253}"/>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11" name="Freeform 310">
              <a:extLst>
                <a:ext uri="{FF2B5EF4-FFF2-40B4-BE49-F238E27FC236}">
                  <a16:creationId xmlns:a16="http://schemas.microsoft.com/office/drawing/2014/main" id="{6565A9CC-EE83-59FC-2C6E-3D563C1CB538}"/>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12" name="Freeform 311">
              <a:extLst>
                <a:ext uri="{FF2B5EF4-FFF2-40B4-BE49-F238E27FC236}">
                  <a16:creationId xmlns:a16="http://schemas.microsoft.com/office/drawing/2014/main" id="{52D147AA-86AB-EC92-DA9F-76A6BA74B3F7}"/>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13" name="Freeform 312">
              <a:extLst>
                <a:ext uri="{FF2B5EF4-FFF2-40B4-BE49-F238E27FC236}">
                  <a16:creationId xmlns:a16="http://schemas.microsoft.com/office/drawing/2014/main" id="{385604DA-D9BF-E63C-79DE-8CF48B14703E}"/>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14" name="Freeform 313">
              <a:extLst>
                <a:ext uri="{FF2B5EF4-FFF2-40B4-BE49-F238E27FC236}">
                  <a16:creationId xmlns:a16="http://schemas.microsoft.com/office/drawing/2014/main" id="{11ADB345-F55D-6034-5A36-47DC8E54919B}"/>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15" name="Freeform 314">
              <a:extLst>
                <a:ext uri="{FF2B5EF4-FFF2-40B4-BE49-F238E27FC236}">
                  <a16:creationId xmlns:a16="http://schemas.microsoft.com/office/drawing/2014/main" id="{763101AC-5959-5BE7-33D9-3A573266D8C8}"/>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316" name="Freeform 315">
              <a:extLst>
                <a:ext uri="{FF2B5EF4-FFF2-40B4-BE49-F238E27FC236}">
                  <a16:creationId xmlns:a16="http://schemas.microsoft.com/office/drawing/2014/main" id="{5D50BBD1-ACB1-934C-5002-74D1365269E7}"/>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7" name="Freeform 316">
              <a:extLst>
                <a:ext uri="{FF2B5EF4-FFF2-40B4-BE49-F238E27FC236}">
                  <a16:creationId xmlns:a16="http://schemas.microsoft.com/office/drawing/2014/main" id="{5BAF6AD6-39DB-85AE-9C68-A6808C92E027}"/>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8" name="Freeform 317">
              <a:extLst>
                <a:ext uri="{FF2B5EF4-FFF2-40B4-BE49-F238E27FC236}">
                  <a16:creationId xmlns:a16="http://schemas.microsoft.com/office/drawing/2014/main" id="{586CE97F-820C-DB05-5510-134AC385FCC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319" name="Freeform 318">
              <a:extLst>
                <a:ext uri="{FF2B5EF4-FFF2-40B4-BE49-F238E27FC236}">
                  <a16:creationId xmlns:a16="http://schemas.microsoft.com/office/drawing/2014/main" id="{E7213DD0-FF79-5A92-7A20-836B407B17E2}"/>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20" name="Freeform 319">
              <a:extLst>
                <a:ext uri="{FF2B5EF4-FFF2-40B4-BE49-F238E27FC236}">
                  <a16:creationId xmlns:a16="http://schemas.microsoft.com/office/drawing/2014/main" id="{ED3F8ACF-6284-4A05-A43A-E43C65C97EA8}"/>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321" name="Freeform 320">
              <a:extLst>
                <a:ext uri="{FF2B5EF4-FFF2-40B4-BE49-F238E27FC236}">
                  <a16:creationId xmlns:a16="http://schemas.microsoft.com/office/drawing/2014/main" id="{58E5E670-9632-E1E2-6916-33722A62E616}"/>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322" name="Freeform 321">
              <a:extLst>
                <a:ext uri="{FF2B5EF4-FFF2-40B4-BE49-F238E27FC236}">
                  <a16:creationId xmlns:a16="http://schemas.microsoft.com/office/drawing/2014/main" id="{4EEE1834-FE11-F662-1A24-77E9BEC6160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3" name="Freeform 322">
              <a:extLst>
                <a:ext uri="{FF2B5EF4-FFF2-40B4-BE49-F238E27FC236}">
                  <a16:creationId xmlns:a16="http://schemas.microsoft.com/office/drawing/2014/main" id="{1E839800-B59D-BB72-0E44-BB1B8D6C11F4}"/>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4" name="Freeform 323">
              <a:extLst>
                <a:ext uri="{FF2B5EF4-FFF2-40B4-BE49-F238E27FC236}">
                  <a16:creationId xmlns:a16="http://schemas.microsoft.com/office/drawing/2014/main" id="{E604DA6D-D6F8-5168-E9B5-2DC8BCD6621B}"/>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5" name="Freeform 324">
              <a:extLst>
                <a:ext uri="{FF2B5EF4-FFF2-40B4-BE49-F238E27FC236}">
                  <a16:creationId xmlns:a16="http://schemas.microsoft.com/office/drawing/2014/main" id="{C8339CF7-F1BB-21AF-6C79-F77A6CC77189}"/>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6" name="Freeform 325">
              <a:extLst>
                <a:ext uri="{FF2B5EF4-FFF2-40B4-BE49-F238E27FC236}">
                  <a16:creationId xmlns:a16="http://schemas.microsoft.com/office/drawing/2014/main" id="{042B8125-5C6E-4EF4-1F81-5CB7B3A1C2EA}"/>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7" name="Freeform 326">
              <a:extLst>
                <a:ext uri="{FF2B5EF4-FFF2-40B4-BE49-F238E27FC236}">
                  <a16:creationId xmlns:a16="http://schemas.microsoft.com/office/drawing/2014/main" id="{31D7E172-8264-3886-E9DE-73C7FFAEAAE7}"/>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8" name="Freeform 327">
              <a:extLst>
                <a:ext uri="{FF2B5EF4-FFF2-40B4-BE49-F238E27FC236}">
                  <a16:creationId xmlns:a16="http://schemas.microsoft.com/office/drawing/2014/main" id="{BEE2ED76-9488-B48F-A6AB-91A8CC78908C}"/>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329" name="Freeform 328">
              <a:extLst>
                <a:ext uri="{FF2B5EF4-FFF2-40B4-BE49-F238E27FC236}">
                  <a16:creationId xmlns:a16="http://schemas.microsoft.com/office/drawing/2014/main" id="{B7A6046A-96C1-0D71-AF70-16DA9607F06D}"/>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grpSp>
        <p:nvGrpSpPr>
          <p:cNvPr id="332" name="Graphic 3">
            <a:extLst>
              <a:ext uri="{FF2B5EF4-FFF2-40B4-BE49-F238E27FC236}">
                <a16:creationId xmlns:a16="http://schemas.microsoft.com/office/drawing/2014/main" id="{4627AFE0-FC6A-BB95-AF65-2F1FEDB6523C}"/>
              </a:ext>
            </a:extLst>
          </p:cNvPr>
          <p:cNvGrpSpPr>
            <a:grpSpLocks noChangeAspect="1"/>
          </p:cNvGrpSpPr>
          <p:nvPr/>
        </p:nvGrpSpPr>
        <p:grpSpPr>
          <a:xfrm>
            <a:off x="932551" y="8179187"/>
            <a:ext cx="375116" cy="325139"/>
            <a:chOff x="4577854" y="5970619"/>
            <a:chExt cx="430519" cy="373161"/>
          </a:xfrm>
          <a:noFill/>
        </p:grpSpPr>
        <p:sp>
          <p:nvSpPr>
            <p:cNvPr id="333" name="Freeform 332">
              <a:extLst>
                <a:ext uri="{FF2B5EF4-FFF2-40B4-BE49-F238E27FC236}">
                  <a16:creationId xmlns:a16="http://schemas.microsoft.com/office/drawing/2014/main" id="{99E914A5-F38E-C61E-F02B-8A5A6D784FE5}"/>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4" name="Freeform 333">
              <a:extLst>
                <a:ext uri="{FF2B5EF4-FFF2-40B4-BE49-F238E27FC236}">
                  <a16:creationId xmlns:a16="http://schemas.microsoft.com/office/drawing/2014/main" id="{35D5ABF4-E846-2F9A-BAB6-917DBBFF951F}"/>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5" name="Freeform 334">
              <a:extLst>
                <a:ext uri="{FF2B5EF4-FFF2-40B4-BE49-F238E27FC236}">
                  <a16:creationId xmlns:a16="http://schemas.microsoft.com/office/drawing/2014/main" id="{E180602F-032A-F3A1-5D26-47FFC22C10B9}"/>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36" name="Freeform 335">
              <a:extLst>
                <a:ext uri="{FF2B5EF4-FFF2-40B4-BE49-F238E27FC236}">
                  <a16:creationId xmlns:a16="http://schemas.microsoft.com/office/drawing/2014/main" id="{86ECB200-2FC6-0ACE-17DF-D178A01C0283}"/>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37" name="Freeform 336">
              <a:extLst>
                <a:ext uri="{FF2B5EF4-FFF2-40B4-BE49-F238E27FC236}">
                  <a16:creationId xmlns:a16="http://schemas.microsoft.com/office/drawing/2014/main" id="{F74E15C8-33DE-AD81-C363-4C7C9BB1C954}"/>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338" name="Freeform 337">
              <a:extLst>
                <a:ext uri="{FF2B5EF4-FFF2-40B4-BE49-F238E27FC236}">
                  <a16:creationId xmlns:a16="http://schemas.microsoft.com/office/drawing/2014/main" id="{167D14BF-F9AE-7358-F3A0-2A3B74D68077}"/>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39" name="Freeform 338">
              <a:extLst>
                <a:ext uri="{FF2B5EF4-FFF2-40B4-BE49-F238E27FC236}">
                  <a16:creationId xmlns:a16="http://schemas.microsoft.com/office/drawing/2014/main" id="{925DECCB-E094-8597-0932-D4CF5944E13E}"/>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40" name="Freeform 339">
              <a:extLst>
                <a:ext uri="{FF2B5EF4-FFF2-40B4-BE49-F238E27FC236}">
                  <a16:creationId xmlns:a16="http://schemas.microsoft.com/office/drawing/2014/main" id="{ED00B5B9-4A93-1EA9-1933-69DD696A933B}"/>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41" name="Freeform 340">
              <a:extLst>
                <a:ext uri="{FF2B5EF4-FFF2-40B4-BE49-F238E27FC236}">
                  <a16:creationId xmlns:a16="http://schemas.microsoft.com/office/drawing/2014/main" id="{F40DEEEC-C1A8-3E54-2848-C48BFFE807EB}"/>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2" name="Freeform 341">
              <a:extLst>
                <a:ext uri="{FF2B5EF4-FFF2-40B4-BE49-F238E27FC236}">
                  <a16:creationId xmlns:a16="http://schemas.microsoft.com/office/drawing/2014/main" id="{B341673D-B83A-A512-82E2-098C2E296016}"/>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3" name="Freeform 342">
              <a:extLst>
                <a:ext uri="{FF2B5EF4-FFF2-40B4-BE49-F238E27FC236}">
                  <a16:creationId xmlns:a16="http://schemas.microsoft.com/office/drawing/2014/main" id="{9299CDFE-6565-F54B-1141-C2FDAE1ADB72}"/>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344" name="Freeform 343">
              <a:extLst>
                <a:ext uri="{FF2B5EF4-FFF2-40B4-BE49-F238E27FC236}">
                  <a16:creationId xmlns:a16="http://schemas.microsoft.com/office/drawing/2014/main" id="{D7B81EBF-9959-D38C-4235-31CDBB0D6E98}"/>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345" name="Freeform 344">
              <a:extLst>
                <a:ext uri="{FF2B5EF4-FFF2-40B4-BE49-F238E27FC236}">
                  <a16:creationId xmlns:a16="http://schemas.microsoft.com/office/drawing/2014/main" id="{E3CC9845-D20C-5C23-4473-55DBCB750F4A}"/>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346" name="Freeform 345">
              <a:extLst>
                <a:ext uri="{FF2B5EF4-FFF2-40B4-BE49-F238E27FC236}">
                  <a16:creationId xmlns:a16="http://schemas.microsoft.com/office/drawing/2014/main" id="{0AA642A1-D4A2-C46F-FBD3-FD5923AC67A1}"/>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347" name="Freeform 346">
              <a:extLst>
                <a:ext uri="{FF2B5EF4-FFF2-40B4-BE49-F238E27FC236}">
                  <a16:creationId xmlns:a16="http://schemas.microsoft.com/office/drawing/2014/main" id="{1E81DD9E-9EA5-9422-FD88-B92E4FE518E9}"/>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348" name="Freeform 347">
              <a:extLst>
                <a:ext uri="{FF2B5EF4-FFF2-40B4-BE49-F238E27FC236}">
                  <a16:creationId xmlns:a16="http://schemas.microsoft.com/office/drawing/2014/main" id="{B1F295D8-625E-DA41-A793-79B356929B10}"/>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49" name="Freeform 348">
              <a:extLst>
                <a:ext uri="{FF2B5EF4-FFF2-40B4-BE49-F238E27FC236}">
                  <a16:creationId xmlns:a16="http://schemas.microsoft.com/office/drawing/2014/main" id="{D999570D-1686-3415-8A5D-661201077130}"/>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350" name="Freeform 349">
              <a:extLst>
                <a:ext uri="{FF2B5EF4-FFF2-40B4-BE49-F238E27FC236}">
                  <a16:creationId xmlns:a16="http://schemas.microsoft.com/office/drawing/2014/main" id="{80071E31-655F-4241-6BF5-A15B21EE9250}"/>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351" name="Freeform 350">
              <a:extLst>
                <a:ext uri="{FF2B5EF4-FFF2-40B4-BE49-F238E27FC236}">
                  <a16:creationId xmlns:a16="http://schemas.microsoft.com/office/drawing/2014/main" id="{E0BE1C8F-091D-78FA-8B55-AA940234C8CE}"/>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352" name="Freeform 351">
              <a:extLst>
                <a:ext uri="{FF2B5EF4-FFF2-40B4-BE49-F238E27FC236}">
                  <a16:creationId xmlns:a16="http://schemas.microsoft.com/office/drawing/2014/main" id="{0B6C2E61-C307-CE0A-88D4-E4BD026F37BB}"/>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353" name="Freeform 352">
              <a:extLst>
                <a:ext uri="{FF2B5EF4-FFF2-40B4-BE49-F238E27FC236}">
                  <a16:creationId xmlns:a16="http://schemas.microsoft.com/office/drawing/2014/main" id="{4C6AE6CE-26B5-3937-E67B-DA57DECFB0C3}"/>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354" name="Freeform 353">
              <a:extLst>
                <a:ext uri="{FF2B5EF4-FFF2-40B4-BE49-F238E27FC236}">
                  <a16:creationId xmlns:a16="http://schemas.microsoft.com/office/drawing/2014/main" id="{F07E39F2-A1F6-C04D-A7C1-F0B8D91A6407}"/>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355" name="Freeform 354">
              <a:extLst>
                <a:ext uri="{FF2B5EF4-FFF2-40B4-BE49-F238E27FC236}">
                  <a16:creationId xmlns:a16="http://schemas.microsoft.com/office/drawing/2014/main" id="{DFD2B4CC-E2C0-6359-2423-69F33FA48E7A}"/>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356" name="Freeform 355">
              <a:extLst>
                <a:ext uri="{FF2B5EF4-FFF2-40B4-BE49-F238E27FC236}">
                  <a16:creationId xmlns:a16="http://schemas.microsoft.com/office/drawing/2014/main" id="{4426B5E0-C721-B10B-1B1C-9E23416718C0}"/>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357" name="Freeform 356">
              <a:extLst>
                <a:ext uri="{FF2B5EF4-FFF2-40B4-BE49-F238E27FC236}">
                  <a16:creationId xmlns:a16="http://schemas.microsoft.com/office/drawing/2014/main" id="{AFFB4B3C-3F9E-AAB3-98D5-73B4FD423690}"/>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358" name="Freeform 357">
              <a:extLst>
                <a:ext uri="{FF2B5EF4-FFF2-40B4-BE49-F238E27FC236}">
                  <a16:creationId xmlns:a16="http://schemas.microsoft.com/office/drawing/2014/main" id="{4764DF67-9628-F7B7-95E2-469911CC77D6}"/>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359" name="Freeform 358">
              <a:extLst>
                <a:ext uri="{FF2B5EF4-FFF2-40B4-BE49-F238E27FC236}">
                  <a16:creationId xmlns:a16="http://schemas.microsoft.com/office/drawing/2014/main" id="{FA41974E-0668-95D6-36BA-5A2C13EB5F22}"/>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360" name="Freeform 359">
              <a:extLst>
                <a:ext uri="{FF2B5EF4-FFF2-40B4-BE49-F238E27FC236}">
                  <a16:creationId xmlns:a16="http://schemas.microsoft.com/office/drawing/2014/main" id="{9CFC694F-7B75-9C06-9628-AF8B735A7380}"/>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361" name="Freeform 360">
              <a:extLst>
                <a:ext uri="{FF2B5EF4-FFF2-40B4-BE49-F238E27FC236}">
                  <a16:creationId xmlns:a16="http://schemas.microsoft.com/office/drawing/2014/main" id="{097E540D-36B6-D7EE-0091-A49B2C1BDB1F}"/>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362" name="Freeform 361">
              <a:extLst>
                <a:ext uri="{FF2B5EF4-FFF2-40B4-BE49-F238E27FC236}">
                  <a16:creationId xmlns:a16="http://schemas.microsoft.com/office/drawing/2014/main" id="{02D449F8-AAD5-23B5-2DC3-CC27C620BEB6}"/>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363" name="Freeform 362">
              <a:extLst>
                <a:ext uri="{FF2B5EF4-FFF2-40B4-BE49-F238E27FC236}">
                  <a16:creationId xmlns:a16="http://schemas.microsoft.com/office/drawing/2014/main" id="{E431E32B-9832-C8B6-19C3-1043373B3D78}"/>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4" name="Freeform 363">
              <a:extLst>
                <a:ext uri="{FF2B5EF4-FFF2-40B4-BE49-F238E27FC236}">
                  <a16:creationId xmlns:a16="http://schemas.microsoft.com/office/drawing/2014/main" id="{443837FA-2692-997B-164C-085866978596}"/>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grpSp>
        <p:nvGrpSpPr>
          <p:cNvPr id="365" name="Graphic 3">
            <a:extLst>
              <a:ext uri="{FF2B5EF4-FFF2-40B4-BE49-F238E27FC236}">
                <a16:creationId xmlns:a16="http://schemas.microsoft.com/office/drawing/2014/main" id="{C44E97D4-9026-EF77-961C-3972F1167A93}"/>
              </a:ext>
            </a:extLst>
          </p:cNvPr>
          <p:cNvGrpSpPr>
            <a:grpSpLocks noChangeAspect="1"/>
          </p:cNvGrpSpPr>
          <p:nvPr/>
        </p:nvGrpSpPr>
        <p:grpSpPr>
          <a:xfrm>
            <a:off x="918117" y="9075779"/>
            <a:ext cx="403984" cy="296290"/>
            <a:chOff x="6644346" y="5999323"/>
            <a:chExt cx="430519" cy="315751"/>
          </a:xfrm>
          <a:noFill/>
        </p:grpSpPr>
        <p:sp>
          <p:nvSpPr>
            <p:cNvPr id="366" name="Freeform 365">
              <a:extLst>
                <a:ext uri="{FF2B5EF4-FFF2-40B4-BE49-F238E27FC236}">
                  <a16:creationId xmlns:a16="http://schemas.microsoft.com/office/drawing/2014/main" id="{34F9C5E8-A80C-15E6-94A9-701148C14B2E}"/>
                </a:ext>
              </a:extLst>
            </p:cNvPr>
            <p:cNvSpPr/>
            <p:nvPr/>
          </p:nvSpPr>
          <p:spPr>
            <a:xfrm>
              <a:off x="6644346" y="5999323"/>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7" name="Freeform 366">
              <a:extLst>
                <a:ext uri="{FF2B5EF4-FFF2-40B4-BE49-F238E27FC236}">
                  <a16:creationId xmlns:a16="http://schemas.microsoft.com/office/drawing/2014/main" id="{0F7491F3-48B2-5E8B-8BC4-361CB2B65D78}"/>
                </a:ext>
              </a:extLst>
            </p:cNvPr>
            <p:cNvSpPr/>
            <p:nvPr/>
          </p:nvSpPr>
          <p:spPr>
            <a:xfrm>
              <a:off x="7046164" y="5999323"/>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6" y="0"/>
                    <a:pt x="0" y="0"/>
                  </a:cubicBezTo>
                </a:path>
              </a:pathLst>
            </a:custGeom>
            <a:grpFill/>
            <a:ln w="12700" cap="rnd">
              <a:solidFill>
                <a:srgbClr val="404040"/>
              </a:solidFill>
              <a:prstDash val="solid"/>
              <a:round/>
            </a:ln>
          </p:spPr>
          <p:txBody>
            <a:bodyPr rtlCol="0" anchor="ctr"/>
            <a:lstStyle/>
            <a:p>
              <a:endParaRPr lang="en-US" dirty="0"/>
            </a:p>
          </p:txBody>
        </p:sp>
        <p:sp>
          <p:nvSpPr>
            <p:cNvPr id="368" name="Freeform 367">
              <a:extLst>
                <a:ext uri="{FF2B5EF4-FFF2-40B4-BE49-F238E27FC236}">
                  <a16:creationId xmlns:a16="http://schemas.microsoft.com/office/drawing/2014/main" id="{F768FEA2-54A5-345F-5A03-09CDDF9837F8}"/>
                </a:ext>
              </a:extLst>
            </p:cNvPr>
            <p:cNvSpPr/>
            <p:nvPr/>
          </p:nvSpPr>
          <p:spPr>
            <a:xfrm>
              <a:off x="6644346" y="6142847"/>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69" name="Freeform 368">
              <a:extLst>
                <a:ext uri="{FF2B5EF4-FFF2-40B4-BE49-F238E27FC236}">
                  <a16:creationId xmlns:a16="http://schemas.microsoft.com/office/drawing/2014/main" id="{5D3566E4-3433-FA3D-2AA1-FB413F3F6C0E}"/>
                </a:ext>
              </a:extLst>
            </p:cNvPr>
            <p:cNvSpPr/>
            <p:nvPr/>
          </p:nvSpPr>
          <p:spPr>
            <a:xfrm>
              <a:off x="7017462" y="6142847"/>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70" name="Freeform 369">
              <a:extLst>
                <a:ext uri="{FF2B5EF4-FFF2-40B4-BE49-F238E27FC236}">
                  <a16:creationId xmlns:a16="http://schemas.microsoft.com/office/drawing/2014/main" id="{6045DA0E-DC4A-2CBB-7A7E-2E73A0AB2468}"/>
                </a:ext>
              </a:extLst>
            </p:cNvPr>
            <p:cNvSpPr/>
            <p:nvPr/>
          </p:nvSpPr>
          <p:spPr>
            <a:xfrm>
              <a:off x="6673047" y="5999323"/>
              <a:ext cx="373116" cy="1594"/>
            </a:xfrm>
            <a:custGeom>
              <a:avLst/>
              <a:gdLst>
                <a:gd name="connsiteX0" fmla="*/ 0 w 373116"/>
                <a:gd name="connsiteY0" fmla="*/ 0 h 1594"/>
                <a:gd name="connsiteX1" fmla="*/ 373117 w 373116"/>
                <a:gd name="connsiteY1" fmla="*/ 0 h 1594"/>
              </a:gdLst>
              <a:ahLst/>
              <a:cxnLst>
                <a:cxn ang="0">
                  <a:pos x="connsiteX0" y="connsiteY0"/>
                </a:cxn>
                <a:cxn ang="0">
                  <a:pos x="connsiteX1" y="connsiteY1"/>
                </a:cxn>
              </a:cxnLst>
              <a:rect l="l" t="t" r="r" b="b"/>
              <a:pathLst>
                <a:path w="373116" h="1594">
                  <a:moveTo>
                    <a:pt x="0" y="0"/>
                  </a:moveTo>
                  <a:lnTo>
                    <a:pt x="373117" y="0"/>
                  </a:lnTo>
                </a:path>
              </a:pathLst>
            </a:custGeom>
            <a:grpFill/>
            <a:ln w="12700" cap="rnd">
              <a:solidFill>
                <a:srgbClr val="404040"/>
              </a:solidFill>
              <a:prstDash val="solid"/>
              <a:round/>
            </a:ln>
          </p:spPr>
          <p:txBody>
            <a:bodyPr rtlCol="0" anchor="ctr"/>
            <a:lstStyle/>
            <a:p>
              <a:endParaRPr lang="en-US" dirty="0"/>
            </a:p>
          </p:txBody>
        </p:sp>
        <p:sp>
          <p:nvSpPr>
            <p:cNvPr id="371" name="Freeform 370">
              <a:extLst>
                <a:ext uri="{FF2B5EF4-FFF2-40B4-BE49-F238E27FC236}">
                  <a16:creationId xmlns:a16="http://schemas.microsoft.com/office/drawing/2014/main" id="{B37BF946-977D-DB8A-08D6-45D65789FCE3}"/>
                </a:ext>
              </a:extLst>
            </p:cNvPr>
            <p:cNvSpPr/>
            <p:nvPr/>
          </p:nvSpPr>
          <p:spPr>
            <a:xfrm>
              <a:off x="7074865"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2" name="Freeform 371">
              <a:extLst>
                <a:ext uri="{FF2B5EF4-FFF2-40B4-BE49-F238E27FC236}">
                  <a16:creationId xmlns:a16="http://schemas.microsoft.com/office/drawing/2014/main" id="{FE7DA182-C93C-D760-1026-39914966C253}"/>
                </a:ext>
              </a:extLst>
            </p:cNvPr>
            <p:cNvSpPr/>
            <p:nvPr/>
          </p:nvSpPr>
          <p:spPr>
            <a:xfrm>
              <a:off x="6644346"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3" name="Freeform 372">
              <a:extLst>
                <a:ext uri="{FF2B5EF4-FFF2-40B4-BE49-F238E27FC236}">
                  <a16:creationId xmlns:a16="http://schemas.microsoft.com/office/drawing/2014/main" id="{9AD3D9F3-3359-4FB1-DC7F-40D1797CF5A9}"/>
                </a:ext>
              </a:extLst>
            </p:cNvPr>
            <p:cNvSpPr/>
            <p:nvPr/>
          </p:nvSpPr>
          <p:spPr>
            <a:xfrm>
              <a:off x="6701748" y="6200256"/>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74" name="Freeform 373">
              <a:extLst>
                <a:ext uri="{FF2B5EF4-FFF2-40B4-BE49-F238E27FC236}">
                  <a16:creationId xmlns:a16="http://schemas.microsoft.com/office/drawing/2014/main" id="{000CF8DD-24AB-7D2B-0A17-E41798D260EA}"/>
                </a:ext>
              </a:extLst>
            </p:cNvPr>
            <p:cNvSpPr/>
            <p:nvPr/>
          </p:nvSpPr>
          <p:spPr>
            <a:xfrm>
              <a:off x="7017462"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5" name="Freeform 374">
              <a:extLst>
                <a:ext uri="{FF2B5EF4-FFF2-40B4-BE49-F238E27FC236}">
                  <a16:creationId xmlns:a16="http://schemas.microsoft.com/office/drawing/2014/main" id="{8AEAFAB5-13D2-6660-0FF0-CD7C1F795083}"/>
                </a:ext>
              </a:extLst>
            </p:cNvPr>
            <p:cNvSpPr/>
            <p:nvPr/>
          </p:nvSpPr>
          <p:spPr>
            <a:xfrm>
              <a:off x="6701748"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6" name="Freeform 375">
              <a:extLst>
                <a:ext uri="{FF2B5EF4-FFF2-40B4-BE49-F238E27FC236}">
                  <a16:creationId xmlns:a16="http://schemas.microsoft.com/office/drawing/2014/main" id="{197460F5-319A-B099-39F6-E37011CCC133}"/>
                </a:ext>
              </a:extLst>
            </p:cNvPr>
            <p:cNvSpPr/>
            <p:nvPr/>
          </p:nvSpPr>
          <p:spPr>
            <a:xfrm>
              <a:off x="6701748" y="6142847"/>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77" name="Freeform 376">
              <a:extLst>
                <a:ext uri="{FF2B5EF4-FFF2-40B4-BE49-F238E27FC236}">
                  <a16:creationId xmlns:a16="http://schemas.microsoft.com/office/drawing/2014/main" id="{4E0D640B-7538-2A36-0DB4-E1ECA50103EA}"/>
                </a:ext>
              </a:extLst>
            </p:cNvPr>
            <p:cNvSpPr/>
            <p:nvPr/>
          </p:nvSpPr>
          <p:spPr>
            <a:xfrm>
              <a:off x="6845255" y="6085437"/>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78" name="Freeform 377">
              <a:extLst>
                <a:ext uri="{FF2B5EF4-FFF2-40B4-BE49-F238E27FC236}">
                  <a16:creationId xmlns:a16="http://schemas.microsoft.com/office/drawing/2014/main" id="{0439472C-8DA1-E6D7-9927-5B771D05C329}"/>
                </a:ext>
              </a:extLst>
            </p:cNvPr>
            <p:cNvSpPr/>
            <p:nvPr/>
          </p:nvSpPr>
          <p:spPr>
            <a:xfrm>
              <a:off x="6859605" y="6257666"/>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9" name="Freeform 378">
              <a:extLst>
                <a:ext uri="{FF2B5EF4-FFF2-40B4-BE49-F238E27FC236}">
                  <a16:creationId xmlns:a16="http://schemas.microsoft.com/office/drawing/2014/main" id="{80B04A83-071E-6C4E-B853-B7A88B576E2D}"/>
                </a:ext>
              </a:extLst>
            </p:cNvPr>
            <p:cNvSpPr/>
            <p:nvPr/>
          </p:nvSpPr>
          <p:spPr>
            <a:xfrm>
              <a:off x="6687398" y="6257666"/>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80" name="Freeform 379">
              <a:extLst>
                <a:ext uri="{FF2B5EF4-FFF2-40B4-BE49-F238E27FC236}">
                  <a16:creationId xmlns:a16="http://schemas.microsoft.com/office/drawing/2014/main" id="{60390B1D-13C3-0C2B-494A-730BC10B09C9}"/>
                </a:ext>
              </a:extLst>
            </p:cNvPr>
            <p:cNvSpPr/>
            <p:nvPr/>
          </p:nvSpPr>
          <p:spPr>
            <a:xfrm>
              <a:off x="6974410" y="6257666"/>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81" name="Freeform 380">
              <a:extLst>
                <a:ext uri="{FF2B5EF4-FFF2-40B4-BE49-F238E27FC236}">
                  <a16:creationId xmlns:a16="http://schemas.microsoft.com/office/drawing/2014/main" id="{58E354E1-6F14-B59A-B9B7-E48C73BE4F3F}"/>
                </a:ext>
              </a:extLst>
            </p:cNvPr>
            <p:cNvSpPr/>
            <p:nvPr/>
          </p:nvSpPr>
          <p:spPr>
            <a:xfrm>
              <a:off x="6787852" y="6257666"/>
              <a:ext cx="14350" cy="57409"/>
            </a:xfrm>
            <a:custGeom>
              <a:avLst/>
              <a:gdLst>
                <a:gd name="connsiteX0" fmla="*/ 14351 w 14350"/>
                <a:gd name="connsiteY0" fmla="*/ 0 h 57409"/>
                <a:gd name="connsiteX1" fmla="*/ 0 w 14350"/>
                <a:gd name="connsiteY1" fmla="*/ 57409 h 57409"/>
              </a:gdLst>
              <a:ahLst/>
              <a:cxnLst>
                <a:cxn ang="0">
                  <a:pos x="connsiteX0" y="connsiteY0"/>
                </a:cxn>
                <a:cxn ang="0">
                  <a:pos x="connsiteX1" y="connsiteY1"/>
                </a:cxn>
              </a:cxnLst>
              <a:rect l="l" t="t" r="r" b="b"/>
              <a:pathLst>
                <a:path w="14350" h="57409">
                  <a:moveTo>
                    <a:pt x="14351" y="0"/>
                  </a:moveTo>
                  <a:cubicBezTo>
                    <a:pt x="14351" y="31734"/>
                    <a:pt x="11816" y="44317"/>
                    <a:pt x="0" y="57409"/>
                  </a:cubicBezTo>
                </a:path>
              </a:pathLst>
            </a:custGeom>
            <a:grpFill/>
            <a:ln w="12700" cap="rnd">
              <a:solidFill>
                <a:srgbClr val="404040"/>
              </a:solidFill>
              <a:prstDash val="solid"/>
              <a:round/>
            </a:ln>
          </p:spPr>
          <p:txBody>
            <a:bodyPr rtlCol="0" anchor="ctr"/>
            <a:lstStyle/>
            <a:p>
              <a:endParaRPr lang="en-US" dirty="0"/>
            </a:p>
          </p:txBody>
        </p:sp>
        <p:sp>
          <p:nvSpPr>
            <p:cNvPr id="382" name="Freeform 381">
              <a:extLst>
                <a:ext uri="{FF2B5EF4-FFF2-40B4-BE49-F238E27FC236}">
                  <a16:creationId xmlns:a16="http://schemas.microsoft.com/office/drawing/2014/main" id="{4009A82F-D08C-27C2-880B-458E30C07630}"/>
                </a:ext>
              </a:extLst>
            </p:cNvPr>
            <p:cNvSpPr/>
            <p:nvPr/>
          </p:nvSpPr>
          <p:spPr>
            <a:xfrm>
              <a:off x="6917008" y="6257666"/>
              <a:ext cx="14350" cy="57409"/>
            </a:xfrm>
            <a:custGeom>
              <a:avLst/>
              <a:gdLst>
                <a:gd name="connsiteX0" fmla="*/ 0 w 14350"/>
                <a:gd name="connsiteY0" fmla="*/ 0 h 57409"/>
                <a:gd name="connsiteX1" fmla="*/ 14351 w 14350"/>
                <a:gd name="connsiteY1" fmla="*/ 57409 h 57409"/>
              </a:gdLst>
              <a:ahLst/>
              <a:cxnLst>
                <a:cxn ang="0">
                  <a:pos x="connsiteX0" y="connsiteY0"/>
                </a:cxn>
                <a:cxn ang="0">
                  <a:pos x="connsiteX1" y="connsiteY1"/>
                </a:cxn>
              </a:cxnLst>
              <a:rect l="l" t="t" r="r" b="b"/>
              <a:pathLst>
                <a:path w="14350" h="57409">
                  <a:moveTo>
                    <a:pt x="0" y="0"/>
                  </a:moveTo>
                  <a:cubicBezTo>
                    <a:pt x="0" y="31734"/>
                    <a:pt x="2535" y="44317"/>
                    <a:pt x="14351" y="57409"/>
                  </a:cubicBezTo>
                </a:path>
              </a:pathLst>
            </a:custGeom>
            <a:grpFill/>
            <a:ln w="12700" cap="rnd">
              <a:solidFill>
                <a:srgbClr val="404040"/>
              </a:solidFill>
              <a:prstDash val="solid"/>
              <a:round/>
            </a:ln>
          </p:spPr>
          <p:txBody>
            <a:bodyPr rtlCol="0" anchor="ctr"/>
            <a:lstStyle/>
            <a:p>
              <a:endParaRPr lang="en-US" dirty="0"/>
            </a:p>
          </p:txBody>
        </p:sp>
      </p:grpSp>
      <p:pic>
        <p:nvPicPr>
          <p:cNvPr id="2" name="Picture 1">
            <a:extLst>
              <a:ext uri="{FF2B5EF4-FFF2-40B4-BE49-F238E27FC236}">
                <a16:creationId xmlns:a16="http://schemas.microsoft.com/office/drawing/2014/main" id="{1ABF25B9-F717-F8F6-AAD8-A20C34804294}"/>
              </a:ext>
            </a:extLst>
          </p:cNvPr>
          <p:cNvPicPr>
            <a:picLocks noChangeAspect="1"/>
          </p:cNvPicPr>
          <p:nvPr/>
        </p:nvPicPr>
        <p:blipFill>
          <a:blip r:embed="rId2"/>
          <a:stretch>
            <a:fillRect/>
          </a:stretch>
        </p:blipFill>
        <p:spPr>
          <a:xfrm>
            <a:off x="802928" y="490417"/>
            <a:ext cx="670618" cy="566977"/>
          </a:xfrm>
          <a:prstGeom prst="rect">
            <a:avLst/>
          </a:prstGeom>
        </p:spPr>
      </p:pic>
    </p:spTree>
    <p:extLst>
      <p:ext uri="{BB962C8B-B14F-4D97-AF65-F5344CB8AC3E}">
        <p14:creationId xmlns:p14="http://schemas.microsoft.com/office/powerpoint/2010/main" val="195791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06B9B51-5A6A-1884-5145-4EB5EF3DF7E1}"/>
              </a:ext>
            </a:extLst>
          </p:cNvPr>
          <p:cNvCxnSpPr>
            <a:cxnSpLocks/>
          </p:cNvCxnSpPr>
          <p:nvPr/>
        </p:nvCxnSpPr>
        <p:spPr>
          <a:xfrm>
            <a:off x="-3794" y="2946356"/>
            <a:ext cx="29415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69CDD76-410D-FF06-BA1E-068A66470B18}"/>
              </a:ext>
            </a:extLst>
          </p:cNvPr>
          <p:cNvSpPr/>
          <p:nvPr/>
        </p:nvSpPr>
        <p:spPr>
          <a:xfrm>
            <a:off x="0" y="16873"/>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63" name="Graphic 40">
            <a:extLst>
              <a:ext uri="{FF2B5EF4-FFF2-40B4-BE49-F238E27FC236}">
                <a16:creationId xmlns:a16="http://schemas.microsoft.com/office/drawing/2014/main" id="{83DF108B-DDA1-1E27-1499-51D73143D482}"/>
              </a:ext>
            </a:extLst>
          </p:cNvPr>
          <p:cNvGrpSpPr/>
          <p:nvPr/>
        </p:nvGrpSpPr>
        <p:grpSpPr>
          <a:xfrm>
            <a:off x="-2190554" y="8050508"/>
            <a:ext cx="3293668" cy="2042232"/>
            <a:chOff x="-3997861" y="6017904"/>
            <a:chExt cx="935163" cy="579846"/>
          </a:xfrm>
          <a:solidFill>
            <a:schemeClr val="bg1">
              <a:alpha val="9824"/>
            </a:schemeClr>
          </a:solidFill>
        </p:grpSpPr>
        <p:sp>
          <p:nvSpPr>
            <p:cNvPr id="64" name="Freeform 63">
              <a:extLst>
                <a:ext uri="{FF2B5EF4-FFF2-40B4-BE49-F238E27FC236}">
                  <a16:creationId xmlns:a16="http://schemas.microsoft.com/office/drawing/2014/main" id="{3C47388A-A1DA-0C47-F790-9917DB64DCCE}"/>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2A89C5B6-5679-DCDC-F2EB-E06FBA32F2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E819E9A-A083-F6EC-76D6-37492FDA2C3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BB7F998A-5769-B149-9D19-851B46AE5E4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 Placeholder 1">
            <a:extLst>
              <a:ext uri="{FF2B5EF4-FFF2-40B4-BE49-F238E27FC236}">
                <a16:creationId xmlns:a16="http://schemas.microsoft.com/office/drawing/2014/main" id="{E2E83ADA-65CE-0898-CF72-FA900BC04755}"/>
              </a:ext>
            </a:extLst>
          </p:cNvPr>
          <p:cNvSpPr txBox="1">
            <a:spLocks/>
          </p:cNvSpPr>
          <p:nvPr/>
        </p:nvSpPr>
        <p:spPr>
          <a:xfrm>
            <a:off x="665559" y="1914400"/>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Sie übertragen Umgebungs- oder Erdwärme in Gebäude mit einem Nennleistungsfaktor (COP) von typischerweise zwischen 3 und 5 und liefern drei bis fünf Wärmeeinheiten pro verbrauchter Stromeinheit (</a:t>
            </a:r>
            <a:r>
              <a:rPr lang="en-IE" sz="1100" b="0" dirty="0">
                <a:solidFill>
                  <a:srgbClr val="404040"/>
                </a:solidFill>
                <a:hlinkClick r:id="rId2">
                  <a:extLst>
                    <a:ext uri="{A12FA001-AC4F-418D-AE19-62706E023703}">
                      <ahyp:hlinkClr xmlns:ahyp="http://schemas.microsoft.com/office/drawing/2018/hyperlinkcolor" val="tx"/>
                    </a:ext>
                  </a:extLst>
                </a:hlinkClick>
              </a:rPr>
              <a:t>Eurostat</a:t>
            </a:r>
            <a:r>
              <a:rPr lang="de-DE" sz="1100" b="0" dirty="0">
                <a:solidFill>
                  <a:srgbClr val="404040"/>
                </a:solidFill>
              </a:rPr>
              <a:t>, 2023). Luft-, Erd- und Wasser-Konfigurationen ermöglichen eine Anpassung an die lokalen klimatischen und räumlichen Bedingungen.</a:t>
            </a:r>
            <a:endParaRPr lang="en-IE" sz="1100" b="0" dirty="0">
              <a:solidFill>
                <a:srgbClr val="404040"/>
              </a:solidFill>
            </a:endParaRPr>
          </a:p>
        </p:txBody>
      </p:sp>
      <p:sp>
        <p:nvSpPr>
          <p:cNvPr id="22" name="Text Placeholder 29">
            <a:extLst>
              <a:ext uri="{FF2B5EF4-FFF2-40B4-BE49-F238E27FC236}">
                <a16:creationId xmlns:a16="http://schemas.microsoft.com/office/drawing/2014/main" id="{25FD5C8B-2E96-6ED8-2FAD-E7800FD9956B}"/>
              </a:ext>
            </a:extLst>
          </p:cNvPr>
          <p:cNvSpPr txBox="1">
            <a:spLocks/>
          </p:cNvSpPr>
          <p:nvPr/>
        </p:nvSpPr>
        <p:spPr>
          <a:xfrm>
            <a:off x="665559" y="1084631"/>
            <a:ext cx="5312202" cy="698099"/>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Wärmepumpen sind ein wichtiger Weg zur Elektrifizierung, um die Erzeugung von Heizwärme und Warmwasser zu dekarbonisieren.</a:t>
            </a:r>
            <a:r>
              <a:rPr lang="en-GB" sz="1600" b="1" dirty="0">
                <a:solidFill>
                  <a:srgbClr val="404040"/>
                </a:solidFill>
              </a:rPr>
              <a:t> </a:t>
            </a:r>
            <a:endParaRPr lang="en-IE" sz="1600" b="1" dirty="0">
              <a:solidFill>
                <a:srgbClr val="404040"/>
              </a:solidFill>
            </a:endParaRPr>
          </a:p>
        </p:txBody>
      </p:sp>
      <p:cxnSp>
        <p:nvCxnSpPr>
          <p:cNvPr id="23" name="Straight Connector 22">
            <a:extLst>
              <a:ext uri="{FF2B5EF4-FFF2-40B4-BE49-F238E27FC236}">
                <a16:creationId xmlns:a16="http://schemas.microsoft.com/office/drawing/2014/main" id="{F217C608-0C07-951D-CE24-3C7FAAF333B5}"/>
              </a:ext>
            </a:extLst>
          </p:cNvPr>
          <p:cNvCxnSpPr>
            <a:cxnSpLocks/>
          </p:cNvCxnSpPr>
          <p:nvPr/>
        </p:nvCxnSpPr>
        <p:spPr>
          <a:xfrm>
            <a:off x="7619" y="67934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1" name="Graphic 15">
            <a:extLst>
              <a:ext uri="{FF2B5EF4-FFF2-40B4-BE49-F238E27FC236}">
                <a16:creationId xmlns:a16="http://schemas.microsoft.com/office/drawing/2014/main" id="{FB320F11-C4EA-D7D4-661A-475277E8B445}"/>
              </a:ext>
            </a:extLst>
          </p:cNvPr>
          <p:cNvGrpSpPr/>
          <p:nvPr/>
        </p:nvGrpSpPr>
        <p:grpSpPr>
          <a:xfrm rot="16200000">
            <a:off x="711498" y="312897"/>
            <a:ext cx="806221" cy="712571"/>
            <a:chOff x="547405" y="6570859"/>
            <a:chExt cx="1035254" cy="914997"/>
          </a:xfrm>
        </p:grpSpPr>
        <p:sp>
          <p:nvSpPr>
            <p:cNvPr id="32" name="Freeform 31">
              <a:extLst>
                <a:ext uri="{FF2B5EF4-FFF2-40B4-BE49-F238E27FC236}">
                  <a16:creationId xmlns:a16="http://schemas.microsoft.com/office/drawing/2014/main" id="{B8F08081-EA1F-1515-CA15-06C24F6FA84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33" name="Freeform 32">
              <a:extLst>
                <a:ext uri="{FF2B5EF4-FFF2-40B4-BE49-F238E27FC236}">
                  <a16:creationId xmlns:a16="http://schemas.microsoft.com/office/drawing/2014/main" id="{043AE50C-7A3E-3318-C5A6-839B7236D95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36" name="Freeform 35">
            <a:extLst>
              <a:ext uri="{FF2B5EF4-FFF2-40B4-BE49-F238E27FC236}">
                <a16:creationId xmlns:a16="http://schemas.microsoft.com/office/drawing/2014/main" id="{A659F03F-65A7-0A52-FE79-D3C3131B2A6F}"/>
              </a:ext>
            </a:extLst>
          </p:cNvPr>
          <p:cNvSpPr>
            <a:spLocks noChangeAspect="1"/>
          </p:cNvSpPr>
          <p:nvPr/>
        </p:nvSpPr>
        <p:spPr>
          <a:xfrm>
            <a:off x="846580" y="413006"/>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7" name="TextBox 36">
            <a:extLst>
              <a:ext uri="{FF2B5EF4-FFF2-40B4-BE49-F238E27FC236}">
                <a16:creationId xmlns:a16="http://schemas.microsoft.com/office/drawing/2014/main" id="{0CB745F0-BC46-225D-DC4E-42D7DCAEFCDC}"/>
              </a:ext>
            </a:extLst>
          </p:cNvPr>
          <p:cNvSpPr txBox="1"/>
          <p:nvPr/>
        </p:nvSpPr>
        <p:spPr>
          <a:xfrm>
            <a:off x="1502068" y="496778"/>
            <a:ext cx="4555537"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Wärmepumpen</a:t>
            </a:r>
            <a:endParaRPr lang="en-US" sz="2000" b="1" dirty="0">
              <a:solidFill>
                <a:srgbClr val="2D62AE"/>
              </a:solidFill>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F9D3FA23-BC56-0E9B-40AD-68F52C54961C}"/>
              </a:ext>
            </a:extLst>
          </p:cNvPr>
          <p:cNvCxnSpPr>
            <a:cxnSpLocks/>
          </p:cNvCxnSpPr>
          <p:nvPr/>
        </p:nvCxnSpPr>
        <p:spPr>
          <a:xfrm>
            <a:off x="2937761" y="2946356"/>
            <a:ext cx="0" cy="381310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63EE4A7D-DE0A-DFD9-8552-4EECF64B8E5A}"/>
              </a:ext>
            </a:extLst>
          </p:cNvPr>
          <p:cNvSpPr/>
          <p:nvPr/>
        </p:nvSpPr>
        <p:spPr>
          <a:xfrm rot="5400000">
            <a:off x="2505931" y="286431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D0D75C9-A435-64BF-412F-A713E585C70B}"/>
              </a:ext>
            </a:extLst>
          </p:cNvPr>
          <p:cNvSpPr txBox="1"/>
          <p:nvPr/>
        </p:nvSpPr>
        <p:spPr>
          <a:xfrm>
            <a:off x="726519" y="2777502"/>
            <a:ext cx="1759398" cy="1400383"/>
          </a:xfrm>
          <a:prstGeom prst="rect">
            <a:avLst/>
          </a:prstGeom>
          <a:noFill/>
        </p:spPr>
        <p:txBody>
          <a:bodyPr wrap="square" rtlCol="0" anchor="t">
            <a:spAutoFit/>
          </a:bodyPr>
          <a:lstStyle/>
          <a:p>
            <a:pPr marL="6350">
              <a:lnSpc>
                <a:spcPts val="1700"/>
              </a:lnSpc>
              <a:tabLst>
                <a:tab pos="611188" algn="l"/>
              </a:tabLst>
            </a:pPr>
            <a:r>
              <a:rPr lang="de-DE" sz="1600" b="1" dirty="0">
                <a:solidFill>
                  <a:srgbClr val="404040"/>
                </a:solidFill>
                <a:highlight>
                  <a:srgbClr val="FFFFFF"/>
                </a:highlight>
                <a:latin typeface="Calibri" panose="020F0502020204030204" pitchFamily="34" charset="0"/>
                <a:cs typeface="Calibri" panose="020F0502020204030204" pitchFamily="34" charset="0"/>
              </a:rPr>
              <a:t>Es werden üblicherweise drei Haupttypen von Wärmepumpen verwendet.</a:t>
            </a:r>
            <a:r>
              <a:rPr lang="en-US" sz="1600" b="1" dirty="0">
                <a:solidFill>
                  <a:srgbClr val="404040"/>
                </a:solidFill>
                <a:highlight>
                  <a:srgbClr val="FFFFFF"/>
                </a:highlight>
                <a:latin typeface="Calibri" panose="020F0502020204030204" pitchFamily="34" charset="0"/>
                <a:cs typeface="Calibri" panose="020F0502020204030204" pitchFamily="34" charset="0"/>
              </a:rPr>
              <a:t>:</a:t>
            </a:r>
          </a:p>
          <a:p>
            <a:pPr marL="6350">
              <a:lnSpc>
                <a:spcPts val="1700"/>
              </a:lnSpc>
              <a:tabLst>
                <a:tab pos="611188" algn="l"/>
              </a:tabLst>
            </a:pPr>
            <a:endParaRPr lang="en-US" sz="1600" b="1" dirty="0">
              <a:solidFill>
                <a:srgbClr val="404040"/>
              </a:solidFill>
              <a:highlight>
                <a:srgbClr val="FFFFFF"/>
              </a:highlight>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FBF92C46-F23A-BF23-734A-145D0D51CE1F}"/>
              </a:ext>
            </a:extLst>
          </p:cNvPr>
          <p:cNvSpPr txBox="1"/>
          <p:nvPr/>
        </p:nvSpPr>
        <p:spPr>
          <a:xfrm>
            <a:off x="3266261" y="2990459"/>
            <a:ext cx="3782235" cy="4180632"/>
          </a:xfrm>
          <a:prstGeom prst="rect">
            <a:avLst/>
          </a:prstGeom>
          <a:noFill/>
        </p:spPr>
        <p:txBody>
          <a:bodyPr wrap="square">
            <a:spAutoFit/>
          </a:bodyPr>
          <a:lstStyle/>
          <a:p>
            <a:pPr>
              <a:lnSpc>
                <a:spcPts val="1340"/>
              </a:lnSpc>
            </a:pP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Luftwärmepumpen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de-D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Luftwärmepumpen beziehen ihre Wärme aus der Außenluft. Sie sind relativ einfach zu installieren, weisen jedoch bei sehr niedrigen Umgebungstemperaturen eine verminderte Leistung auf. Daher muss eine gute Leistung von Luftwärmepumpen in kalten Klimazonen sichergestellt werden, beispielsweise durch Hybridsysteme oder eine Zusatzheizung.</a:t>
            </a: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Erdwärmepumpen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geothermische</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Wärmepumpen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de-D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Erdwärmepumpen entziehen dem Boden über geschlossene oder offene Kreislaufsysteme Wärme. Sie bieten eine stabile Leistung und höhere COPs, erfordern jedoch höhere Vorlaufkosten für Bohrlöcher oder Erdwärmesonden.</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Wasser-</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Wärmepumpen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IE" sz="8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de-D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Wasserwärmepumpen nutzen Gewässer oder Grundwasserleiter als Wärmequellen und können hohe Wirkungsgrade erzielen, insbesondere wenn sie in Systeme zur thermischen Speicherung von Energie aus Grundwasserleitern integriert sind (</a:t>
            </a: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Verheyen et al</a:t>
            </a:r>
            <a:r>
              <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a:t>
            </a:r>
            <a:r>
              <a:rPr lang="de-D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2025).</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B0C9D06E-8EF0-4D01-E5DA-929F1EB0EAF8}"/>
              </a:ext>
            </a:extLst>
          </p:cNvPr>
          <p:cNvCxnSpPr>
            <a:cxnSpLocks/>
          </p:cNvCxnSpPr>
          <p:nvPr/>
        </p:nvCxnSpPr>
        <p:spPr>
          <a:xfrm>
            <a:off x="2937761" y="6766559"/>
            <a:ext cx="46420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5E479CF-9497-A7AF-4F37-5A36A30ABE4E}"/>
              </a:ext>
            </a:extLst>
          </p:cNvPr>
          <p:cNvGrpSpPr/>
          <p:nvPr/>
        </p:nvGrpSpPr>
        <p:grpSpPr>
          <a:xfrm>
            <a:off x="2700805" y="3116701"/>
            <a:ext cx="4871570" cy="288000"/>
            <a:chOff x="644327" y="1972700"/>
            <a:chExt cx="4871570" cy="288000"/>
          </a:xfrm>
        </p:grpSpPr>
        <p:cxnSp>
          <p:nvCxnSpPr>
            <p:cNvPr id="70" name="Straight Connector 69">
              <a:extLst>
                <a:ext uri="{FF2B5EF4-FFF2-40B4-BE49-F238E27FC236}">
                  <a16:creationId xmlns:a16="http://schemas.microsoft.com/office/drawing/2014/main" id="{49D68013-E7F5-5E49-B720-B0CC47A80FBE}"/>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7134FE5-D1AA-DD7E-0113-0397EA72CED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73" name="Group 72">
            <a:extLst>
              <a:ext uri="{FF2B5EF4-FFF2-40B4-BE49-F238E27FC236}">
                <a16:creationId xmlns:a16="http://schemas.microsoft.com/office/drawing/2014/main" id="{DD039C7D-B672-237E-8522-EB4EBCF46A41}"/>
              </a:ext>
            </a:extLst>
          </p:cNvPr>
          <p:cNvGrpSpPr/>
          <p:nvPr/>
        </p:nvGrpSpPr>
        <p:grpSpPr>
          <a:xfrm>
            <a:off x="2700805" y="4660344"/>
            <a:ext cx="4871570" cy="288000"/>
            <a:chOff x="644327" y="1972700"/>
            <a:chExt cx="4871570" cy="288000"/>
          </a:xfrm>
        </p:grpSpPr>
        <p:cxnSp>
          <p:nvCxnSpPr>
            <p:cNvPr id="74" name="Straight Connector 73">
              <a:extLst>
                <a:ext uri="{FF2B5EF4-FFF2-40B4-BE49-F238E27FC236}">
                  <a16:creationId xmlns:a16="http://schemas.microsoft.com/office/drawing/2014/main" id="{170C841F-CE61-1BDC-4CBD-0C9C95A8C280}"/>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1B9985B8-7F5D-D705-73A2-E7BB0D35CD9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76" name="Group 75">
            <a:extLst>
              <a:ext uri="{FF2B5EF4-FFF2-40B4-BE49-F238E27FC236}">
                <a16:creationId xmlns:a16="http://schemas.microsoft.com/office/drawing/2014/main" id="{D8222DC1-67AE-7C76-3EED-739DBC52ABD5}"/>
              </a:ext>
            </a:extLst>
          </p:cNvPr>
          <p:cNvGrpSpPr/>
          <p:nvPr/>
        </p:nvGrpSpPr>
        <p:grpSpPr>
          <a:xfrm>
            <a:off x="2700805" y="5712561"/>
            <a:ext cx="4871570" cy="288000"/>
            <a:chOff x="644327" y="1972700"/>
            <a:chExt cx="4871570" cy="288000"/>
          </a:xfrm>
        </p:grpSpPr>
        <p:cxnSp>
          <p:nvCxnSpPr>
            <p:cNvPr id="77" name="Straight Connector 76">
              <a:extLst>
                <a:ext uri="{FF2B5EF4-FFF2-40B4-BE49-F238E27FC236}">
                  <a16:creationId xmlns:a16="http://schemas.microsoft.com/office/drawing/2014/main" id="{FB20DE02-70FE-078E-1AEA-6F0BD26318B7}"/>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A8A0424-03C2-B6D6-A128-07A828F3F0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9" name="Text Placeholder 29">
            <a:extLst>
              <a:ext uri="{FF2B5EF4-FFF2-40B4-BE49-F238E27FC236}">
                <a16:creationId xmlns:a16="http://schemas.microsoft.com/office/drawing/2014/main" id="{F8E34F4E-E187-41AB-A276-4000EA7F2153}"/>
              </a:ext>
            </a:extLst>
          </p:cNvPr>
          <p:cNvSpPr txBox="1">
            <a:spLocks/>
          </p:cNvSpPr>
          <p:nvPr/>
        </p:nvSpPr>
        <p:spPr>
          <a:xfrm>
            <a:off x="665558" y="7536231"/>
            <a:ext cx="6619162" cy="165521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Fernwärme und -kälte hat sich von Hochtemperatur-Fernwärme- und kältenetzen der 1. und 2. Generation auf Kohlebasis mit hohen Verlusten über vorisolierte Systeme, zu Systemen der 3. Generation mit niedrigerer Temperatur und Integration von KWK/Biomasse, bis hin zur 4. Generation von flexiblen Netzwerken mit 50–60 °C, die Speicher ermöglichen und erneuerbare Energien/Wärmepumpen integrieren (Modellrechnungen legen nahe, dass ~40 % des Wärmebedarfs Italiens gedeckt werden könnten (</a:t>
            </a:r>
            <a:r>
              <a:rPr lang="en-GB" sz="1600" b="1" u="sng" dirty="0">
                <a:solidFill>
                  <a:srgbClr val="404040"/>
                </a:solidFill>
                <a:hlinkClick r:id="rId4">
                  <a:extLst>
                    <a:ext uri="{A12FA001-AC4F-418D-AE19-62706E023703}">
                      <ahyp:hlinkClr xmlns:ahyp="http://schemas.microsoft.com/office/drawing/2018/hyperlinkcolor" val="tx"/>
                    </a:ext>
                  </a:extLst>
                </a:hlinkClick>
              </a:rPr>
              <a:t>Connolly et al</a:t>
            </a:r>
            <a:r>
              <a:rPr lang="de-DE" sz="1600" b="1" dirty="0">
                <a:solidFill>
                  <a:srgbClr val="404040"/>
                </a:solidFill>
              </a:rPr>
              <a:t>., 2015)), und schließlich zu Systemen der 5. Generation mit Umgebungstemperaturkreislauf (≈5–20 °C), die Heizung und Kühlung über Gebäudewärmepumpen und zurückgewonnene Abwärme liefern, entwickelt.</a:t>
            </a:r>
            <a:endParaRPr lang="en-IE" sz="1600" b="1" dirty="0">
              <a:solidFill>
                <a:srgbClr val="404040"/>
              </a:solidFill>
            </a:endParaRPr>
          </a:p>
        </p:txBody>
      </p:sp>
      <p:grpSp>
        <p:nvGrpSpPr>
          <p:cNvPr id="11" name="Graphic 15">
            <a:extLst>
              <a:ext uri="{FF2B5EF4-FFF2-40B4-BE49-F238E27FC236}">
                <a16:creationId xmlns:a16="http://schemas.microsoft.com/office/drawing/2014/main" id="{5BE4AD99-CD8F-613C-1763-B96DC5D6FC2C}"/>
              </a:ext>
            </a:extLst>
          </p:cNvPr>
          <p:cNvGrpSpPr/>
          <p:nvPr/>
        </p:nvGrpSpPr>
        <p:grpSpPr>
          <a:xfrm rot="16200000">
            <a:off x="692212" y="6713004"/>
            <a:ext cx="806221" cy="712571"/>
            <a:chOff x="547405" y="6570859"/>
            <a:chExt cx="1035254" cy="914997"/>
          </a:xfrm>
        </p:grpSpPr>
        <p:sp>
          <p:nvSpPr>
            <p:cNvPr id="12" name="Freeform 11">
              <a:extLst>
                <a:ext uri="{FF2B5EF4-FFF2-40B4-BE49-F238E27FC236}">
                  <a16:creationId xmlns:a16="http://schemas.microsoft.com/office/drawing/2014/main" id="{FB2FD8DB-D667-A0C5-964E-4BFF6CECA4AD}"/>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3" name="Freeform 12">
              <a:extLst>
                <a:ext uri="{FF2B5EF4-FFF2-40B4-BE49-F238E27FC236}">
                  <a16:creationId xmlns:a16="http://schemas.microsoft.com/office/drawing/2014/main" id="{7B3F982A-FFE8-161B-3164-F51CD871A315}"/>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4" name="TextBox 13">
            <a:extLst>
              <a:ext uri="{FF2B5EF4-FFF2-40B4-BE49-F238E27FC236}">
                <a16:creationId xmlns:a16="http://schemas.microsoft.com/office/drawing/2014/main" id="{7BF5BAD8-BE02-E44E-0C02-8675BC8643E0}"/>
              </a:ext>
            </a:extLst>
          </p:cNvPr>
          <p:cNvSpPr txBox="1"/>
          <p:nvPr/>
        </p:nvSpPr>
        <p:spPr>
          <a:xfrm>
            <a:off x="1502068" y="6928058"/>
            <a:ext cx="4555537"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Fernwärme</a:t>
            </a:r>
            <a:r>
              <a:rPr lang="en-US" sz="2000" b="1" dirty="0">
                <a:solidFill>
                  <a:srgbClr val="2D62AE"/>
                </a:solidFill>
                <a:latin typeface="Calibri" panose="020F0502020204030204" pitchFamily="34" charset="0"/>
                <a:cs typeface="Calibri" panose="020F0502020204030204" pitchFamily="34" charset="0"/>
              </a:rPr>
              <a:t>- und </a:t>
            </a:r>
            <a:r>
              <a:rPr lang="en-US" sz="2000" b="1" dirty="0" err="1">
                <a:solidFill>
                  <a:srgbClr val="2D62AE"/>
                </a:solidFill>
                <a:latin typeface="Calibri" panose="020F0502020204030204" pitchFamily="34" charset="0"/>
                <a:cs typeface="Calibri" panose="020F0502020204030204" pitchFamily="34" charset="0"/>
              </a:rPr>
              <a:t>Fernkältenetze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15" name="Graphic 3">
            <a:extLst>
              <a:ext uri="{FF2B5EF4-FFF2-40B4-BE49-F238E27FC236}">
                <a16:creationId xmlns:a16="http://schemas.microsoft.com/office/drawing/2014/main" id="{34457CCC-1B07-2109-16CE-A67E69D23E55}"/>
              </a:ext>
            </a:extLst>
          </p:cNvPr>
          <p:cNvGrpSpPr>
            <a:grpSpLocks noChangeAspect="1"/>
          </p:cNvGrpSpPr>
          <p:nvPr/>
        </p:nvGrpSpPr>
        <p:grpSpPr>
          <a:xfrm>
            <a:off x="886927" y="6917573"/>
            <a:ext cx="358165" cy="365422"/>
            <a:chOff x="3889023" y="5941914"/>
            <a:chExt cx="422020" cy="430570"/>
          </a:xfrm>
          <a:noFill/>
        </p:grpSpPr>
        <p:sp>
          <p:nvSpPr>
            <p:cNvPr id="16" name="Freeform 15">
              <a:extLst>
                <a:ext uri="{FF2B5EF4-FFF2-40B4-BE49-F238E27FC236}">
                  <a16:creationId xmlns:a16="http://schemas.microsoft.com/office/drawing/2014/main" id="{7D9B5646-686F-9EC7-28DF-26EB0D5B096B}"/>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17" name="Freeform 16">
              <a:extLst>
                <a:ext uri="{FF2B5EF4-FFF2-40B4-BE49-F238E27FC236}">
                  <a16:creationId xmlns:a16="http://schemas.microsoft.com/office/drawing/2014/main" id="{0635F5DF-A585-284F-2BF2-54E6EC1D2D93}"/>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18" name="Freeform 17">
              <a:extLst>
                <a:ext uri="{FF2B5EF4-FFF2-40B4-BE49-F238E27FC236}">
                  <a16:creationId xmlns:a16="http://schemas.microsoft.com/office/drawing/2014/main" id="{77E573B5-2547-EE57-20F9-74BA6A6C80B5}"/>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19" name="Freeform 18">
              <a:extLst>
                <a:ext uri="{FF2B5EF4-FFF2-40B4-BE49-F238E27FC236}">
                  <a16:creationId xmlns:a16="http://schemas.microsoft.com/office/drawing/2014/main" id="{3F96B3B8-B86B-A017-3190-8DE9E15E9E65}"/>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20" name="Freeform 19">
              <a:extLst>
                <a:ext uri="{FF2B5EF4-FFF2-40B4-BE49-F238E27FC236}">
                  <a16:creationId xmlns:a16="http://schemas.microsoft.com/office/drawing/2014/main" id="{7AD564D9-20CD-2F19-DAF4-02194E56FDA9}"/>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BD8549FF-85F7-3AAB-AE65-5D29D09D4BF9}"/>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4A5DBBDE-3814-8FC8-7EBD-85E9BFD1E122}"/>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4DE67FEC-4AB1-FC69-8AA3-C084799EC531}"/>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6A52036B-063D-1766-7BC7-8BDE02E73A69}"/>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0E3FEC43-63CB-7F87-FF79-7B5FC47F2BBE}"/>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C266E6D7-F598-94EE-A20E-1357F32CC835}"/>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30" name="Freeform 29">
              <a:extLst>
                <a:ext uri="{FF2B5EF4-FFF2-40B4-BE49-F238E27FC236}">
                  <a16:creationId xmlns:a16="http://schemas.microsoft.com/office/drawing/2014/main" id="{32F79081-C5CB-1ED0-10DB-EDDCF32BFBD2}"/>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34" name="Freeform 33">
              <a:extLst>
                <a:ext uri="{FF2B5EF4-FFF2-40B4-BE49-F238E27FC236}">
                  <a16:creationId xmlns:a16="http://schemas.microsoft.com/office/drawing/2014/main" id="{3A7BF513-03FF-2754-9902-ACEEEC542FFB}"/>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cxnSp>
        <p:nvCxnSpPr>
          <p:cNvPr id="10" name="Straight Connector 9">
            <a:extLst>
              <a:ext uri="{FF2B5EF4-FFF2-40B4-BE49-F238E27FC236}">
                <a16:creationId xmlns:a16="http://schemas.microsoft.com/office/drawing/2014/main" id="{F54B90FF-19D8-8AE0-8FCE-FCFC9BBEB456}"/>
              </a:ext>
            </a:extLst>
          </p:cNvPr>
          <p:cNvCxnSpPr>
            <a:cxnSpLocks/>
          </p:cNvCxnSpPr>
          <p:nvPr/>
        </p:nvCxnSpPr>
        <p:spPr>
          <a:xfrm>
            <a:off x="-78187" y="7121031"/>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67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BEDC-5A27-9921-ED5A-A47C26A876FB}"/>
            </a:ext>
          </a:extLst>
        </p:cNvPr>
        <p:cNvGrpSpPr/>
        <p:nvPr/>
      </p:nvGrpSpPr>
      <p:grpSpPr>
        <a:xfrm>
          <a:off x="0" y="0"/>
          <a:ext cx="0" cy="0"/>
          <a:chOff x="0" y="0"/>
          <a:chExt cx="0" cy="0"/>
        </a:xfrm>
      </p:grpSpPr>
      <p:sp>
        <p:nvSpPr>
          <p:cNvPr id="38" name="Text Placeholder 29">
            <a:extLst>
              <a:ext uri="{FF2B5EF4-FFF2-40B4-BE49-F238E27FC236}">
                <a16:creationId xmlns:a16="http://schemas.microsoft.com/office/drawing/2014/main" id="{29B3364B-20AF-2ACB-2CD3-1E1FC8009F34}"/>
              </a:ext>
            </a:extLst>
          </p:cNvPr>
          <p:cNvSpPr txBox="1">
            <a:spLocks/>
          </p:cNvSpPr>
          <p:nvPr/>
        </p:nvSpPr>
        <p:spPr>
          <a:xfrm>
            <a:off x="644546" y="1238247"/>
            <a:ext cx="6508094" cy="1149352"/>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de-DE" sz="1600" b="1" dirty="0">
                <a:solidFill>
                  <a:srgbClr val="404040"/>
                </a:solidFill>
              </a:rPr>
              <a:t>Solarthermische Technologien wandeln Sonnenstrahlung in Wärme für den Hausgebrauch oder Fernwärme um. Ihre Effizienz steigt erheblich, wenn sie mit thermischen Energiespeichersystemen wie </a:t>
            </a:r>
            <a:r>
              <a:rPr lang="de-DE" sz="1600" b="1" dirty="0" err="1">
                <a:solidFill>
                  <a:srgbClr val="404040"/>
                </a:solidFill>
              </a:rPr>
              <a:t>Aquiferspeichern</a:t>
            </a:r>
            <a:r>
              <a:rPr lang="de-DE" sz="1600" b="1" dirty="0">
                <a:solidFill>
                  <a:srgbClr val="404040"/>
                </a:solidFill>
              </a:rPr>
              <a:t>, Erdbeckenspeichern oder </a:t>
            </a:r>
            <a:r>
              <a:rPr lang="de-DE" sz="1600" b="1" dirty="0" err="1">
                <a:solidFill>
                  <a:srgbClr val="404040"/>
                </a:solidFill>
              </a:rPr>
              <a:t>Erdwärmesondenspeichern</a:t>
            </a:r>
            <a:r>
              <a:rPr lang="de-DE" sz="1600" b="1" dirty="0">
                <a:solidFill>
                  <a:srgbClr val="404040"/>
                </a:solidFill>
              </a:rPr>
              <a:t> kombiniert werden.</a:t>
            </a:r>
            <a:r>
              <a:rPr lang="en-GB" sz="1600" b="1" dirty="0">
                <a:solidFill>
                  <a:srgbClr val="404040"/>
                </a:solidFill>
              </a:rPr>
              <a:t> </a:t>
            </a:r>
            <a:endParaRPr lang="en-IE" sz="1600" b="1" dirty="0">
              <a:solidFill>
                <a:srgbClr val="404040"/>
              </a:solidFill>
            </a:endParaRPr>
          </a:p>
        </p:txBody>
      </p:sp>
      <p:cxnSp>
        <p:nvCxnSpPr>
          <p:cNvPr id="42" name="Straight Connector 41">
            <a:extLst>
              <a:ext uri="{FF2B5EF4-FFF2-40B4-BE49-F238E27FC236}">
                <a16:creationId xmlns:a16="http://schemas.microsoft.com/office/drawing/2014/main" id="{204E4670-7B6F-A179-F518-7EFC444B9443}"/>
              </a:ext>
            </a:extLst>
          </p:cNvPr>
          <p:cNvCxnSpPr>
            <a:cxnSpLocks/>
          </p:cNvCxnSpPr>
          <p:nvPr/>
        </p:nvCxnSpPr>
        <p:spPr>
          <a:xfrm>
            <a:off x="-23554" y="59927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3" name="Graphic 15">
            <a:extLst>
              <a:ext uri="{FF2B5EF4-FFF2-40B4-BE49-F238E27FC236}">
                <a16:creationId xmlns:a16="http://schemas.microsoft.com/office/drawing/2014/main" id="{37D34BE5-B4A0-29F0-942C-768A010EED98}"/>
              </a:ext>
            </a:extLst>
          </p:cNvPr>
          <p:cNvGrpSpPr/>
          <p:nvPr/>
        </p:nvGrpSpPr>
        <p:grpSpPr>
          <a:xfrm rot="16200000">
            <a:off x="680325" y="253153"/>
            <a:ext cx="806221" cy="712571"/>
            <a:chOff x="547405" y="6570859"/>
            <a:chExt cx="1035254" cy="914997"/>
          </a:xfrm>
        </p:grpSpPr>
        <p:sp>
          <p:nvSpPr>
            <p:cNvPr id="44" name="Freeform 43">
              <a:extLst>
                <a:ext uri="{FF2B5EF4-FFF2-40B4-BE49-F238E27FC236}">
                  <a16:creationId xmlns:a16="http://schemas.microsoft.com/office/drawing/2014/main" id="{5348514D-C01B-A42B-D15D-CAC93477672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5" name="Freeform 44">
              <a:extLst>
                <a:ext uri="{FF2B5EF4-FFF2-40B4-BE49-F238E27FC236}">
                  <a16:creationId xmlns:a16="http://schemas.microsoft.com/office/drawing/2014/main" id="{5742A377-BB49-E01A-E9D1-1AE19408E5B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6" name="TextBox 45">
            <a:extLst>
              <a:ext uri="{FF2B5EF4-FFF2-40B4-BE49-F238E27FC236}">
                <a16:creationId xmlns:a16="http://schemas.microsoft.com/office/drawing/2014/main" id="{40EEAC19-B1E9-0CFB-4CB2-59ED604E3E4A}"/>
              </a:ext>
            </a:extLst>
          </p:cNvPr>
          <p:cNvSpPr txBox="1"/>
          <p:nvPr/>
        </p:nvSpPr>
        <p:spPr>
          <a:xfrm>
            <a:off x="1470895" y="457354"/>
            <a:ext cx="5222106"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Solarthermie</a:t>
            </a:r>
            <a:r>
              <a:rPr lang="en-US" sz="2000" b="1" dirty="0">
                <a:solidFill>
                  <a:srgbClr val="2D62AE"/>
                </a:solidFill>
                <a:latin typeface="Calibri" panose="020F0502020204030204" pitchFamily="34" charset="0"/>
                <a:cs typeface="Calibri" panose="020F0502020204030204" pitchFamily="34" charset="0"/>
              </a:rPr>
              <a:t> und </a:t>
            </a:r>
            <a:r>
              <a:rPr lang="en-US" sz="2000" b="1" dirty="0" err="1">
                <a:solidFill>
                  <a:srgbClr val="2D62AE"/>
                </a:solidFill>
                <a:latin typeface="Calibri" panose="020F0502020204030204" pitchFamily="34" charset="0"/>
                <a:cs typeface="Calibri" panose="020F0502020204030204" pitchFamily="34" charset="0"/>
              </a:rPr>
              <a:t>saisonale</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Wärmespeicherung</a:t>
            </a:r>
            <a:endParaRPr lang="en-US" sz="2000" b="1" dirty="0">
              <a:solidFill>
                <a:srgbClr val="2D62AE"/>
              </a:solidFill>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1FF2D69B-177C-7085-3B73-EBE140EFE15F}"/>
              </a:ext>
            </a:extLst>
          </p:cNvPr>
          <p:cNvSpPr>
            <a:spLocks noChangeAspect="1"/>
          </p:cNvSpPr>
          <p:nvPr/>
        </p:nvSpPr>
        <p:spPr>
          <a:xfrm>
            <a:off x="866674" y="384279"/>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79" name="Rectangle 78">
            <a:extLst>
              <a:ext uri="{FF2B5EF4-FFF2-40B4-BE49-F238E27FC236}">
                <a16:creationId xmlns:a16="http://schemas.microsoft.com/office/drawing/2014/main" id="{81419F3F-D482-0087-CD58-ABF6F16F6C4F}"/>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80" name="Graphic 40">
            <a:extLst>
              <a:ext uri="{FF2B5EF4-FFF2-40B4-BE49-F238E27FC236}">
                <a16:creationId xmlns:a16="http://schemas.microsoft.com/office/drawing/2014/main" id="{98DCAE31-DB5F-6826-268D-782D7AA6CD77}"/>
              </a:ext>
            </a:extLst>
          </p:cNvPr>
          <p:cNvGrpSpPr/>
          <p:nvPr/>
        </p:nvGrpSpPr>
        <p:grpSpPr>
          <a:xfrm>
            <a:off x="-2190554" y="8050508"/>
            <a:ext cx="3293668" cy="2042232"/>
            <a:chOff x="-3997861" y="6017904"/>
            <a:chExt cx="935163" cy="579846"/>
          </a:xfrm>
          <a:solidFill>
            <a:schemeClr val="bg1">
              <a:alpha val="9824"/>
            </a:schemeClr>
          </a:solidFill>
        </p:grpSpPr>
        <p:sp>
          <p:nvSpPr>
            <p:cNvPr id="81" name="Freeform 80">
              <a:extLst>
                <a:ext uri="{FF2B5EF4-FFF2-40B4-BE49-F238E27FC236}">
                  <a16:creationId xmlns:a16="http://schemas.microsoft.com/office/drawing/2014/main" id="{365C0373-3529-2436-FFC2-DA93D07C66ED}"/>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4C6C2E03-09FE-D4C8-15FC-29A668EF749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F5080821-6A40-74B4-26CF-8A711337D62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725CC24-FFD8-B56C-1CDA-31EA3255C5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aphic 15">
            <a:extLst>
              <a:ext uri="{FF2B5EF4-FFF2-40B4-BE49-F238E27FC236}">
                <a16:creationId xmlns:a16="http://schemas.microsoft.com/office/drawing/2014/main" id="{966B6EAD-E399-F2BE-2851-F339CDDD1FF4}"/>
              </a:ext>
            </a:extLst>
          </p:cNvPr>
          <p:cNvGrpSpPr/>
          <p:nvPr/>
        </p:nvGrpSpPr>
        <p:grpSpPr>
          <a:xfrm rot="16200000">
            <a:off x="711501" y="2649696"/>
            <a:ext cx="806221" cy="712573"/>
            <a:chOff x="547405" y="6570857"/>
            <a:chExt cx="1035254" cy="914999"/>
          </a:xfrm>
        </p:grpSpPr>
        <p:sp>
          <p:nvSpPr>
            <p:cNvPr id="3" name="Freeform 11">
              <a:extLst>
                <a:ext uri="{FF2B5EF4-FFF2-40B4-BE49-F238E27FC236}">
                  <a16:creationId xmlns:a16="http://schemas.microsoft.com/office/drawing/2014/main" id="{684ACBEF-8510-CD75-00EF-EBE15CD878D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 name="Freeform 12">
              <a:extLst>
                <a:ext uri="{FF2B5EF4-FFF2-40B4-BE49-F238E27FC236}">
                  <a16:creationId xmlns:a16="http://schemas.microsoft.com/office/drawing/2014/main" id="{4B36C320-AD9C-7A87-0465-56DFCEA08A9B}"/>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5" name="TextBox 4">
            <a:extLst>
              <a:ext uri="{FF2B5EF4-FFF2-40B4-BE49-F238E27FC236}">
                <a16:creationId xmlns:a16="http://schemas.microsoft.com/office/drawing/2014/main" id="{7FAA7121-5F3D-10A1-6BDA-346B2ED21E39}"/>
              </a:ext>
            </a:extLst>
          </p:cNvPr>
          <p:cNvSpPr txBox="1"/>
          <p:nvPr/>
        </p:nvSpPr>
        <p:spPr>
          <a:xfrm>
            <a:off x="1502068" y="2864058"/>
            <a:ext cx="4555537"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Geothermische</a:t>
            </a:r>
            <a:r>
              <a:rPr lang="en-US" sz="2000" b="1" dirty="0">
                <a:solidFill>
                  <a:srgbClr val="2D62AE"/>
                </a:solidFill>
                <a:latin typeface="Calibri" panose="020F0502020204030204" pitchFamily="34" charset="0"/>
                <a:cs typeface="Calibri" panose="020F0502020204030204" pitchFamily="34" charset="0"/>
              </a:rPr>
              <a:t> Energie</a:t>
            </a:r>
          </a:p>
        </p:txBody>
      </p:sp>
      <p:sp>
        <p:nvSpPr>
          <p:cNvPr id="6" name="Freeform 2">
            <a:extLst>
              <a:ext uri="{FF2B5EF4-FFF2-40B4-BE49-F238E27FC236}">
                <a16:creationId xmlns:a16="http://schemas.microsoft.com/office/drawing/2014/main" id="{10DEFE3E-AAEC-BCB8-F555-C29E956EC02C}"/>
              </a:ext>
            </a:extLst>
          </p:cNvPr>
          <p:cNvSpPr>
            <a:spLocks noChangeAspect="1"/>
          </p:cNvSpPr>
          <p:nvPr/>
        </p:nvSpPr>
        <p:spPr>
          <a:xfrm>
            <a:off x="863106" y="2813612"/>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cxnSp>
        <p:nvCxnSpPr>
          <p:cNvPr id="7" name="Straight Connector 6">
            <a:extLst>
              <a:ext uri="{FF2B5EF4-FFF2-40B4-BE49-F238E27FC236}">
                <a16:creationId xmlns:a16="http://schemas.microsoft.com/office/drawing/2014/main" id="{4912E928-E15C-1EC8-1EC5-5D49A21F42B7}"/>
              </a:ext>
            </a:extLst>
          </p:cNvPr>
          <p:cNvCxnSpPr>
            <a:cxnSpLocks/>
          </p:cNvCxnSpPr>
          <p:nvPr/>
        </p:nvCxnSpPr>
        <p:spPr>
          <a:xfrm>
            <a:off x="-43181" y="301614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29">
            <a:extLst>
              <a:ext uri="{FF2B5EF4-FFF2-40B4-BE49-F238E27FC236}">
                <a16:creationId xmlns:a16="http://schemas.microsoft.com/office/drawing/2014/main" id="{14692E8F-96CF-5392-0696-4208287D994C}"/>
              </a:ext>
            </a:extLst>
          </p:cNvPr>
          <p:cNvSpPr txBox="1">
            <a:spLocks/>
          </p:cNvSpPr>
          <p:nvPr/>
        </p:nvSpPr>
        <p:spPr>
          <a:xfrm>
            <a:off x="665558" y="3579233"/>
            <a:ext cx="6487081" cy="1149352"/>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Geothermische Ressourcen – von flachen Erdwärmesystemen bis hin zu tiefen hydrothermalen Reservoirs – bieten konstante, abrufbare erneuerbare Wärme. Technologische Fortschritte bei der Bohrtechnik und der Reservoirbewirtschaftung haben die Machbarkeit in ganz Europa erweitert (</a:t>
            </a:r>
            <a:r>
              <a:rPr lang="en-GB" sz="1600" b="1" u="sng" dirty="0">
                <a:solidFill>
                  <a:srgbClr val="404040"/>
                </a:solidFill>
                <a:hlinkClick r:id="rId2">
                  <a:extLst>
                    <a:ext uri="{A12FA001-AC4F-418D-AE19-62706E023703}">
                      <ahyp:hlinkClr xmlns:ahyp="http://schemas.microsoft.com/office/drawing/2018/hyperlinkcolor" val="tx"/>
                    </a:ext>
                  </a:extLst>
                </a:hlinkClick>
              </a:rPr>
              <a:t>Fry et al</a:t>
            </a:r>
            <a:r>
              <a:rPr lang="de-DE" sz="1600" b="1" dirty="0">
                <a:solidFill>
                  <a:srgbClr val="404040"/>
                </a:solidFill>
              </a:rPr>
              <a:t>., 2024).</a:t>
            </a:r>
            <a:r>
              <a:rPr lang="en-GB" sz="1600" b="1" dirty="0">
                <a:solidFill>
                  <a:srgbClr val="404040"/>
                </a:solidFill>
              </a:rPr>
              <a:t> </a:t>
            </a:r>
          </a:p>
          <a:p>
            <a:pPr algn="l">
              <a:lnSpc>
                <a:spcPts val="1720"/>
              </a:lnSpc>
            </a:pPr>
            <a:endParaRPr lang="en-GB" sz="1600" b="1" dirty="0">
              <a:solidFill>
                <a:srgbClr val="404040"/>
              </a:solidFill>
            </a:endParaRPr>
          </a:p>
          <a:p>
            <a:pPr algn="l">
              <a:lnSpc>
                <a:spcPts val="1720"/>
              </a:lnSpc>
            </a:pPr>
            <a:endParaRPr lang="en-IE" sz="1600" b="1" dirty="0">
              <a:solidFill>
                <a:srgbClr val="404040"/>
              </a:solidFill>
            </a:endParaRPr>
          </a:p>
        </p:txBody>
      </p:sp>
      <p:grpSp>
        <p:nvGrpSpPr>
          <p:cNvPr id="35" name="Graphic 15">
            <a:extLst>
              <a:ext uri="{FF2B5EF4-FFF2-40B4-BE49-F238E27FC236}">
                <a16:creationId xmlns:a16="http://schemas.microsoft.com/office/drawing/2014/main" id="{E2C4623F-04A5-AC4D-3F9F-E93CBDB8CA9D}"/>
              </a:ext>
            </a:extLst>
          </p:cNvPr>
          <p:cNvGrpSpPr/>
          <p:nvPr/>
        </p:nvGrpSpPr>
        <p:grpSpPr>
          <a:xfrm rot="16200000">
            <a:off x="711498" y="5047376"/>
            <a:ext cx="806221" cy="712571"/>
            <a:chOff x="547405" y="6570859"/>
            <a:chExt cx="1035254" cy="914997"/>
          </a:xfrm>
        </p:grpSpPr>
        <p:sp>
          <p:nvSpPr>
            <p:cNvPr id="36" name="Freeform 6">
              <a:extLst>
                <a:ext uri="{FF2B5EF4-FFF2-40B4-BE49-F238E27FC236}">
                  <a16:creationId xmlns:a16="http://schemas.microsoft.com/office/drawing/2014/main" id="{84F55EAF-1489-B0F6-2881-7563CCAD8D3A}"/>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37" name="Freeform 20">
              <a:extLst>
                <a:ext uri="{FF2B5EF4-FFF2-40B4-BE49-F238E27FC236}">
                  <a16:creationId xmlns:a16="http://schemas.microsoft.com/office/drawing/2014/main" id="{D5397293-3F53-C761-80AF-246D3A2D3C74}"/>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39" name="TextBox 38">
            <a:extLst>
              <a:ext uri="{FF2B5EF4-FFF2-40B4-BE49-F238E27FC236}">
                <a16:creationId xmlns:a16="http://schemas.microsoft.com/office/drawing/2014/main" id="{ED236032-0599-D2AC-4598-E28A3AB30B82}"/>
              </a:ext>
            </a:extLst>
          </p:cNvPr>
          <p:cNvSpPr txBox="1"/>
          <p:nvPr/>
        </p:nvSpPr>
        <p:spPr>
          <a:xfrm>
            <a:off x="1502068" y="5261737"/>
            <a:ext cx="4555537"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Biomasse</a:t>
            </a:r>
            <a:r>
              <a:rPr lang="en-US" sz="2000" b="1" dirty="0">
                <a:solidFill>
                  <a:srgbClr val="2D62AE"/>
                </a:solidFill>
                <a:latin typeface="Calibri" panose="020F0502020204030204" pitchFamily="34" charset="0"/>
                <a:cs typeface="Calibri" panose="020F0502020204030204" pitchFamily="34" charset="0"/>
              </a:rPr>
              <a:t> und </a:t>
            </a:r>
            <a:r>
              <a:rPr lang="en-US" sz="2000" b="1" dirty="0" err="1">
                <a:solidFill>
                  <a:srgbClr val="2D62AE"/>
                </a:solidFill>
                <a:latin typeface="Calibri" panose="020F0502020204030204" pitchFamily="34" charset="0"/>
                <a:cs typeface="Calibri" panose="020F0502020204030204" pitchFamily="34" charset="0"/>
              </a:rPr>
              <a:t>Bioenergie</a:t>
            </a:r>
            <a:endParaRPr lang="en-US" sz="2000" b="1" dirty="0">
              <a:solidFill>
                <a:srgbClr val="2D62AE"/>
              </a:solidFill>
              <a:latin typeface="Calibri" panose="020F0502020204030204" pitchFamily="34" charset="0"/>
              <a:cs typeface="Calibri" panose="020F0502020204030204" pitchFamily="34" charset="0"/>
            </a:endParaRPr>
          </a:p>
        </p:txBody>
      </p:sp>
      <p:sp>
        <p:nvSpPr>
          <p:cNvPr id="40" name="Freeform 22">
            <a:extLst>
              <a:ext uri="{FF2B5EF4-FFF2-40B4-BE49-F238E27FC236}">
                <a16:creationId xmlns:a16="http://schemas.microsoft.com/office/drawing/2014/main" id="{3A0A4436-A2E9-E7B5-B133-23F176743A0C}"/>
              </a:ext>
            </a:extLst>
          </p:cNvPr>
          <p:cNvSpPr>
            <a:spLocks noChangeAspect="1"/>
          </p:cNvSpPr>
          <p:nvPr/>
        </p:nvSpPr>
        <p:spPr>
          <a:xfrm>
            <a:off x="884859" y="5162953"/>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cxnSp>
        <p:nvCxnSpPr>
          <p:cNvPr id="41" name="Straight Connector 40">
            <a:extLst>
              <a:ext uri="{FF2B5EF4-FFF2-40B4-BE49-F238E27FC236}">
                <a16:creationId xmlns:a16="http://schemas.microsoft.com/office/drawing/2014/main" id="{6C2D6B35-5BFF-9C63-6E9A-EE508C36421A}"/>
              </a:ext>
            </a:extLst>
          </p:cNvPr>
          <p:cNvCxnSpPr>
            <a:cxnSpLocks/>
          </p:cNvCxnSpPr>
          <p:nvPr/>
        </p:nvCxnSpPr>
        <p:spPr>
          <a:xfrm flipV="1">
            <a:off x="7619" y="5417595"/>
            <a:ext cx="750705" cy="921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0" name="Text Placeholder 29">
            <a:extLst>
              <a:ext uri="{FF2B5EF4-FFF2-40B4-BE49-F238E27FC236}">
                <a16:creationId xmlns:a16="http://schemas.microsoft.com/office/drawing/2014/main" id="{8099B1F4-9D83-B6D0-79B4-D6AA3C4F39BC}"/>
              </a:ext>
            </a:extLst>
          </p:cNvPr>
          <p:cNvSpPr txBox="1">
            <a:spLocks/>
          </p:cNvSpPr>
          <p:nvPr/>
        </p:nvSpPr>
        <p:spPr>
          <a:xfrm>
            <a:off x="665559" y="5938458"/>
            <a:ext cx="6487080" cy="1145799"/>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Feste Biomasse ist nach wie vor der größte erneuerbare Energieträger und macht etwa drei Viertel der erneuerbaren Wärme in der EU aus. Eine übermäßige Abhängigkeit von Holzbrennstoffen wirft jedoch Bedenken hinsichtlich der Nachhaltigkeit und Luftqualität auf: Die Verbrennung von Holz in Wohngebäuden ist eine Hauptquelle für Feinstaubemissionen.</a:t>
            </a:r>
          </a:p>
          <a:p>
            <a:pPr algn="l">
              <a:lnSpc>
                <a:spcPts val="1720"/>
              </a:lnSpc>
            </a:pPr>
            <a:r>
              <a:rPr lang="en-GB" sz="1600" b="1" dirty="0">
                <a:solidFill>
                  <a:srgbClr val="404040"/>
                </a:solidFill>
              </a:rPr>
              <a:t> </a:t>
            </a:r>
          </a:p>
        </p:txBody>
      </p:sp>
      <p:grpSp>
        <p:nvGrpSpPr>
          <p:cNvPr id="51" name="Graphic 15">
            <a:extLst>
              <a:ext uri="{FF2B5EF4-FFF2-40B4-BE49-F238E27FC236}">
                <a16:creationId xmlns:a16="http://schemas.microsoft.com/office/drawing/2014/main" id="{C7EC7716-1B10-91B2-5D96-454A67E00E76}"/>
              </a:ext>
            </a:extLst>
          </p:cNvPr>
          <p:cNvGrpSpPr/>
          <p:nvPr/>
        </p:nvGrpSpPr>
        <p:grpSpPr>
          <a:xfrm rot="16200000">
            <a:off x="711501" y="7422202"/>
            <a:ext cx="806221" cy="712573"/>
            <a:chOff x="547405" y="6570857"/>
            <a:chExt cx="1035254" cy="914999"/>
          </a:xfrm>
        </p:grpSpPr>
        <p:sp>
          <p:nvSpPr>
            <p:cNvPr id="52" name="Freeform 11">
              <a:extLst>
                <a:ext uri="{FF2B5EF4-FFF2-40B4-BE49-F238E27FC236}">
                  <a16:creationId xmlns:a16="http://schemas.microsoft.com/office/drawing/2014/main" id="{1310F256-FFF4-3979-5C69-03112CB0D56C}"/>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53" name="Freeform 12">
              <a:extLst>
                <a:ext uri="{FF2B5EF4-FFF2-40B4-BE49-F238E27FC236}">
                  <a16:creationId xmlns:a16="http://schemas.microsoft.com/office/drawing/2014/main" id="{AA898D73-4F59-CA96-8FC5-8B9A42369F46}"/>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54" name="TextBox 53">
            <a:extLst>
              <a:ext uri="{FF2B5EF4-FFF2-40B4-BE49-F238E27FC236}">
                <a16:creationId xmlns:a16="http://schemas.microsoft.com/office/drawing/2014/main" id="{DC8B82D8-CEC6-D068-FF96-EF7C6E9512E4}"/>
              </a:ext>
            </a:extLst>
          </p:cNvPr>
          <p:cNvSpPr txBox="1"/>
          <p:nvPr/>
        </p:nvSpPr>
        <p:spPr>
          <a:xfrm>
            <a:off x="1502068" y="7636564"/>
            <a:ext cx="4555537"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Wasserstoff</a:t>
            </a:r>
            <a:r>
              <a:rPr lang="en-US" sz="2000" b="1" dirty="0">
                <a:solidFill>
                  <a:srgbClr val="2D62AE"/>
                </a:solidFill>
                <a:latin typeface="Calibri" panose="020F0502020204030204" pitchFamily="34" charset="0"/>
                <a:cs typeface="Calibri" panose="020F0502020204030204" pitchFamily="34" charset="0"/>
              </a:rPr>
              <a:t> und </a:t>
            </a:r>
            <a:r>
              <a:rPr lang="en-US" sz="2000" b="1" dirty="0" err="1">
                <a:solidFill>
                  <a:srgbClr val="2D62AE"/>
                </a:solidFill>
                <a:latin typeface="Calibri" panose="020F0502020204030204" pitchFamily="34" charset="0"/>
                <a:cs typeface="Calibri" panose="020F0502020204030204" pitchFamily="34" charset="0"/>
              </a:rPr>
              <a:t>kohlenstoffarme</a:t>
            </a:r>
            <a:r>
              <a:rPr lang="en-US" sz="2000" b="1" dirty="0">
                <a:solidFill>
                  <a:srgbClr val="2D62AE"/>
                </a:solidFill>
                <a:latin typeface="Calibri" panose="020F0502020204030204" pitchFamily="34" charset="0"/>
                <a:cs typeface="Calibri" panose="020F0502020204030204" pitchFamily="34" charset="0"/>
              </a:rPr>
              <a:t> Gase</a:t>
            </a:r>
          </a:p>
        </p:txBody>
      </p:sp>
      <p:sp>
        <p:nvSpPr>
          <p:cNvPr id="55" name="Freeform 32">
            <a:extLst>
              <a:ext uri="{FF2B5EF4-FFF2-40B4-BE49-F238E27FC236}">
                <a16:creationId xmlns:a16="http://schemas.microsoft.com/office/drawing/2014/main" id="{6972CF66-FFC3-8F3D-F2AF-CD47E3AB067C}"/>
              </a:ext>
            </a:extLst>
          </p:cNvPr>
          <p:cNvSpPr>
            <a:spLocks noChangeAspect="1"/>
          </p:cNvSpPr>
          <p:nvPr/>
        </p:nvSpPr>
        <p:spPr>
          <a:xfrm>
            <a:off x="873792" y="7571285"/>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cxnSp>
        <p:nvCxnSpPr>
          <p:cNvPr id="56" name="Straight Connector 55">
            <a:extLst>
              <a:ext uri="{FF2B5EF4-FFF2-40B4-BE49-F238E27FC236}">
                <a16:creationId xmlns:a16="http://schemas.microsoft.com/office/drawing/2014/main" id="{85F79F92-09F9-2D51-9851-ABC14BB9C9E1}"/>
              </a:ext>
            </a:extLst>
          </p:cNvPr>
          <p:cNvCxnSpPr>
            <a:cxnSpLocks/>
            <a:endCxn id="53" idx="1"/>
          </p:cNvCxnSpPr>
          <p:nvPr/>
        </p:nvCxnSpPr>
        <p:spPr>
          <a:xfrm>
            <a:off x="-27106" y="7766916"/>
            <a:ext cx="785431" cy="1139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29">
            <a:extLst>
              <a:ext uri="{FF2B5EF4-FFF2-40B4-BE49-F238E27FC236}">
                <a16:creationId xmlns:a16="http://schemas.microsoft.com/office/drawing/2014/main" id="{D72D976C-6A9A-185C-4E05-131E4338A8CA}"/>
              </a:ext>
            </a:extLst>
          </p:cNvPr>
          <p:cNvSpPr txBox="1">
            <a:spLocks/>
          </p:cNvSpPr>
          <p:nvPr/>
        </p:nvSpPr>
        <p:spPr>
          <a:xfrm>
            <a:off x="665559" y="8417456"/>
            <a:ext cx="6161960" cy="115064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de-DE" sz="1600" b="1" dirty="0">
                <a:solidFill>
                  <a:srgbClr val="404040"/>
                </a:solidFill>
              </a:rPr>
              <a:t>Wasserstoff wird oft als flexibler Dekarbonisierungsvektor dargestellt. Das Wasserstoff- und Gas-Dekarbonisierungspaket (Richtlinien 2024/1788–1789) legt einen Rahmen für eine spezielle Wasserstoffinfrastruktur und eine Zertifizierung für geringe CO2-Emissionen fest (</a:t>
            </a:r>
            <a:r>
              <a:rPr lang="de-DE" sz="1600" b="1" dirty="0">
                <a:solidFill>
                  <a:srgbClr val="404040"/>
                </a:solidFill>
                <a:hlinkClick r:id="rId3">
                  <a:extLst>
                    <a:ext uri="{A12FA001-AC4F-418D-AE19-62706E023703}">
                      <ahyp:hlinkClr xmlns:ahyp="http://schemas.microsoft.com/office/drawing/2018/hyperlinkcolor" val="tx"/>
                    </a:ext>
                  </a:extLst>
                </a:hlinkClick>
              </a:rPr>
              <a:t>Europäische Kommission</a:t>
            </a:r>
            <a:r>
              <a:rPr lang="de-DE" sz="1600" b="1" dirty="0">
                <a:solidFill>
                  <a:srgbClr val="404040"/>
                </a:solidFill>
              </a:rPr>
              <a:t>, o. J.-b).</a:t>
            </a:r>
            <a:r>
              <a:rPr lang="en-GB" sz="1600" b="1" dirty="0">
                <a:solidFill>
                  <a:srgbClr val="404040"/>
                </a:solidFill>
              </a:rPr>
              <a:t> </a:t>
            </a:r>
            <a:endParaRPr lang="en-IE" sz="1600" b="1" dirty="0">
              <a:solidFill>
                <a:srgbClr val="404040"/>
              </a:solidFill>
            </a:endParaRPr>
          </a:p>
        </p:txBody>
      </p:sp>
    </p:spTree>
    <p:extLst>
      <p:ext uri="{BB962C8B-B14F-4D97-AF65-F5344CB8AC3E}">
        <p14:creationId xmlns:p14="http://schemas.microsoft.com/office/powerpoint/2010/main" val="266471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B2DA-523F-0CFF-2595-ABFF5DC194ED}"/>
            </a:ext>
          </a:extLst>
        </p:cNvPr>
        <p:cNvGrpSpPr/>
        <p:nvPr/>
      </p:nvGrpSpPr>
      <p:grpSpPr>
        <a:xfrm>
          <a:off x="0" y="0"/>
          <a:ext cx="0" cy="0"/>
          <a:chOff x="0" y="0"/>
          <a:chExt cx="0" cy="0"/>
        </a:xfrm>
      </p:grpSpPr>
      <p:sp>
        <p:nvSpPr>
          <p:cNvPr id="4" name="Text Placeholder 29">
            <a:extLst>
              <a:ext uri="{FF2B5EF4-FFF2-40B4-BE49-F238E27FC236}">
                <a16:creationId xmlns:a16="http://schemas.microsoft.com/office/drawing/2014/main" id="{FC73511C-1408-0F71-C876-46AA723610DC}"/>
              </a:ext>
            </a:extLst>
          </p:cNvPr>
          <p:cNvSpPr txBox="1">
            <a:spLocks/>
          </p:cNvSpPr>
          <p:nvPr/>
        </p:nvSpPr>
        <p:spPr>
          <a:xfrm>
            <a:off x="684395" y="1187153"/>
            <a:ext cx="5737387" cy="757311"/>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Industrielle Prozesse, Abwassersysteme und Rechenzentren setzen große Mengen an Niedertemperaturwärme frei, die durch Wärmetauscher zurückgewonnen und in Fernwärmenetze integriert werden kann.</a:t>
            </a:r>
            <a:r>
              <a:rPr lang="en-GB" sz="1600" b="1" dirty="0">
                <a:solidFill>
                  <a:srgbClr val="404040"/>
                </a:solidFill>
              </a:rPr>
              <a:t> </a:t>
            </a:r>
            <a:endParaRPr lang="en-IE" sz="1600" b="1" dirty="0">
              <a:solidFill>
                <a:srgbClr val="404040"/>
              </a:solidFill>
            </a:endParaRPr>
          </a:p>
        </p:txBody>
      </p:sp>
      <p:cxnSp>
        <p:nvCxnSpPr>
          <p:cNvPr id="5" name="Straight Connector 4">
            <a:extLst>
              <a:ext uri="{FF2B5EF4-FFF2-40B4-BE49-F238E27FC236}">
                <a16:creationId xmlns:a16="http://schemas.microsoft.com/office/drawing/2014/main" id="{34D4CBE4-8BCE-F135-91D6-AD0AE22660AB}"/>
              </a:ext>
            </a:extLst>
          </p:cNvPr>
          <p:cNvCxnSpPr>
            <a:cxnSpLocks/>
          </p:cNvCxnSpPr>
          <p:nvPr/>
        </p:nvCxnSpPr>
        <p:spPr>
          <a:xfrm>
            <a:off x="-8269" y="700585"/>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 name="Graphic 15">
            <a:extLst>
              <a:ext uri="{FF2B5EF4-FFF2-40B4-BE49-F238E27FC236}">
                <a16:creationId xmlns:a16="http://schemas.microsoft.com/office/drawing/2014/main" id="{BDEB07BE-C23E-72C0-C990-B3686489C083}"/>
              </a:ext>
            </a:extLst>
          </p:cNvPr>
          <p:cNvGrpSpPr/>
          <p:nvPr/>
        </p:nvGrpSpPr>
        <p:grpSpPr>
          <a:xfrm rot="16200000">
            <a:off x="730335" y="344299"/>
            <a:ext cx="806221" cy="712571"/>
            <a:chOff x="547405" y="6570859"/>
            <a:chExt cx="1035254" cy="914997"/>
          </a:xfrm>
        </p:grpSpPr>
        <p:sp>
          <p:nvSpPr>
            <p:cNvPr id="7" name="Freeform 6">
              <a:extLst>
                <a:ext uri="{FF2B5EF4-FFF2-40B4-BE49-F238E27FC236}">
                  <a16:creationId xmlns:a16="http://schemas.microsoft.com/office/drawing/2014/main" id="{B76F7F3D-0544-EB62-9D9E-CFC02B5751C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 name="Freeform 20">
              <a:extLst>
                <a:ext uri="{FF2B5EF4-FFF2-40B4-BE49-F238E27FC236}">
                  <a16:creationId xmlns:a16="http://schemas.microsoft.com/office/drawing/2014/main" id="{C1830F77-7EED-7406-555F-4A3EC3DC1174}"/>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 name="TextBox 21">
            <a:extLst>
              <a:ext uri="{FF2B5EF4-FFF2-40B4-BE49-F238E27FC236}">
                <a16:creationId xmlns:a16="http://schemas.microsoft.com/office/drawing/2014/main" id="{50D4CA3F-F017-0ECB-8DA7-A0C76D367173}"/>
              </a:ext>
            </a:extLst>
          </p:cNvPr>
          <p:cNvSpPr txBox="1"/>
          <p:nvPr/>
        </p:nvSpPr>
        <p:spPr>
          <a:xfrm>
            <a:off x="1520905" y="558660"/>
            <a:ext cx="4555537"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Abwärmerückgewinnung</a:t>
            </a:r>
            <a:endParaRPr lang="en-US" sz="2000" b="1" dirty="0">
              <a:solidFill>
                <a:srgbClr val="2D62AE"/>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176DFCF9-DFB9-F56C-FBB0-842284943C53}"/>
              </a:ext>
            </a:extLst>
          </p:cNvPr>
          <p:cNvCxnSpPr>
            <a:cxnSpLocks/>
          </p:cNvCxnSpPr>
          <p:nvPr/>
        </p:nvCxnSpPr>
        <p:spPr>
          <a:xfrm>
            <a:off x="-65799" y="289878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DE3D98D-263A-045E-3B5D-2BD8E705B852}"/>
              </a:ext>
            </a:extLst>
          </p:cNvPr>
          <p:cNvSpPr txBox="1"/>
          <p:nvPr/>
        </p:nvSpPr>
        <p:spPr>
          <a:xfrm>
            <a:off x="1498100" y="2780015"/>
            <a:ext cx="5563100" cy="362022"/>
          </a:xfrm>
          <a:prstGeom prst="rect">
            <a:avLst/>
          </a:prstGeom>
          <a:noFill/>
        </p:spPr>
        <p:txBody>
          <a:bodyPr wrap="square" rtlCol="0" anchor="t">
            <a:spAutoFit/>
          </a:bodyPr>
          <a:lstStyle/>
          <a:p>
            <a:pPr marL="6350">
              <a:lnSpc>
                <a:spcPts val="2100"/>
              </a:lnSpc>
              <a:tabLst>
                <a:tab pos="611188" algn="l"/>
              </a:tabLst>
            </a:pPr>
            <a:r>
              <a:rPr lang="de-DE" sz="2000" b="1" dirty="0">
                <a:solidFill>
                  <a:srgbClr val="2D62AE"/>
                </a:solidFill>
                <a:latin typeface="Calibri" panose="020F0502020204030204" pitchFamily="34" charset="0"/>
                <a:cs typeface="Calibri" panose="020F0502020204030204" pitchFamily="34" charset="0"/>
              </a:rPr>
              <a:t>Technologien zur Speicherung thermischer Energie</a:t>
            </a:r>
            <a:endParaRPr lang="en-US" sz="2000" b="1" dirty="0">
              <a:solidFill>
                <a:srgbClr val="2D62AE"/>
              </a:solidFill>
              <a:latin typeface="Calibri" panose="020F0502020204030204" pitchFamily="34" charset="0"/>
              <a:cs typeface="Calibri" panose="020F0502020204030204" pitchFamily="34" charset="0"/>
            </a:endParaRPr>
          </a:p>
        </p:txBody>
      </p:sp>
      <p:grpSp>
        <p:nvGrpSpPr>
          <p:cNvPr id="34" name="Graphic 3">
            <a:extLst>
              <a:ext uri="{FF2B5EF4-FFF2-40B4-BE49-F238E27FC236}">
                <a16:creationId xmlns:a16="http://schemas.microsoft.com/office/drawing/2014/main" id="{C901E730-71DD-5C2E-ED32-B077CD32BD91}"/>
              </a:ext>
            </a:extLst>
          </p:cNvPr>
          <p:cNvGrpSpPr>
            <a:grpSpLocks noChangeAspect="1"/>
          </p:cNvGrpSpPr>
          <p:nvPr/>
        </p:nvGrpSpPr>
        <p:grpSpPr>
          <a:xfrm>
            <a:off x="887744" y="506877"/>
            <a:ext cx="415335" cy="360000"/>
            <a:chOff x="3200192" y="6774350"/>
            <a:chExt cx="430519" cy="373161"/>
          </a:xfrm>
          <a:noFill/>
        </p:grpSpPr>
        <p:sp>
          <p:nvSpPr>
            <p:cNvPr id="35" name="Freeform 34">
              <a:extLst>
                <a:ext uri="{FF2B5EF4-FFF2-40B4-BE49-F238E27FC236}">
                  <a16:creationId xmlns:a16="http://schemas.microsoft.com/office/drawing/2014/main" id="{3027D94A-6C20-5659-FE1A-771B5CAD7EC9}"/>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6" name="Freeform 35">
              <a:extLst>
                <a:ext uri="{FF2B5EF4-FFF2-40B4-BE49-F238E27FC236}">
                  <a16:creationId xmlns:a16="http://schemas.microsoft.com/office/drawing/2014/main" id="{5EE58DD0-5DB5-0080-4E5D-4AD3AC5997E4}"/>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7" name="Freeform 36">
              <a:extLst>
                <a:ext uri="{FF2B5EF4-FFF2-40B4-BE49-F238E27FC236}">
                  <a16:creationId xmlns:a16="http://schemas.microsoft.com/office/drawing/2014/main" id="{9D9B8392-177F-BA32-B66F-98150D2FF679}"/>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8" name="Freeform 37">
              <a:extLst>
                <a:ext uri="{FF2B5EF4-FFF2-40B4-BE49-F238E27FC236}">
                  <a16:creationId xmlns:a16="http://schemas.microsoft.com/office/drawing/2014/main" id="{FC771839-353E-55C0-E5B3-724EF7551FC4}"/>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9" name="Freeform 38">
              <a:extLst>
                <a:ext uri="{FF2B5EF4-FFF2-40B4-BE49-F238E27FC236}">
                  <a16:creationId xmlns:a16="http://schemas.microsoft.com/office/drawing/2014/main" id="{9FC0ADB8-13BD-768D-2C49-277566647903}"/>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0" name="Freeform 39">
              <a:extLst>
                <a:ext uri="{FF2B5EF4-FFF2-40B4-BE49-F238E27FC236}">
                  <a16:creationId xmlns:a16="http://schemas.microsoft.com/office/drawing/2014/main" id="{B62DB327-6741-8203-09A0-AE0ED5B3BE4B}"/>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41" name="Freeform 40">
              <a:extLst>
                <a:ext uri="{FF2B5EF4-FFF2-40B4-BE49-F238E27FC236}">
                  <a16:creationId xmlns:a16="http://schemas.microsoft.com/office/drawing/2014/main" id="{C105FCF4-1B30-9E8E-7C3E-78420F19E365}"/>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2" name="Freeform 41">
              <a:extLst>
                <a:ext uri="{FF2B5EF4-FFF2-40B4-BE49-F238E27FC236}">
                  <a16:creationId xmlns:a16="http://schemas.microsoft.com/office/drawing/2014/main" id="{0B285EA1-4A9E-7B86-05BF-93B1C97251EF}"/>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3" name="Freeform 42">
              <a:extLst>
                <a:ext uri="{FF2B5EF4-FFF2-40B4-BE49-F238E27FC236}">
                  <a16:creationId xmlns:a16="http://schemas.microsoft.com/office/drawing/2014/main" id="{F81A041E-7013-3245-F311-75848C37DBE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44" name="Freeform 43">
              <a:extLst>
                <a:ext uri="{FF2B5EF4-FFF2-40B4-BE49-F238E27FC236}">
                  <a16:creationId xmlns:a16="http://schemas.microsoft.com/office/drawing/2014/main" id="{D98ABA49-9779-0387-0D13-D79F6F634AA1}"/>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5" name="Freeform 44">
              <a:extLst>
                <a:ext uri="{FF2B5EF4-FFF2-40B4-BE49-F238E27FC236}">
                  <a16:creationId xmlns:a16="http://schemas.microsoft.com/office/drawing/2014/main" id="{4D301914-19D3-FDD1-1AA7-517699E89F73}"/>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46" name="Freeform 45">
              <a:extLst>
                <a:ext uri="{FF2B5EF4-FFF2-40B4-BE49-F238E27FC236}">
                  <a16:creationId xmlns:a16="http://schemas.microsoft.com/office/drawing/2014/main" id="{AA6DCAC9-90B2-86B4-B909-D88AC3501067}"/>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47" name="Freeform 46">
              <a:extLst>
                <a:ext uri="{FF2B5EF4-FFF2-40B4-BE49-F238E27FC236}">
                  <a16:creationId xmlns:a16="http://schemas.microsoft.com/office/drawing/2014/main" id="{E359072C-7F72-A053-96E0-2999B11DD7A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8" name="Freeform 47">
              <a:extLst>
                <a:ext uri="{FF2B5EF4-FFF2-40B4-BE49-F238E27FC236}">
                  <a16:creationId xmlns:a16="http://schemas.microsoft.com/office/drawing/2014/main" id="{72E2EA0B-B089-6366-442F-85BA725838C1}"/>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9" name="Freeform 48">
              <a:extLst>
                <a:ext uri="{FF2B5EF4-FFF2-40B4-BE49-F238E27FC236}">
                  <a16:creationId xmlns:a16="http://schemas.microsoft.com/office/drawing/2014/main" id="{7D43DC9E-2F46-5C95-6A61-37004E9981D8}"/>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0" name="Freeform 49">
              <a:extLst>
                <a:ext uri="{FF2B5EF4-FFF2-40B4-BE49-F238E27FC236}">
                  <a16:creationId xmlns:a16="http://schemas.microsoft.com/office/drawing/2014/main" id="{C4925789-B40F-0B46-0286-BA824DB32CC4}"/>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1" name="Freeform 50">
              <a:extLst>
                <a:ext uri="{FF2B5EF4-FFF2-40B4-BE49-F238E27FC236}">
                  <a16:creationId xmlns:a16="http://schemas.microsoft.com/office/drawing/2014/main" id="{2521034F-994D-44E3-7BF6-ADFDBB5391B3}"/>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2" name="Freeform 51">
              <a:extLst>
                <a:ext uri="{FF2B5EF4-FFF2-40B4-BE49-F238E27FC236}">
                  <a16:creationId xmlns:a16="http://schemas.microsoft.com/office/drawing/2014/main" id="{8E94FA0B-71BA-4BCF-DB1F-A1A558CC851E}"/>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3" name="Freeform 52">
              <a:extLst>
                <a:ext uri="{FF2B5EF4-FFF2-40B4-BE49-F238E27FC236}">
                  <a16:creationId xmlns:a16="http://schemas.microsoft.com/office/drawing/2014/main" id="{1692ED83-BD5B-9F0B-F16A-0DABD155FAA3}"/>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54" name="Freeform 53">
              <a:extLst>
                <a:ext uri="{FF2B5EF4-FFF2-40B4-BE49-F238E27FC236}">
                  <a16:creationId xmlns:a16="http://schemas.microsoft.com/office/drawing/2014/main" id="{27619079-22E7-5203-4FAD-4ABEE8E7FD4E}"/>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sp>
        <p:nvSpPr>
          <p:cNvPr id="94" name="Rectangle 93">
            <a:extLst>
              <a:ext uri="{FF2B5EF4-FFF2-40B4-BE49-F238E27FC236}">
                <a16:creationId xmlns:a16="http://schemas.microsoft.com/office/drawing/2014/main" id="{7DB82451-B3E8-CB1A-5784-667D872303B4}"/>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95" name="Graphic 40">
            <a:extLst>
              <a:ext uri="{FF2B5EF4-FFF2-40B4-BE49-F238E27FC236}">
                <a16:creationId xmlns:a16="http://schemas.microsoft.com/office/drawing/2014/main" id="{EB8F3BCC-C29B-81BA-B56E-E7A0595DE5E3}"/>
              </a:ext>
            </a:extLst>
          </p:cNvPr>
          <p:cNvGrpSpPr/>
          <p:nvPr/>
        </p:nvGrpSpPr>
        <p:grpSpPr>
          <a:xfrm>
            <a:off x="-2213822" y="8088657"/>
            <a:ext cx="3293668" cy="2042232"/>
            <a:chOff x="-3997861" y="6017904"/>
            <a:chExt cx="935163" cy="579846"/>
          </a:xfrm>
          <a:solidFill>
            <a:schemeClr val="bg1">
              <a:alpha val="9824"/>
            </a:schemeClr>
          </a:solidFill>
        </p:grpSpPr>
        <p:sp>
          <p:nvSpPr>
            <p:cNvPr id="96" name="Freeform 95">
              <a:extLst>
                <a:ext uri="{FF2B5EF4-FFF2-40B4-BE49-F238E27FC236}">
                  <a16:creationId xmlns:a16="http://schemas.microsoft.com/office/drawing/2014/main" id="{1898BDE1-3EF3-C896-BC53-58479EB91EC5}"/>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7" name="Freeform 96">
              <a:extLst>
                <a:ext uri="{FF2B5EF4-FFF2-40B4-BE49-F238E27FC236}">
                  <a16:creationId xmlns:a16="http://schemas.microsoft.com/office/drawing/2014/main" id="{26613DCA-214D-D524-AA11-C6AC643C0CD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F55DEEED-5773-9A64-B0EA-D69AA17A981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502BFEDA-E983-E49B-CEC4-3D807D1C560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00" name="Text Placeholder 29">
            <a:extLst>
              <a:ext uri="{FF2B5EF4-FFF2-40B4-BE49-F238E27FC236}">
                <a16:creationId xmlns:a16="http://schemas.microsoft.com/office/drawing/2014/main" id="{D2FD8116-2EBD-9E19-19F9-53E9AE585644}"/>
              </a:ext>
            </a:extLst>
          </p:cNvPr>
          <p:cNvSpPr txBox="1">
            <a:spLocks/>
          </p:cNvSpPr>
          <p:nvPr/>
        </p:nvSpPr>
        <p:spPr>
          <a:xfrm>
            <a:off x="667241" y="3613026"/>
            <a:ext cx="6161960" cy="55991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Digitale Steuerung, Automatisierung und künstliche Intelligenz (KI) verändern den Bereich Heizung und Kühlung.</a:t>
            </a:r>
            <a:endParaRPr lang="en-IE" sz="1600" b="1" dirty="0">
              <a:solidFill>
                <a:srgbClr val="404040"/>
              </a:solidFill>
            </a:endParaRPr>
          </a:p>
        </p:txBody>
      </p:sp>
      <p:grpSp>
        <p:nvGrpSpPr>
          <p:cNvPr id="101" name="Graphic 15">
            <a:extLst>
              <a:ext uri="{FF2B5EF4-FFF2-40B4-BE49-F238E27FC236}">
                <a16:creationId xmlns:a16="http://schemas.microsoft.com/office/drawing/2014/main" id="{4AE9572E-A7BA-25D8-9B8A-2D26F6973F7B}"/>
              </a:ext>
            </a:extLst>
          </p:cNvPr>
          <p:cNvGrpSpPr/>
          <p:nvPr/>
        </p:nvGrpSpPr>
        <p:grpSpPr>
          <a:xfrm rot="16200000">
            <a:off x="707533" y="2565653"/>
            <a:ext cx="806221" cy="712573"/>
            <a:chOff x="547405" y="6570857"/>
            <a:chExt cx="1035254" cy="914999"/>
          </a:xfrm>
        </p:grpSpPr>
        <p:sp>
          <p:nvSpPr>
            <p:cNvPr id="102" name="Freeform 101">
              <a:extLst>
                <a:ext uri="{FF2B5EF4-FFF2-40B4-BE49-F238E27FC236}">
                  <a16:creationId xmlns:a16="http://schemas.microsoft.com/office/drawing/2014/main" id="{1B2FA630-7EF2-6429-30FA-C37A0774663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03" name="Freeform 102">
              <a:extLst>
                <a:ext uri="{FF2B5EF4-FFF2-40B4-BE49-F238E27FC236}">
                  <a16:creationId xmlns:a16="http://schemas.microsoft.com/office/drawing/2014/main" id="{7328D597-3862-495C-D2C0-35574A033573}"/>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grpSp>
        <p:nvGrpSpPr>
          <p:cNvPr id="105" name="Graphic 3">
            <a:extLst>
              <a:ext uri="{FF2B5EF4-FFF2-40B4-BE49-F238E27FC236}">
                <a16:creationId xmlns:a16="http://schemas.microsoft.com/office/drawing/2014/main" id="{E14FADCA-F78B-4675-C0BE-DADCE992CC09}"/>
              </a:ext>
            </a:extLst>
          </p:cNvPr>
          <p:cNvGrpSpPr>
            <a:grpSpLocks noChangeAspect="1"/>
          </p:cNvGrpSpPr>
          <p:nvPr/>
        </p:nvGrpSpPr>
        <p:grpSpPr>
          <a:xfrm>
            <a:off x="907853" y="2780015"/>
            <a:ext cx="375116" cy="325139"/>
            <a:chOff x="4577854" y="5970619"/>
            <a:chExt cx="430519" cy="373161"/>
          </a:xfrm>
          <a:noFill/>
        </p:grpSpPr>
        <p:sp>
          <p:nvSpPr>
            <p:cNvPr id="106" name="Freeform 105">
              <a:extLst>
                <a:ext uri="{FF2B5EF4-FFF2-40B4-BE49-F238E27FC236}">
                  <a16:creationId xmlns:a16="http://schemas.microsoft.com/office/drawing/2014/main" id="{2787DD04-B95C-2BCE-20E5-84623D1B1558}"/>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7" name="Freeform 106">
              <a:extLst>
                <a:ext uri="{FF2B5EF4-FFF2-40B4-BE49-F238E27FC236}">
                  <a16:creationId xmlns:a16="http://schemas.microsoft.com/office/drawing/2014/main" id="{B1722885-4DE2-98B7-F6A7-7425C037AB31}"/>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8" name="Freeform 107">
              <a:extLst>
                <a:ext uri="{FF2B5EF4-FFF2-40B4-BE49-F238E27FC236}">
                  <a16:creationId xmlns:a16="http://schemas.microsoft.com/office/drawing/2014/main" id="{C407B007-DEC1-2593-881B-4277B591A34C}"/>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109" name="Freeform 108">
              <a:extLst>
                <a:ext uri="{FF2B5EF4-FFF2-40B4-BE49-F238E27FC236}">
                  <a16:creationId xmlns:a16="http://schemas.microsoft.com/office/drawing/2014/main" id="{07D2DF7E-B4BE-939E-78DF-23CBCA82288D}"/>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110" name="Freeform 109">
              <a:extLst>
                <a:ext uri="{FF2B5EF4-FFF2-40B4-BE49-F238E27FC236}">
                  <a16:creationId xmlns:a16="http://schemas.microsoft.com/office/drawing/2014/main" id="{19591921-C4B4-91B2-41F4-1D0D049F942E}"/>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111" name="Freeform 110">
              <a:extLst>
                <a:ext uri="{FF2B5EF4-FFF2-40B4-BE49-F238E27FC236}">
                  <a16:creationId xmlns:a16="http://schemas.microsoft.com/office/drawing/2014/main" id="{A709B78F-4284-1A74-84ED-32B4C2A97806}"/>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2" name="Freeform 111">
              <a:extLst>
                <a:ext uri="{FF2B5EF4-FFF2-40B4-BE49-F238E27FC236}">
                  <a16:creationId xmlns:a16="http://schemas.microsoft.com/office/drawing/2014/main" id="{DCDB1F72-8B57-EBD1-2D9A-84D01E569407}"/>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3" name="Freeform 112">
              <a:extLst>
                <a:ext uri="{FF2B5EF4-FFF2-40B4-BE49-F238E27FC236}">
                  <a16:creationId xmlns:a16="http://schemas.microsoft.com/office/drawing/2014/main" id="{D247FE14-B7E4-5E25-8DE7-EE141A19CA29}"/>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114" name="Freeform 113">
              <a:extLst>
                <a:ext uri="{FF2B5EF4-FFF2-40B4-BE49-F238E27FC236}">
                  <a16:creationId xmlns:a16="http://schemas.microsoft.com/office/drawing/2014/main" id="{1E17E9B4-CE53-F5AE-BD9E-241848824A89}"/>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5" name="Freeform 114">
              <a:extLst>
                <a:ext uri="{FF2B5EF4-FFF2-40B4-BE49-F238E27FC236}">
                  <a16:creationId xmlns:a16="http://schemas.microsoft.com/office/drawing/2014/main" id="{DFAE48A4-6A53-0EFB-1953-9056E0579D30}"/>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6" name="Freeform 115">
              <a:extLst>
                <a:ext uri="{FF2B5EF4-FFF2-40B4-BE49-F238E27FC236}">
                  <a16:creationId xmlns:a16="http://schemas.microsoft.com/office/drawing/2014/main" id="{88545F12-2495-090E-C1F0-711864ABDDBA}"/>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117" name="Freeform 116">
              <a:extLst>
                <a:ext uri="{FF2B5EF4-FFF2-40B4-BE49-F238E27FC236}">
                  <a16:creationId xmlns:a16="http://schemas.microsoft.com/office/drawing/2014/main" id="{EACE24C3-0C4B-40AE-BC3B-C2B231BE9ACC}"/>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118" name="Freeform 117">
              <a:extLst>
                <a:ext uri="{FF2B5EF4-FFF2-40B4-BE49-F238E27FC236}">
                  <a16:creationId xmlns:a16="http://schemas.microsoft.com/office/drawing/2014/main" id="{86F85564-782B-6CCE-514E-8D46E9E792B3}"/>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119" name="Freeform 118">
              <a:extLst>
                <a:ext uri="{FF2B5EF4-FFF2-40B4-BE49-F238E27FC236}">
                  <a16:creationId xmlns:a16="http://schemas.microsoft.com/office/drawing/2014/main" id="{8C1A26C7-2603-0E4C-DF30-E5E9F298F047}"/>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120" name="Freeform 119">
              <a:extLst>
                <a:ext uri="{FF2B5EF4-FFF2-40B4-BE49-F238E27FC236}">
                  <a16:creationId xmlns:a16="http://schemas.microsoft.com/office/drawing/2014/main" id="{3A42F3A9-9F9F-1475-1ECF-A7CA78F47FE4}"/>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121" name="Freeform 120">
              <a:extLst>
                <a:ext uri="{FF2B5EF4-FFF2-40B4-BE49-F238E27FC236}">
                  <a16:creationId xmlns:a16="http://schemas.microsoft.com/office/drawing/2014/main" id="{1DDDAF88-D0A4-3F31-AD08-0145AE43B2CC}"/>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22" name="Freeform 121">
              <a:extLst>
                <a:ext uri="{FF2B5EF4-FFF2-40B4-BE49-F238E27FC236}">
                  <a16:creationId xmlns:a16="http://schemas.microsoft.com/office/drawing/2014/main" id="{96395CA2-71AB-E586-1659-C1573B380383}"/>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123" name="Freeform 122">
              <a:extLst>
                <a:ext uri="{FF2B5EF4-FFF2-40B4-BE49-F238E27FC236}">
                  <a16:creationId xmlns:a16="http://schemas.microsoft.com/office/drawing/2014/main" id="{353F4217-5F53-EE2C-DA06-3E53DF62456D}"/>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124" name="Freeform 123">
              <a:extLst>
                <a:ext uri="{FF2B5EF4-FFF2-40B4-BE49-F238E27FC236}">
                  <a16:creationId xmlns:a16="http://schemas.microsoft.com/office/drawing/2014/main" id="{DA87B3A8-F8AE-0CDC-0F9D-CA8A7A5B1095}"/>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125" name="Freeform 124">
              <a:extLst>
                <a:ext uri="{FF2B5EF4-FFF2-40B4-BE49-F238E27FC236}">
                  <a16:creationId xmlns:a16="http://schemas.microsoft.com/office/drawing/2014/main" id="{2C737477-A104-317D-8AD6-C2CF92ECA0B2}"/>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126" name="Freeform 125">
              <a:extLst>
                <a:ext uri="{FF2B5EF4-FFF2-40B4-BE49-F238E27FC236}">
                  <a16:creationId xmlns:a16="http://schemas.microsoft.com/office/drawing/2014/main" id="{957D89BF-B686-D849-6663-0FAD9183F02A}"/>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127" name="Freeform 126">
              <a:extLst>
                <a:ext uri="{FF2B5EF4-FFF2-40B4-BE49-F238E27FC236}">
                  <a16:creationId xmlns:a16="http://schemas.microsoft.com/office/drawing/2014/main" id="{C51C7239-117C-9F86-6DA2-2C0DF85AFD10}"/>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128" name="Freeform 127">
              <a:extLst>
                <a:ext uri="{FF2B5EF4-FFF2-40B4-BE49-F238E27FC236}">
                  <a16:creationId xmlns:a16="http://schemas.microsoft.com/office/drawing/2014/main" id="{C89A5729-514F-9B39-CAD3-51D62E56DB51}"/>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129" name="Freeform 128">
              <a:extLst>
                <a:ext uri="{FF2B5EF4-FFF2-40B4-BE49-F238E27FC236}">
                  <a16:creationId xmlns:a16="http://schemas.microsoft.com/office/drawing/2014/main" id="{797F01A1-629D-BB60-FDC2-15D606C282B5}"/>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130" name="Freeform 129">
              <a:extLst>
                <a:ext uri="{FF2B5EF4-FFF2-40B4-BE49-F238E27FC236}">
                  <a16:creationId xmlns:a16="http://schemas.microsoft.com/office/drawing/2014/main" id="{8E7EA76C-BC07-9E64-6209-CCEFFF6D25CC}"/>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131" name="Freeform 130">
              <a:extLst>
                <a:ext uri="{FF2B5EF4-FFF2-40B4-BE49-F238E27FC236}">
                  <a16:creationId xmlns:a16="http://schemas.microsoft.com/office/drawing/2014/main" id="{DE4C3829-2DC7-541C-6B55-B29920CC9FCA}"/>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132" name="Freeform 131">
              <a:extLst>
                <a:ext uri="{FF2B5EF4-FFF2-40B4-BE49-F238E27FC236}">
                  <a16:creationId xmlns:a16="http://schemas.microsoft.com/office/drawing/2014/main" id="{F9A9F452-8E0F-3A14-F007-767F64CB123A}"/>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133" name="Freeform 132">
              <a:extLst>
                <a:ext uri="{FF2B5EF4-FFF2-40B4-BE49-F238E27FC236}">
                  <a16:creationId xmlns:a16="http://schemas.microsoft.com/office/drawing/2014/main" id="{1698BE30-936A-27B8-5C81-B633976E89B1}"/>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134" name="Freeform 133">
              <a:extLst>
                <a:ext uri="{FF2B5EF4-FFF2-40B4-BE49-F238E27FC236}">
                  <a16:creationId xmlns:a16="http://schemas.microsoft.com/office/drawing/2014/main" id="{64541EDD-90B7-48B0-AAF6-ADDAFF0A09F6}"/>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135" name="Freeform 134">
              <a:extLst>
                <a:ext uri="{FF2B5EF4-FFF2-40B4-BE49-F238E27FC236}">
                  <a16:creationId xmlns:a16="http://schemas.microsoft.com/office/drawing/2014/main" id="{DB498A91-7880-04FD-ECEC-51FAB8BB6511}"/>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136" name="Freeform 135">
              <a:extLst>
                <a:ext uri="{FF2B5EF4-FFF2-40B4-BE49-F238E27FC236}">
                  <a16:creationId xmlns:a16="http://schemas.microsoft.com/office/drawing/2014/main" id="{490BD62E-6213-FC57-99ED-2DCD08627469}"/>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37" name="Freeform 136">
              <a:extLst>
                <a:ext uri="{FF2B5EF4-FFF2-40B4-BE49-F238E27FC236}">
                  <a16:creationId xmlns:a16="http://schemas.microsoft.com/office/drawing/2014/main" id="{C0D7796E-5B00-E07F-D053-61EF9896F7C8}"/>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cxnSp>
        <p:nvCxnSpPr>
          <p:cNvPr id="2" name="Straight Connector 1">
            <a:extLst>
              <a:ext uri="{FF2B5EF4-FFF2-40B4-BE49-F238E27FC236}">
                <a16:creationId xmlns:a16="http://schemas.microsoft.com/office/drawing/2014/main" id="{30543B83-BD49-BB02-EC01-B69775717E18}"/>
              </a:ext>
            </a:extLst>
          </p:cNvPr>
          <p:cNvCxnSpPr>
            <a:cxnSpLocks/>
          </p:cNvCxnSpPr>
          <p:nvPr/>
        </p:nvCxnSpPr>
        <p:spPr>
          <a:xfrm>
            <a:off x="34620" y="477677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5B5A825-ECFD-BD91-383B-D9FEBF379D0A}"/>
              </a:ext>
            </a:extLst>
          </p:cNvPr>
          <p:cNvSpPr txBox="1"/>
          <p:nvPr/>
        </p:nvSpPr>
        <p:spPr>
          <a:xfrm>
            <a:off x="681937" y="4527014"/>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2</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67538502-3B79-2D53-952C-AB4811A7624C}"/>
              </a:ext>
            </a:extLst>
          </p:cNvPr>
          <p:cNvSpPr txBox="1"/>
          <p:nvPr/>
        </p:nvSpPr>
        <p:spPr>
          <a:xfrm>
            <a:off x="1398499" y="4581665"/>
            <a:ext cx="5052744"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Hindernisse</a:t>
            </a:r>
            <a:r>
              <a:rPr lang="en-US" sz="2000" b="1" dirty="0">
                <a:solidFill>
                  <a:srgbClr val="ED4D24"/>
                </a:solidFill>
                <a:latin typeface="Calibri" panose="020F0502020204030204" pitchFamily="34" charset="0"/>
                <a:cs typeface="Calibri" panose="020F0502020204030204" pitchFamily="34" charset="0"/>
              </a:rPr>
              <a:t> und </a:t>
            </a:r>
            <a:r>
              <a:rPr lang="en-US" sz="2000" b="1" dirty="0" err="1">
                <a:solidFill>
                  <a:srgbClr val="ED4D24"/>
                </a:solidFill>
                <a:latin typeface="Calibri" panose="020F0502020204030204" pitchFamily="34" charset="0"/>
                <a:cs typeface="Calibri" panose="020F0502020204030204" pitchFamily="34" charset="0"/>
              </a:rPr>
              <a:t>Herausforderungen</a:t>
            </a:r>
            <a:endParaRPr lang="en-US" sz="2000" b="1" dirty="0">
              <a:solidFill>
                <a:srgbClr val="ED4D24"/>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AA9C4F8D-B73C-1081-01A1-75FA9836A372}"/>
              </a:ext>
            </a:extLst>
          </p:cNvPr>
          <p:cNvCxnSpPr>
            <a:cxnSpLocks/>
          </p:cNvCxnSpPr>
          <p:nvPr/>
        </p:nvCxnSpPr>
        <p:spPr>
          <a:xfrm>
            <a:off x="906633" y="5345906"/>
            <a:ext cx="0" cy="487893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1" name="Triangle 23">
            <a:extLst>
              <a:ext uri="{FF2B5EF4-FFF2-40B4-BE49-F238E27FC236}">
                <a16:creationId xmlns:a16="http://schemas.microsoft.com/office/drawing/2014/main" id="{489C5474-D503-0A3A-9EF0-6471D99B95BE}"/>
              </a:ext>
            </a:extLst>
          </p:cNvPr>
          <p:cNvSpPr/>
          <p:nvPr/>
        </p:nvSpPr>
        <p:spPr>
          <a:xfrm rot="10800000">
            <a:off x="780924" y="547156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333416-9FFF-8785-7A59-C44FDAEB248D}"/>
              </a:ext>
            </a:extLst>
          </p:cNvPr>
          <p:cNvSpPr txBox="1"/>
          <p:nvPr/>
        </p:nvSpPr>
        <p:spPr>
          <a:xfrm>
            <a:off x="591609" y="5083754"/>
            <a:ext cx="6389643" cy="335989"/>
          </a:xfrm>
          <a:prstGeom prst="rect">
            <a:avLst/>
          </a:prstGeom>
          <a:noFill/>
        </p:spPr>
        <p:txBody>
          <a:bodyPr wrap="square" rtlCol="0" anchor="t">
            <a:spAutoFit/>
          </a:bodyPr>
          <a:lstStyle/>
          <a:p>
            <a:pPr marL="6350">
              <a:lnSpc>
                <a:spcPts val="1900"/>
              </a:lnSpc>
              <a:tabLst>
                <a:tab pos="611188" algn="l"/>
              </a:tabLst>
            </a:pPr>
            <a:r>
              <a:rPr lang="en-US" sz="1600" dirty="0">
                <a:solidFill>
                  <a:srgbClr val="404040"/>
                </a:solidFill>
                <a:latin typeface="Calibri" panose="020F0502020204030204" pitchFamily="34" charset="0"/>
                <a:cs typeface="Calibri" panose="020F0502020204030204" pitchFamily="34" charset="0"/>
              </a:rPr>
              <a:t> </a:t>
            </a:r>
            <a:r>
              <a:rPr lang="de-DE" sz="1600" dirty="0">
                <a:solidFill>
                  <a:srgbClr val="404040"/>
                </a:solidFill>
                <a:latin typeface="Calibri" panose="020F0502020204030204" pitchFamily="34" charset="0"/>
                <a:cs typeface="Calibri" panose="020F0502020204030204" pitchFamily="34" charset="0"/>
              </a:rPr>
              <a:t>Zu den größten Hindernissen für die Dekarbonisierung der Heizung zählen:</a:t>
            </a:r>
            <a:endParaRPr lang="en-US" sz="1600" dirty="0">
              <a:solidFill>
                <a:srgbClr val="404040"/>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930C0FDF-5CEF-9200-81CB-C3B31967A393}"/>
              </a:ext>
            </a:extLst>
          </p:cNvPr>
          <p:cNvSpPr txBox="1"/>
          <p:nvPr/>
        </p:nvSpPr>
        <p:spPr>
          <a:xfrm>
            <a:off x="1282719" y="5756080"/>
            <a:ext cx="5622486" cy="4536563"/>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Hohe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Kapitalkosten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de-DE" sz="1100" dirty="0">
                <a:solidFill>
                  <a:srgbClr val="404040"/>
                </a:solidFill>
                <a:latin typeface="Calibri" panose="020F0502020204030204" pitchFamily="34" charset="0"/>
                <a:cs typeface="Calibri" panose="020F0502020204030204" pitchFamily="34" charset="0"/>
              </a:rPr>
              <a:t>Wärmepumpen, geothermische Bohrungen, Fernwärmenetze und Energiespeichersysteme erfordern trotz geringerer Lebenszykluskosten erhebliche Vorabinvestitionen. Die jüngste Inflation und die volatilen Energiepreise haben das Verbrauchervertrauen gedämpft, was zu einem Rückgang der europäischen Wärmepumpenverkäufe um 21 % im Jahr 2024 geführt hat (</a:t>
            </a:r>
            <a:r>
              <a:rPr lang="en-GB" sz="1100" u="sng" dirty="0">
                <a:solidFill>
                  <a:srgbClr val="40404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IEA Global Energy Review</a:t>
            </a:r>
            <a:r>
              <a:rPr lang="de-DE"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Netz- und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Infrastrukturbeschränkungen</a:t>
            </a:r>
            <a:endParaRPr lang="en-GB" sz="1100" dirty="0">
              <a:solidFill>
                <a:srgbClr val="404040"/>
              </a:solidFill>
              <a:latin typeface="Calibri" panose="020F0502020204030204" pitchFamily="34" charset="0"/>
              <a:cs typeface="Calibri" panose="020F0502020204030204" pitchFamily="34" charset="0"/>
            </a:endParaRPr>
          </a:p>
          <a:p>
            <a:pPr>
              <a:lnSpc>
                <a:spcPts val="1240"/>
              </a:lnSpc>
            </a:pPr>
            <a:endParaRPr lang="de-DE" sz="1100" dirty="0">
              <a:solidFill>
                <a:srgbClr val="404040"/>
              </a:solidFill>
              <a:latin typeface="Calibri" panose="020F0502020204030204" pitchFamily="34" charset="0"/>
              <a:cs typeface="Calibri" panose="020F0502020204030204" pitchFamily="34" charset="0"/>
            </a:endParaRPr>
          </a:p>
          <a:p>
            <a:pPr>
              <a:lnSpc>
                <a:spcPts val="1240"/>
              </a:lnSpc>
            </a:pPr>
            <a:r>
              <a:rPr lang="de-DE" sz="1100" dirty="0">
                <a:solidFill>
                  <a:srgbClr val="404040"/>
                </a:solidFill>
                <a:latin typeface="Calibri" panose="020F0502020204030204" pitchFamily="34" charset="0"/>
                <a:cs typeface="Calibri" panose="020F0502020204030204" pitchFamily="34" charset="0"/>
              </a:rPr>
              <a:t>Die großflächige Elektrifizierung erhöht den Strombedarf und erfordert eine Verstärkung des Stromnetzes, eine Nachfragesteuerung und die Integration dezentraler Energieerzeugung. Bestehende Hochtemperatur-Fernwärmenetze behindern die Integration erneuerbarer Energien und erfordern Strategien zur Temperaturabsenkung.</a:t>
            </a: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Regulierungslücken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600" b="1" dirty="0">
              <a:solidFill>
                <a:srgbClr val="ED4D24"/>
              </a:solidFill>
              <a:latin typeface="Calibri" panose="020F0502020204030204" pitchFamily="34" charset="0"/>
              <a:cs typeface="Times New Roman" panose="02020603050405020304" pitchFamily="18" charset="0"/>
            </a:endParaRPr>
          </a:p>
          <a:p>
            <a:pPr lvl="0">
              <a:lnSpc>
                <a:spcPts val="1120"/>
              </a:lnSpc>
            </a:pPr>
            <a:endParaRPr lang="en-GB" sz="1100" dirty="0">
              <a:solidFill>
                <a:srgbClr val="404040"/>
              </a:solidFill>
              <a:latin typeface="Calibri" panose="020F0502020204030204" pitchFamily="34" charset="0"/>
              <a:cs typeface="Calibri" panose="020F0502020204030204" pitchFamily="34" charset="0"/>
            </a:endParaRPr>
          </a:p>
          <a:p>
            <a:pPr lvl="0">
              <a:lnSpc>
                <a:spcPts val="1120"/>
              </a:lnSpc>
            </a:pPr>
            <a:r>
              <a:rPr lang="de-DE" sz="1100" dirty="0">
                <a:solidFill>
                  <a:srgbClr val="404040"/>
                </a:solidFill>
                <a:latin typeface="Calibri" panose="020F0502020204030204" pitchFamily="34" charset="0"/>
                <a:cs typeface="Calibri" panose="020F0502020204030204" pitchFamily="34" charset="0"/>
              </a:rPr>
              <a:t>Fragmentierte Genehmigungsverfahren und fehlende rechtliche Rahmenbedingungen behindern Abwärmeprojekte und den Einsatz von Geothermie (</a:t>
            </a:r>
            <a:r>
              <a:rPr lang="en-GB" sz="1100" u="sng" dirty="0" err="1">
                <a:solidFill>
                  <a:srgbClr val="40404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Zirne</a:t>
            </a:r>
            <a:r>
              <a:rPr lang="en-GB" sz="1100" u="sng" dirty="0">
                <a:solidFill>
                  <a:srgbClr val="40404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&amp; </a:t>
            </a:r>
            <a:r>
              <a:rPr lang="en-GB" sz="1100" u="sng" dirty="0" err="1">
                <a:solidFill>
                  <a:srgbClr val="40404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Pakere</a:t>
            </a:r>
            <a:r>
              <a:rPr lang="de-DE" sz="1100" dirty="0">
                <a:solidFill>
                  <a:srgbClr val="404040"/>
                </a:solidFill>
                <a:latin typeface="Calibri" panose="020F0502020204030204" pitchFamily="34" charset="0"/>
                <a:cs typeface="Calibri" panose="020F0502020204030204" pitchFamily="34" charset="0"/>
              </a:rPr>
              <a:t>, 2024).</a:t>
            </a:r>
          </a:p>
          <a:p>
            <a:pPr lvl="0">
              <a:lnSpc>
                <a:spcPts val="1120"/>
              </a:lnSpc>
            </a:pP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Arbeitskräftemangel</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und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Lieferketten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de-DE" sz="1100" dirty="0">
                <a:solidFill>
                  <a:srgbClr val="404040"/>
                </a:solidFill>
                <a:latin typeface="Calibri" panose="020F0502020204030204" pitchFamily="34" charset="0"/>
                <a:cs typeface="Calibri" panose="020F0502020204030204" pitchFamily="34" charset="0"/>
              </a:rPr>
              <a:t>Technikerdefizite und begrenzte Fertigungskapazitäten schränken die Einführung ein (</a:t>
            </a:r>
            <a:r>
              <a:rPr lang="en-GB" sz="1100" u="sng" dirty="0">
                <a:solidFill>
                  <a:srgbClr val="40404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Kaspar</a:t>
            </a:r>
            <a:r>
              <a:rPr lang="de-DE" sz="1100" dirty="0">
                <a:solidFill>
                  <a:srgbClr val="404040"/>
                </a:solidFill>
                <a:latin typeface="Calibri" panose="020F0502020204030204" pitchFamily="34" charset="0"/>
                <a:cs typeface="Calibri" panose="020F0502020204030204" pitchFamily="34" charset="0"/>
              </a:rPr>
              <a:t>, 2025).</a:t>
            </a:r>
            <a:endParaRPr lang="en-GB" sz="1100" dirty="0">
              <a:solidFill>
                <a:srgbClr val="404040"/>
              </a:solidFill>
              <a:latin typeface="Calibri" panose="020F0502020204030204" pitchFamily="34" charset="0"/>
              <a:cs typeface="Calibri" panose="020F0502020204030204" pitchFamily="34" charset="0"/>
            </a:endParaRPr>
          </a:p>
          <a:p>
            <a:pPr>
              <a:lnSpc>
                <a:spcPts val="1120"/>
              </a:lnSpc>
            </a:pPr>
            <a:endParaRPr lang="en-GB"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Öffentliche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Akzeptanz</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und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Bewusstsein</a:t>
            </a:r>
            <a:endPar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de-DE" sz="1100" dirty="0">
                <a:solidFill>
                  <a:srgbClr val="404040"/>
                </a:solidFill>
                <a:latin typeface="Calibri" panose="020F0502020204030204" pitchFamily="34" charset="0"/>
                <a:cs typeface="Calibri" panose="020F0502020204030204" pitchFamily="34" charset="0"/>
              </a:rPr>
              <a:t>Unvertrautheit mit neuen Technologien und Datenschutzbedenken hinsichtlich intelligenter Systeme können die Einführung verlangsamen.</a:t>
            </a:r>
            <a:r>
              <a:rPr lang="en-GB" sz="1100" dirty="0">
                <a:solidFill>
                  <a:srgbClr val="404040"/>
                </a:solidFill>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p:txBody>
      </p:sp>
      <p:cxnSp>
        <p:nvCxnSpPr>
          <p:cNvPr id="64" name="Straight Connector 63">
            <a:extLst>
              <a:ext uri="{FF2B5EF4-FFF2-40B4-BE49-F238E27FC236}">
                <a16:creationId xmlns:a16="http://schemas.microsoft.com/office/drawing/2014/main" id="{2274C790-9BDF-2AA9-6C62-89CC5CF02A98}"/>
              </a:ext>
            </a:extLst>
          </p:cNvPr>
          <p:cNvCxnSpPr>
            <a:cxnSpLocks/>
          </p:cNvCxnSpPr>
          <p:nvPr/>
        </p:nvCxnSpPr>
        <p:spPr>
          <a:xfrm>
            <a:off x="897423" y="10224845"/>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759B869A-33AB-DC85-FC97-099C8818B6D2}"/>
              </a:ext>
            </a:extLst>
          </p:cNvPr>
          <p:cNvGrpSpPr/>
          <p:nvPr/>
        </p:nvGrpSpPr>
        <p:grpSpPr>
          <a:xfrm>
            <a:off x="663182" y="5848380"/>
            <a:ext cx="6909386" cy="288000"/>
            <a:chOff x="644327" y="1972700"/>
            <a:chExt cx="6909386" cy="288000"/>
          </a:xfrm>
        </p:grpSpPr>
        <p:cxnSp>
          <p:nvCxnSpPr>
            <p:cNvPr id="66" name="Straight Connector 65">
              <a:extLst>
                <a:ext uri="{FF2B5EF4-FFF2-40B4-BE49-F238E27FC236}">
                  <a16:creationId xmlns:a16="http://schemas.microsoft.com/office/drawing/2014/main" id="{DE268C41-285C-32E8-3662-265AC702C75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417C4F4B-C11C-C4B7-C330-B33921BB334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68" name="Group 67">
            <a:extLst>
              <a:ext uri="{FF2B5EF4-FFF2-40B4-BE49-F238E27FC236}">
                <a16:creationId xmlns:a16="http://schemas.microsoft.com/office/drawing/2014/main" id="{398A2EF4-0062-5A9C-D5D1-DEB8E56A119E}"/>
              </a:ext>
            </a:extLst>
          </p:cNvPr>
          <p:cNvGrpSpPr/>
          <p:nvPr/>
        </p:nvGrpSpPr>
        <p:grpSpPr>
          <a:xfrm>
            <a:off x="636644" y="7009636"/>
            <a:ext cx="6909386" cy="288000"/>
            <a:chOff x="644327" y="1972700"/>
            <a:chExt cx="6909386" cy="288000"/>
          </a:xfrm>
        </p:grpSpPr>
        <p:cxnSp>
          <p:nvCxnSpPr>
            <p:cNvPr id="69" name="Straight Connector 68">
              <a:extLst>
                <a:ext uri="{FF2B5EF4-FFF2-40B4-BE49-F238E27FC236}">
                  <a16:creationId xmlns:a16="http://schemas.microsoft.com/office/drawing/2014/main" id="{B14C1495-9F67-92FA-2AF8-C5E8C56DF8B3}"/>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701D942D-F217-B01E-0D03-7CC5062E996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75" name="Group 74">
            <a:extLst>
              <a:ext uri="{FF2B5EF4-FFF2-40B4-BE49-F238E27FC236}">
                <a16:creationId xmlns:a16="http://schemas.microsoft.com/office/drawing/2014/main" id="{57284647-F237-23F4-E78F-40F510949C75}"/>
              </a:ext>
            </a:extLst>
          </p:cNvPr>
          <p:cNvGrpSpPr/>
          <p:nvPr/>
        </p:nvGrpSpPr>
        <p:grpSpPr>
          <a:xfrm>
            <a:off x="663182" y="8224797"/>
            <a:ext cx="6909386" cy="288000"/>
            <a:chOff x="644327" y="1972700"/>
            <a:chExt cx="6909386" cy="288000"/>
          </a:xfrm>
        </p:grpSpPr>
        <p:cxnSp>
          <p:nvCxnSpPr>
            <p:cNvPr id="76" name="Straight Connector 75">
              <a:extLst>
                <a:ext uri="{FF2B5EF4-FFF2-40B4-BE49-F238E27FC236}">
                  <a16:creationId xmlns:a16="http://schemas.microsoft.com/office/drawing/2014/main" id="{BD4A9328-A9C5-B992-F940-90F1D95A0E4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0E8B67B-AB50-1480-FAD3-3FAAA1DA2B3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78" name="Group 77">
            <a:extLst>
              <a:ext uri="{FF2B5EF4-FFF2-40B4-BE49-F238E27FC236}">
                <a16:creationId xmlns:a16="http://schemas.microsoft.com/office/drawing/2014/main" id="{607E3A02-4791-F9F4-E922-87D7299C1628}"/>
              </a:ext>
            </a:extLst>
          </p:cNvPr>
          <p:cNvGrpSpPr/>
          <p:nvPr/>
        </p:nvGrpSpPr>
        <p:grpSpPr>
          <a:xfrm>
            <a:off x="663182" y="8959485"/>
            <a:ext cx="6909386" cy="288000"/>
            <a:chOff x="644327" y="1972700"/>
            <a:chExt cx="6909386" cy="288000"/>
          </a:xfrm>
        </p:grpSpPr>
        <p:cxnSp>
          <p:nvCxnSpPr>
            <p:cNvPr id="79" name="Straight Connector 78">
              <a:extLst>
                <a:ext uri="{FF2B5EF4-FFF2-40B4-BE49-F238E27FC236}">
                  <a16:creationId xmlns:a16="http://schemas.microsoft.com/office/drawing/2014/main" id="{3EB5A203-7156-3134-3BD9-597D6807323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373857B-E221-7C52-2E63-E2B13B69C2F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82" name="Group 81">
            <a:extLst>
              <a:ext uri="{FF2B5EF4-FFF2-40B4-BE49-F238E27FC236}">
                <a16:creationId xmlns:a16="http://schemas.microsoft.com/office/drawing/2014/main" id="{60E6EF8B-2FF8-8496-E5A0-13A55A52DCC1}"/>
              </a:ext>
            </a:extLst>
          </p:cNvPr>
          <p:cNvGrpSpPr/>
          <p:nvPr/>
        </p:nvGrpSpPr>
        <p:grpSpPr>
          <a:xfrm>
            <a:off x="663182" y="9657370"/>
            <a:ext cx="6909386" cy="288000"/>
            <a:chOff x="644327" y="1972700"/>
            <a:chExt cx="6909386" cy="288000"/>
          </a:xfrm>
        </p:grpSpPr>
        <p:cxnSp>
          <p:nvCxnSpPr>
            <p:cNvPr id="83" name="Straight Connector 82">
              <a:extLst>
                <a:ext uri="{FF2B5EF4-FFF2-40B4-BE49-F238E27FC236}">
                  <a16:creationId xmlns:a16="http://schemas.microsoft.com/office/drawing/2014/main" id="{8B9C22D9-7533-2ADB-318F-A1B1E8D0886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99AF0EA-CB07-A27B-35AB-FE064691A14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cxnSp>
        <p:nvCxnSpPr>
          <p:cNvPr id="85" name="Straight Connector 84">
            <a:extLst>
              <a:ext uri="{FF2B5EF4-FFF2-40B4-BE49-F238E27FC236}">
                <a16:creationId xmlns:a16="http://schemas.microsoft.com/office/drawing/2014/main" id="{75788889-3775-9389-8C41-29F0C4516368}"/>
              </a:ext>
            </a:extLst>
          </p:cNvPr>
          <p:cNvCxnSpPr>
            <a:cxnSpLocks/>
          </p:cNvCxnSpPr>
          <p:nvPr/>
        </p:nvCxnSpPr>
        <p:spPr>
          <a:xfrm>
            <a:off x="1646" y="5257440"/>
            <a:ext cx="65915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99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8B17-3F87-79BA-5557-64F3C7ED9B85}"/>
            </a:ext>
          </a:extLst>
        </p:cNvPr>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80CA4CD-A7FF-136F-25BC-1156DC90CB0B}"/>
              </a:ext>
            </a:extLst>
          </p:cNvPr>
          <p:cNvCxnSpPr>
            <a:cxnSpLocks/>
          </p:cNvCxnSpPr>
          <p:nvPr/>
        </p:nvCxnSpPr>
        <p:spPr>
          <a:xfrm>
            <a:off x="880947" y="709507"/>
            <a:ext cx="0" cy="756441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055AB820-2725-1A95-4C0D-E9D8B554CDE5}"/>
              </a:ext>
            </a:extLst>
          </p:cNvPr>
          <p:cNvSpPr/>
          <p:nvPr/>
        </p:nvSpPr>
        <p:spPr>
          <a:xfrm rot="10800000">
            <a:off x="787153" y="146135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1D8F2B6-21FC-4EB9-5001-A5D091C48DAE}"/>
              </a:ext>
            </a:extLst>
          </p:cNvPr>
          <p:cNvSpPr txBox="1"/>
          <p:nvPr/>
        </p:nvSpPr>
        <p:spPr>
          <a:xfrm>
            <a:off x="520341" y="931547"/>
            <a:ext cx="5244631" cy="528350"/>
          </a:xfrm>
          <a:prstGeom prst="rect">
            <a:avLst/>
          </a:prstGeom>
          <a:noFill/>
        </p:spPr>
        <p:txBody>
          <a:bodyPr wrap="square" rtlCol="0" anchor="t">
            <a:spAutoFit/>
          </a:bodyPr>
          <a:lstStyle/>
          <a:p>
            <a:pPr marL="6350">
              <a:lnSpc>
                <a:spcPts val="1700"/>
              </a:lnSpc>
              <a:tabLst>
                <a:tab pos="611188" algn="l"/>
              </a:tabLst>
            </a:pPr>
            <a:r>
              <a:rPr lang="de-DE" sz="1600" dirty="0">
                <a:solidFill>
                  <a:srgbClr val="404040"/>
                </a:solidFill>
                <a:highlight>
                  <a:srgbClr val="FFFFFF"/>
                </a:highlight>
                <a:latin typeface="Calibri" panose="020F0502020204030204" pitchFamily="34" charset="0"/>
                <a:cs typeface="Calibri" panose="020F0502020204030204" pitchFamily="34" charset="0"/>
              </a:rPr>
              <a:t>Ein effektiver Übergang zwischen Heizen und Kühlen erfordert eine integrierte, mehrstufige Strategie:</a:t>
            </a:r>
            <a:endParaRPr lang="en-US" sz="1600" dirty="0">
              <a:solidFill>
                <a:srgbClr val="404040"/>
              </a:solidFill>
              <a:highlight>
                <a:srgbClr val="FFFFFF"/>
              </a:highlight>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AE778D5-C493-112A-7F4A-57C088F4C9EB}"/>
              </a:ext>
            </a:extLst>
          </p:cNvPr>
          <p:cNvSpPr txBox="1"/>
          <p:nvPr/>
        </p:nvSpPr>
        <p:spPr>
          <a:xfrm>
            <a:off x="1258406" y="1601555"/>
            <a:ext cx="6083452" cy="6885924"/>
          </a:xfrm>
          <a:prstGeom prst="rect">
            <a:avLst/>
          </a:prstGeom>
          <a:noFill/>
        </p:spPr>
        <p:txBody>
          <a:bodyPr wrap="square">
            <a:spAutoFit/>
          </a:bodyPr>
          <a:lstStyle/>
          <a:p>
            <a:pPr>
              <a:lnSpc>
                <a:spcPts val="1340"/>
              </a:lnSpc>
            </a:pP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Energieeffizienz</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priorisieren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de-DE" sz="1100" dirty="0">
                <a:solidFill>
                  <a:srgbClr val="404040"/>
                </a:solidFill>
                <a:latin typeface="Calibri" panose="020F0502020204030204" pitchFamily="34" charset="0"/>
                <a:cs typeface="Calibri" panose="020F0502020204030204" pitchFamily="34" charset="0"/>
              </a:rPr>
              <a:t>Eine umfassende Renovierung, einschließlich Wärmedämmung und Wärmerückgewinnungslüftung, muss der Elektrifizierung des Systems vorausgehen, um den Grundbedarf zu senken (</a:t>
            </a:r>
            <a:r>
              <a:rPr lang="en-GB" sz="1100" u="sng" dirty="0">
                <a:solidFill>
                  <a:srgbClr val="40404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Pastore et al</a:t>
            </a:r>
            <a:r>
              <a:rPr lang="de-DE"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de-D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Beschleunigung des Einsatzes von Wärmepumpen und Niedertemperatur-Fernwärme</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de-DE" sz="1100" dirty="0">
                <a:solidFill>
                  <a:srgbClr val="404040"/>
                </a:solidFill>
                <a:latin typeface="Calibri" panose="020F0502020204030204" pitchFamily="34" charset="0"/>
                <a:cs typeface="Calibri" panose="020F0502020204030204" pitchFamily="34" charset="0"/>
              </a:rPr>
              <a:t>Stabile Anreize, zugängliche Finanzierungen und die Ausbildung von Arbeitskräften werden für die Erreichung der REPowerEU-Ziele von entscheidender Bedeutung sein (</a:t>
            </a:r>
            <a:r>
              <a:rPr lang="de-DE" sz="1100" dirty="0">
                <a:solidFill>
                  <a:srgbClr val="40404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Europäische Kommission</a:t>
            </a:r>
            <a:r>
              <a:rPr lang="de-DE" sz="1100" dirty="0">
                <a:solidFill>
                  <a:srgbClr val="404040"/>
                </a:solidFill>
                <a:latin typeface="Calibri" panose="020F0502020204030204" pitchFamily="34" charset="0"/>
                <a:cs typeface="Calibri" panose="020F0502020204030204" pitchFamily="34" charset="0"/>
              </a:rPr>
              <a:t>, o. J.-a).</a:t>
            </a:r>
            <a:endParaRPr lang="en-IE" sz="1100" dirty="0">
              <a:solidFill>
                <a:srgbClr val="404040"/>
              </a:solidFill>
              <a:latin typeface="Calibri" panose="020F0502020204030204" pitchFamily="34" charset="0"/>
              <a:cs typeface="Calibri" panose="020F0502020204030204" pitchFamily="34" charset="0"/>
            </a:endParaRP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de-D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Verschiedene erneuerbare und zurückgewonnene Wärmequellen integrieren</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p>
          <a:p>
            <a:pPr lvl="0"/>
            <a:endParaRPr lang="en-IE" sz="600" b="1" dirty="0">
              <a:solidFill>
                <a:srgbClr val="ED4D24"/>
              </a:solidFill>
              <a:latin typeface="Calibri" panose="020F0502020204030204" pitchFamily="34" charset="0"/>
              <a:cs typeface="Times New Roman" panose="02020603050405020304" pitchFamily="18" charset="0"/>
            </a:endParaRPr>
          </a:p>
          <a:p>
            <a:pPr lvl="0">
              <a:lnSpc>
                <a:spcPts val="1120"/>
              </a:lnSpc>
            </a:pPr>
            <a:r>
              <a:rPr lang="de-DE" sz="1100" dirty="0">
                <a:solidFill>
                  <a:srgbClr val="404040"/>
                </a:solidFill>
                <a:latin typeface="Calibri" panose="020F0502020204030204" pitchFamily="34" charset="0"/>
                <a:cs typeface="Calibri" panose="020F0502020204030204" pitchFamily="34" charset="0"/>
              </a:rPr>
              <a:t>Die Kartierung lokaler Ressourcen sollte als Leitfaden für eine optimale Kombination aus Geothermie, Solarenergie, Abwärme und Biomasseabfällen dienen, ergänzt durch thermische Energiespeicher zum saisonalen Ausgleich (</a:t>
            </a:r>
            <a:r>
              <a:rPr lang="en-GB" sz="1100" u="sng" dirty="0">
                <a:solidFill>
                  <a:srgbClr val="40404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Verheyen et al</a:t>
            </a:r>
            <a:r>
              <a:rPr lang="de-DE"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de-D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Digitale Innovation und Nachfragesteuerung ermöglichen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de-DE" sz="1100" dirty="0">
                <a:solidFill>
                  <a:srgbClr val="404040"/>
                </a:solidFill>
                <a:latin typeface="Calibri" panose="020F0502020204030204" pitchFamily="34" charset="0"/>
                <a:cs typeface="Calibri" panose="020F0502020204030204" pitchFamily="34" charset="0"/>
              </a:rPr>
              <a:t>Offene Protokolle für intelligente Steuerungen und Standards für die Datenverwaltung können Effizienzsteigerungen ermöglichen und gleichzeitig den Datenschutz gewährleisten (</a:t>
            </a:r>
            <a:r>
              <a:rPr lang="en-GB" sz="1100" u="sng" dirty="0">
                <a:solidFill>
                  <a:srgbClr val="40404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Burns</a:t>
            </a:r>
            <a:r>
              <a:rPr lang="de-DE" sz="1100" dirty="0">
                <a:solidFill>
                  <a:srgbClr val="404040"/>
                </a:solidFill>
                <a:latin typeface="Calibri" panose="020F0502020204030204" pitchFamily="34" charset="0"/>
                <a:cs typeface="Calibri" panose="020F0502020204030204" pitchFamily="34" charset="0"/>
              </a:rPr>
              <a:t>, 2024; </a:t>
            </a:r>
            <a:r>
              <a:rPr lang="en-GB" sz="1100" u="sng" dirty="0">
                <a:solidFill>
                  <a:srgbClr val="40404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Kaspar</a:t>
            </a:r>
            <a:r>
              <a:rPr lang="de-DE" sz="1100" dirty="0">
                <a:solidFill>
                  <a:srgbClr val="404040"/>
                </a:solidFill>
                <a:latin typeface="Calibri" panose="020F0502020204030204" pitchFamily="34" charset="0"/>
                <a:cs typeface="Calibri" panose="020F0502020204030204" pitchFamily="34" charset="0"/>
              </a:rPr>
              <a:t>, 2025).</a:t>
            </a:r>
            <a:endParaRPr lang="en-IE" sz="1100" dirty="0">
              <a:solidFill>
                <a:srgbClr val="404040"/>
              </a:solidFill>
              <a:latin typeface="Calibri" panose="020F0502020204030204" pitchFamily="34" charset="0"/>
              <a:cs typeface="Calibri" panose="020F0502020204030204" pitchFamily="34" charset="0"/>
            </a:endParaRPr>
          </a:p>
          <a:p>
            <a:pPr>
              <a:lnSpc>
                <a:spcPts val="1120"/>
              </a:lnSpc>
            </a:pPr>
            <a:endParaRPr lang="en-GB"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Einen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gerechten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Übergang</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sicherstellen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en-GB" sz="1100" dirty="0" err="1">
                <a:solidFill>
                  <a:srgbClr val="404040"/>
                </a:solidFill>
                <a:latin typeface="Calibri" panose="020F0502020204030204" pitchFamily="34" charset="0"/>
                <a:cs typeface="Calibri" panose="020F0502020204030204" pitchFamily="34" charset="0"/>
              </a:rPr>
              <a:t>Gezielte</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Nachrüstungen</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Sozialtarife</a:t>
            </a:r>
            <a:r>
              <a:rPr lang="en-GB" sz="1100" dirty="0">
                <a:solidFill>
                  <a:srgbClr val="404040"/>
                </a:solidFill>
                <a:latin typeface="Calibri" panose="020F0502020204030204" pitchFamily="34" charset="0"/>
                <a:cs typeface="Calibri" panose="020F0502020204030204" pitchFamily="34" charset="0"/>
              </a:rPr>
              <a:t> und </a:t>
            </a:r>
            <a:r>
              <a:rPr lang="en-GB" sz="1100" dirty="0" err="1">
                <a:solidFill>
                  <a:srgbClr val="404040"/>
                </a:solidFill>
                <a:latin typeface="Calibri" panose="020F0502020204030204" pitchFamily="34" charset="0"/>
                <a:cs typeface="Calibri" panose="020F0502020204030204" pitchFamily="34" charset="0"/>
              </a:rPr>
              <a:t>kommunale</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Energiemodelle</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können</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Energiearmut</a:t>
            </a:r>
            <a:r>
              <a:rPr lang="en-GB" sz="1100" dirty="0">
                <a:solidFill>
                  <a:srgbClr val="40404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lindern</a:t>
            </a:r>
            <a:r>
              <a:rPr lang="en-GB" sz="1100" dirty="0">
                <a:solidFill>
                  <a:srgbClr val="404040"/>
                </a:solidFill>
                <a:latin typeface="Calibri" panose="020F0502020204030204" pitchFamily="34" charset="0"/>
                <a:cs typeface="Calibri" panose="020F0502020204030204" pitchFamily="34" charset="0"/>
              </a:rPr>
              <a:t> (</a:t>
            </a:r>
            <a:r>
              <a:rPr lang="en-GB" sz="1100" u="sng" dirty="0" err="1">
                <a:solidFill>
                  <a:srgbClr val="40404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Bouzarovski</a:t>
            </a:r>
            <a:r>
              <a:rPr lang="en-GB" sz="1100" u="sng" dirty="0">
                <a:solidFill>
                  <a:srgbClr val="40404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et al</a:t>
            </a:r>
            <a:r>
              <a:rPr lang="en-GB" sz="1100" dirty="0">
                <a:solidFill>
                  <a:srgbClr val="404040"/>
                </a:solidFill>
                <a:latin typeface="Calibri" panose="020F0502020204030204" pitchFamily="34" charset="0"/>
                <a:cs typeface="Calibri" panose="020F0502020204030204" pitchFamily="34" charset="0"/>
              </a:rPr>
              <a:t>., 2021; </a:t>
            </a:r>
            <a:r>
              <a:rPr lang="en-GB" sz="1100" u="sng" dirty="0">
                <a:solidFill>
                  <a:srgbClr val="40404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Cornelis</a:t>
            </a:r>
            <a:r>
              <a:rPr lang="en-GB"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640"/>
              </a:lnSpc>
            </a:pPr>
            <a:r>
              <a:rPr lang="de-D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Entwicklung kohärenter Rechts- und Planungsrahmen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de-DE" sz="1100" dirty="0">
                <a:solidFill>
                  <a:srgbClr val="404040"/>
                </a:solidFill>
                <a:latin typeface="Calibri" panose="020F0502020204030204" pitchFamily="34" charset="0"/>
                <a:cs typeface="Calibri" panose="020F0502020204030204" pitchFamily="34" charset="0"/>
              </a:rPr>
              <a:t>Vereinfachte Genehmigungsverfahren für Geothermie- und Abwärmeprojekte, verbindliche kommunale Wärmepläne und die Koordinierung zwischen Energieträgern werden Investitionen beschleunigen.</a:t>
            </a:r>
            <a:endParaRPr lang="en-IE" sz="1100" dirty="0">
              <a:solidFill>
                <a:srgbClr val="404040"/>
              </a:solidFill>
              <a:latin typeface="Calibri" panose="020F0502020204030204" pitchFamily="34" charset="0"/>
              <a:cs typeface="Calibri" panose="020F0502020204030204" pitchFamily="34" charset="0"/>
            </a:endParaRPr>
          </a:p>
          <a:p>
            <a:pPr lvl="0">
              <a:lnSpc>
                <a:spcPts val="1120"/>
              </a:lnSpc>
            </a:pPr>
            <a:endParaRPr lang="en-IE" sz="1100" dirty="0">
              <a:solidFill>
                <a:srgbClr val="404040"/>
              </a:solidFill>
              <a:latin typeface="Calibri" panose="020F0502020204030204" pitchFamily="34" charset="0"/>
              <a:cs typeface="Calibri" panose="020F0502020204030204" pitchFamily="34" charset="0"/>
            </a:endParaRPr>
          </a:p>
          <a:p>
            <a:pPr>
              <a:lnSpc>
                <a:spcPts val="1640"/>
              </a:lnSpc>
            </a:pPr>
            <a:r>
              <a:rPr lang="de-D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Forschung, Entwicklung und Produktion fördern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de-DE" sz="1100" dirty="0">
                <a:solidFill>
                  <a:srgbClr val="404040"/>
                </a:solidFill>
                <a:latin typeface="Calibri" panose="020F0502020204030204" pitchFamily="34" charset="0"/>
                <a:cs typeface="Calibri" panose="020F0502020204030204" pitchFamily="34" charset="0"/>
              </a:rPr>
              <a:t>Innovationen bei Kältemitteln, Bohrungen und Wärmespeicherung sowie inländische Produktionskapazitäten werden die Widerstandsfähigkeit stärken (</a:t>
            </a:r>
            <a:r>
              <a:rPr lang="de-DE" sz="1100" dirty="0">
                <a:solidFill>
                  <a:srgbClr val="40404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Europäische Kommission</a:t>
            </a:r>
            <a:r>
              <a:rPr lang="de-DE"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Finanzwesen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an EU-</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Taxonomie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anpassen</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p>
          <a:p>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20"/>
              </a:lnSpc>
            </a:pPr>
            <a:r>
              <a:rPr lang="de-DE" sz="1100" dirty="0">
                <a:solidFill>
                  <a:srgbClr val="404040"/>
                </a:solidFill>
                <a:latin typeface="Calibri" panose="020F0502020204030204" pitchFamily="34" charset="0"/>
                <a:cs typeface="Calibri" panose="020F0502020204030204" pitchFamily="34" charset="0"/>
              </a:rPr>
              <a:t>Grüne Anleihen und Instrumente für nachhaltige Finanzierungen sollten Projekten Vorrang einräumen, die nachweisbare Emissionsreduktionen und sozialen Nutzen erzielen (</a:t>
            </a:r>
            <a:r>
              <a:rPr lang="de-DE" sz="1100" dirty="0">
                <a:solidFill>
                  <a:srgbClr val="40404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Europäische Kommission</a:t>
            </a:r>
            <a:r>
              <a:rPr lang="de-DE" sz="1100" dirty="0">
                <a:solidFill>
                  <a:srgbClr val="404040"/>
                </a:solidFill>
                <a:latin typeface="Calibri" panose="020F0502020204030204" pitchFamily="34" charset="0"/>
                <a:cs typeface="Calibri" panose="020F0502020204030204" pitchFamily="34" charset="0"/>
              </a:rPr>
              <a:t>, 2020).</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6" name="Group 85">
            <a:extLst>
              <a:ext uri="{FF2B5EF4-FFF2-40B4-BE49-F238E27FC236}">
                <a16:creationId xmlns:a16="http://schemas.microsoft.com/office/drawing/2014/main" id="{9220F9FD-41F0-ED82-6FB2-6A4636F57B12}"/>
              </a:ext>
            </a:extLst>
          </p:cNvPr>
          <p:cNvGrpSpPr/>
          <p:nvPr/>
        </p:nvGrpSpPr>
        <p:grpSpPr>
          <a:xfrm>
            <a:off x="642409" y="1716668"/>
            <a:ext cx="6915220" cy="288000"/>
            <a:chOff x="644327" y="1972700"/>
            <a:chExt cx="6915220" cy="288000"/>
          </a:xfrm>
        </p:grpSpPr>
        <p:cxnSp>
          <p:nvCxnSpPr>
            <p:cNvPr id="26" name="Straight Connector 25">
              <a:extLst>
                <a:ext uri="{FF2B5EF4-FFF2-40B4-BE49-F238E27FC236}">
                  <a16:creationId xmlns:a16="http://schemas.microsoft.com/office/drawing/2014/main" id="{ABDB35FE-3C8F-80C0-20F7-5A10E4EDFC4B}"/>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1C8E5D8-3CB4-7F9A-8803-97B3F876A9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sp>
        <p:nvSpPr>
          <p:cNvPr id="70" name="TextBox 69">
            <a:extLst>
              <a:ext uri="{FF2B5EF4-FFF2-40B4-BE49-F238E27FC236}">
                <a16:creationId xmlns:a16="http://schemas.microsoft.com/office/drawing/2014/main" id="{004ED865-8E92-6433-0796-584869E37030}"/>
              </a:ext>
            </a:extLst>
          </p:cNvPr>
          <p:cNvSpPr txBox="1"/>
          <p:nvPr/>
        </p:nvSpPr>
        <p:spPr>
          <a:xfrm>
            <a:off x="1382023" y="412275"/>
            <a:ext cx="5052744"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Chancen</a:t>
            </a:r>
            <a:r>
              <a:rPr lang="en-US" sz="2000" b="1" dirty="0">
                <a:solidFill>
                  <a:srgbClr val="ED4D24"/>
                </a:solidFill>
                <a:latin typeface="Calibri" panose="020F0502020204030204" pitchFamily="34" charset="0"/>
                <a:cs typeface="Calibri" panose="020F0502020204030204" pitchFamily="34" charset="0"/>
              </a:rPr>
              <a:t> und </a:t>
            </a:r>
            <a:r>
              <a:rPr lang="en-US" sz="2000" b="1" dirty="0" err="1">
                <a:solidFill>
                  <a:srgbClr val="ED4D24"/>
                </a:solidFill>
                <a:latin typeface="Calibri" panose="020F0502020204030204" pitchFamily="34" charset="0"/>
                <a:cs typeface="Calibri" panose="020F0502020204030204" pitchFamily="34" charset="0"/>
              </a:rPr>
              <a:t>Empfehlungen</a:t>
            </a:r>
            <a:endParaRPr lang="en-US" sz="2000" b="1" dirty="0">
              <a:solidFill>
                <a:srgbClr val="ED4D24"/>
              </a:solidFill>
              <a:latin typeface="Calibri" panose="020F0502020204030204" pitchFamily="34" charset="0"/>
              <a:cs typeface="Calibri" panose="020F0502020204030204" pitchFamily="34" charset="0"/>
            </a:endParaRPr>
          </a:p>
        </p:txBody>
      </p:sp>
      <p:sp>
        <p:nvSpPr>
          <p:cNvPr id="84" name="Text Placeholder 1">
            <a:extLst>
              <a:ext uri="{FF2B5EF4-FFF2-40B4-BE49-F238E27FC236}">
                <a16:creationId xmlns:a16="http://schemas.microsoft.com/office/drawing/2014/main" id="{D364AD6B-E105-B49B-450E-2218CA1E0977}"/>
              </a:ext>
            </a:extLst>
          </p:cNvPr>
          <p:cNvSpPr txBox="1">
            <a:spLocks/>
          </p:cNvSpPr>
          <p:nvPr/>
        </p:nvSpPr>
        <p:spPr>
          <a:xfrm>
            <a:off x="591609" y="8316583"/>
            <a:ext cx="6389643" cy="158278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Die Dekarbonisierung der Wärmeversorgung ist für die Erreichung der Klimaneutralität unverzichtbar. Ein kohärentes Portfolio aus Effizienzmaßnahmen, Elektrifizierung durch Wärmepumpen, Ausbau von Fernwärmenetzen für erneuerbare Energien und Abwärme, Einsatz von Geothermie- und Solarthermieanlagen, groß angelegten Energiespeichern und digitaler Optimierung kann die Wärmeversorgungslandschaft Europas insgesamt verändern. Der Erfolg hängt jedoch davon ab, dass die Kluft zwischen politischen Ambitionen und Umsetzungskapazitäten geschlossen wird. Eine koordinierte Steuerung, eine angemessene Finanzierung, qualifizierte Arbeitskräfte und das Engagement der Öffentlichkeit sind dabei unverzichtbare Voraussetzungen.</a:t>
            </a:r>
          </a:p>
          <a:p>
            <a:pPr algn="just">
              <a:lnSpc>
                <a:spcPts val="1120"/>
              </a:lnSpc>
              <a:spcBef>
                <a:spcPts val="0"/>
              </a:spcBef>
            </a:pPr>
            <a:r>
              <a:rPr lang="de-DE" sz="1100" b="0" dirty="0">
                <a:solidFill>
                  <a:srgbClr val="404040"/>
                </a:solidFill>
              </a:rPr>
              <a:t>Wenn diese strukturellen Voraussetzungen geschaffen werden, kann die EU die Emissionen von Gebäuden und Industrie senken und gleichzeitig die Energiesicherheit, die Bezahlbarkeit und den Komfort verbessern. Auf diese Weise werden Heizung und Kühlung von der größten Emissionsquelle der Haushalte zu einem Eckpfeiler eines nachhaltigen, integrativen und resilienten Energiesystems.</a:t>
            </a:r>
            <a:endParaRPr lang="en-IE" sz="1100" b="0" dirty="0">
              <a:solidFill>
                <a:srgbClr val="404040"/>
              </a:solidFill>
            </a:endParaRPr>
          </a:p>
          <a:p>
            <a:pPr algn="just">
              <a:lnSpc>
                <a:spcPts val="1120"/>
              </a:lnSpc>
              <a:spcBef>
                <a:spcPts val="0"/>
              </a:spcBef>
            </a:pPr>
            <a:endParaRPr lang="en-IE" sz="1100" b="0" dirty="0">
              <a:solidFill>
                <a:srgbClr val="404040"/>
              </a:solidFill>
            </a:endParaRPr>
          </a:p>
        </p:txBody>
      </p:sp>
      <p:grpSp>
        <p:nvGrpSpPr>
          <p:cNvPr id="90" name="Group 89">
            <a:extLst>
              <a:ext uri="{FF2B5EF4-FFF2-40B4-BE49-F238E27FC236}">
                <a16:creationId xmlns:a16="http://schemas.microsoft.com/office/drawing/2014/main" id="{98085696-00A8-2FAF-61A1-B7E40A0FC729}"/>
              </a:ext>
            </a:extLst>
          </p:cNvPr>
          <p:cNvGrpSpPr/>
          <p:nvPr/>
        </p:nvGrpSpPr>
        <p:grpSpPr>
          <a:xfrm>
            <a:off x="642409" y="2806433"/>
            <a:ext cx="6915220" cy="288000"/>
            <a:chOff x="644327" y="1972700"/>
            <a:chExt cx="6915220" cy="288000"/>
          </a:xfrm>
        </p:grpSpPr>
        <p:cxnSp>
          <p:nvCxnSpPr>
            <p:cNvPr id="91" name="Straight Connector 90">
              <a:extLst>
                <a:ext uri="{FF2B5EF4-FFF2-40B4-BE49-F238E27FC236}">
                  <a16:creationId xmlns:a16="http://schemas.microsoft.com/office/drawing/2014/main" id="{F1CF5B29-D48C-D8B2-5CF3-D8F13BFA0F9F}"/>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AABC3AE-660F-7DDC-4A03-FA7A63B447F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93" name="Group 92">
            <a:extLst>
              <a:ext uri="{FF2B5EF4-FFF2-40B4-BE49-F238E27FC236}">
                <a16:creationId xmlns:a16="http://schemas.microsoft.com/office/drawing/2014/main" id="{61D631F9-C5F0-2114-A813-E22777B28C4C}"/>
              </a:ext>
            </a:extLst>
          </p:cNvPr>
          <p:cNvGrpSpPr/>
          <p:nvPr/>
        </p:nvGrpSpPr>
        <p:grpSpPr>
          <a:xfrm>
            <a:off x="642409" y="3743807"/>
            <a:ext cx="6915220" cy="288000"/>
            <a:chOff x="644327" y="1972700"/>
            <a:chExt cx="6915220" cy="288000"/>
          </a:xfrm>
        </p:grpSpPr>
        <p:cxnSp>
          <p:nvCxnSpPr>
            <p:cNvPr id="94" name="Straight Connector 93">
              <a:extLst>
                <a:ext uri="{FF2B5EF4-FFF2-40B4-BE49-F238E27FC236}">
                  <a16:creationId xmlns:a16="http://schemas.microsoft.com/office/drawing/2014/main" id="{6F8ACC3B-0FC0-198E-78CA-95E5A12FE64D}"/>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0BFA43F8-7A80-0191-8674-AD732AC1A6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96" name="Group 95">
            <a:extLst>
              <a:ext uri="{FF2B5EF4-FFF2-40B4-BE49-F238E27FC236}">
                <a16:creationId xmlns:a16="http://schemas.microsoft.com/office/drawing/2014/main" id="{C46F3DD9-78E1-2FA9-5283-B81B7A654B72}"/>
              </a:ext>
            </a:extLst>
          </p:cNvPr>
          <p:cNvGrpSpPr/>
          <p:nvPr/>
        </p:nvGrpSpPr>
        <p:grpSpPr>
          <a:xfrm>
            <a:off x="642409" y="4597325"/>
            <a:ext cx="6915220" cy="288000"/>
            <a:chOff x="644327" y="1972700"/>
            <a:chExt cx="6915220" cy="288000"/>
          </a:xfrm>
        </p:grpSpPr>
        <p:cxnSp>
          <p:nvCxnSpPr>
            <p:cNvPr id="97" name="Straight Connector 96">
              <a:extLst>
                <a:ext uri="{FF2B5EF4-FFF2-40B4-BE49-F238E27FC236}">
                  <a16:creationId xmlns:a16="http://schemas.microsoft.com/office/drawing/2014/main" id="{D3BACB86-BA81-17F3-0366-5F4D88D84B9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193814B-24FD-8296-11F9-F884DB72D53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99" name="Group 98">
            <a:extLst>
              <a:ext uri="{FF2B5EF4-FFF2-40B4-BE49-F238E27FC236}">
                <a16:creationId xmlns:a16="http://schemas.microsoft.com/office/drawing/2014/main" id="{371AE6B9-7EAE-35EA-7E07-97242B0C5C44}"/>
              </a:ext>
            </a:extLst>
          </p:cNvPr>
          <p:cNvGrpSpPr/>
          <p:nvPr/>
        </p:nvGrpSpPr>
        <p:grpSpPr>
          <a:xfrm>
            <a:off x="642409" y="5452592"/>
            <a:ext cx="6915220" cy="288000"/>
            <a:chOff x="644327" y="1972700"/>
            <a:chExt cx="6915220" cy="288000"/>
          </a:xfrm>
        </p:grpSpPr>
        <p:cxnSp>
          <p:nvCxnSpPr>
            <p:cNvPr id="100" name="Straight Connector 99">
              <a:extLst>
                <a:ext uri="{FF2B5EF4-FFF2-40B4-BE49-F238E27FC236}">
                  <a16:creationId xmlns:a16="http://schemas.microsoft.com/office/drawing/2014/main" id="{5D5088A0-23AE-DB44-B78F-7BA7D22654FC}"/>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4EFAC87-8698-E297-54A8-F615FD33054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03" name="Group 102">
            <a:extLst>
              <a:ext uri="{FF2B5EF4-FFF2-40B4-BE49-F238E27FC236}">
                <a16:creationId xmlns:a16="http://schemas.microsoft.com/office/drawing/2014/main" id="{DA389CB1-E991-CF10-20ED-CE52695C094F}"/>
              </a:ext>
            </a:extLst>
          </p:cNvPr>
          <p:cNvGrpSpPr/>
          <p:nvPr/>
        </p:nvGrpSpPr>
        <p:grpSpPr>
          <a:xfrm>
            <a:off x="642409" y="6162875"/>
            <a:ext cx="6915220" cy="288000"/>
            <a:chOff x="644327" y="1972700"/>
            <a:chExt cx="6915220" cy="288000"/>
          </a:xfrm>
        </p:grpSpPr>
        <p:cxnSp>
          <p:nvCxnSpPr>
            <p:cNvPr id="104" name="Straight Connector 103">
              <a:extLst>
                <a:ext uri="{FF2B5EF4-FFF2-40B4-BE49-F238E27FC236}">
                  <a16:creationId xmlns:a16="http://schemas.microsoft.com/office/drawing/2014/main" id="{D1739107-F9F5-F911-C239-F0A4F833383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486C7A60-777A-A290-4B5B-4DA5455ED93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06" name="Group 105">
            <a:extLst>
              <a:ext uri="{FF2B5EF4-FFF2-40B4-BE49-F238E27FC236}">
                <a16:creationId xmlns:a16="http://schemas.microsoft.com/office/drawing/2014/main" id="{E142877E-F31C-964B-F441-A9451F3F5883}"/>
              </a:ext>
            </a:extLst>
          </p:cNvPr>
          <p:cNvGrpSpPr/>
          <p:nvPr/>
        </p:nvGrpSpPr>
        <p:grpSpPr>
          <a:xfrm>
            <a:off x="642409" y="7010748"/>
            <a:ext cx="6915220" cy="288000"/>
            <a:chOff x="644327" y="1972700"/>
            <a:chExt cx="6915220" cy="288000"/>
          </a:xfrm>
        </p:grpSpPr>
        <p:cxnSp>
          <p:nvCxnSpPr>
            <p:cNvPr id="107" name="Straight Connector 106">
              <a:extLst>
                <a:ext uri="{FF2B5EF4-FFF2-40B4-BE49-F238E27FC236}">
                  <a16:creationId xmlns:a16="http://schemas.microsoft.com/office/drawing/2014/main" id="{BD926BCC-A571-16AD-75B3-77FB09ED4139}"/>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9B268B39-8E5F-22A1-343A-3C280DBEA7B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07</a:t>
              </a:r>
              <a:endParaRPr lang="en-US" sz="1800" dirty="0"/>
            </a:p>
          </p:txBody>
        </p:sp>
      </p:grpSp>
      <p:grpSp>
        <p:nvGrpSpPr>
          <p:cNvPr id="109" name="Group 108">
            <a:extLst>
              <a:ext uri="{FF2B5EF4-FFF2-40B4-BE49-F238E27FC236}">
                <a16:creationId xmlns:a16="http://schemas.microsoft.com/office/drawing/2014/main" id="{5ECAA050-73C1-8EC0-FA7D-793244234859}"/>
              </a:ext>
            </a:extLst>
          </p:cNvPr>
          <p:cNvGrpSpPr/>
          <p:nvPr/>
        </p:nvGrpSpPr>
        <p:grpSpPr>
          <a:xfrm>
            <a:off x="642409" y="7731649"/>
            <a:ext cx="6915220" cy="288000"/>
            <a:chOff x="644327" y="1972700"/>
            <a:chExt cx="6915220" cy="288000"/>
          </a:xfrm>
        </p:grpSpPr>
        <p:cxnSp>
          <p:nvCxnSpPr>
            <p:cNvPr id="110" name="Straight Connector 109">
              <a:extLst>
                <a:ext uri="{FF2B5EF4-FFF2-40B4-BE49-F238E27FC236}">
                  <a16:creationId xmlns:a16="http://schemas.microsoft.com/office/drawing/2014/main" id="{F747991B-0EB6-6B88-17C3-828F19F8DDB5}"/>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AC52F7D8-510E-75FC-F668-6DF44736BE9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08</a:t>
              </a:r>
              <a:endParaRPr lang="en-US" sz="1800" dirty="0"/>
            </a:p>
          </p:txBody>
        </p:sp>
      </p:grpSp>
      <p:cxnSp>
        <p:nvCxnSpPr>
          <p:cNvPr id="112" name="Straight Connector 111">
            <a:extLst>
              <a:ext uri="{FF2B5EF4-FFF2-40B4-BE49-F238E27FC236}">
                <a16:creationId xmlns:a16="http://schemas.microsoft.com/office/drawing/2014/main" id="{6877D86F-8D27-3F26-F795-1758F3E995F3}"/>
              </a:ext>
            </a:extLst>
          </p:cNvPr>
          <p:cNvCxnSpPr>
            <a:cxnSpLocks/>
          </p:cNvCxnSpPr>
          <p:nvPr/>
        </p:nvCxnSpPr>
        <p:spPr>
          <a:xfrm>
            <a:off x="880947" y="8273921"/>
            <a:ext cx="667872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458FBD2-4F57-3578-9A83-5AFF8987B784}"/>
              </a:ext>
            </a:extLst>
          </p:cNvPr>
          <p:cNvCxnSpPr>
            <a:cxnSpLocks/>
          </p:cNvCxnSpPr>
          <p:nvPr/>
        </p:nvCxnSpPr>
        <p:spPr>
          <a:xfrm>
            <a:off x="1646" y="547600"/>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5306E26-80EF-52FC-52A1-C3A0F0582820}"/>
              </a:ext>
            </a:extLst>
          </p:cNvPr>
          <p:cNvSpPr txBox="1"/>
          <p:nvPr/>
        </p:nvSpPr>
        <p:spPr>
          <a:xfrm>
            <a:off x="612487" y="325405"/>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en-GB" sz="2100" b="1" dirty="0">
                <a:solidFill>
                  <a:schemeClr val="bg1"/>
                </a:solidFill>
                <a:latin typeface="Calibri" panose="020F0502020204030204" pitchFamily="34" charset="0"/>
                <a:cs typeface="Calibri" panose="020F0502020204030204" pitchFamily="34" charset="0"/>
              </a:rPr>
              <a:t>3</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25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723B-CE4E-F183-3101-35A3B68C3370}"/>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C77BDA2F-3DD5-7789-294A-39FCF0B044E4}"/>
              </a:ext>
            </a:extLst>
          </p:cNvPr>
          <p:cNvSpPr txBox="1">
            <a:spLocks/>
          </p:cNvSpPr>
          <p:nvPr/>
        </p:nvSpPr>
        <p:spPr>
          <a:xfrm>
            <a:off x="605427" y="5093140"/>
            <a:ext cx="6389643" cy="217265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Diese Sammlung bietet einen umfassenden Überblick über HLK-Systeme in verschiedenen Gebäudetypen, darunter Gewerbe- und Industrieanlagen, öffentliche und institutionelle Gebäude, Wohnimmobilien sowie externe Netzwerke oder bezirksweite Systeme. Jeder Fall enthält detaillierte Informationen über den Gebäudetyp, den Standort und den Hintergrund sowie technische Beschreibungen der internen Heizungs-, Lüftungs- und Kühlsysteme. Diese Beschreibungen umfassen Gerätespezifikationen, Funktionsprinzipien und Beispiele für gute und schlechte Praktiken. In vielen Fällen werden Herausforderungen hervorgehoben, die vor der Renovierung auftraten, oder weiterhin ungelöste Probleme. Unter den Gewerbe- und Industriegebäuden reichen die Beispiele von Bürokomplexen und Einzelhandelsflächen bis hin zu Produktionsstätten und Hotels, mit Fällen aus Ländern wie Lettland, Tschechien, Dänemark, Italien, Japan, Saudi-Arabien, Norwegen, Irland, Polen, Serbien und Spanien. Zu den öffentlichen und institutionellen Gebäuden gehören Universitäten, Schulen, Bibliotheken, Kulturzentren und Krankenhäuser, mit bemerkenswerten Fällen aus Deutschland, Dänemark, Lettland, Norwegen, Irland und Polen. Bei den Wohngebäuden handelt es sich um eine Mischung aus Einfamilienhäusern, Mehrfamilienhäusern und energieeffizienten Wohnungen mit Fällen aus Deutschland, Dänemark, Lettland, Polen, Serbien und Spanien. Externe Netzwerke und bezirksweite Systeme werden schließlich durch Heizwerke, Bioenergie-Dörfer und Solarheizungszentren in Deutschland, Dänemark und Lettland repräsentiert.</a:t>
            </a:r>
            <a:r>
              <a:rPr lang="en-US" sz="1100" b="0" dirty="0">
                <a:solidFill>
                  <a:srgbClr val="404040"/>
                </a:solidFill>
              </a:rPr>
              <a:t> </a:t>
            </a:r>
          </a:p>
        </p:txBody>
      </p:sp>
      <p:cxnSp>
        <p:nvCxnSpPr>
          <p:cNvPr id="35" name="Straight Connector 34">
            <a:extLst>
              <a:ext uri="{FF2B5EF4-FFF2-40B4-BE49-F238E27FC236}">
                <a16:creationId xmlns:a16="http://schemas.microsoft.com/office/drawing/2014/main" id="{AA9ADF33-5F94-429C-7E9C-4A4DD07477BF}"/>
              </a:ext>
            </a:extLst>
          </p:cNvPr>
          <p:cNvCxnSpPr>
            <a:cxnSpLocks/>
          </p:cNvCxnSpPr>
          <p:nvPr/>
        </p:nvCxnSpPr>
        <p:spPr>
          <a:xfrm>
            <a:off x="-37073" y="4987835"/>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6872BF0C-A347-A719-B1A9-ECCFAF6BF4B6}"/>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02FE7A34-F2F6-BE2F-84E8-AA557915AEF8}"/>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2.4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9AFB7F45-A436-E180-D261-29FD48F178A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ADA70FFC-800F-9A07-C3A6-A2960C44EC5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DB97636-1E8F-59C0-ADCD-BE9494242EF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4808A1C-38BB-0838-6638-7DD270BAE44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3623D531-878D-C4A9-F7B1-25014346C1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9FC218C7-D6E1-4BA6-4D2E-BC1D3BBA5F8A}"/>
              </a:ext>
            </a:extLst>
          </p:cNvPr>
          <p:cNvSpPr txBox="1">
            <a:spLocks/>
          </p:cNvSpPr>
          <p:nvPr/>
        </p:nvSpPr>
        <p:spPr>
          <a:xfrm>
            <a:off x="595267" y="1444515"/>
            <a:ext cx="572318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b="1" dirty="0">
                <a:solidFill>
                  <a:srgbClr val="404040"/>
                </a:solidFill>
                <a:ea typeface="Calibri" panose="020F0502020204030204" pitchFamily="34" charset="0"/>
                <a:cs typeface="Times New Roman" panose="02020603050405020304" pitchFamily="18" charset="0"/>
              </a:rPr>
              <a:t>Um ein tiefes Verständnis der regionalen Bedürfnisse und Defizite bei HLK-Anlagen zu erlangen, führten wir eine umfassende Analyse auf der Grundlage von </a:t>
            </a:r>
            <a:r>
              <a:rPr lang="de-DE" sz="1600" b="1" dirty="0">
                <a:solidFill>
                  <a:srgbClr val="ED4D24"/>
                </a:solidFill>
                <a:ea typeface="Calibri" panose="020F0502020204030204" pitchFamily="34" charset="0"/>
                <a:cs typeface="Times New Roman" panose="02020603050405020304" pitchFamily="18" charset="0"/>
              </a:rPr>
              <a:t>68 Fallstudien</a:t>
            </a:r>
            <a:r>
              <a:rPr lang="de-DE" sz="1600" b="1" dirty="0">
                <a:solidFill>
                  <a:srgbClr val="404040"/>
                </a:solidFill>
                <a:ea typeface="Calibri" panose="020F0502020204030204" pitchFamily="34" charset="0"/>
                <a:cs typeface="Times New Roman" panose="02020603050405020304" pitchFamily="18" charset="0"/>
              </a:rPr>
              <a:t> durch, die aus verschiedenen Gebäudetypen und geografischen Standorten zusammengetragen wurden (siehe Anhang 1).</a:t>
            </a:r>
            <a:r>
              <a:rPr lang="en-IE" sz="1600" b="1"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de-DE" sz="1600" b="1" dirty="0">
                <a:solidFill>
                  <a:srgbClr val="404040"/>
                </a:solidFill>
                <a:ea typeface="Calibri" panose="020F0502020204030204" pitchFamily="34" charset="0"/>
                <a:cs typeface="Times New Roman" panose="02020603050405020304" pitchFamily="18" charset="0"/>
              </a:rPr>
              <a:t>Dieses Portfolio mit 68 Fallbeispielen wurde zusammengestellt, um neue Praktiken und Technologien zu sammeln und zu analysieren, die es Unternehmen ermöglichen, nachhaltige Heiz- und Kühlprodukte und -dienstleistungen anzubieten. Die Fallbeispiele umfassen neun Länder, verschiedene Klimazonen und Gebäude aus den 1930er Jahren bis 2024 und wurden anhand gemeinsamer Evidenzfelder (Kontext, Maßnahmen, Technologie-Stack, Inbetriebnahmeschritte, KPIs und Kompetenzen) kodiert.</a:t>
            </a: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F734733-7E48-15F8-8DFE-8E06D6AC69BC}"/>
              </a:ext>
            </a:extLst>
          </p:cNvPr>
          <p:cNvSpPr txBox="1"/>
          <p:nvPr/>
        </p:nvSpPr>
        <p:spPr>
          <a:xfrm>
            <a:off x="585015" y="930126"/>
            <a:ext cx="4837885" cy="362022"/>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Analyse regionaler Bedürfnisse und Defizite</a:t>
            </a:r>
            <a:endParaRPr lang="en-US" sz="2000" b="1" dirty="0">
              <a:solidFill>
                <a:srgbClr val="ED4D24"/>
              </a:solidFill>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FD41261C-9945-1D95-ACE5-7C9E2457E0AA}"/>
              </a:ext>
            </a:extLst>
          </p:cNvPr>
          <p:cNvSpPr/>
          <p:nvPr/>
        </p:nvSpPr>
        <p:spPr>
          <a:xfrm>
            <a:off x="0" y="7784841"/>
            <a:ext cx="6124074" cy="215324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6697246D-826B-1551-D6B6-5DB2B45D9A23}"/>
              </a:ext>
            </a:extLst>
          </p:cNvPr>
          <p:cNvSpPr txBox="1">
            <a:spLocks/>
          </p:cNvSpPr>
          <p:nvPr/>
        </p:nvSpPr>
        <p:spPr>
          <a:xfrm>
            <a:off x="643236" y="7907154"/>
            <a:ext cx="3736259" cy="27851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de-DE" sz="1700" b="0" i="1" dirty="0">
                <a:solidFill>
                  <a:schemeClr val="bg1"/>
                </a:solidFill>
              </a:rPr>
              <a:t>Diese vielfältige Sammlung von Fallstudien bietet wertvolle Einblicke in die technischen und betrieblichen Realitäten von HLK-Systemen in unterschiedlichen Kontexten und hebt sowohl erfolgreiche Implementierungen als auch verbesserungsbedürftige Bereiche hervor.</a:t>
            </a:r>
            <a:endParaRPr lang="en-US" sz="1700" b="0" i="1" dirty="0">
              <a:solidFill>
                <a:schemeClr val="bg1"/>
              </a:solidFill>
            </a:endParaRPr>
          </a:p>
          <a:p>
            <a:pPr>
              <a:lnSpc>
                <a:spcPts val="1660"/>
              </a:lnSpc>
              <a:spcBef>
                <a:spcPts val="0"/>
              </a:spcBef>
            </a:pPr>
            <a:endParaRPr lang="en-US" sz="1700" i="1" dirty="0">
              <a:solidFill>
                <a:schemeClr val="bg1"/>
              </a:solidFill>
            </a:endParaRPr>
          </a:p>
        </p:txBody>
      </p:sp>
      <p:grpSp>
        <p:nvGrpSpPr>
          <p:cNvPr id="4" name="Graphic 40">
            <a:extLst>
              <a:ext uri="{FF2B5EF4-FFF2-40B4-BE49-F238E27FC236}">
                <a16:creationId xmlns:a16="http://schemas.microsoft.com/office/drawing/2014/main" id="{D5F4738E-EF91-59D6-E286-0894814F547A}"/>
              </a:ext>
            </a:extLst>
          </p:cNvPr>
          <p:cNvGrpSpPr/>
          <p:nvPr/>
        </p:nvGrpSpPr>
        <p:grpSpPr>
          <a:xfrm>
            <a:off x="4631062" y="7922414"/>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5278CF87-F23C-72E6-A2FC-DC4AA8F1638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428A4542-E4D9-381F-3DBE-5538D0D18D0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B6527319-F459-4422-7A49-F3316255699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FCEFAE5-CC38-0AC4-3691-F63C88C68E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3323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4253-A186-7E46-695D-D44B9DE97BD4}"/>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D8C2C467-DC01-584B-7B5A-2D8DDF7E3D9D}"/>
              </a:ext>
            </a:extLst>
          </p:cNvPr>
          <p:cNvSpPr txBox="1">
            <a:spLocks/>
          </p:cNvSpPr>
          <p:nvPr/>
        </p:nvSpPr>
        <p:spPr>
          <a:xfrm>
            <a:off x="585015" y="917689"/>
            <a:ext cx="602444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In </a:t>
            </a:r>
            <a:r>
              <a:rPr lang="de-DE" sz="1600" b="1" dirty="0">
                <a:solidFill>
                  <a:srgbClr val="ED4D24"/>
                </a:solidFill>
              </a:rPr>
              <a:t>19 Fällen</a:t>
            </a:r>
            <a:r>
              <a:rPr lang="de-DE" sz="1600" b="1" dirty="0">
                <a:solidFill>
                  <a:srgbClr val="404040"/>
                </a:solidFill>
              </a:rPr>
              <a:t> von gemischt genutzten Bürogebäuden, Logistikzentren, Gastgewerbe und Produktionsstätten wurden die konsistentesten Ergebnisse durch kontrollierte Nachrüstungen und schrittweise Elektrifizierung erzielt.</a:t>
            </a:r>
            <a:r>
              <a:rPr lang="en-GB" sz="1600" b="1" dirty="0">
                <a:solidFill>
                  <a:srgbClr val="404040"/>
                </a:solidFill>
              </a:rPr>
              <a:t>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7D7ECB4F-E5CB-1AD8-0A1E-F0EC9DFDB31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6AA2E02-4725-6551-7BC5-1958FB927E5A}"/>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Die Analyse von Gewerbe- und Industriegebäuden</a:t>
            </a:r>
            <a:r>
              <a:rPr lang="en-US" sz="2000" b="1" dirty="0">
                <a:solidFill>
                  <a:srgbClr val="ED4D24"/>
                </a:solidFill>
                <a:latin typeface="Calibri" panose="020F0502020204030204" pitchFamily="34" charset="0"/>
                <a:cs typeface="Calibri" panose="020F0502020204030204" pitchFamily="34" charset="0"/>
              </a:rPr>
              <a:t> </a:t>
            </a:r>
          </a:p>
        </p:txBody>
      </p:sp>
      <p:grpSp>
        <p:nvGrpSpPr>
          <p:cNvPr id="6" name="Group 5">
            <a:extLst>
              <a:ext uri="{FF2B5EF4-FFF2-40B4-BE49-F238E27FC236}">
                <a16:creationId xmlns:a16="http://schemas.microsoft.com/office/drawing/2014/main" id="{33CC40DA-D788-DBF9-51EF-FE36A5E5A199}"/>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2D89D80B-3A0A-A619-4051-7E71CF4FF888}"/>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907CE6B-47EA-FEF7-B62A-F51A17203C60}"/>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2.4.1</a:t>
              </a:r>
            </a:p>
          </p:txBody>
        </p:sp>
      </p:grpSp>
      <p:cxnSp>
        <p:nvCxnSpPr>
          <p:cNvPr id="22" name="Straight Connector 21">
            <a:extLst>
              <a:ext uri="{FF2B5EF4-FFF2-40B4-BE49-F238E27FC236}">
                <a16:creationId xmlns:a16="http://schemas.microsoft.com/office/drawing/2014/main" id="{E87177BB-9013-4268-8597-97C5D326210A}"/>
              </a:ext>
            </a:extLst>
          </p:cNvPr>
          <p:cNvCxnSpPr>
            <a:cxnSpLocks/>
          </p:cNvCxnSpPr>
          <p:nvPr/>
        </p:nvCxnSpPr>
        <p:spPr>
          <a:xfrm>
            <a:off x="906633" y="2561047"/>
            <a:ext cx="0" cy="509409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BA1414-2C50-BFB2-BA6A-207828B5B6AE}"/>
              </a:ext>
            </a:extLst>
          </p:cNvPr>
          <p:cNvSpPr txBox="1"/>
          <p:nvPr/>
        </p:nvSpPr>
        <p:spPr>
          <a:xfrm>
            <a:off x="1274881" y="2636362"/>
            <a:ext cx="5847277" cy="5273238"/>
          </a:xfrm>
          <a:prstGeom prst="rect">
            <a:avLst/>
          </a:prstGeom>
          <a:noFill/>
        </p:spPr>
        <p:txBody>
          <a:bodyPr wrap="square">
            <a:spAutoFit/>
          </a:bodyPr>
          <a:lstStyle/>
          <a:p>
            <a:pPr lvl="0">
              <a:lnSpc>
                <a:spcPts val="1340"/>
              </a:lnSpc>
            </a:pPr>
            <a:r>
              <a:rPr lang="de-DE" sz="1600" b="1" dirty="0">
                <a:solidFill>
                  <a:srgbClr val="ED4D24"/>
                </a:solidFill>
                <a:latin typeface="Calibri" panose="020F0502020204030204" pitchFamily="34" charset="0"/>
                <a:cs typeface="Calibri" panose="020F0502020204030204" pitchFamily="34" charset="0"/>
              </a:rPr>
              <a:t>Trends in Richtung Elektrifizierung und Dekarbonisierung</a:t>
            </a:r>
            <a:r>
              <a:rPr lang="en-IE" sz="1100" b="1" dirty="0">
                <a:solidFill>
                  <a:srgbClr val="404040"/>
                </a:solidFill>
                <a:latin typeface="Calibri" panose="020F0502020204030204" pitchFamily="34" charset="0"/>
                <a:cs typeface="Calibri" panose="020F0502020204030204" pitchFamily="34" charset="0"/>
              </a:rPr>
              <a:t> </a:t>
            </a:r>
          </a:p>
          <a:p>
            <a:pPr lvl="0"/>
            <a:endParaRPr lang="en-IE" sz="800" dirty="0">
              <a:solidFill>
                <a:srgbClr val="404040"/>
              </a:solidFill>
              <a:latin typeface="Calibri" panose="020F0502020204030204" pitchFamily="34" charset="0"/>
              <a:cs typeface="Calibri" panose="020F0502020204030204" pitchFamily="34" charset="0"/>
            </a:endParaRPr>
          </a:p>
          <a:p>
            <a:pPr lvl="0">
              <a:lnSpc>
                <a:spcPts val="1140"/>
              </a:lnSpc>
            </a:pPr>
            <a:r>
              <a:rPr lang="de-DE" sz="1100" dirty="0">
                <a:solidFill>
                  <a:srgbClr val="404040"/>
                </a:solidFill>
                <a:latin typeface="Calibri" panose="020F0502020204030204" pitchFamily="34" charset="0"/>
                <a:cs typeface="Calibri" panose="020F0502020204030204" pitchFamily="34" charset="0"/>
              </a:rPr>
              <a:t>Wärmepumpen werden häufig als zentrale Quelle sowohl für die Heizung als auch für die Kühlung eingesetzt. Einige Einrichtungen setzen hybride Heizlösungen ein, wie beispielsweise hocheffiziente Gasboiler, die durch Solarkollektoren auf dem Dach ergänzt werden, oder Mikro-KWK-Anlagen in Kombination mit Brennwertkesseln.</a:t>
            </a: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00" b="1"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err="1">
                <a:solidFill>
                  <a:srgbClr val="ED4D24"/>
                </a:solidFill>
                <a:latin typeface="Calibri" panose="020F0502020204030204" pitchFamily="34" charset="0"/>
                <a:cs typeface="Calibri" panose="020F0502020204030204" pitchFamily="34" charset="0"/>
              </a:rPr>
              <a:t>Hocheffiziente</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Wärmerückgewinnungsanlagen</a:t>
            </a:r>
            <a:r>
              <a:rPr lang="en-IE" sz="1600" b="1" dirty="0">
                <a:solidFill>
                  <a:srgbClr val="ED4D24"/>
                </a:solidFill>
                <a:latin typeface="Calibri" panose="020F0502020204030204" pitchFamily="34" charset="0"/>
                <a:cs typeface="Calibri" panose="020F0502020204030204" pitchFamily="34" charset="0"/>
              </a:rPr>
              <a:t> </a:t>
            </a:r>
          </a:p>
          <a:p>
            <a:pPr lvl="0"/>
            <a:r>
              <a:rPr lang="en-IE" sz="800" b="1" dirty="0">
                <a:solidFill>
                  <a:srgbClr val="ED4D24"/>
                </a:solidFill>
                <a:latin typeface="Calibri" panose="020F0502020204030204" pitchFamily="34" charset="0"/>
                <a:cs typeface="Calibri" panose="020F0502020204030204" pitchFamily="34" charset="0"/>
              </a:rPr>
              <a:t> </a:t>
            </a:r>
          </a:p>
          <a:p>
            <a:pPr lvl="0">
              <a:lnSpc>
                <a:spcPts val="1340"/>
              </a:lnSpc>
            </a:pPr>
            <a:r>
              <a:rPr lang="de-DE" sz="1100" dirty="0">
                <a:solidFill>
                  <a:srgbClr val="404040"/>
                </a:solidFill>
                <a:latin typeface="Calibri" panose="020F0502020204030204" pitchFamily="34" charset="0"/>
                <a:cs typeface="Calibri" panose="020F0502020204030204" pitchFamily="34" charset="0"/>
              </a:rPr>
              <a:t>Häufig mit Rotations- oder Plattenwärmetauschern ausgestattet, sind sie Standard in Lüftungssystemen von Neubauten und Sanierungen. Die von Kältemaschinen oder technologischen Prozessen erzeugte Abwärme wird zur Vorwärmung von Brauchwasser oder Lüftungsluft genutzt.</a:t>
            </a: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600" b="1" dirty="0">
              <a:solidFill>
                <a:srgbClr val="ED4D24"/>
              </a:solidFill>
              <a:latin typeface="Calibri" panose="020F0502020204030204" pitchFamily="34" charset="0"/>
              <a:cs typeface="Calibri" panose="020F0502020204030204" pitchFamily="34" charset="0"/>
            </a:endParaRPr>
          </a:p>
          <a:p>
            <a:pPr lvl="0">
              <a:lnSpc>
                <a:spcPts val="1340"/>
              </a:lnSpc>
            </a:pPr>
            <a:r>
              <a:rPr lang="en-IE" sz="1600" b="1" dirty="0" err="1">
                <a:solidFill>
                  <a:srgbClr val="ED4D24"/>
                </a:solidFill>
                <a:latin typeface="Calibri" panose="020F0502020204030204" pitchFamily="34" charset="0"/>
                <a:cs typeface="Calibri" panose="020F0502020204030204" pitchFamily="34" charset="0"/>
              </a:rPr>
              <a:t>Bewährte</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Verfahren</a:t>
            </a:r>
            <a:endParaRPr lang="en-IE" sz="1600" b="1" dirty="0">
              <a:solidFill>
                <a:srgbClr val="ED4D24"/>
              </a:solidFill>
              <a:latin typeface="Calibri" panose="020F0502020204030204" pitchFamily="34" charset="0"/>
              <a:cs typeface="Calibri" panose="020F0502020204030204" pitchFamily="34" charset="0"/>
            </a:endParaRPr>
          </a:p>
          <a:p>
            <a:pPr lvl="0"/>
            <a:endParaRPr lang="en-IE" sz="800" dirty="0">
              <a:solidFill>
                <a:srgbClr val="404040"/>
              </a:solidFill>
              <a:latin typeface="Calibri" panose="020F0502020204030204" pitchFamily="34" charset="0"/>
              <a:cs typeface="Calibri" panose="020F0502020204030204" pitchFamily="34" charset="0"/>
            </a:endParaRPr>
          </a:p>
          <a:p>
            <a:pPr lvl="0">
              <a:lnSpc>
                <a:spcPts val="1140"/>
              </a:lnSpc>
            </a:pPr>
            <a:r>
              <a:rPr lang="de-DE" sz="1100" dirty="0">
                <a:solidFill>
                  <a:srgbClr val="404040"/>
                </a:solidFill>
                <a:latin typeface="Calibri" panose="020F0502020204030204" pitchFamily="34" charset="0"/>
                <a:cs typeface="Calibri" panose="020F0502020204030204" pitchFamily="34" charset="0"/>
              </a:rPr>
              <a:t>Zu den bewährten Verfahren gehören auch die Installation von energiesparenden Hilfstechnologien, die Auswahl von Spulen mit optimaler Effizienz in Lüftungsgeräten, die Verwendung von passiven Tageslicht-Strahlungskühlungsfolien, der Einsatz von Außenbeschattungen oder vertikaler Begrünung sowie die Nutzung thermisch aktivierter Gebäudestrukturen.</a:t>
            </a: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a:solidFill>
                  <a:srgbClr val="ED4D24"/>
                </a:solidFill>
                <a:latin typeface="Calibri" panose="020F0502020204030204" pitchFamily="34" charset="0"/>
                <a:cs typeface="Calibri" panose="020F0502020204030204" pitchFamily="34" charset="0"/>
              </a:rPr>
              <a:t>Der </a:t>
            </a:r>
            <a:r>
              <a:rPr lang="en-IE" sz="1600" b="1" dirty="0" err="1">
                <a:solidFill>
                  <a:srgbClr val="ED4D24"/>
                </a:solidFill>
                <a:latin typeface="Calibri" panose="020F0502020204030204" pitchFamily="34" charset="0"/>
                <a:cs typeface="Calibri" panose="020F0502020204030204" pitchFamily="34" charset="0"/>
              </a:rPr>
              <a:t>Übergang</a:t>
            </a:r>
            <a:r>
              <a:rPr lang="en-IE" sz="1600" b="1" dirty="0">
                <a:solidFill>
                  <a:srgbClr val="ED4D24"/>
                </a:solidFill>
                <a:latin typeface="Calibri" panose="020F0502020204030204" pitchFamily="34" charset="0"/>
                <a:cs typeface="Calibri" panose="020F0502020204030204" pitchFamily="34" charset="0"/>
              </a:rPr>
              <a:t> </a:t>
            </a:r>
          </a:p>
          <a:p>
            <a:pPr lvl="0"/>
            <a:endParaRPr lang="en-IE" sz="800" dirty="0">
              <a:solidFill>
                <a:srgbClr val="ED4D24"/>
              </a:solidFill>
              <a:latin typeface="Calibri" panose="020F0502020204030204" pitchFamily="34" charset="0"/>
              <a:cs typeface="Calibri" panose="020F0502020204030204" pitchFamily="34" charset="0"/>
            </a:endParaRPr>
          </a:p>
          <a:p>
            <a:pPr lvl="0">
              <a:lnSpc>
                <a:spcPts val="1140"/>
              </a:lnSpc>
            </a:pPr>
            <a:r>
              <a:rPr lang="de-DE" sz="1100" dirty="0">
                <a:solidFill>
                  <a:srgbClr val="404040"/>
                </a:solidFill>
                <a:latin typeface="Calibri" panose="020F0502020204030204" pitchFamily="34" charset="0"/>
                <a:cs typeface="Calibri" panose="020F0502020204030204" pitchFamily="34" charset="0"/>
              </a:rPr>
              <a:t>Der Übergang von veralteten pneumatischen oder marginalen Steuerungen zu hochentwickelten, automatisierten Systemen, GMS, mit bedarfsgesteuerter Lüftung ist ein entscheidender Trend zur Erzielung von Energieeinsparungen. In einigen Einrichtungen werden zusätzlich zum bestehenden GMS KI-Algorithmen eingesetzt, um den Betrieb der Klimaanlage automatisch zu optimieren.</a:t>
            </a: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de-DE" sz="1600" b="1" dirty="0">
                <a:solidFill>
                  <a:srgbClr val="ED4D24"/>
                </a:solidFill>
                <a:latin typeface="Calibri" panose="020F0502020204030204" pitchFamily="34" charset="0"/>
                <a:cs typeface="Calibri" panose="020F0502020204030204" pitchFamily="34" charset="0"/>
              </a:rPr>
              <a:t>Durch die Optimierung bestehender Systeme lassen sich erhebliche Einsparungen erzielen.</a:t>
            </a:r>
            <a:endParaRPr lang="en-IE" sz="1600" b="1" dirty="0">
              <a:solidFill>
                <a:srgbClr val="ED4D24"/>
              </a:solidFill>
              <a:latin typeface="Calibri" panose="020F0502020204030204" pitchFamily="34" charset="0"/>
              <a:cs typeface="Calibri" panose="020F0502020204030204" pitchFamily="34" charset="0"/>
            </a:endParaRPr>
          </a:p>
          <a:p>
            <a:pPr lvl="0"/>
            <a:endParaRPr lang="en-IE" sz="800" dirty="0">
              <a:solidFill>
                <a:srgbClr val="ED4D24"/>
              </a:solidFill>
              <a:latin typeface="Calibri" panose="020F0502020204030204" pitchFamily="34" charset="0"/>
              <a:cs typeface="Calibri" panose="020F0502020204030204" pitchFamily="34" charset="0"/>
            </a:endParaRPr>
          </a:p>
          <a:p>
            <a:pPr lvl="0">
              <a:lnSpc>
                <a:spcPts val="1140"/>
              </a:lnSpc>
            </a:pPr>
            <a:r>
              <a:rPr lang="de-DE" sz="1100" dirty="0">
                <a:solidFill>
                  <a:srgbClr val="404040"/>
                </a:solidFill>
                <a:latin typeface="Calibri" panose="020F0502020204030204" pitchFamily="34" charset="0"/>
                <a:cs typeface="Calibri" panose="020F0502020204030204" pitchFamily="34" charset="0"/>
              </a:rPr>
              <a:t>Beispielsweise konnte in Produktionsstätten durch die Erweiterung des zulässigen Feuchtigkeitsregelungsbereichs (z. B. von ±1 % auf ±10 % rF) die Abhängigkeit von gekühltem Wasser und Dampf verringert werden, was zu erheblichen Kosteneinsparungen führte.</a:t>
            </a:r>
            <a:endParaRPr lang="en-IE" sz="1100" dirty="0">
              <a:solidFill>
                <a:srgbClr val="404040"/>
              </a:solidFill>
              <a:latin typeface="Calibri" panose="020F0502020204030204" pitchFamily="34" charset="0"/>
              <a:cs typeface="Calibri" panose="020F0502020204030204" pitchFamily="34" charset="0"/>
            </a:endParaRPr>
          </a:p>
        </p:txBody>
      </p:sp>
      <p:cxnSp>
        <p:nvCxnSpPr>
          <p:cNvPr id="69" name="Straight Connector 68">
            <a:extLst>
              <a:ext uri="{FF2B5EF4-FFF2-40B4-BE49-F238E27FC236}">
                <a16:creationId xmlns:a16="http://schemas.microsoft.com/office/drawing/2014/main" id="{82E203A1-9686-F269-F0DC-6AA264E94048}"/>
              </a:ext>
            </a:extLst>
          </p:cNvPr>
          <p:cNvCxnSpPr>
            <a:cxnSpLocks/>
          </p:cNvCxnSpPr>
          <p:nvPr/>
        </p:nvCxnSpPr>
        <p:spPr>
          <a:xfrm>
            <a:off x="1646" y="2260924"/>
            <a:ext cx="50635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05157F5-7851-292E-AF7F-94A408C74E06}"/>
              </a:ext>
            </a:extLst>
          </p:cNvPr>
          <p:cNvCxnSpPr>
            <a:cxnSpLocks/>
          </p:cNvCxnSpPr>
          <p:nvPr/>
        </p:nvCxnSpPr>
        <p:spPr>
          <a:xfrm>
            <a:off x="914289" y="7655146"/>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EB3532C-2D78-35F2-A67D-B89C44D98F52}"/>
              </a:ext>
            </a:extLst>
          </p:cNvPr>
          <p:cNvGrpSpPr/>
          <p:nvPr/>
        </p:nvGrpSpPr>
        <p:grpSpPr>
          <a:xfrm>
            <a:off x="663223" y="2739694"/>
            <a:ext cx="6909386" cy="288000"/>
            <a:chOff x="644327" y="1972700"/>
            <a:chExt cx="6909386" cy="288000"/>
          </a:xfrm>
        </p:grpSpPr>
        <p:cxnSp>
          <p:nvCxnSpPr>
            <p:cNvPr id="11" name="Straight Connector 10">
              <a:extLst>
                <a:ext uri="{FF2B5EF4-FFF2-40B4-BE49-F238E27FC236}">
                  <a16:creationId xmlns:a16="http://schemas.microsoft.com/office/drawing/2014/main" id="{D84FBA71-5922-D80C-4FDF-1A7AA157CD3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CFECB4C-B644-5A1F-7C9B-C121D1D313A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5" name="Group 14">
            <a:extLst>
              <a:ext uri="{FF2B5EF4-FFF2-40B4-BE49-F238E27FC236}">
                <a16:creationId xmlns:a16="http://schemas.microsoft.com/office/drawing/2014/main" id="{7C65FBA4-B118-FEC9-27F0-7A0C59B9A3F4}"/>
              </a:ext>
            </a:extLst>
          </p:cNvPr>
          <p:cNvGrpSpPr/>
          <p:nvPr/>
        </p:nvGrpSpPr>
        <p:grpSpPr>
          <a:xfrm>
            <a:off x="663223" y="3755760"/>
            <a:ext cx="6909386" cy="288000"/>
            <a:chOff x="644327" y="1972700"/>
            <a:chExt cx="6909386" cy="288000"/>
          </a:xfrm>
        </p:grpSpPr>
        <p:cxnSp>
          <p:nvCxnSpPr>
            <p:cNvPr id="16" name="Straight Connector 15">
              <a:extLst>
                <a:ext uri="{FF2B5EF4-FFF2-40B4-BE49-F238E27FC236}">
                  <a16:creationId xmlns:a16="http://schemas.microsoft.com/office/drawing/2014/main" id="{42A07BDF-0E3E-4A84-38CB-339D626C86C4}"/>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F164397-1E8A-5A8F-6D61-A3C31C85387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18" name="Group 17">
            <a:extLst>
              <a:ext uri="{FF2B5EF4-FFF2-40B4-BE49-F238E27FC236}">
                <a16:creationId xmlns:a16="http://schemas.microsoft.com/office/drawing/2014/main" id="{1E326E32-6778-6AAE-AB3A-D8CA122AFFAC}"/>
              </a:ext>
            </a:extLst>
          </p:cNvPr>
          <p:cNvGrpSpPr/>
          <p:nvPr/>
        </p:nvGrpSpPr>
        <p:grpSpPr>
          <a:xfrm>
            <a:off x="663223" y="4716465"/>
            <a:ext cx="6909386" cy="288000"/>
            <a:chOff x="644327" y="1972700"/>
            <a:chExt cx="6909386" cy="288000"/>
          </a:xfrm>
        </p:grpSpPr>
        <p:cxnSp>
          <p:nvCxnSpPr>
            <p:cNvPr id="19" name="Straight Connector 18">
              <a:extLst>
                <a:ext uri="{FF2B5EF4-FFF2-40B4-BE49-F238E27FC236}">
                  <a16:creationId xmlns:a16="http://schemas.microsoft.com/office/drawing/2014/main" id="{0AD2B594-2B79-D419-CEB2-69B3C21BF6C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DD3912B-4407-6B60-9685-4BC196FD335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21" name="Group 20">
            <a:extLst>
              <a:ext uri="{FF2B5EF4-FFF2-40B4-BE49-F238E27FC236}">
                <a16:creationId xmlns:a16="http://schemas.microsoft.com/office/drawing/2014/main" id="{99D55C5B-0FBB-13FD-9181-407B3E07BBF7}"/>
              </a:ext>
            </a:extLst>
          </p:cNvPr>
          <p:cNvGrpSpPr/>
          <p:nvPr/>
        </p:nvGrpSpPr>
        <p:grpSpPr>
          <a:xfrm>
            <a:off x="663223" y="5826479"/>
            <a:ext cx="6909386" cy="288000"/>
            <a:chOff x="644327" y="1972700"/>
            <a:chExt cx="6909386" cy="288000"/>
          </a:xfrm>
        </p:grpSpPr>
        <p:cxnSp>
          <p:nvCxnSpPr>
            <p:cNvPr id="23" name="Straight Connector 22">
              <a:extLst>
                <a:ext uri="{FF2B5EF4-FFF2-40B4-BE49-F238E27FC236}">
                  <a16:creationId xmlns:a16="http://schemas.microsoft.com/office/drawing/2014/main" id="{7B10EAAF-DB8C-6E20-FF15-0728FF484CE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00E1E3A-3DB6-03DF-5691-BD7F278359D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0" name="Group 29">
            <a:extLst>
              <a:ext uri="{FF2B5EF4-FFF2-40B4-BE49-F238E27FC236}">
                <a16:creationId xmlns:a16="http://schemas.microsoft.com/office/drawing/2014/main" id="{33A026E8-EF10-8B72-3ACF-11A62E9ED35B}"/>
              </a:ext>
            </a:extLst>
          </p:cNvPr>
          <p:cNvGrpSpPr/>
          <p:nvPr/>
        </p:nvGrpSpPr>
        <p:grpSpPr>
          <a:xfrm>
            <a:off x="663223" y="7011414"/>
            <a:ext cx="6909386" cy="288000"/>
            <a:chOff x="644327" y="1972700"/>
            <a:chExt cx="6909386" cy="288000"/>
          </a:xfrm>
        </p:grpSpPr>
        <p:cxnSp>
          <p:nvCxnSpPr>
            <p:cNvPr id="31" name="Straight Connector 30">
              <a:extLst>
                <a:ext uri="{FF2B5EF4-FFF2-40B4-BE49-F238E27FC236}">
                  <a16:creationId xmlns:a16="http://schemas.microsoft.com/office/drawing/2014/main" id="{9BD5861D-D798-C0C8-DFE2-933233E555A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43A1FAA-14EA-EC7B-4542-47693E579EE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13" name="Freeform 46">
            <a:extLst>
              <a:ext uri="{FF2B5EF4-FFF2-40B4-BE49-F238E27FC236}">
                <a16:creationId xmlns:a16="http://schemas.microsoft.com/office/drawing/2014/main" id="{E66B3500-E6E5-8613-2D61-D3F415C3D99E}"/>
              </a:ext>
            </a:extLst>
          </p:cNvPr>
          <p:cNvSpPr/>
          <p:nvPr/>
        </p:nvSpPr>
        <p:spPr>
          <a:xfrm>
            <a:off x="-4855" y="1888206"/>
            <a:ext cx="7587830" cy="68238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4" name="TextBox 13">
            <a:extLst>
              <a:ext uri="{FF2B5EF4-FFF2-40B4-BE49-F238E27FC236}">
                <a16:creationId xmlns:a16="http://schemas.microsoft.com/office/drawing/2014/main" id="{5AE7B41B-A52C-7772-2EFC-315C6AFC1E49}"/>
              </a:ext>
            </a:extLst>
          </p:cNvPr>
          <p:cNvSpPr txBox="1"/>
          <p:nvPr/>
        </p:nvSpPr>
        <p:spPr>
          <a:xfrm>
            <a:off x="585015" y="2016767"/>
            <a:ext cx="5951716" cy="528350"/>
          </a:xfrm>
          <a:prstGeom prst="rect">
            <a:avLst/>
          </a:prstGeom>
          <a:noFill/>
        </p:spPr>
        <p:txBody>
          <a:bodyPr wrap="square" rtlCol="0" anchor="t">
            <a:spAutoFit/>
          </a:bodyPr>
          <a:lstStyle/>
          <a:p>
            <a:pPr marL="6350">
              <a:lnSpc>
                <a:spcPts val="1700"/>
              </a:lnSpc>
              <a:tabLst>
                <a:tab pos="611188" algn="l"/>
              </a:tabLst>
            </a:pPr>
            <a:r>
              <a:rPr lang="de-DE" sz="1600" b="1" dirty="0">
                <a:solidFill>
                  <a:schemeClr val="bg1"/>
                </a:solidFill>
                <a:latin typeface="Calibri" panose="020F0502020204030204" pitchFamily="34" charset="0"/>
                <a:cs typeface="Calibri" panose="020F0502020204030204" pitchFamily="34" charset="0"/>
              </a:rPr>
              <a:t>Allgemeiner Überblick über bewährte Verfahren und Trends im Bereich HLK</a:t>
            </a:r>
            <a:r>
              <a:rPr lang="lv-LV" sz="1600" b="1" dirty="0">
                <a:solidFill>
                  <a:schemeClr val="bg1"/>
                </a:solidFill>
                <a:latin typeface="Calibri" panose="020F0502020204030204" pitchFamily="34" charset="0"/>
                <a:cs typeface="Calibri" panose="020F0502020204030204" pitchFamily="34" charset="0"/>
              </a:rPr>
              <a:t>:</a:t>
            </a:r>
            <a:endParaRPr lang="en-US" sz="1600" b="1" dirty="0">
              <a:solidFill>
                <a:schemeClr val="bg1"/>
              </a:solidFill>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0FCA4AE0-0E07-6C13-D758-867FE6C9641F}"/>
              </a:ext>
            </a:extLst>
          </p:cNvPr>
          <p:cNvCxnSpPr>
            <a:cxnSpLocks/>
            <a:endCxn id="14" idx="1"/>
          </p:cNvCxnSpPr>
          <p:nvPr/>
        </p:nvCxnSpPr>
        <p:spPr>
          <a:xfrm>
            <a:off x="-51694" y="2278237"/>
            <a:ext cx="636709" cy="270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Freeform 46">
            <a:extLst>
              <a:ext uri="{FF2B5EF4-FFF2-40B4-BE49-F238E27FC236}">
                <a16:creationId xmlns:a16="http://schemas.microsoft.com/office/drawing/2014/main" id="{029101EB-4524-83BC-35FF-FD8DDE0BF501}"/>
              </a:ext>
            </a:extLst>
          </p:cNvPr>
          <p:cNvSpPr/>
          <p:nvPr/>
        </p:nvSpPr>
        <p:spPr>
          <a:xfrm>
            <a:off x="-11289" y="7749451"/>
            <a:ext cx="7587830" cy="68238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6" name="TextBox 35">
            <a:extLst>
              <a:ext uri="{FF2B5EF4-FFF2-40B4-BE49-F238E27FC236}">
                <a16:creationId xmlns:a16="http://schemas.microsoft.com/office/drawing/2014/main" id="{17D7A4C1-2009-46B9-7837-0218B52C6CC9}"/>
              </a:ext>
            </a:extLst>
          </p:cNvPr>
          <p:cNvSpPr txBox="1"/>
          <p:nvPr/>
        </p:nvSpPr>
        <p:spPr>
          <a:xfrm>
            <a:off x="522891" y="7752040"/>
            <a:ext cx="6513892" cy="710707"/>
          </a:xfrm>
          <a:prstGeom prst="rect">
            <a:avLst/>
          </a:prstGeom>
          <a:noFill/>
        </p:spPr>
        <p:txBody>
          <a:bodyPr wrap="square" rtlCol="0" anchor="t">
            <a:spAutoFit/>
          </a:bodyPr>
          <a:lstStyle/>
          <a:p>
            <a:pPr marL="6350">
              <a:lnSpc>
                <a:spcPts val="1600"/>
              </a:lnSpc>
              <a:tabLst>
                <a:tab pos="611188" algn="l"/>
              </a:tabLst>
            </a:pPr>
            <a:r>
              <a:rPr lang="de-DE" sz="1600" b="1" dirty="0">
                <a:solidFill>
                  <a:schemeClr val="bg1"/>
                </a:solidFill>
                <a:latin typeface="Calibri" panose="020F0502020204030204" pitchFamily="34" charset="0"/>
                <a:cs typeface="Calibri" panose="020F0502020204030204" pitchFamily="34" charset="0"/>
              </a:rPr>
              <a:t>Die wichtigsten Herausforderungen im Bereich Heizung, Lüftung und Klimatisierung, die durch einen Renovierungsprozess gelöst wurden bzw. gelöst werden sollten:</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0559C586-5570-9CE3-58A9-0EC9E0C1A13E}"/>
              </a:ext>
            </a:extLst>
          </p:cNvPr>
          <p:cNvCxnSpPr>
            <a:cxnSpLocks/>
          </p:cNvCxnSpPr>
          <p:nvPr/>
        </p:nvCxnSpPr>
        <p:spPr>
          <a:xfrm>
            <a:off x="914289" y="8432681"/>
            <a:ext cx="0" cy="209615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2FD43C6-4306-D1C8-D946-4A4557B17A2C}"/>
              </a:ext>
            </a:extLst>
          </p:cNvPr>
          <p:cNvSpPr txBox="1"/>
          <p:nvPr/>
        </p:nvSpPr>
        <p:spPr>
          <a:xfrm>
            <a:off x="1258838" y="8432681"/>
            <a:ext cx="6317704" cy="2211952"/>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Eine große Herausforderung, insbesondere in älteren Industrie- und Gewerbegebäuden, ist die Abhängigkeit von kohlenstoffreichen Wärmeenergiequellen, die zu hohen Betriebskosten und Emissionen führt.</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Viele Einrichtungen haben Schwierigkeiten, stabile und angenehme Innentemperaturen aufrechtzuerhalten, insbesondere in heißen Perioden. Dies ist häufig auf unzureichende Gebäudehüllen, fehlende Kühlinfrastruktur oder thermische Schichtung in Räumen mit hohen Decken während der Winterperiode zurückzuführen.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Viele Energieprobleme waren nicht auf die Hauptanlagen zurückzuführen, sondern auf primitive Steuerungssysteme, fehlende Messungen oder zu restriktive Betriebsparameter.</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Den Anlagen fehlten oft integrierte Systeme zur Rückgewinnung und Wiederverwendung von intern oder extern erzeugter Energie, was gleichzeitig zu Kühl- und Heizlasten beitrug.</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55CC2E52-A04E-7144-40DA-EEA3FA6E786D}"/>
              </a:ext>
            </a:extLst>
          </p:cNvPr>
          <p:cNvCxnSpPr>
            <a:cxnSpLocks/>
          </p:cNvCxnSpPr>
          <p:nvPr/>
        </p:nvCxnSpPr>
        <p:spPr>
          <a:xfrm>
            <a:off x="914289" y="8927356"/>
            <a:ext cx="765633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88687E-617E-E0C0-ADC8-63CCD2960C5F}"/>
              </a:ext>
            </a:extLst>
          </p:cNvPr>
          <p:cNvCxnSpPr>
            <a:cxnSpLocks/>
          </p:cNvCxnSpPr>
          <p:nvPr/>
        </p:nvCxnSpPr>
        <p:spPr>
          <a:xfrm>
            <a:off x="914289" y="9642689"/>
            <a:ext cx="765633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D7937-6DD7-2347-04B9-E3D35F6245A6}"/>
              </a:ext>
            </a:extLst>
          </p:cNvPr>
          <p:cNvCxnSpPr>
            <a:cxnSpLocks/>
          </p:cNvCxnSpPr>
          <p:nvPr/>
        </p:nvCxnSpPr>
        <p:spPr>
          <a:xfrm>
            <a:off x="914289" y="10528840"/>
            <a:ext cx="765633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6E5FC4-16AF-0AEC-4F58-E2C8017120CC}"/>
              </a:ext>
            </a:extLst>
          </p:cNvPr>
          <p:cNvCxnSpPr>
            <a:cxnSpLocks/>
          </p:cNvCxnSpPr>
          <p:nvPr/>
        </p:nvCxnSpPr>
        <p:spPr>
          <a:xfrm>
            <a:off x="914289" y="10072157"/>
            <a:ext cx="765633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75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B12C-F683-9D43-B95B-7BD8602E4C62}"/>
            </a:ext>
          </a:extLst>
        </p:cNvPr>
        <p:cNvGrpSpPr/>
        <p:nvPr/>
      </p:nvGrpSpPr>
      <p:grpSpPr>
        <a:xfrm>
          <a:off x="0" y="0"/>
          <a:ext cx="0" cy="0"/>
          <a:chOff x="0" y="0"/>
          <a:chExt cx="0" cy="0"/>
        </a:xfrm>
      </p:grpSpPr>
      <p:sp>
        <p:nvSpPr>
          <p:cNvPr id="34" name="Freeform 33">
            <a:extLst>
              <a:ext uri="{FF2B5EF4-FFF2-40B4-BE49-F238E27FC236}">
                <a16:creationId xmlns:a16="http://schemas.microsoft.com/office/drawing/2014/main" id="{488AF590-83EF-C8DA-2D5D-2260007DC4BC}"/>
              </a:ext>
            </a:extLst>
          </p:cNvPr>
          <p:cNvSpPr/>
          <p:nvPr/>
        </p:nvSpPr>
        <p:spPr>
          <a:xfrm>
            <a:off x="-17372" y="-1"/>
            <a:ext cx="2190636" cy="1069180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09" name="Text Placeholder 11">
            <a:extLst>
              <a:ext uri="{FF2B5EF4-FFF2-40B4-BE49-F238E27FC236}">
                <a16:creationId xmlns:a16="http://schemas.microsoft.com/office/drawing/2014/main" id="{43F19BD2-B752-79FD-EDAC-1759048F6DD7}"/>
              </a:ext>
            </a:extLst>
          </p:cNvPr>
          <p:cNvSpPr txBox="1">
            <a:spLocks/>
          </p:cNvSpPr>
          <p:nvPr/>
        </p:nvSpPr>
        <p:spPr>
          <a:xfrm rot="16200000">
            <a:off x="-3027218" y="3767455"/>
            <a:ext cx="8031490" cy="1322342"/>
          </a:xfr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7500" spc="300" dirty="0" err="1">
                <a:solidFill>
                  <a:schemeClr val="bg1"/>
                </a:solidFill>
              </a:rPr>
              <a:t>Inhaltsverzeichnis</a:t>
            </a:r>
            <a:endParaRPr lang="en-US" sz="7500" spc="300" dirty="0">
              <a:solidFill>
                <a:schemeClr val="bg1"/>
              </a:solidFill>
            </a:endParaRPr>
          </a:p>
        </p:txBody>
      </p:sp>
      <p:grpSp>
        <p:nvGrpSpPr>
          <p:cNvPr id="35" name="Graphic 40">
            <a:extLst>
              <a:ext uri="{FF2B5EF4-FFF2-40B4-BE49-F238E27FC236}">
                <a16:creationId xmlns:a16="http://schemas.microsoft.com/office/drawing/2014/main" id="{82759823-C93D-72FB-A9B5-E94B9440C77C}"/>
              </a:ext>
            </a:extLst>
          </p:cNvPr>
          <p:cNvGrpSpPr/>
          <p:nvPr/>
        </p:nvGrpSpPr>
        <p:grpSpPr>
          <a:xfrm>
            <a:off x="-1668480" y="5128544"/>
            <a:ext cx="4389663" cy="2721797"/>
            <a:chOff x="-3997860" y="6017904"/>
            <a:chExt cx="935163" cy="579845"/>
          </a:xfrm>
          <a:solidFill>
            <a:schemeClr val="bg1">
              <a:alpha val="15000"/>
            </a:schemeClr>
          </a:solidFill>
        </p:grpSpPr>
        <p:sp>
          <p:nvSpPr>
            <p:cNvPr id="36" name="Freeform 35">
              <a:extLst>
                <a:ext uri="{FF2B5EF4-FFF2-40B4-BE49-F238E27FC236}">
                  <a16:creationId xmlns:a16="http://schemas.microsoft.com/office/drawing/2014/main" id="{DFD49522-22B5-9FE1-15DC-06A672082A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56A7B39F-4443-4AF6-EA50-D0F749A0A523}"/>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08B38E5A-9C5C-C000-8AE6-BEC648BC553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FB573F61-38B0-C9C1-B50F-97498CB424A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85" name="Group 84">
            <a:extLst>
              <a:ext uri="{FF2B5EF4-FFF2-40B4-BE49-F238E27FC236}">
                <a16:creationId xmlns:a16="http://schemas.microsoft.com/office/drawing/2014/main" id="{E94DCA70-12EB-6A81-F733-EB028EB9447B}"/>
              </a:ext>
            </a:extLst>
          </p:cNvPr>
          <p:cNvGrpSpPr/>
          <p:nvPr/>
        </p:nvGrpSpPr>
        <p:grpSpPr>
          <a:xfrm>
            <a:off x="1885091" y="1760709"/>
            <a:ext cx="4902064" cy="354418"/>
            <a:chOff x="2550373" y="2865215"/>
            <a:chExt cx="4902064" cy="354418"/>
          </a:xfrm>
        </p:grpSpPr>
        <p:cxnSp>
          <p:nvCxnSpPr>
            <p:cNvPr id="86" name="Straight Connector 85">
              <a:extLst>
                <a:ext uri="{FF2B5EF4-FFF2-40B4-BE49-F238E27FC236}">
                  <a16:creationId xmlns:a16="http://schemas.microsoft.com/office/drawing/2014/main" id="{1975A6CD-E825-426C-37E8-8C1388DAAFBA}"/>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FAAD4E3-4DDF-EC29-E96A-3B10F7CCF81F}"/>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Placeholder 8">
              <a:extLst>
                <a:ext uri="{FF2B5EF4-FFF2-40B4-BE49-F238E27FC236}">
                  <a16:creationId xmlns:a16="http://schemas.microsoft.com/office/drawing/2014/main" id="{7602513A-FEFD-17E6-68DC-F570C532A8B9}"/>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01</a:t>
              </a:r>
            </a:p>
          </p:txBody>
        </p:sp>
      </p:grpSp>
      <p:cxnSp>
        <p:nvCxnSpPr>
          <p:cNvPr id="89" name="Straight Connector 88">
            <a:extLst>
              <a:ext uri="{FF2B5EF4-FFF2-40B4-BE49-F238E27FC236}">
                <a16:creationId xmlns:a16="http://schemas.microsoft.com/office/drawing/2014/main" id="{9EAD763A-C2A4-19FB-4F59-0AFF519D0D49}"/>
              </a:ext>
            </a:extLst>
          </p:cNvPr>
          <p:cNvCxnSpPr>
            <a:cxnSpLocks/>
          </p:cNvCxnSpPr>
          <p:nvPr/>
        </p:nvCxnSpPr>
        <p:spPr>
          <a:xfrm>
            <a:off x="2467155" y="1664291"/>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8168E5-D689-881E-0152-E4694183EBE1}"/>
              </a:ext>
            </a:extLst>
          </p:cNvPr>
          <p:cNvCxnSpPr>
            <a:cxnSpLocks/>
          </p:cNvCxnSpPr>
          <p:nvPr/>
        </p:nvCxnSpPr>
        <p:spPr>
          <a:xfrm>
            <a:off x="2467155" y="128466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2F1254AF-8790-0109-BF3B-09C143BAA382}"/>
              </a:ext>
            </a:extLst>
          </p:cNvPr>
          <p:cNvGrpSpPr/>
          <p:nvPr/>
        </p:nvGrpSpPr>
        <p:grpSpPr>
          <a:xfrm>
            <a:off x="1885091" y="2258458"/>
            <a:ext cx="4902064" cy="354418"/>
            <a:chOff x="2550373" y="2865215"/>
            <a:chExt cx="4902064" cy="354418"/>
          </a:xfrm>
        </p:grpSpPr>
        <p:cxnSp>
          <p:nvCxnSpPr>
            <p:cNvPr id="96" name="Straight Connector 95">
              <a:extLst>
                <a:ext uri="{FF2B5EF4-FFF2-40B4-BE49-F238E27FC236}">
                  <a16:creationId xmlns:a16="http://schemas.microsoft.com/office/drawing/2014/main" id="{21655ECA-406F-C9CC-C1E7-085C22CA28BF}"/>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DE39F8B3-1564-2FA1-F3B8-8D544513CDB8}"/>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 Placeholder 8">
              <a:extLst>
                <a:ext uri="{FF2B5EF4-FFF2-40B4-BE49-F238E27FC236}">
                  <a16:creationId xmlns:a16="http://schemas.microsoft.com/office/drawing/2014/main" id="{8796CA3C-8FE5-E503-E54E-3B3699F10748}"/>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02</a:t>
              </a:r>
            </a:p>
          </p:txBody>
        </p:sp>
      </p:grpSp>
      <p:grpSp>
        <p:nvGrpSpPr>
          <p:cNvPr id="99" name="Group 98">
            <a:extLst>
              <a:ext uri="{FF2B5EF4-FFF2-40B4-BE49-F238E27FC236}">
                <a16:creationId xmlns:a16="http://schemas.microsoft.com/office/drawing/2014/main" id="{5635C1D3-8E53-9842-E02D-91675520D1FD}"/>
              </a:ext>
            </a:extLst>
          </p:cNvPr>
          <p:cNvGrpSpPr/>
          <p:nvPr/>
        </p:nvGrpSpPr>
        <p:grpSpPr>
          <a:xfrm>
            <a:off x="1885091" y="2766845"/>
            <a:ext cx="4902064" cy="354418"/>
            <a:chOff x="2550373" y="2865215"/>
            <a:chExt cx="4902064" cy="354418"/>
          </a:xfrm>
        </p:grpSpPr>
        <p:cxnSp>
          <p:nvCxnSpPr>
            <p:cNvPr id="100" name="Straight Connector 99">
              <a:extLst>
                <a:ext uri="{FF2B5EF4-FFF2-40B4-BE49-F238E27FC236}">
                  <a16:creationId xmlns:a16="http://schemas.microsoft.com/office/drawing/2014/main" id="{A903D669-F5F1-A07E-C1BD-46B80F098B0E}"/>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619D4A1D-FB9C-78E2-67E3-841B16ADE8F3}"/>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 Placeholder 8">
              <a:extLst>
                <a:ext uri="{FF2B5EF4-FFF2-40B4-BE49-F238E27FC236}">
                  <a16:creationId xmlns:a16="http://schemas.microsoft.com/office/drawing/2014/main" id="{16060B2C-AF79-85AE-F0E8-CC60A9241E0C}"/>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03</a:t>
              </a:r>
            </a:p>
          </p:txBody>
        </p:sp>
      </p:grpSp>
      <p:grpSp>
        <p:nvGrpSpPr>
          <p:cNvPr id="103" name="Group 102">
            <a:extLst>
              <a:ext uri="{FF2B5EF4-FFF2-40B4-BE49-F238E27FC236}">
                <a16:creationId xmlns:a16="http://schemas.microsoft.com/office/drawing/2014/main" id="{30C41755-8042-39F0-9520-B33E0876945D}"/>
              </a:ext>
            </a:extLst>
          </p:cNvPr>
          <p:cNvGrpSpPr/>
          <p:nvPr/>
        </p:nvGrpSpPr>
        <p:grpSpPr>
          <a:xfrm>
            <a:off x="1885091" y="3260464"/>
            <a:ext cx="4902064" cy="354418"/>
            <a:chOff x="2550373" y="2865215"/>
            <a:chExt cx="4902064" cy="354418"/>
          </a:xfrm>
        </p:grpSpPr>
        <p:cxnSp>
          <p:nvCxnSpPr>
            <p:cNvPr id="104" name="Straight Connector 103">
              <a:extLst>
                <a:ext uri="{FF2B5EF4-FFF2-40B4-BE49-F238E27FC236}">
                  <a16:creationId xmlns:a16="http://schemas.microsoft.com/office/drawing/2014/main" id="{254F7FF9-37CD-4702-75D6-C45F6790A1B2}"/>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0755E5C0-70EA-61E7-E2F8-8639978F3797}"/>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 Placeholder 8">
              <a:extLst>
                <a:ext uri="{FF2B5EF4-FFF2-40B4-BE49-F238E27FC236}">
                  <a16:creationId xmlns:a16="http://schemas.microsoft.com/office/drawing/2014/main" id="{9AA6CA43-28C4-F29B-1B8B-FE55F6EBEFF0}"/>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04</a:t>
              </a:r>
            </a:p>
          </p:txBody>
        </p:sp>
      </p:grpSp>
      <p:cxnSp>
        <p:nvCxnSpPr>
          <p:cNvPr id="114" name="Straight Connector 113">
            <a:extLst>
              <a:ext uri="{FF2B5EF4-FFF2-40B4-BE49-F238E27FC236}">
                <a16:creationId xmlns:a16="http://schemas.microsoft.com/office/drawing/2014/main" id="{3A94417B-1F31-ABF8-B6F9-B5EFB348A749}"/>
              </a:ext>
            </a:extLst>
          </p:cNvPr>
          <p:cNvCxnSpPr>
            <a:cxnSpLocks/>
          </p:cNvCxnSpPr>
          <p:nvPr/>
        </p:nvCxnSpPr>
        <p:spPr>
          <a:xfrm>
            <a:off x="2475106" y="3947791"/>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749F10-2810-E33E-D572-BCA2300FFDC6}"/>
              </a:ext>
            </a:extLst>
          </p:cNvPr>
          <p:cNvCxnSpPr>
            <a:cxnSpLocks/>
          </p:cNvCxnSpPr>
          <p:nvPr/>
        </p:nvCxnSpPr>
        <p:spPr>
          <a:xfrm>
            <a:off x="2475106" y="4327417"/>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7" name="Text Placeholder 17">
            <a:extLst>
              <a:ext uri="{FF2B5EF4-FFF2-40B4-BE49-F238E27FC236}">
                <a16:creationId xmlns:a16="http://schemas.microsoft.com/office/drawing/2014/main" id="{A4EC4404-3B80-E321-D060-EFEF60AA6533}"/>
              </a:ext>
            </a:extLst>
          </p:cNvPr>
          <p:cNvSpPr txBox="1">
            <a:spLocks/>
          </p:cNvSpPr>
          <p:nvPr/>
        </p:nvSpPr>
        <p:spPr>
          <a:xfrm>
            <a:off x="2449540" y="2288466"/>
            <a:ext cx="4845788"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3992563" algn="l"/>
                <a:tab pos="4398963" algn="l"/>
                <a:tab pos="5511800" algn="l"/>
              </a:tabLst>
            </a:pPr>
            <a:r>
              <a:rPr lang="en-US" sz="1500" b="1" dirty="0" err="1"/>
              <a:t>Technologische</a:t>
            </a:r>
            <a:r>
              <a:rPr lang="en-US" sz="1500" b="1" dirty="0"/>
              <a:t> </a:t>
            </a:r>
            <a:r>
              <a:rPr lang="en-US" sz="1500" b="1" dirty="0" err="1"/>
              <a:t>Entwicklungen</a:t>
            </a:r>
            <a:r>
              <a:rPr lang="en-US" sz="1500" b="1" dirty="0"/>
              <a:t> &amp; </a:t>
            </a:r>
          </a:p>
          <a:p>
            <a:pPr>
              <a:lnSpc>
                <a:spcPts val="1600"/>
              </a:lnSpc>
              <a:spcBef>
                <a:spcPts val="0"/>
              </a:spcBef>
              <a:tabLst>
                <a:tab pos="2481263" algn="l"/>
                <a:tab pos="3992563" algn="l"/>
                <a:tab pos="4398963" algn="l"/>
                <a:tab pos="5511800" algn="l"/>
              </a:tabLst>
            </a:pPr>
            <a:r>
              <a:rPr lang="en-US" sz="1500" b="1" dirty="0" err="1"/>
              <a:t>Brancheneinblicke</a:t>
            </a:r>
            <a:r>
              <a:rPr lang="en-US" sz="1500" b="1" dirty="0"/>
              <a:t>		</a:t>
            </a:r>
            <a:r>
              <a:rPr lang="en-US" sz="1500" b="1" dirty="0">
                <a:hlinkClick r:id="rId2" action="ppaction://hlinksldjump">
                  <a:extLst>
                    <a:ext uri="{A12FA001-AC4F-418D-AE19-62706E023703}">
                      <ahyp:hlinkClr xmlns:ahyp="http://schemas.microsoft.com/office/drawing/2018/hyperlinkcolor" val="tx"/>
                    </a:ext>
                  </a:extLst>
                </a:hlinkClick>
              </a:rPr>
              <a:t>12</a:t>
            </a:r>
            <a:endParaRPr lang="en-US" sz="1500" b="1" dirty="0"/>
          </a:p>
        </p:txBody>
      </p:sp>
      <p:sp>
        <p:nvSpPr>
          <p:cNvPr id="119" name="Text Placeholder 17">
            <a:extLst>
              <a:ext uri="{FF2B5EF4-FFF2-40B4-BE49-F238E27FC236}">
                <a16:creationId xmlns:a16="http://schemas.microsoft.com/office/drawing/2014/main" id="{EAEE69B1-8183-B279-CCC4-559702D5BCD2}"/>
              </a:ext>
            </a:extLst>
          </p:cNvPr>
          <p:cNvSpPr txBox="1">
            <a:spLocks/>
          </p:cNvSpPr>
          <p:nvPr/>
        </p:nvSpPr>
        <p:spPr>
          <a:xfrm>
            <a:off x="2446210" y="934402"/>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GB" sz="1500" dirty="0" err="1"/>
              <a:t>Zusammenfassung</a:t>
            </a:r>
            <a:r>
              <a:rPr lang="en-GB" sz="1500" dirty="0"/>
              <a:t> </a:t>
            </a:r>
            <a:r>
              <a:rPr lang="en-US" sz="1500" dirty="0"/>
              <a:t>	</a:t>
            </a:r>
            <a:r>
              <a:rPr lang="en-US" sz="1500" dirty="0">
                <a:hlinkClick r:id="rId3" action="ppaction://hlinksldjump">
                  <a:extLst>
                    <a:ext uri="{A12FA001-AC4F-418D-AE19-62706E023703}">
                      <ahyp:hlinkClr xmlns:ahyp="http://schemas.microsoft.com/office/drawing/2018/hyperlinkcolor" val="tx"/>
                    </a:ext>
                  </a:extLst>
                </a:hlinkClick>
              </a:rPr>
              <a:t>3</a:t>
            </a:r>
            <a:endParaRPr lang="en-US" sz="1500" dirty="0"/>
          </a:p>
        </p:txBody>
      </p:sp>
      <p:sp>
        <p:nvSpPr>
          <p:cNvPr id="120" name="Text Placeholder 17">
            <a:extLst>
              <a:ext uri="{FF2B5EF4-FFF2-40B4-BE49-F238E27FC236}">
                <a16:creationId xmlns:a16="http://schemas.microsoft.com/office/drawing/2014/main" id="{074E16CA-C7AE-F94E-A4D4-C7E5A50512E2}"/>
              </a:ext>
            </a:extLst>
          </p:cNvPr>
          <p:cNvSpPr txBox="1">
            <a:spLocks/>
          </p:cNvSpPr>
          <p:nvPr/>
        </p:nvSpPr>
        <p:spPr>
          <a:xfrm>
            <a:off x="2446210" y="1312807"/>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GB" sz="1500" dirty="0" err="1"/>
              <a:t>Einleitung</a:t>
            </a:r>
            <a:r>
              <a:rPr lang="en-GB" sz="1500" dirty="0"/>
              <a:t> </a:t>
            </a:r>
            <a:r>
              <a:rPr lang="en-US" sz="1500" dirty="0"/>
              <a:t>	</a:t>
            </a:r>
            <a:r>
              <a:rPr lang="en-US" sz="1500" dirty="0">
                <a:hlinkClick r:id="rId4" action="ppaction://hlinksldjump">
                  <a:extLst>
                    <a:ext uri="{A12FA001-AC4F-418D-AE19-62706E023703}">
                      <ahyp:hlinkClr xmlns:ahyp="http://schemas.microsoft.com/office/drawing/2018/hyperlinkcolor" val="tx"/>
                    </a:ext>
                  </a:extLst>
                </a:hlinkClick>
              </a:rPr>
              <a:t>4</a:t>
            </a:r>
            <a:endParaRPr lang="en-US" sz="1500" dirty="0"/>
          </a:p>
        </p:txBody>
      </p:sp>
      <p:sp>
        <p:nvSpPr>
          <p:cNvPr id="121" name="Text Placeholder 17">
            <a:extLst>
              <a:ext uri="{FF2B5EF4-FFF2-40B4-BE49-F238E27FC236}">
                <a16:creationId xmlns:a16="http://schemas.microsoft.com/office/drawing/2014/main" id="{9CDA42E6-99C6-F919-19F4-BBD978C6B443}"/>
              </a:ext>
            </a:extLst>
          </p:cNvPr>
          <p:cNvSpPr txBox="1">
            <a:spLocks/>
          </p:cNvSpPr>
          <p:nvPr/>
        </p:nvSpPr>
        <p:spPr>
          <a:xfrm>
            <a:off x="2446210" y="2737516"/>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err="1"/>
              <a:t>Einblicke</a:t>
            </a:r>
            <a:r>
              <a:rPr lang="en-US" sz="1500" b="1" dirty="0"/>
              <a:t> in </a:t>
            </a:r>
            <a:r>
              <a:rPr lang="en-US" sz="1500" b="1" dirty="0" err="1"/>
              <a:t>Bildung</a:t>
            </a:r>
            <a:r>
              <a:rPr lang="en-US" sz="1500" b="1" dirty="0"/>
              <a:t> und </a:t>
            </a:r>
            <a:r>
              <a:rPr lang="en-US" sz="1500" b="1" dirty="0" err="1"/>
              <a:t>Lehrpläne</a:t>
            </a:r>
            <a:r>
              <a:rPr lang="en-US" sz="1500" b="1" dirty="0"/>
              <a:t>	</a:t>
            </a:r>
            <a:r>
              <a:rPr lang="en-US" sz="1500" b="1" dirty="0">
                <a:hlinkClick r:id="rId5" action="ppaction://hlinksldjump">
                  <a:extLst>
                    <a:ext uri="{A12FA001-AC4F-418D-AE19-62706E023703}">
                      <ahyp:hlinkClr xmlns:ahyp="http://schemas.microsoft.com/office/drawing/2018/hyperlinkcolor" val="tx"/>
                    </a:ext>
                  </a:extLst>
                </a:hlinkClick>
              </a:rPr>
              <a:t>24</a:t>
            </a:r>
            <a:endParaRPr lang="en-US" sz="1500" b="1" dirty="0"/>
          </a:p>
        </p:txBody>
      </p:sp>
      <p:sp>
        <p:nvSpPr>
          <p:cNvPr id="122" name="Text Placeholder 17">
            <a:extLst>
              <a:ext uri="{FF2B5EF4-FFF2-40B4-BE49-F238E27FC236}">
                <a16:creationId xmlns:a16="http://schemas.microsoft.com/office/drawing/2014/main" id="{843974AE-15AE-A1A0-FEF8-D1F8FB1B05BC}"/>
              </a:ext>
            </a:extLst>
          </p:cNvPr>
          <p:cNvSpPr txBox="1">
            <a:spLocks/>
          </p:cNvSpPr>
          <p:nvPr/>
        </p:nvSpPr>
        <p:spPr>
          <a:xfrm>
            <a:off x="2446210" y="3212473"/>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err="1"/>
              <a:t>Ergebnisse</a:t>
            </a:r>
            <a:r>
              <a:rPr lang="en-US" sz="1500" b="1" dirty="0"/>
              <a:t> der </a:t>
            </a:r>
            <a:r>
              <a:rPr lang="en-US" sz="1500" b="1" dirty="0" err="1"/>
              <a:t>Feldforschung</a:t>
            </a:r>
            <a:r>
              <a:rPr lang="en-US" sz="1500" b="1" dirty="0"/>
              <a:t>	</a:t>
            </a:r>
            <a:r>
              <a:rPr lang="en-US" sz="1500" b="1" dirty="0">
                <a:hlinkClick r:id="rId6" action="ppaction://hlinksldjump">
                  <a:extLst>
                    <a:ext uri="{A12FA001-AC4F-418D-AE19-62706E023703}">
                      <ahyp:hlinkClr xmlns:ahyp="http://schemas.microsoft.com/office/drawing/2018/hyperlinkcolor" val="tx"/>
                    </a:ext>
                  </a:extLst>
                </a:hlinkClick>
              </a:rPr>
              <a:t>31</a:t>
            </a:r>
            <a:endParaRPr lang="en-US" sz="1500" b="1" dirty="0"/>
          </a:p>
        </p:txBody>
      </p:sp>
      <p:sp>
        <p:nvSpPr>
          <p:cNvPr id="123" name="Text Placeholder 17">
            <a:extLst>
              <a:ext uri="{FF2B5EF4-FFF2-40B4-BE49-F238E27FC236}">
                <a16:creationId xmlns:a16="http://schemas.microsoft.com/office/drawing/2014/main" id="{8797567C-280F-686E-B08E-CB942ACE4C10}"/>
              </a:ext>
            </a:extLst>
          </p:cNvPr>
          <p:cNvSpPr txBox="1">
            <a:spLocks/>
          </p:cNvSpPr>
          <p:nvPr/>
        </p:nvSpPr>
        <p:spPr>
          <a:xfrm>
            <a:off x="2446210" y="1697215"/>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err="1"/>
              <a:t>Regionaler</a:t>
            </a:r>
            <a:r>
              <a:rPr lang="en-US" sz="1500" b="1" dirty="0"/>
              <a:t> </a:t>
            </a:r>
            <a:r>
              <a:rPr lang="en-US" sz="1500" b="1" dirty="0" err="1"/>
              <a:t>Kontext</a:t>
            </a:r>
            <a:r>
              <a:rPr lang="en-US" sz="1500" b="1" dirty="0"/>
              <a:t> &amp; </a:t>
            </a:r>
            <a:r>
              <a:rPr lang="en-US" sz="1500" b="1" dirty="0" err="1"/>
              <a:t>Bedarf</a:t>
            </a:r>
            <a:r>
              <a:rPr lang="en-US" sz="1500" b="1" dirty="0"/>
              <a:t>	</a:t>
            </a:r>
            <a:r>
              <a:rPr lang="en-US" sz="1500" b="1" dirty="0">
                <a:hlinkClick r:id="rId7" action="ppaction://hlinksldjump">
                  <a:extLst>
                    <a:ext uri="{A12FA001-AC4F-418D-AE19-62706E023703}">
                      <ahyp:hlinkClr xmlns:ahyp="http://schemas.microsoft.com/office/drawing/2018/hyperlinkcolor" val="tx"/>
                    </a:ext>
                  </a:extLst>
                </a:hlinkClick>
              </a:rPr>
              <a:t>7</a:t>
            </a:r>
            <a:endParaRPr lang="en-US" sz="1500" b="1" dirty="0"/>
          </a:p>
        </p:txBody>
      </p:sp>
      <p:grpSp>
        <p:nvGrpSpPr>
          <p:cNvPr id="2" name="Graphic 4">
            <a:extLst>
              <a:ext uri="{FF2B5EF4-FFF2-40B4-BE49-F238E27FC236}">
                <a16:creationId xmlns:a16="http://schemas.microsoft.com/office/drawing/2014/main" id="{EE585205-46A1-1218-4C31-EDF67D0DF885}"/>
              </a:ext>
            </a:extLst>
          </p:cNvPr>
          <p:cNvGrpSpPr/>
          <p:nvPr/>
        </p:nvGrpSpPr>
        <p:grpSpPr>
          <a:xfrm rot="12269526" flipH="1">
            <a:off x="6904368" y="268071"/>
            <a:ext cx="353356" cy="683169"/>
            <a:chOff x="9129274" y="2719113"/>
            <a:chExt cx="717139" cy="1386497"/>
          </a:xfrm>
          <a:solidFill>
            <a:srgbClr val="404040"/>
          </a:solidFill>
        </p:grpSpPr>
        <p:grpSp>
          <p:nvGrpSpPr>
            <p:cNvPr id="3" name="Graphic 4">
              <a:extLst>
                <a:ext uri="{FF2B5EF4-FFF2-40B4-BE49-F238E27FC236}">
                  <a16:creationId xmlns:a16="http://schemas.microsoft.com/office/drawing/2014/main" id="{80E58E0D-C03A-4F52-EBBE-29BC5E89E323}"/>
                </a:ext>
              </a:extLst>
            </p:cNvPr>
            <p:cNvGrpSpPr/>
            <p:nvPr/>
          </p:nvGrpSpPr>
          <p:grpSpPr>
            <a:xfrm>
              <a:off x="9159507" y="2719113"/>
              <a:ext cx="446280" cy="440141"/>
              <a:chOff x="9159507" y="2719113"/>
              <a:chExt cx="446280" cy="440141"/>
            </a:xfrm>
            <a:grpFill/>
          </p:grpSpPr>
          <p:sp>
            <p:nvSpPr>
              <p:cNvPr id="13" name="Freeform 12">
                <a:extLst>
                  <a:ext uri="{FF2B5EF4-FFF2-40B4-BE49-F238E27FC236}">
                    <a16:creationId xmlns:a16="http://schemas.microsoft.com/office/drawing/2014/main" id="{6638BADD-AF58-0A3D-CC6A-68BB52E97E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4D24"/>
              </a:solidFill>
              <a:ln w="12931"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FE67E716-2A8B-97CE-C1DE-A90DB8A81C9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4D24"/>
              </a:solidFill>
              <a:ln w="12931" cap="flat">
                <a:noFill/>
                <a:prstDash val="solid"/>
                <a:miter/>
              </a:ln>
            </p:spPr>
            <p:txBody>
              <a:bodyPr rtlCol="0" anchor="ctr"/>
              <a:lstStyle/>
              <a:p>
                <a:endParaRPr lang="en-US" dirty="0"/>
              </a:p>
            </p:txBody>
          </p:sp>
        </p:grpSp>
        <p:grpSp>
          <p:nvGrpSpPr>
            <p:cNvPr id="4" name="Graphic 4">
              <a:extLst>
                <a:ext uri="{FF2B5EF4-FFF2-40B4-BE49-F238E27FC236}">
                  <a16:creationId xmlns:a16="http://schemas.microsoft.com/office/drawing/2014/main" id="{CBD063E2-DC6C-53FC-C5C8-B3DD4BCE1796}"/>
                </a:ext>
              </a:extLst>
            </p:cNvPr>
            <p:cNvGrpSpPr/>
            <p:nvPr/>
          </p:nvGrpSpPr>
          <p:grpSpPr>
            <a:xfrm>
              <a:off x="9129274" y="2893887"/>
              <a:ext cx="717139" cy="1211724"/>
              <a:chOff x="9129274" y="2893887"/>
              <a:chExt cx="717139" cy="1211724"/>
            </a:xfrm>
            <a:grpFill/>
          </p:grpSpPr>
          <p:sp>
            <p:nvSpPr>
              <p:cNvPr id="5" name="Freeform 4">
                <a:extLst>
                  <a:ext uri="{FF2B5EF4-FFF2-40B4-BE49-F238E27FC236}">
                    <a16:creationId xmlns:a16="http://schemas.microsoft.com/office/drawing/2014/main" id="{95C05B34-60C2-A6B4-A0C5-B0AA39ADAE8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B96DCCAF-58B7-DB1C-87F7-15A834935A4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67F454-69AE-08E6-3A38-EA56F0F816E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3017348-B37B-A86B-9E38-E6CF3B2BC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D27F2E2-8518-3F48-244A-83555A394FF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72E18B81-1D85-093F-B095-D05348FFAA8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94376A92-6C39-0785-8004-3A4465AFC94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dirty="0"/>
              </a:p>
            </p:txBody>
          </p:sp>
        </p:grpSp>
      </p:grpSp>
      <p:cxnSp>
        <p:nvCxnSpPr>
          <p:cNvPr id="16" name="Straight Connector 15">
            <a:extLst>
              <a:ext uri="{FF2B5EF4-FFF2-40B4-BE49-F238E27FC236}">
                <a16:creationId xmlns:a16="http://schemas.microsoft.com/office/drawing/2014/main" id="{01AB5A58-55E4-71E6-99FF-2B1643CD1145}"/>
              </a:ext>
            </a:extLst>
          </p:cNvPr>
          <p:cNvCxnSpPr>
            <a:cxnSpLocks/>
          </p:cNvCxnSpPr>
          <p:nvPr/>
        </p:nvCxnSpPr>
        <p:spPr>
          <a:xfrm>
            <a:off x="2475106" y="4712624"/>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17">
            <a:extLst>
              <a:ext uri="{FF2B5EF4-FFF2-40B4-BE49-F238E27FC236}">
                <a16:creationId xmlns:a16="http://schemas.microsoft.com/office/drawing/2014/main" id="{BE32718A-DCF4-919F-A8AD-2CCFC4E02D3E}"/>
              </a:ext>
            </a:extLst>
          </p:cNvPr>
          <p:cNvSpPr txBox="1">
            <a:spLocks/>
          </p:cNvSpPr>
          <p:nvPr/>
        </p:nvSpPr>
        <p:spPr>
          <a:xfrm>
            <a:off x="2442759" y="3595902"/>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err="1"/>
              <a:t>Fazit</a:t>
            </a:r>
            <a:r>
              <a:rPr lang="en-US" sz="1500" dirty="0"/>
              <a:t>	</a:t>
            </a:r>
            <a:r>
              <a:rPr lang="en-US" sz="1500" dirty="0">
                <a:hlinkClick r:id="rId8" action="ppaction://hlinksldjump">
                  <a:extLst>
                    <a:ext uri="{A12FA001-AC4F-418D-AE19-62706E023703}">
                      <ahyp:hlinkClr xmlns:ahyp="http://schemas.microsoft.com/office/drawing/2018/hyperlinkcolor" val="tx"/>
                    </a:ext>
                  </a:extLst>
                </a:hlinkClick>
              </a:rPr>
              <a:t>38</a:t>
            </a:r>
            <a:endParaRPr lang="en-US" sz="1500" dirty="0"/>
          </a:p>
        </p:txBody>
      </p:sp>
      <p:sp>
        <p:nvSpPr>
          <p:cNvPr id="25" name="Text Placeholder 17">
            <a:extLst>
              <a:ext uri="{FF2B5EF4-FFF2-40B4-BE49-F238E27FC236}">
                <a16:creationId xmlns:a16="http://schemas.microsoft.com/office/drawing/2014/main" id="{4F41ED76-7FFE-2484-45AC-8D9BAD53147D}"/>
              </a:ext>
            </a:extLst>
          </p:cNvPr>
          <p:cNvSpPr txBox="1">
            <a:spLocks/>
          </p:cNvSpPr>
          <p:nvPr/>
        </p:nvSpPr>
        <p:spPr>
          <a:xfrm>
            <a:off x="2442759" y="3982417"/>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err="1"/>
              <a:t>Empfehlungen</a:t>
            </a:r>
            <a:r>
              <a:rPr lang="en-US" sz="1500" dirty="0"/>
              <a:t>	</a:t>
            </a:r>
            <a:r>
              <a:rPr lang="en-US" sz="1500" dirty="0">
                <a:hlinkClick r:id="rId9" action="ppaction://hlinksldjump">
                  <a:extLst>
                    <a:ext uri="{A12FA001-AC4F-418D-AE19-62706E023703}">
                      <ahyp:hlinkClr xmlns:ahyp="http://schemas.microsoft.com/office/drawing/2018/hyperlinkcolor" val="tx"/>
                    </a:ext>
                  </a:extLst>
                </a:hlinkClick>
              </a:rPr>
              <a:t>39</a:t>
            </a:r>
            <a:endParaRPr lang="en-US" sz="1500" dirty="0"/>
          </a:p>
        </p:txBody>
      </p:sp>
      <p:sp>
        <p:nvSpPr>
          <p:cNvPr id="26" name="Text Placeholder 17">
            <a:extLst>
              <a:ext uri="{FF2B5EF4-FFF2-40B4-BE49-F238E27FC236}">
                <a16:creationId xmlns:a16="http://schemas.microsoft.com/office/drawing/2014/main" id="{C7C398CB-F3AF-B7D3-1EC7-379A06F7C5AD}"/>
              </a:ext>
            </a:extLst>
          </p:cNvPr>
          <p:cNvSpPr txBox="1">
            <a:spLocks/>
          </p:cNvSpPr>
          <p:nvPr/>
        </p:nvSpPr>
        <p:spPr>
          <a:xfrm>
            <a:off x="2442759" y="4367624"/>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endParaRPr lang="en-US" sz="1500" dirty="0"/>
          </a:p>
          <a:p>
            <a:pPr>
              <a:lnSpc>
                <a:spcPts val="1600"/>
              </a:lnSpc>
              <a:spcBef>
                <a:spcPts val="0"/>
              </a:spcBef>
              <a:tabLst>
                <a:tab pos="3992563" algn="l"/>
                <a:tab pos="4398963" algn="l"/>
                <a:tab pos="5511800" algn="l"/>
              </a:tabLst>
            </a:pPr>
            <a:r>
              <a:rPr lang="en-US" sz="1500" dirty="0" err="1"/>
              <a:t>Referenzen</a:t>
            </a:r>
            <a:r>
              <a:rPr lang="en-US" sz="1500" dirty="0"/>
              <a:t>	</a:t>
            </a:r>
            <a:r>
              <a:rPr lang="en-US" sz="1500" dirty="0">
                <a:hlinkClick r:id="rId10" action="ppaction://hlinksldjump">
                  <a:extLst>
                    <a:ext uri="{A12FA001-AC4F-418D-AE19-62706E023703}">
                      <ahyp:hlinkClr xmlns:ahyp="http://schemas.microsoft.com/office/drawing/2018/hyperlinkcolor" val="tx"/>
                    </a:ext>
                  </a:extLst>
                </a:hlinkClick>
              </a:rPr>
              <a:t>43</a:t>
            </a:r>
            <a:endParaRPr lang="en-US" sz="1500" dirty="0"/>
          </a:p>
        </p:txBody>
      </p:sp>
      <p:sp>
        <p:nvSpPr>
          <p:cNvPr id="28" name="Text Placeholder 17">
            <a:extLst>
              <a:ext uri="{FF2B5EF4-FFF2-40B4-BE49-F238E27FC236}">
                <a16:creationId xmlns:a16="http://schemas.microsoft.com/office/drawing/2014/main" id="{DC440D63-DD3E-49FD-CDA9-A90269FD8776}"/>
              </a:ext>
            </a:extLst>
          </p:cNvPr>
          <p:cNvSpPr txBox="1">
            <a:spLocks/>
          </p:cNvSpPr>
          <p:nvPr/>
        </p:nvSpPr>
        <p:spPr>
          <a:xfrm>
            <a:off x="2442759" y="4737925"/>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endParaRPr lang="en-US" sz="1500" dirty="0"/>
          </a:p>
          <a:p>
            <a:pPr>
              <a:lnSpc>
                <a:spcPts val="1600"/>
              </a:lnSpc>
              <a:spcBef>
                <a:spcPts val="0"/>
              </a:spcBef>
              <a:tabLst>
                <a:tab pos="3992563" algn="l"/>
                <a:tab pos="4398963" algn="l"/>
                <a:tab pos="5511800" algn="l"/>
              </a:tabLst>
            </a:pPr>
            <a:r>
              <a:rPr lang="en-US" sz="1500" dirty="0" err="1"/>
              <a:t>Anhang</a:t>
            </a:r>
            <a:r>
              <a:rPr lang="en-US" sz="1500" dirty="0"/>
              <a:t>	</a:t>
            </a:r>
            <a:r>
              <a:rPr lang="en-US" sz="1500" dirty="0">
                <a:hlinkClick r:id="rId11" action="ppaction://hlinksldjump">
                  <a:extLst>
                    <a:ext uri="{A12FA001-AC4F-418D-AE19-62706E023703}">
                      <ahyp:hlinkClr xmlns:ahyp="http://schemas.microsoft.com/office/drawing/2018/hyperlinkcolor" val="tx"/>
                    </a:ext>
                  </a:extLst>
                </a:hlinkClick>
              </a:rPr>
              <a:t>46</a:t>
            </a:r>
            <a:endParaRPr lang="en-US" sz="1500" dirty="0"/>
          </a:p>
        </p:txBody>
      </p:sp>
      <p:sp>
        <p:nvSpPr>
          <p:cNvPr id="17" name="TextBox 16">
            <a:extLst>
              <a:ext uri="{FF2B5EF4-FFF2-40B4-BE49-F238E27FC236}">
                <a16:creationId xmlns:a16="http://schemas.microsoft.com/office/drawing/2014/main" id="{F0A9415B-7B56-D6FF-00E5-C545C8FC0F92}"/>
              </a:ext>
            </a:extLst>
          </p:cNvPr>
          <p:cNvSpPr txBox="1"/>
          <p:nvPr/>
        </p:nvSpPr>
        <p:spPr>
          <a:xfrm>
            <a:off x="2449540" y="6104070"/>
            <a:ext cx="4573355" cy="2490425"/>
          </a:xfrm>
          <a:prstGeom prst="rect">
            <a:avLst/>
          </a:prstGeom>
          <a:noFill/>
        </p:spPr>
        <p:txBody>
          <a:bodyPr wrap="square">
            <a:spAutoFit/>
          </a:bodyPr>
          <a:lstStyle/>
          <a:p>
            <a:pPr algn="just">
              <a:lnSpc>
                <a:spcPts val="1140"/>
              </a:lnSpc>
              <a:buClr>
                <a:srgbClr val="ED4D24"/>
              </a:buClr>
            </a:pPr>
            <a:r>
              <a:rPr lang="en-IE" sz="1000" b="1" kern="100" dirty="0">
                <a:effectLst/>
                <a:latin typeface="Calibri" panose="020F0502020204030204" pitchFamily="34" charset="0"/>
                <a:ea typeface="Aptos" panose="020B0004020202020204" pitchFamily="34" charset="0"/>
                <a:cs typeface="Calibri" panose="020F0502020204030204" pitchFamily="34" charset="0"/>
              </a:rPr>
              <a:t>REPOWER-REGIONEN</a:t>
            </a:r>
            <a:r>
              <a:rPr lang="en-IE" sz="1000" kern="100" dirty="0">
                <a:effectLst/>
                <a:latin typeface="Calibri" panose="020F0502020204030204" pitchFamily="34" charset="0"/>
                <a:ea typeface="Aptos" panose="020B0004020202020204" pitchFamily="34" charset="0"/>
                <a:cs typeface="Calibri" panose="020F0502020204030204" pitchFamily="34" charset="0"/>
              </a:rPr>
              <a:t>: </a:t>
            </a:r>
            <a:r>
              <a:rPr lang="de-DE" sz="1000" kern="100" dirty="0">
                <a:effectLst/>
                <a:latin typeface="Calibri" panose="020F0502020204030204" pitchFamily="34" charset="0"/>
                <a:ea typeface="Aptos" panose="020B0004020202020204" pitchFamily="34" charset="0"/>
                <a:cs typeface="Calibri" panose="020F0502020204030204" pitchFamily="34" charset="0"/>
              </a:rPr>
              <a:t>Beschleunigung der Einführung dekarbonisierter Heiz- und Kühllösungen</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Font typeface="Arial" panose="020B0604020202020204" pitchFamily="34" charset="0"/>
              <a:buChar char="•"/>
            </a:pP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algn="just">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Konsortialpartner</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Kildare County Council (KCC), Irland</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FUNDACIÓN LABORAL de la CONSTRUCCIÓN (FLC)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Spanien</a:t>
            </a:r>
            <a:r>
              <a:rPr lang="en-IE" sz="1000" kern="100" dirty="0">
                <a:effectLst/>
                <a:latin typeface="Calibri" panose="020F0502020204030204" pitchFamily="34" charset="0"/>
                <a:ea typeface="Aptos" panose="020B0004020202020204" pitchFamily="34" charset="0"/>
                <a:cs typeface="Calibri" panose="020F0502020204030204" pitchFamily="34" charset="0"/>
              </a:rPr>
              <a:t> </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Riga Technical University (RTU),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Lettland</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Czech Technical University (CVUTvP),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Tschechische</a:t>
            </a:r>
            <a:r>
              <a:rPr lang="en-IE" sz="1000" kern="100" dirty="0">
                <a:effectLst/>
                <a:latin typeface="Calibri" panose="020F0502020204030204" pitchFamily="34" charset="0"/>
                <a:ea typeface="Aptos" panose="020B0004020202020204" pitchFamily="34" charset="0"/>
                <a:cs typeface="Calibri" panose="020F0502020204030204" pitchFamily="34" charset="0"/>
              </a:rPr>
              <a:t> Republik</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European E-learning Institute (EUEI)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Dänemark</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Steinbeis School of Sustainable Innovation and Transformation (SIT), Deutschland</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Momentum Marketing Services Ltd. </a:t>
            </a:r>
            <a:r>
              <a:rPr lang="de-DE" sz="1000" kern="100" dirty="0">
                <a:effectLst/>
                <a:latin typeface="Calibri" panose="020F0502020204030204" pitchFamily="34" charset="0"/>
                <a:ea typeface="Aptos" panose="020B0004020202020204" pitchFamily="34" charset="0"/>
                <a:cs typeface="Calibri" panose="020F0502020204030204" pitchFamily="34" charset="0"/>
              </a:rPr>
              <a:t>(MMS), Irland</a:t>
            </a:r>
            <a:endParaRPr lang="de-D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de-DE" sz="1000" kern="100" dirty="0">
                <a:effectLst/>
                <a:latin typeface="Calibri" panose="020F0502020204030204" pitchFamily="34" charset="0"/>
                <a:ea typeface="Aptos" panose="020B0004020202020204" pitchFamily="34" charset="0"/>
                <a:cs typeface="Calibri" panose="020F0502020204030204" pitchFamily="34" charset="0"/>
              </a:rPr>
              <a:t>Stowarzyszenie Gmin Polska Sieć „Energie Cités” (PNEC), Polen</a:t>
            </a:r>
            <a:endParaRPr lang="de-D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de-DE" sz="1000" kern="100" dirty="0">
                <a:effectLst/>
                <a:latin typeface="Calibri" panose="020F0502020204030204" pitchFamily="34" charset="0"/>
                <a:ea typeface="Aptos" panose="020B0004020202020204" pitchFamily="34" charset="0"/>
                <a:cs typeface="Calibri" panose="020F0502020204030204" pitchFamily="34" charset="0"/>
              </a:rPr>
              <a:t>Jaske &amp; Wolf Verfahrenstechnik (JWV) Deutschland</a:t>
            </a:r>
            <a:endParaRPr lang="en-I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Fagskolen Rogaland (FR)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Norwegen</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University of Belgrade (UoB),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Serbien</a:t>
            </a:r>
            <a:r>
              <a:rPr lang="en-IE" sz="1000" kern="100" dirty="0">
                <a:effectLst/>
                <a:latin typeface="Calibri" panose="020F0502020204030204" pitchFamily="34" charset="0"/>
                <a:ea typeface="Aptos" panose="020B0004020202020204" pitchFamily="34" charset="0"/>
                <a:cs typeface="Calibri" panose="020F0502020204030204" pitchFamily="34" charset="0"/>
              </a:rPr>
              <a:t> </a:t>
            </a:r>
          </a:p>
          <a:p>
            <a:pPr marL="171450" indent="-171450" algn="just">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REHVA - Federation of European Heating, Ventilation &amp; Air Conditioning Associations (REHVA)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Belgien</a:t>
            </a:r>
            <a:r>
              <a:rPr lang="en-IE" sz="1000" kern="100" dirty="0">
                <a:effectLst/>
                <a:latin typeface="Calibri" panose="020F0502020204030204" pitchFamily="34" charset="0"/>
                <a:ea typeface="Aptos" panose="020B0004020202020204" pitchFamily="34" charset="0"/>
                <a:cs typeface="Calibri" panose="020F0502020204030204" pitchFamily="34" charset="0"/>
              </a:rPr>
              <a:t> </a:t>
            </a:r>
          </a:p>
        </p:txBody>
      </p:sp>
      <p:pic>
        <p:nvPicPr>
          <p:cNvPr id="18" name="Picture 17">
            <a:extLst>
              <a:ext uri="{FF2B5EF4-FFF2-40B4-BE49-F238E27FC236}">
                <a16:creationId xmlns:a16="http://schemas.microsoft.com/office/drawing/2014/main" id="{3E0A7F29-701F-3DC4-6481-DAB700AF566D}"/>
              </a:ext>
            </a:extLst>
          </p:cNvPr>
          <p:cNvPicPr>
            <a:picLocks noChangeAspect="1"/>
          </p:cNvPicPr>
          <p:nvPr/>
        </p:nvPicPr>
        <p:blipFill>
          <a:blip r:embed="rId12"/>
          <a:stretch>
            <a:fillRect/>
          </a:stretch>
        </p:blipFill>
        <p:spPr>
          <a:xfrm>
            <a:off x="2533091" y="5432134"/>
            <a:ext cx="4095750" cy="361950"/>
          </a:xfrm>
          <a:prstGeom prst="rect">
            <a:avLst/>
          </a:prstGeom>
        </p:spPr>
      </p:pic>
      <p:sp>
        <p:nvSpPr>
          <p:cNvPr id="20" name="TextBox 19">
            <a:extLst>
              <a:ext uri="{FF2B5EF4-FFF2-40B4-BE49-F238E27FC236}">
                <a16:creationId xmlns:a16="http://schemas.microsoft.com/office/drawing/2014/main" id="{25E3BA22-4726-D0D6-3B5F-5295537B68B5}"/>
              </a:ext>
            </a:extLst>
          </p:cNvPr>
          <p:cNvSpPr txBox="1"/>
          <p:nvPr/>
        </p:nvSpPr>
        <p:spPr>
          <a:xfrm>
            <a:off x="177731" y="8552168"/>
            <a:ext cx="1995533" cy="1787221"/>
          </a:xfrm>
          <a:prstGeom prst="rect">
            <a:avLst/>
          </a:prstGeom>
          <a:noFill/>
        </p:spPr>
        <p:txBody>
          <a:bodyPr wrap="square">
            <a:spAutoFit/>
          </a:bodyPr>
          <a:lstStyle/>
          <a:p>
            <a:pPr>
              <a:lnSpc>
                <a:spcPts val="1240"/>
              </a:lnSpc>
              <a:buNone/>
            </a:pPr>
            <a:r>
              <a:rPr lang="en-IE" sz="1200" b="1" kern="100" dirty="0" err="1">
                <a:solidFill>
                  <a:srgbClr val="FFFFFF"/>
                </a:solidFill>
                <a:effectLst/>
                <a:latin typeface="Calibri" panose="020F0502020204030204" pitchFamily="34" charset="0"/>
                <a:ea typeface="Aptos" panose="020B0004020202020204" pitchFamily="34" charset="0"/>
                <a:cs typeface="Calibri" panose="020F0502020204030204" pitchFamily="34" charset="0"/>
              </a:rPr>
              <a:t>Dokumentenversion</a:t>
            </a: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November 2025</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b="1" kern="100" dirty="0" err="1">
                <a:solidFill>
                  <a:srgbClr val="FFFFFF"/>
                </a:solidFill>
                <a:effectLst/>
                <a:latin typeface="Calibri" panose="020F0502020204030204" pitchFamily="34" charset="0"/>
                <a:ea typeface="Aptos" panose="020B0004020202020204" pitchFamily="34" charset="0"/>
                <a:cs typeface="Calibri" panose="020F0502020204030204" pitchFamily="34" charset="0"/>
              </a:rPr>
              <a:t>Projektnummer</a:t>
            </a: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101187351 – </a:t>
            </a:r>
            <a:r>
              <a:rPr lang="en-IE" sz="1200" kern="100" dirty="0" err="1">
                <a:solidFill>
                  <a:srgbClr val="FFFFFF"/>
                </a:solidFill>
                <a:effectLst/>
                <a:latin typeface="Calibri" panose="020F0502020204030204" pitchFamily="34" charset="0"/>
                <a:ea typeface="Aptos" panose="020B0004020202020204" pitchFamily="34" charset="0"/>
                <a:cs typeface="Calibri" panose="020F0502020204030204" pitchFamily="34" charset="0"/>
              </a:rPr>
              <a:t>Partnerschaft</a:t>
            </a: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für Innovation: </a:t>
            </a:r>
            <a:r>
              <a:rPr lang="en-IE" sz="1200" kern="100" dirty="0" err="1">
                <a:solidFill>
                  <a:srgbClr val="FFFFFF"/>
                </a:solidFill>
                <a:effectLst/>
                <a:latin typeface="Calibri" panose="020F0502020204030204" pitchFamily="34" charset="0"/>
                <a:ea typeface="Aptos" panose="020B0004020202020204" pitchFamily="34" charset="0"/>
                <a:cs typeface="Calibri" panose="020F0502020204030204" pitchFamily="34" charset="0"/>
              </a:rPr>
              <a:t>Allianzen</a:t>
            </a: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Design</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MOMENTUM MARKETING SERVICES LTD., Irland</a:t>
            </a:r>
          </a:p>
          <a:p>
            <a:pPr>
              <a:lnSpc>
                <a:spcPts val="1240"/>
              </a:lnSpc>
              <a:buNone/>
            </a:pPr>
            <a:r>
              <a:rPr lang="en-IE" sz="1200" b="1"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t>
            </a: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10AACF4-8D9D-21A4-D9FC-CC85599DA1BB}"/>
              </a:ext>
            </a:extLst>
          </p:cNvPr>
          <p:cNvSpPr txBox="1"/>
          <p:nvPr/>
        </p:nvSpPr>
        <p:spPr>
          <a:xfrm>
            <a:off x="2537650" y="8786937"/>
            <a:ext cx="4845787" cy="1080000"/>
          </a:xfrm>
          <a:prstGeom prst="rect">
            <a:avLst/>
          </a:prstGeom>
          <a:noFill/>
        </p:spPr>
        <p:txBody>
          <a:bodyPr wrap="square" numCol="3" spcCol="216000">
            <a:spAutoFit/>
          </a:bodyPr>
          <a:lstStyle/>
          <a:p>
            <a:pPr>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Berichts</a:t>
            </a:r>
            <a:r>
              <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a:t>
            </a:r>
          </a:p>
          <a:p>
            <a:pPr>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Koordination</a:t>
            </a:r>
            <a:endParaRPr lang="en-IE"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Riga Technical University (RTU), </a:t>
            </a:r>
            <a:r>
              <a:rPr lang="en-IE" sz="1000" kern="100" dirty="0" err="1">
                <a:effectLst/>
                <a:latin typeface="Calibri" panose="020F0502020204030204" pitchFamily="34" charset="0"/>
                <a:ea typeface="Aptos" panose="020B0004020202020204" pitchFamily="34" charset="0"/>
                <a:cs typeface="Calibri" panose="020F0502020204030204" pitchFamily="34" charset="0"/>
              </a:rPr>
              <a:t>Lettland</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Autor</a:t>
            </a:r>
            <a:r>
              <a:rPr lang="en-IE" sz="1000" b="1" kern="100" dirty="0" err="1">
                <a:solidFill>
                  <a:srgbClr val="ED4D24"/>
                </a:solidFill>
                <a:latin typeface="Calibri" panose="020F0502020204030204" pitchFamily="34" charset="0"/>
                <a:ea typeface="Aptos" panose="020B0004020202020204" pitchFamily="34" charset="0"/>
                <a:cs typeface="Calibri" panose="020F0502020204030204" pitchFamily="34" charset="0"/>
              </a:rPr>
              <a:t>e</a:t>
            </a: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n</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Raimonds Bogdanovics</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Rita Greitane</a:t>
            </a:r>
          </a:p>
          <a:p>
            <a:pPr marL="171450" indent="-171450">
              <a:lnSpc>
                <a:spcPts val="1140"/>
              </a:lnSpc>
              <a:buClr>
                <a:srgbClr val="ED4D24"/>
              </a:buClr>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Herausgeberin</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p:txBody>
      </p:sp>
      <p:pic>
        <p:nvPicPr>
          <p:cNvPr id="23" name="Picture 22">
            <a:extLst>
              <a:ext uri="{FF2B5EF4-FFF2-40B4-BE49-F238E27FC236}">
                <a16:creationId xmlns:a16="http://schemas.microsoft.com/office/drawing/2014/main" id="{96E70F9D-5CB2-4FC2-93D5-7D197C04E36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84982" y="9779512"/>
            <a:ext cx="3650004" cy="439308"/>
          </a:xfrm>
          <a:prstGeom prst="rect">
            <a:avLst/>
          </a:prstGeom>
        </p:spPr>
      </p:pic>
    </p:spTree>
    <p:extLst>
      <p:ext uri="{BB962C8B-B14F-4D97-AF65-F5344CB8AC3E}">
        <p14:creationId xmlns:p14="http://schemas.microsoft.com/office/powerpoint/2010/main" val="23694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8386-180E-5B19-8437-7BEA43F7D2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7612D4-AF2C-236D-264B-A9CF1A3352C3}"/>
              </a:ext>
            </a:extLst>
          </p:cNvPr>
          <p:cNvSpPr txBox="1">
            <a:spLocks/>
          </p:cNvSpPr>
          <p:nvPr/>
        </p:nvSpPr>
        <p:spPr>
          <a:xfrm>
            <a:off x="585015" y="1485355"/>
            <a:ext cx="6389643" cy="129258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Universitäten, Schulen, Bibliotheken, Kulturzentren, Krankenhäuser und Pflegeeinrichtungen berichten übereinstimmend von den Vorteilen modernisierter Lüftungsanlagen (Wärmerückgewinnung, bedarfsgesteuerte Regelung), Niedertemperaturverteilung und schrittweiser Elektrifizierung. Beispiele aus Dänemark und Deutschland, insbesondere Campus- und Kommunalgebäude, betonen die Bedeutung von Modernisierungen der Lüftungsanlagen, der Inbetriebnahme und der Gebäudeanalyse zur Verbesserung des Komforts und Reduzierung von Lastspitzen. Die Universität und die Nationalbibliothek Lettlands demonstrieren intelligente Mess- und Zeitplanungssysteme zur Anpassung der Lasten an die Nutzungsmuster, während norwegische Schulen (1955–1985; Modernisierung/Erweiterung bis 2022) und polnische öffentliche Einrichtungen/Gesundheitseinrichtungen (1849–2024) zeigen, dass sich niedrige Temperaturvorgaben und Zoneneinteilung mit denkmalpflegerischen und klinischen Anforderungen vereinbaren lassen, wenn die Inbetriebnahme sorgfältig geplant wird.</a:t>
            </a:r>
            <a:endParaRPr lang="en-IE" sz="1100" b="0" dirty="0">
              <a:solidFill>
                <a:srgbClr val="404040"/>
              </a:solidFill>
            </a:endParaRPr>
          </a:p>
          <a:p>
            <a:pPr algn="just">
              <a:lnSpc>
                <a:spcPts val="1120"/>
              </a:lnSpc>
              <a:spcBef>
                <a:spcPts val="0"/>
              </a:spcBef>
            </a:pPr>
            <a:endParaRPr lang="en-IE" sz="1100" b="0" dirty="0">
              <a:solidFill>
                <a:srgbClr val="404040"/>
              </a:solidFill>
            </a:endParaRPr>
          </a:p>
        </p:txBody>
      </p:sp>
      <p:sp>
        <p:nvSpPr>
          <p:cNvPr id="3" name="Text Placeholder 29">
            <a:extLst>
              <a:ext uri="{FF2B5EF4-FFF2-40B4-BE49-F238E27FC236}">
                <a16:creationId xmlns:a16="http://schemas.microsoft.com/office/drawing/2014/main" id="{72EA530A-129F-0777-B251-6C76E689818A}"/>
              </a:ext>
            </a:extLst>
          </p:cNvPr>
          <p:cNvSpPr txBox="1">
            <a:spLocks/>
          </p:cNvSpPr>
          <p:nvPr/>
        </p:nvSpPr>
        <p:spPr>
          <a:xfrm>
            <a:off x="585015" y="895638"/>
            <a:ext cx="4761900" cy="511212"/>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chemeClr val="tx1"/>
                </a:solidFill>
              </a:rPr>
              <a:t>Es wurden </a:t>
            </a:r>
            <a:r>
              <a:rPr lang="de-DE" sz="1600" b="1" dirty="0">
                <a:solidFill>
                  <a:srgbClr val="ED4D24"/>
                </a:solidFill>
              </a:rPr>
              <a:t>25 Fälle</a:t>
            </a:r>
            <a:r>
              <a:rPr lang="de-DE" sz="1600" b="1" dirty="0">
                <a:solidFill>
                  <a:schemeClr val="tx1"/>
                </a:solidFill>
              </a:rPr>
              <a:t> von öffentlichen und institutionellen Gebäuden gesammelt und analysiert.</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36DF6618-EE12-71CC-B578-77CECA8A9ED2}"/>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04F3DC-5C66-2ECA-4D9F-01D9FDD72D5A}"/>
              </a:ext>
            </a:extLst>
          </p:cNvPr>
          <p:cNvSpPr txBox="1"/>
          <p:nvPr/>
        </p:nvSpPr>
        <p:spPr>
          <a:xfrm>
            <a:off x="1394850" y="489480"/>
            <a:ext cx="5885626" cy="362022"/>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Die Analyse öffentlicher und institutioneller Gebäude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CC633E6E-4281-67B6-3A28-F13B65DB58F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4DA1CBA1-00D8-B0F0-CE74-E174A05CF8B6}"/>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70322F7-118B-487B-A354-1AAE4BF68FCA}"/>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2.4.2</a:t>
              </a:r>
            </a:p>
          </p:txBody>
        </p:sp>
      </p:grpSp>
      <p:sp>
        <p:nvSpPr>
          <p:cNvPr id="9" name="Freeform 8">
            <a:extLst>
              <a:ext uri="{FF2B5EF4-FFF2-40B4-BE49-F238E27FC236}">
                <a16:creationId xmlns:a16="http://schemas.microsoft.com/office/drawing/2014/main" id="{84AD0095-7F11-6B12-1EE2-D70814FAA4A7}"/>
              </a:ext>
            </a:extLst>
          </p:cNvPr>
          <p:cNvSpPr/>
          <p:nvPr/>
        </p:nvSpPr>
        <p:spPr>
          <a:xfrm>
            <a:off x="0" y="3784345"/>
            <a:ext cx="2801780" cy="243180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13" name="Straight Connector 12">
            <a:extLst>
              <a:ext uri="{FF2B5EF4-FFF2-40B4-BE49-F238E27FC236}">
                <a16:creationId xmlns:a16="http://schemas.microsoft.com/office/drawing/2014/main" id="{0FDFA24B-4CD7-186E-EC72-5AAAE3CC3137}"/>
              </a:ext>
            </a:extLst>
          </p:cNvPr>
          <p:cNvCxnSpPr>
            <a:cxnSpLocks/>
          </p:cNvCxnSpPr>
          <p:nvPr/>
        </p:nvCxnSpPr>
        <p:spPr>
          <a:xfrm>
            <a:off x="3135711" y="4066782"/>
            <a:ext cx="31136" cy="580026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51BCB54C-8514-8022-C30D-6ECCBAC8B611}"/>
              </a:ext>
            </a:extLst>
          </p:cNvPr>
          <p:cNvSpPr/>
          <p:nvPr/>
        </p:nvSpPr>
        <p:spPr>
          <a:xfrm rot="10800000">
            <a:off x="3032707" y="436080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6C6D1F2-4937-4AA4-ED56-113FD12CD936}"/>
              </a:ext>
            </a:extLst>
          </p:cNvPr>
          <p:cNvSpPr txBox="1"/>
          <p:nvPr/>
        </p:nvSpPr>
        <p:spPr>
          <a:xfrm>
            <a:off x="3312285" y="4317716"/>
            <a:ext cx="4252255" cy="5879623"/>
          </a:xfrm>
          <a:prstGeom prst="rect">
            <a:avLst/>
          </a:prstGeom>
          <a:noFill/>
        </p:spPr>
        <p:txBody>
          <a:bodyPr wrap="square">
            <a:spAutoFit/>
          </a:bodyPr>
          <a:lstStyle/>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Umstellung auf kohlenstoffarme Heizungs- und Hybridsysteme, beispielsweise eine Kombination aus Wärmepumpen und traditionellen Quellen wie Gas-Brennwertkesseln oder Fernwärme für Spitzenlasten.</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Neue und verbesserte Systeme sind für die Wärmeverteilung bei niedrigen Temperaturen ausgelegt.</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Hocheffiziente mechanische Lüftungssysteme mit Wärmerückgewinnung gehören bei fast allen Sanierungs- und Neubauprojekten zum Standard.</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Die Installation von VAV-Systemen (Variable Air Volume), die durch CO₂- und Anwesenheitssensoren geregelt werden, gewährleistet, dass die Belüftung nur bei Bedarf läuft, wodurch der Energieverbrauch deutlich reduziert und gleichzeitig die Raumluftqualität verbessert wird.</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Die intelligente Integration von mechanischer Belüftung mit automatisierter natürlicher Belüftung (z. B. motorisierte Dachfenster, die von CO₂-Sensoren gesteuert werden) unterstützt die Sommerkühlung, ohne auf aktive mechanische Systeme angewiesen zu sein.</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Aktive Kühlung erfolgt überwiegend durch Wärmepumpen mit umgekehrtem Kreislauf oder integrierte Kaltwassersysteme. In kälteren Klimazonen setzen Gebäude oft ausschließlich auf passive Strategien wie Nachtkühlung oder externe Beschattung. Wo möglich, maximieren die Systeme freie Kühlmethoden und nutzen  Flusswasser für Kältemaschinen oder Erdwärmetauscher.</a:t>
            </a:r>
          </a:p>
          <a:p>
            <a:pPr lvl="0">
              <a:lnSpc>
                <a:spcPts val="1140"/>
              </a:lnSpc>
              <a:buClr>
                <a:srgbClr val="ED4D24"/>
              </a:buCl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Die Implementierung eines zentralen Gebäudeleitsystems (GMS) oder Energiemanagementsystems (EMS) mit Echtzeitüberwachung und -analyse ermöglicht datengestützte Entscheidungen und ein proaktives Gebäudemanagement. Moderne Systeme integrieren die Steuerung von Heizung, Lüftung, Kühlung und Beleuchtung über offene Kommunikationsprotokolle (z. B. KNX) und ereignisbasierte Automatisierungspläne für höchste Effizienz.</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073D1D3-C5B6-D138-5E03-F20882809B1F}"/>
              </a:ext>
            </a:extLst>
          </p:cNvPr>
          <p:cNvCxnSpPr>
            <a:cxnSpLocks/>
          </p:cNvCxnSpPr>
          <p:nvPr/>
        </p:nvCxnSpPr>
        <p:spPr>
          <a:xfrm>
            <a:off x="3129289" y="496479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E5AAAE9-4CBB-AA3B-2BAA-CE47997F597C}"/>
              </a:ext>
            </a:extLst>
          </p:cNvPr>
          <p:cNvSpPr txBox="1"/>
          <p:nvPr/>
        </p:nvSpPr>
        <p:spPr>
          <a:xfrm>
            <a:off x="593885" y="3790237"/>
            <a:ext cx="1959228" cy="1121076"/>
          </a:xfrm>
          <a:prstGeom prst="rect">
            <a:avLst/>
          </a:prstGeom>
          <a:noFill/>
        </p:spPr>
        <p:txBody>
          <a:bodyPr wrap="square" rtlCol="0" anchor="t">
            <a:spAutoFit/>
          </a:bodyPr>
          <a:lstStyle/>
          <a:p>
            <a:pPr marL="6350">
              <a:lnSpc>
                <a:spcPts val="1600"/>
              </a:lnSpc>
              <a:tabLst>
                <a:tab pos="611188" algn="l"/>
              </a:tabLst>
            </a:pPr>
            <a:r>
              <a:rPr lang="de-DE" sz="1600" b="1" dirty="0">
                <a:solidFill>
                  <a:schemeClr val="bg1"/>
                </a:solidFill>
                <a:latin typeface="Calibri" panose="020F0502020204030204" pitchFamily="34" charset="0"/>
                <a:cs typeface="Calibri" panose="020F0502020204030204" pitchFamily="34" charset="0"/>
              </a:rPr>
              <a:t>Allgemeiner Überblick über bewährte Verfahren und Trends im Bereich HLK:</a:t>
            </a:r>
            <a:endParaRPr lang="en-US" sz="1600" b="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83847EF9-BC25-02B4-513D-49E653068D92}"/>
              </a:ext>
            </a:extLst>
          </p:cNvPr>
          <p:cNvCxnSpPr>
            <a:cxnSpLocks/>
          </p:cNvCxnSpPr>
          <p:nvPr/>
        </p:nvCxnSpPr>
        <p:spPr>
          <a:xfrm>
            <a:off x="2741536" y="405360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460785-2A12-6018-D562-F6186ECFE762}"/>
              </a:ext>
            </a:extLst>
          </p:cNvPr>
          <p:cNvCxnSpPr>
            <a:cxnSpLocks/>
          </p:cNvCxnSpPr>
          <p:nvPr/>
        </p:nvCxnSpPr>
        <p:spPr>
          <a:xfrm>
            <a:off x="3129289" y="539530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248F99-2BF3-8ABC-0D0C-A722CE080879}"/>
              </a:ext>
            </a:extLst>
          </p:cNvPr>
          <p:cNvCxnSpPr>
            <a:cxnSpLocks/>
          </p:cNvCxnSpPr>
          <p:nvPr/>
        </p:nvCxnSpPr>
        <p:spPr>
          <a:xfrm>
            <a:off x="3129289" y="6799955"/>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DE5872-BC28-3A55-DCC7-C1BDBE89E85F}"/>
              </a:ext>
            </a:extLst>
          </p:cNvPr>
          <p:cNvCxnSpPr>
            <a:cxnSpLocks/>
          </p:cNvCxnSpPr>
          <p:nvPr/>
        </p:nvCxnSpPr>
        <p:spPr>
          <a:xfrm>
            <a:off x="3129289" y="594669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8" name="Graphic 40">
            <a:extLst>
              <a:ext uri="{FF2B5EF4-FFF2-40B4-BE49-F238E27FC236}">
                <a16:creationId xmlns:a16="http://schemas.microsoft.com/office/drawing/2014/main" id="{FA015A88-1686-DB52-1B84-8795D1ACB99E}"/>
              </a:ext>
            </a:extLst>
          </p:cNvPr>
          <p:cNvGrpSpPr/>
          <p:nvPr/>
        </p:nvGrpSpPr>
        <p:grpSpPr>
          <a:xfrm>
            <a:off x="-1106813" y="4864304"/>
            <a:ext cx="3924090" cy="2433120"/>
            <a:chOff x="-3997860" y="6017904"/>
            <a:chExt cx="935163" cy="579845"/>
          </a:xfrm>
          <a:solidFill>
            <a:schemeClr val="bg1">
              <a:alpha val="29965"/>
            </a:schemeClr>
          </a:solidFill>
        </p:grpSpPr>
        <p:sp>
          <p:nvSpPr>
            <p:cNvPr id="39" name="Freeform 38">
              <a:extLst>
                <a:ext uri="{FF2B5EF4-FFF2-40B4-BE49-F238E27FC236}">
                  <a16:creationId xmlns:a16="http://schemas.microsoft.com/office/drawing/2014/main" id="{B163AA59-D798-A3B1-039D-9CACB6A878D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7F62278-4F2B-A01B-44F8-40E0CB0E314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8D5109B-25D2-B6DF-8D2E-FE7D338FDA2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52FB3D61-0E4F-E35E-5338-2FCF4246A5A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45" name="Straight Connector 44">
            <a:extLst>
              <a:ext uri="{FF2B5EF4-FFF2-40B4-BE49-F238E27FC236}">
                <a16:creationId xmlns:a16="http://schemas.microsoft.com/office/drawing/2014/main" id="{439C8162-4AE4-E909-1A29-67D55DE6DACA}"/>
              </a:ext>
            </a:extLst>
          </p:cNvPr>
          <p:cNvCxnSpPr>
            <a:cxnSpLocks/>
          </p:cNvCxnSpPr>
          <p:nvPr/>
        </p:nvCxnSpPr>
        <p:spPr>
          <a:xfrm>
            <a:off x="3129289" y="7606503"/>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780E6C-31AC-D38C-61B5-37C80CD0090D}"/>
              </a:ext>
            </a:extLst>
          </p:cNvPr>
          <p:cNvCxnSpPr>
            <a:cxnSpLocks/>
          </p:cNvCxnSpPr>
          <p:nvPr/>
        </p:nvCxnSpPr>
        <p:spPr>
          <a:xfrm>
            <a:off x="3129289" y="872856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7C2DF1-0981-EC29-3382-83C4F89D51CD}"/>
              </a:ext>
            </a:extLst>
          </p:cNvPr>
          <p:cNvCxnSpPr>
            <a:cxnSpLocks/>
          </p:cNvCxnSpPr>
          <p:nvPr/>
        </p:nvCxnSpPr>
        <p:spPr>
          <a:xfrm>
            <a:off x="3129289" y="986704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0" name="Freeform 49">
            <a:extLst>
              <a:ext uri="{FF2B5EF4-FFF2-40B4-BE49-F238E27FC236}">
                <a16:creationId xmlns:a16="http://schemas.microsoft.com/office/drawing/2014/main" id="{B9ACE1CB-6109-F893-82A8-578B1114AE70}"/>
              </a:ext>
            </a:extLst>
          </p:cNvPr>
          <p:cNvSpPr/>
          <p:nvPr/>
        </p:nvSpPr>
        <p:spPr>
          <a:xfrm>
            <a:off x="703928" y="7267492"/>
            <a:ext cx="690922" cy="1029246"/>
          </a:xfrm>
          <a:custGeom>
            <a:avLst/>
            <a:gdLst>
              <a:gd name="connsiteX0" fmla="*/ 183614 w 273431"/>
              <a:gd name="connsiteY0" fmla="*/ 121694 h 407322"/>
              <a:gd name="connsiteX1" fmla="*/ 178117 w 273431"/>
              <a:gd name="connsiteY1" fmla="*/ 133744 h 407322"/>
              <a:gd name="connsiteX2" fmla="*/ 183107 w 273431"/>
              <a:gd name="connsiteY2" fmla="*/ 135808 h 407322"/>
              <a:gd name="connsiteX3" fmla="*/ 225992 w 273431"/>
              <a:gd name="connsiteY3" fmla="*/ 135808 h 407322"/>
              <a:gd name="connsiteX4" fmla="*/ 236558 w 273431"/>
              <a:gd name="connsiteY4" fmla="*/ 116597 h 407322"/>
              <a:gd name="connsiteX5" fmla="*/ 229301 w 273431"/>
              <a:gd name="connsiteY5" fmla="*/ 109314 h 407322"/>
              <a:gd name="connsiteX6" fmla="*/ 208249 w 273431"/>
              <a:gd name="connsiteY6" fmla="*/ 100517 h 407322"/>
              <a:gd name="connsiteX7" fmla="*/ 203411 w 273431"/>
              <a:gd name="connsiteY7" fmla="*/ 106841 h 407322"/>
              <a:gd name="connsiteX8" fmla="*/ 198244 w 273431"/>
              <a:gd name="connsiteY8" fmla="*/ 109038 h 407322"/>
              <a:gd name="connsiteX9" fmla="*/ 187980 w 273431"/>
              <a:gd name="connsiteY9" fmla="*/ 117158 h 407322"/>
              <a:gd name="connsiteX10" fmla="*/ 184121 w 273431"/>
              <a:gd name="connsiteY10" fmla="*/ 121747 h 407322"/>
              <a:gd name="connsiteX11" fmla="*/ 183614 w 273431"/>
              <a:gd name="connsiteY11" fmla="*/ 121694 h 407322"/>
              <a:gd name="connsiteX12" fmla="*/ 183614 w 273431"/>
              <a:gd name="connsiteY12" fmla="*/ 121694 h 407322"/>
              <a:gd name="connsiteX13" fmla="*/ 180607 w 273431"/>
              <a:gd name="connsiteY13" fmla="*/ 114792 h 407322"/>
              <a:gd name="connsiteX14" fmla="*/ 198128 w 273431"/>
              <a:gd name="connsiteY14" fmla="*/ 101433 h 407322"/>
              <a:gd name="connsiteX15" fmla="*/ 235918 w 273431"/>
              <a:gd name="connsiteY15" fmla="*/ 106423 h 407322"/>
              <a:gd name="connsiteX16" fmla="*/ 239849 w 273431"/>
              <a:gd name="connsiteY16" fmla="*/ 137178 h 407322"/>
              <a:gd name="connsiteX17" fmla="*/ 225983 w 273431"/>
              <a:gd name="connsiteY17" fmla="*/ 142923 h 407322"/>
              <a:gd name="connsiteX18" fmla="*/ 183098 w 273431"/>
              <a:gd name="connsiteY18" fmla="*/ 142923 h 407322"/>
              <a:gd name="connsiteX19" fmla="*/ 173066 w 273431"/>
              <a:gd name="connsiteY19" fmla="*/ 118723 h 407322"/>
              <a:gd name="connsiteX20" fmla="*/ 180607 w 273431"/>
              <a:gd name="connsiteY20" fmla="*/ 114792 h 407322"/>
              <a:gd name="connsiteX21" fmla="*/ 180607 w 273431"/>
              <a:gd name="connsiteY21" fmla="*/ 114792 h 407322"/>
              <a:gd name="connsiteX22" fmla="*/ 131728 w 273431"/>
              <a:gd name="connsiteY22" fmla="*/ 47778 h 407322"/>
              <a:gd name="connsiteX23" fmla="*/ 120281 w 273431"/>
              <a:gd name="connsiteY23" fmla="*/ 72858 h 407322"/>
              <a:gd name="connsiteX24" fmla="*/ 130696 w 273431"/>
              <a:gd name="connsiteY24" fmla="*/ 77171 h 407322"/>
              <a:gd name="connsiteX25" fmla="*/ 204434 w 273431"/>
              <a:gd name="connsiteY25" fmla="*/ 77171 h 407322"/>
              <a:gd name="connsiteX26" fmla="*/ 224783 w 273431"/>
              <a:gd name="connsiteY26" fmla="*/ 40209 h 407322"/>
              <a:gd name="connsiteX27" fmla="*/ 214777 w 273431"/>
              <a:gd name="connsiteY27" fmla="*/ 31333 h 407322"/>
              <a:gd name="connsiteX28" fmla="*/ 212661 w 273431"/>
              <a:gd name="connsiteY28" fmla="*/ 28638 h 407322"/>
              <a:gd name="connsiteX29" fmla="*/ 172452 w 273431"/>
              <a:gd name="connsiteY29" fmla="*/ 11847 h 407322"/>
              <a:gd name="connsiteX30" fmla="*/ 163122 w 273431"/>
              <a:gd name="connsiteY30" fmla="*/ 24120 h 407322"/>
              <a:gd name="connsiteX31" fmla="*/ 157955 w 273431"/>
              <a:gd name="connsiteY31" fmla="*/ 26317 h 407322"/>
              <a:gd name="connsiteX32" fmla="*/ 136228 w 273431"/>
              <a:gd name="connsiteY32" fmla="*/ 41294 h 407322"/>
              <a:gd name="connsiteX33" fmla="*/ 136806 w 273431"/>
              <a:gd name="connsiteY33" fmla="*/ 44852 h 407322"/>
              <a:gd name="connsiteX34" fmla="*/ 132795 w 273431"/>
              <a:gd name="connsiteY34" fmla="*/ 47902 h 407322"/>
              <a:gd name="connsiteX35" fmla="*/ 131728 w 273431"/>
              <a:gd name="connsiteY35" fmla="*/ 47778 h 407322"/>
              <a:gd name="connsiteX36" fmla="*/ 131728 w 273431"/>
              <a:gd name="connsiteY36" fmla="*/ 47778 h 407322"/>
              <a:gd name="connsiteX37" fmla="*/ 129033 w 273431"/>
              <a:gd name="connsiteY37" fmla="*/ 40698 h 407322"/>
              <a:gd name="connsiteX38" fmla="*/ 157822 w 273431"/>
              <a:gd name="connsiteY38" fmla="*/ 18517 h 407322"/>
              <a:gd name="connsiteX39" fmla="*/ 208516 w 273431"/>
              <a:gd name="connsiteY39" fmla="*/ 7800 h 407322"/>
              <a:gd name="connsiteX40" fmla="*/ 219304 w 273431"/>
              <a:gd name="connsiteY40" fmla="*/ 25721 h 407322"/>
              <a:gd name="connsiteX41" fmla="*/ 226490 w 273431"/>
              <a:gd name="connsiteY41" fmla="*/ 75162 h 407322"/>
              <a:gd name="connsiteX42" fmla="*/ 204434 w 273431"/>
              <a:gd name="connsiteY42" fmla="*/ 84286 h 407322"/>
              <a:gd name="connsiteX43" fmla="*/ 130696 w 273431"/>
              <a:gd name="connsiteY43" fmla="*/ 84286 h 407322"/>
              <a:gd name="connsiteX44" fmla="*/ 115265 w 273431"/>
              <a:gd name="connsiteY44" fmla="*/ 47022 h 407322"/>
              <a:gd name="connsiteX45" fmla="*/ 129033 w 273431"/>
              <a:gd name="connsiteY45" fmla="*/ 40698 h 407322"/>
              <a:gd name="connsiteX46" fmla="*/ 129033 w 273431"/>
              <a:gd name="connsiteY46" fmla="*/ 40698 h 407322"/>
              <a:gd name="connsiteX47" fmla="*/ 218780 w 273431"/>
              <a:gd name="connsiteY47" fmla="*/ 264740 h 407322"/>
              <a:gd name="connsiteX48" fmla="*/ 211718 w 273431"/>
              <a:gd name="connsiteY48" fmla="*/ 308907 h 407322"/>
              <a:gd name="connsiteX49" fmla="*/ 232191 w 273431"/>
              <a:gd name="connsiteY49" fmla="*/ 312188 h 407322"/>
              <a:gd name="connsiteX50" fmla="*/ 233828 w 273431"/>
              <a:gd name="connsiteY50" fmla="*/ 316502 h 407322"/>
              <a:gd name="connsiteX51" fmla="*/ 192027 w 273431"/>
              <a:gd name="connsiteY51" fmla="*/ 367908 h 407322"/>
              <a:gd name="connsiteX52" fmla="*/ 187367 w 273431"/>
              <a:gd name="connsiteY52" fmla="*/ 365738 h 407322"/>
              <a:gd name="connsiteX53" fmla="*/ 194455 w 273431"/>
              <a:gd name="connsiteY53" fmla="*/ 321571 h 407322"/>
              <a:gd name="connsiteX54" fmla="*/ 173982 w 273431"/>
              <a:gd name="connsiteY54" fmla="*/ 318272 h 407322"/>
              <a:gd name="connsiteX55" fmla="*/ 172319 w 273431"/>
              <a:gd name="connsiteY55" fmla="*/ 313985 h 407322"/>
              <a:gd name="connsiteX56" fmla="*/ 214119 w 273431"/>
              <a:gd name="connsiteY56" fmla="*/ 262552 h 407322"/>
              <a:gd name="connsiteX57" fmla="*/ 218780 w 273431"/>
              <a:gd name="connsiteY57" fmla="*/ 264740 h 407322"/>
              <a:gd name="connsiteX58" fmla="*/ 218780 w 273431"/>
              <a:gd name="connsiteY58" fmla="*/ 264740 h 407322"/>
              <a:gd name="connsiteX59" fmla="*/ 206053 w 273431"/>
              <a:gd name="connsiteY59" fmla="*/ 310703 h 407322"/>
              <a:gd name="connsiteX60" fmla="*/ 211976 w 273431"/>
              <a:gd name="connsiteY60" fmla="*/ 273616 h 407322"/>
              <a:gd name="connsiteX61" fmla="*/ 179354 w 273431"/>
              <a:gd name="connsiteY61" fmla="*/ 313753 h 407322"/>
              <a:gd name="connsiteX62" fmla="*/ 197906 w 273431"/>
              <a:gd name="connsiteY62" fmla="*/ 316724 h 407322"/>
              <a:gd name="connsiteX63" fmla="*/ 200120 w 273431"/>
              <a:gd name="connsiteY63" fmla="*/ 319775 h 407322"/>
              <a:gd name="connsiteX64" fmla="*/ 194170 w 273431"/>
              <a:gd name="connsiteY64" fmla="*/ 356835 h 407322"/>
              <a:gd name="connsiteX65" fmla="*/ 226793 w 273431"/>
              <a:gd name="connsiteY65" fmla="*/ 316697 h 407322"/>
              <a:gd name="connsiteX66" fmla="*/ 208240 w 273431"/>
              <a:gd name="connsiteY66" fmla="*/ 313727 h 407322"/>
              <a:gd name="connsiteX67" fmla="*/ 206053 w 273431"/>
              <a:gd name="connsiteY67" fmla="*/ 310703 h 407322"/>
              <a:gd name="connsiteX68" fmla="*/ 206053 w 273431"/>
              <a:gd name="connsiteY68" fmla="*/ 310703 h 407322"/>
              <a:gd name="connsiteX69" fmla="*/ 203073 w 273431"/>
              <a:gd name="connsiteY69" fmla="*/ 244854 h 407322"/>
              <a:gd name="connsiteX70" fmla="*/ 273432 w 273431"/>
              <a:gd name="connsiteY70" fmla="*/ 315239 h 407322"/>
              <a:gd name="connsiteX71" fmla="*/ 203073 w 273431"/>
              <a:gd name="connsiteY71" fmla="*/ 385597 h 407322"/>
              <a:gd name="connsiteX72" fmla="*/ 175262 w 273431"/>
              <a:gd name="connsiteY72" fmla="*/ 379878 h 407322"/>
              <a:gd name="connsiteX73" fmla="*/ 159832 w 273431"/>
              <a:gd name="connsiteY73" fmla="*/ 398511 h 407322"/>
              <a:gd name="connsiteX74" fmla="*/ 87881 w 273431"/>
              <a:gd name="connsiteY74" fmla="*/ 398511 h 407322"/>
              <a:gd name="connsiteX75" fmla="*/ 71953 w 273431"/>
              <a:gd name="connsiteY75" fmla="*/ 375396 h 407322"/>
              <a:gd name="connsiteX76" fmla="*/ 71953 w 273431"/>
              <a:gd name="connsiteY76" fmla="*/ 352557 h 407322"/>
              <a:gd name="connsiteX77" fmla="*/ 72051 w 273431"/>
              <a:gd name="connsiteY77" fmla="*/ 351828 h 407322"/>
              <a:gd name="connsiteX78" fmla="*/ 71953 w 273431"/>
              <a:gd name="connsiteY78" fmla="*/ 350040 h 407322"/>
              <a:gd name="connsiteX79" fmla="*/ 101854 w 273431"/>
              <a:gd name="connsiteY79" fmla="*/ 321073 h 407322"/>
              <a:gd name="connsiteX80" fmla="*/ 101925 w 273431"/>
              <a:gd name="connsiteY80" fmla="*/ 246499 h 407322"/>
              <a:gd name="connsiteX81" fmla="*/ 109360 w 273431"/>
              <a:gd name="connsiteY81" fmla="*/ 191367 h 407322"/>
              <a:gd name="connsiteX82" fmla="*/ 107421 w 273431"/>
              <a:gd name="connsiteY82" fmla="*/ 189757 h 407322"/>
              <a:gd name="connsiteX83" fmla="*/ 34261 w 273431"/>
              <a:gd name="connsiteY83" fmla="*/ 250163 h 407322"/>
              <a:gd name="connsiteX84" fmla="*/ 28409 w 273431"/>
              <a:gd name="connsiteY84" fmla="*/ 247362 h 407322"/>
              <a:gd name="connsiteX85" fmla="*/ 29316 w 273431"/>
              <a:gd name="connsiteY85" fmla="*/ 219027 h 407322"/>
              <a:gd name="connsiteX86" fmla="*/ 30775 w 273431"/>
              <a:gd name="connsiteY86" fmla="*/ 216100 h 407322"/>
              <a:gd name="connsiteX87" fmla="*/ 99621 w 273431"/>
              <a:gd name="connsiteY87" fmla="*/ 165708 h 407322"/>
              <a:gd name="connsiteX88" fmla="*/ 109956 w 273431"/>
              <a:gd name="connsiteY88" fmla="*/ 149851 h 407322"/>
              <a:gd name="connsiteX89" fmla="*/ 66519 w 273431"/>
              <a:gd name="connsiteY89" fmla="*/ 65601 h 407322"/>
              <a:gd name="connsiteX90" fmla="*/ 70476 w 273431"/>
              <a:gd name="connsiteY90" fmla="*/ 60380 h 407322"/>
              <a:gd name="connsiteX91" fmla="*/ 98136 w 273431"/>
              <a:gd name="connsiteY91" fmla="*/ 67335 h 407322"/>
              <a:gd name="connsiteX92" fmla="*/ 98136 w 273431"/>
              <a:gd name="connsiteY92" fmla="*/ 67335 h 407322"/>
              <a:gd name="connsiteX93" fmla="*/ 100502 w 273431"/>
              <a:gd name="connsiteY93" fmla="*/ 69354 h 407322"/>
              <a:gd name="connsiteX94" fmla="*/ 135116 w 273431"/>
              <a:gd name="connsiteY94" fmla="*/ 147307 h 407322"/>
              <a:gd name="connsiteX95" fmla="*/ 150440 w 273431"/>
              <a:gd name="connsiteY95" fmla="*/ 169444 h 407322"/>
              <a:gd name="connsiteX96" fmla="*/ 245034 w 273431"/>
              <a:gd name="connsiteY96" fmla="*/ 177537 h 407322"/>
              <a:gd name="connsiteX97" fmla="*/ 245034 w 273431"/>
              <a:gd name="connsiteY97" fmla="*/ 177564 h 407322"/>
              <a:gd name="connsiteX98" fmla="*/ 247177 w 273431"/>
              <a:gd name="connsiteY98" fmla="*/ 183665 h 407322"/>
              <a:gd name="connsiteX99" fmla="*/ 226677 w 273431"/>
              <a:gd name="connsiteY99" fmla="*/ 203258 h 407322"/>
              <a:gd name="connsiteX100" fmla="*/ 223600 w 273431"/>
              <a:gd name="connsiteY100" fmla="*/ 204316 h 407322"/>
              <a:gd name="connsiteX101" fmla="*/ 139145 w 273431"/>
              <a:gd name="connsiteY101" fmla="*/ 192114 h 407322"/>
              <a:gd name="connsiteX102" fmla="*/ 138914 w 273431"/>
              <a:gd name="connsiteY102" fmla="*/ 192265 h 407322"/>
              <a:gd name="connsiteX103" fmla="*/ 138914 w 273431"/>
              <a:gd name="connsiteY103" fmla="*/ 192265 h 407322"/>
              <a:gd name="connsiteX104" fmla="*/ 136699 w 273431"/>
              <a:gd name="connsiteY104" fmla="*/ 193573 h 407322"/>
              <a:gd name="connsiteX105" fmla="*/ 143912 w 273431"/>
              <a:gd name="connsiteY105" fmla="*/ 247273 h 407322"/>
              <a:gd name="connsiteX106" fmla="*/ 143912 w 273431"/>
              <a:gd name="connsiteY106" fmla="*/ 247273 h 407322"/>
              <a:gd name="connsiteX107" fmla="*/ 143912 w 273431"/>
              <a:gd name="connsiteY107" fmla="*/ 277094 h 407322"/>
              <a:gd name="connsiteX108" fmla="*/ 203073 w 273431"/>
              <a:gd name="connsiteY108" fmla="*/ 244854 h 407322"/>
              <a:gd name="connsiteX109" fmla="*/ 203073 w 273431"/>
              <a:gd name="connsiteY109" fmla="*/ 244854 h 407322"/>
              <a:gd name="connsiteX110" fmla="*/ 168583 w 273431"/>
              <a:gd name="connsiteY110" fmla="*/ 376579 h 407322"/>
              <a:gd name="connsiteX111" fmla="*/ 161602 w 273431"/>
              <a:gd name="connsiteY111" fmla="*/ 372088 h 407322"/>
              <a:gd name="connsiteX112" fmla="*/ 79086 w 273431"/>
              <a:gd name="connsiteY112" fmla="*/ 366342 h 407322"/>
              <a:gd name="connsiteX113" fmla="*/ 79086 w 273431"/>
              <a:gd name="connsiteY113" fmla="*/ 375396 h 407322"/>
              <a:gd name="connsiteX114" fmla="*/ 91466 w 273431"/>
              <a:gd name="connsiteY114" fmla="*/ 392410 h 407322"/>
              <a:gd name="connsiteX115" fmla="*/ 156257 w 273431"/>
              <a:gd name="connsiteY115" fmla="*/ 392410 h 407322"/>
              <a:gd name="connsiteX116" fmla="*/ 168583 w 273431"/>
              <a:gd name="connsiteY116" fmla="*/ 376579 h 407322"/>
              <a:gd name="connsiteX117" fmla="*/ 168583 w 273431"/>
              <a:gd name="connsiteY117" fmla="*/ 376579 h 407322"/>
              <a:gd name="connsiteX118" fmla="*/ 155776 w 273431"/>
              <a:gd name="connsiteY118" fmla="*/ 367321 h 407322"/>
              <a:gd name="connsiteX119" fmla="*/ 143476 w 273431"/>
              <a:gd name="connsiteY119" fmla="*/ 352646 h 407322"/>
              <a:gd name="connsiteX120" fmla="*/ 140372 w 273431"/>
              <a:gd name="connsiteY120" fmla="*/ 354434 h 407322"/>
              <a:gd name="connsiteX121" fmla="*/ 105402 w 273431"/>
              <a:gd name="connsiteY121" fmla="*/ 354434 h 407322"/>
              <a:gd name="connsiteX122" fmla="*/ 101845 w 273431"/>
              <a:gd name="connsiteY122" fmla="*/ 350876 h 407322"/>
              <a:gd name="connsiteX123" fmla="*/ 101845 w 273431"/>
              <a:gd name="connsiteY123" fmla="*/ 328464 h 407322"/>
              <a:gd name="connsiteX124" fmla="*/ 79077 w 273431"/>
              <a:gd name="connsiteY124" fmla="*/ 350022 h 407322"/>
              <a:gd name="connsiteX125" fmla="*/ 91457 w 273431"/>
              <a:gd name="connsiteY125" fmla="*/ 367063 h 407322"/>
              <a:gd name="connsiteX126" fmla="*/ 155776 w 273431"/>
              <a:gd name="connsiteY126" fmla="*/ 367321 h 407322"/>
              <a:gd name="connsiteX127" fmla="*/ 155776 w 273431"/>
              <a:gd name="connsiteY127" fmla="*/ 367321 h 407322"/>
              <a:gd name="connsiteX128" fmla="*/ 136824 w 273431"/>
              <a:gd name="connsiteY128" fmla="*/ 338985 h 407322"/>
              <a:gd name="connsiteX129" fmla="*/ 132715 w 273431"/>
              <a:gd name="connsiteY129" fmla="*/ 315239 h 407322"/>
              <a:gd name="connsiteX130" fmla="*/ 136824 w 273431"/>
              <a:gd name="connsiteY130" fmla="*/ 291466 h 407322"/>
              <a:gd name="connsiteX131" fmla="*/ 136824 w 273431"/>
              <a:gd name="connsiteY131" fmla="*/ 247397 h 407322"/>
              <a:gd name="connsiteX132" fmla="*/ 129887 w 273431"/>
              <a:gd name="connsiteY132" fmla="*/ 195992 h 407322"/>
              <a:gd name="connsiteX133" fmla="*/ 116021 w 273431"/>
              <a:gd name="connsiteY133" fmla="*/ 194960 h 407322"/>
              <a:gd name="connsiteX134" fmla="*/ 108960 w 273431"/>
              <a:gd name="connsiteY134" fmla="*/ 247397 h 407322"/>
              <a:gd name="connsiteX135" fmla="*/ 108960 w 273431"/>
              <a:gd name="connsiteY135" fmla="*/ 347336 h 407322"/>
              <a:gd name="connsiteX136" fmla="*/ 136815 w 273431"/>
              <a:gd name="connsiteY136" fmla="*/ 347336 h 407322"/>
              <a:gd name="connsiteX137" fmla="*/ 136815 w 273431"/>
              <a:gd name="connsiteY137" fmla="*/ 338985 h 407322"/>
              <a:gd name="connsiteX138" fmla="*/ 247800 w 273431"/>
              <a:gd name="connsiteY138" fmla="*/ 270486 h 407322"/>
              <a:gd name="connsiteX139" fmla="*/ 158355 w 273431"/>
              <a:gd name="connsiteY139" fmla="*/ 270486 h 407322"/>
              <a:gd name="connsiteX140" fmla="*/ 158355 w 273431"/>
              <a:gd name="connsiteY140" fmla="*/ 359957 h 407322"/>
              <a:gd name="connsiteX141" fmla="*/ 247800 w 273431"/>
              <a:gd name="connsiteY141" fmla="*/ 359957 h 407322"/>
              <a:gd name="connsiteX142" fmla="*/ 247800 w 273431"/>
              <a:gd name="connsiteY142" fmla="*/ 270486 h 407322"/>
              <a:gd name="connsiteX143" fmla="*/ 247800 w 273431"/>
              <a:gd name="connsiteY143" fmla="*/ 270486 h 407322"/>
              <a:gd name="connsiteX144" fmla="*/ 31815 w 273431"/>
              <a:gd name="connsiteY144" fmla="*/ 151852 h 407322"/>
              <a:gd name="connsiteX145" fmla="*/ 27884 w 273431"/>
              <a:gd name="connsiteY145" fmla="*/ 145929 h 407322"/>
              <a:gd name="connsiteX146" fmla="*/ 58995 w 273431"/>
              <a:gd name="connsiteY146" fmla="*/ 145929 h 407322"/>
              <a:gd name="connsiteX147" fmla="*/ 82243 w 273431"/>
              <a:gd name="connsiteY147" fmla="*/ 145929 h 407322"/>
              <a:gd name="connsiteX148" fmla="*/ 86174 w 273431"/>
              <a:gd name="connsiteY148" fmla="*/ 151852 h 407322"/>
              <a:gd name="connsiteX149" fmla="*/ 55064 w 273431"/>
              <a:gd name="connsiteY149" fmla="*/ 151852 h 407322"/>
              <a:gd name="connsiteX150" fmla="*/ 31815 w 273431"/>
              <a:gd name="connsiteY150" fmla="*/ 151852 h 407322"/>
              <a:gd name="connsiteX151" fmla="*/ 31815 w 273431"/>
              <a:gd name="connsiteY151" fmla="*/ 151852 h 407322"/>
              <a:gd name="connsiteX152" fmla="*/ 5526 w 273431"/>
              <a:gd name="connsiteY152" fmla="*/ 121418 h 407322"/>
              <a:gd name="connsiteX153" fmla="*/ 1621 w 273431"/>
              <a:gd name="connsiteY153" fmla="*/ 115494 h 407322"/>
              <a:gd name="connsiteX154" fmla="*/ 32705 w 273431"/>
              <a:gd name="connsiteY154" fmla="*/ 115494 h 407322"/>
              <a:gd name="connsiteX155" fmla="*/ 55953 w 273431"/>
              <a:gd name="connsiteY155" fmla="*/ 115494 h 407322"/>
              <a:gd name="connsiteX156" fmla="*/ 59884 w 273431"/>
              <a:gd name="connsiteY156" fmla="*/ 121418 h 407322"/>
              <a:gd name="connsiteX157" fmla="*/ 28800 w 273431"/>
              <a:gd name="connsiteY157" fmla="*/ 121418 h 407322"/>
              <a:gd name="connsiteX158" fmla="*/ 5526 w 273431"/>
              <a:gd name="connsiteY158" fmla="*/ 121418 h 407322"/>
              <a:gd name="connsiteX159" fmla="*/ 5526 w 273431"/>
              <a:gd name="connsiteY159" fmla="*/ 121418 h 407322"/>
              <a:gd name="connsiteX160" fmla="*/ 137171 w 273431"/>
              <a:gd name="connsiteY160" fmla="*/ 162640 h 407322"/>
              <a:gd name="connsiteX161" fmla="*/ 121820 w 273431"/>
              <a:gd name="connsiteY161" fmla="*/ 185328 h 407322"/>
              <a:gd name="connsiteX162" fmla="*/ 116626 w 273431"/>
              <a:gd name="connsiteY162" fmla="*/ 158424 h 407322"/>
              <a:gd name="connsiteX163" fmla="*/ 137171 w 273431"/>
              <a:gd name="connsiteY163" fmla="*/ 162640 h 407322"/>
              <a:gd name="connsiteX164" fmla="*/ 137171 w 273431"/>
              <a:gd name="connsiteY164" fmla="*/ 162640 h 407322"/>
              <a:gd name="connsiteX165" fmla="*/ 132359 w 273431"/>
              <a:gd name="connsiteY165" fmla="*/ 172370 h 407322"/>
              <a:gd name="connsiteX166" fmla="*/ 120539 w 273431"/>
              <a:gd name="connsiteY166" fmla="*/ 164357 h 407322"/>
              <a:gd name="connsiteX167" fmla="*/ 123234 w 273431"/>
              <a:gd name="connsiteY167" fmla="*/ 178400 h 407322"/>
              <a:gd name="connsiteX168" fmla="*/ 132359 w 273431"/>
              <a:gd name="connsiteY168" fmla="*/ 172370 h 407322"/>
              <a:gd name="connsiteX169" fmla="*/ 132359 w 273431"/>
              <a:gd name="connsiteY169" fmla="*/ 172370 h 407322"/>
              <a:gd name="connsiteX170" fmla="*/ 36360 w 273431"/>
              <a:gd name="connsiteY170" fmla="*/ 220797 h 407322"/>
              <a:gd name="connsiteX171" fmla="*/ 35755 w 273431"/>
              <a:gd name="connsiteY171" fmla="*/ 239704 h 407322"/>
              <a:gd name="connsiteX172" fmla="*/ 105464 w 273431"/>
              <a:gd name="connsiteY172" fmla="*/ 182153 h 407322"/>
              <a:gd name="connsiteX173" fmla="*/ 110454 w 273431"/>
              <a:gd name="connsiteY173" fmla="*/ 182660 h 407322"/>
              <a:gd name="connsiteX174" fmla="*/ 135036 w 273431"/>
              <a:gd name="connsiteY174" fmla="*/ 186342 h 407322"/>
              <a:gd name="connsiteX175" fmla="*/ 135036 w 273431"/>
              <a:gd name="connsiteY175" fmla="*/ 186342 h 407322"/>
              <a:gd name="connsiteX176" fmla="*/ 138772 w 273431"/>
              <a:gd name="connsiteY176" fmla="*/ 184857 h 407322"/>
              <a:gd name="connsiteX177" fmla="*/ 222951 w 273431"/>
              <a:gd name="connsiteY177" fmla="*/ 197006 h 407322"/>
              <a:gd name="connsiteX178" fmla="*/ 236612 w 273431"/>
              <a:gd name="connsiteY178" fmla="*/ 183950 h 407322"/>
              <a:gd name="connsiteX179" fmla="*/ 146562 w 273431"/>
              <a:gd name="connsiteY179" fmla="*/ 176239 h 407322"/>
              <a:gd name="connsiteX180" fmla="*/ 143307 w 273431"/>
              <a:gd name="connsiteY180" fmla="*/ 172406 h 407322"/>
              <a:gd name="connsiteX181" fmla="*/ 131283 w 273431"/>
              <a:gd name="connsiteY181" fmla="*/ 153400 h 407322"/>
              <a:gd name="connsiteX182" fmla="*/ 129140 w 273431"/>
              <a:gd name="connsiteY182" fmla="*/ 151230 h 407322"/>
              <a:gd name="connsiteX183" fmla="*/ 94756 w 273431"/>
              <a:gd name="connsiteY183" fmla="*/ 73810 h 407322"/>
              <a:gd name="connsiteX184" fmla="*/ 76400 w 273431"/>
              <a:gd name="connsiteY184" fmla="*/ 69167 h 407322"/>
              <a:gd name="connsiteX185" fmla="*/ 117818 w 273431"/>
              <a:gd name="connsiteY185" fmla="*/ 149513 h 407322"/>
              <a:gd name="connsiteX186" fmla="*/ 116279 w 273431"/>
              <a:gd name="connsiteY186" fmla="*/ 154307 h 407322"/>
              <a:gd name="connsiteX187" fmla="*/ 106398 w 273431"/>
              <a:gd name="connsiteY187" fmla="*/ 168199 h 407322"/>
              <a:gd name="connsiteX188" fmla="*/ 104886 w 273431"/>
              <a:gd name="connsiteY188" fmla="*/ 170645 h 407322"/>
              <a:gd name="connsiteX189" fmla="*/ 36360 w 273431"/>
              <a:gd name="connsiteY189" fmla="*/ 220797 h 4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73431" h="407322">
                <a:moveTo>
                  <a:pt x="183614" y="121694"/>
                </a:moveTo>
                <a:cubicBezTo>
                  <a:pt x="177086" y="121267"/>
                  <a:pt x="173501" y="129155"/>
                  <a:pt x="178117" y="133744"/>
                </a:cubicBezTo>
                <a:cubicBezTo>
                  <a:pt x="179380" y="135034"/>
                  <a:pt x="181141" y="135808"/>
                  <a:pt x="183107" y="135808"/>
                </a:cubicBezTo>
                <a:lnTo>
                  <a:pt x="225992" y="135808"/>
                </a:lnTo>
                <a:cubicBezTo>
                  <a:pt x="235873" y="135808"/>
                  <a:pt x="241796" y="124868"/>
                  <a:pt x="236558" y="116597"/>
                </a:cubicBezTo>
                <a:cubicBezTo>
                  <a:pt x="233259" y="111404"/>
                  <a:pt x="229852" y="112738"/>
                  <a:pt x="229301" y="109314"/>
                </a:cubicBezTo>
                <a:cubicBezTo>
                  <a:pt x="227735" y="99557"/>
                  <a:pt x="216316" y="94763"/>
                  <a:pt x="208249" y="100517"/>
                </a:cubicBezTo>
                <a:cubicBezTo>
                  <a:pt x="206053" y="102083"/>
                  <a:pt x="204345" y="104297"/>
                  <a:pt x="203411" y="106841"/>
                </a:cubicBezTo>
                <a:cubicBezTo>
                  <a:pt x="202628" y="109260"/>
                  <a:pt x="200156" y="110096"/>
                  <a:pt x="198244" y="109038"/>
                </a:cubicBezTo>
                <a:cubicBezTo>
                  <a:pt x="192676" y="105907"/>
                  <a:pt x="186246" y="111332"/>
                  <a:pt x="187980" y="117158"/>
                </a:cubicBezTo>
                <a:cubicBezTo>
                  <a:pt x="188790" y="119755"/>
                  <a:pt x="186620" y="122103"/>
                  <a:pt x="184121" y="121747"/>
                </a:cubicBezTo>
                <a:cubicBezTo>
                  <a:pt x="183960" y="121720"/>
                  <a:pt x="183792" y="121720"/>
                  <a:pt x="183614" y="121694"/>
                </a:cubicBezTo>
                <a:lnTo>
                  <a:pt x="183614" y="121694"/>
                </a:lnTo>
                <a:close/>
                <a:moveTo>
                  <a:pt x="180607" y="114792"/>
                </a:moveTo>
                <a:cubicBezTo>
                  <a:pt x="180857" y="105818"/>
                  <a:pt x="189332" y="99317"/>
                  <a:pt x="198128" y="101433"/>
                </a:cubicBezTo>
                <a:cubicBezTo>
                  <a:pt x="207182" y="85300"/>
                  <a:pt x="231382" y="88529"/>
                  <a:pt x="235918" y="106423"/>
                </a:cubicBezTo>
                <a:cubicBezTo>
                  <a:pt x="246982" y="112924"/>
                  <a:pt x="248956" y="128106"/>
                  <a:pt x="239849" y="137178"/>
                </a:cubicBezTo>
                <a:cubicBezTo>
                  <a:pt x="236318" y="140735"/>
                  <a:pt x="231400" y="142923"/>
                  <a:pt x="225983" y="142923"/>
                </a:cubicBezTo>
                <a:lnTo>
                  <a:pt x="183098" y="142923"/>
                </a:lnTo>
                <a:cubicBezTo>
                  <a:pt x="170495" y="142923"/>
                  <a:pt x="164163" y="127643"/>
                  <a:pt x="173066" y="118723"/>
                </a:cubicBezTo>
                <a:cubicBezTo>
                  <a:pt x="175093" y="116704"/>
                  <a:pt x="177691" y="115317"/>
                  <a:pt x="180607" y="114792"/>
                </a:cubicBezTo>
                <a:lnTo>
                  <a:pt x="180607" y="114792"/>
                </a:lnTo>
                <a:close/>
                <a:moveTo>
                  <a:pt x="131728" y="47778"/>
                </a:moveTo>
                <a:cubicBezTo>
                  <a:pt x="118191" y="46844"/>
                  <a:pt x="110703" y="63279"/>
                  <a:pt x="120281" y="72858"/>
                </a:cubicBezTo>
                <a:cubicBezTo>
                  <a:pt x="122950" y="75526"/>
                  <a:pt x="126631" y="77171"/>
                  <a:pt x="130696" y="77171"/>
                </a:cubicBezTo>
                <a:lnTo>
                  <a:pt x="204434" y="77171"/>
                </a:lnTo>
                <a:cubicBezTo>
                  <a:pt x="223467" y="77171"/>
                  <a:pt x="234859" y="56093"/>
                  <a:pt x="224783" y="40209"/>
                </a:cubicBezTo>
                <a:cubicBezTo>
                  <a:pt x="222337" y="36376"/>
                  <a:pt x="218859" y="33272"/>
                  <a:pt x="214777" y="31333"/>
                </a:cubicBezTo>
                <a:cubicBezTo>
                  <a:pt x="213692" y="30853"/>
                  <a:pt x="212865" y="29874"/>
                  <a:pt x="212661" y="28638"/>
                </a:cubicBezTo>
                <a:cubicBezTo>
                  <a:pt x="209690" y="9979"/>
                  <a:pt x="187901" y="828"/>
                  <a:pt x="172452" y="11847"/>
                </a:cubicBezTo>
                <a:cubicBezTo>
                  <a:pt x="168192" y="14871"/>
                  <a:pt x="164910" y="19131"/>
                  <a:pt x="163122" y="24120"/>
                </a:cubicBezTo>
                <a:cubicBezTo>
                  <a:pt x="162393" y="26539"/>
                  <a:pt x="159894" y="27402"/>
                  <a:pt x="157955" y="26317"/>
                </a:cubicBezTo>
                <a:cubicBezTo>
                  <a:pt x="147496" y="20447"/>
                  <a:pt x="134458" y="29119"/>
                  <a:pt x="136228" y="41294"/>
                </a:cubicBezTo>
                <a:cubicBezTo>
                  <a:pt x="136459" y="42779"/>
                  <a:pt x="136957" y="43740"/>
                  <a:pt x="136806" y="44852"/>
                </a:cubicBezTo>
                <a:cubicBezTo>
                  <a:pt x="136530" y="46790"/>
                  <a:pt x="134743" y="48151"/>
                  <a:pt x="132795" y="47902"/>
                </a:cubicBezTo>
                <a:cubicBezTo>
                  <a:pt x="132457" y="47858"/>
                  <a:pt x="132101" y="47804"/>
                  <a:pt x="131728" y="47778"/>
                </a:cubicBezTo>
                <a:lnTo>
                  <a:pt x="131728" y="47778"/>
                </a:lnTo>
                <a:close/>
                <a:moveTo>
                  <a:pt x="129033" y="40698"/>
                </a:moveTo>
                <a:cubicBezTo>
                  <a:pt x="127894" y="25268"/>
                  <a:pt x="142952" y="13492"/>
                  <a:pt x="157822" y="18517"/>
                </a:cubicBezTo>
                <a:cubicBezTo>
                  <a:pt x="167125" y="-693"/>
                  <a:pt x="192134" y="-6136"/>
                  <a:pt x="208516" y="7800"/>
                </a:cubicBezTo>
                <a:cubicBezTo>
                  <a:pt x="213888" y="12336"/>
                  <a:pt x="217739" y="18588"/>
                  <a:pt x="219304" y="25721"/>
                </a:cubicBezTo>
                <a:cubicBezTo>
                  <a:pt x="237608" y="35655"/>
                  <a:pt x="241236" y="60407"/>
                  <a:pt x="226490" y="75162"/>
                </a:cubicBezTo>
                <a:cubicBezTo>
                  <a:pt x="220843" y="80809"/>
                  <a:pt x="213052" y="84286"/>
                  <a:pt x="204434" y="84286"/>
                </a:cubicBezTo>
                <a:lnTo>
                  <a:pt x="130696" y="84286"/>
                </a:lnTo>
                <a:cubicBezTo>
                  <a:pt x="111308" y="84286"/>
                  <a:pt x="101551" y="60736"/>
                  <a:pt x="115265" y="47022"/>
                </a:cubicBezTo>
                <a:cubicBezTo>
                  <a:pt x="118841" y="43446"/>
                  <a:pt x="123661" y="41098"/>
                  <a:pt x="129033" y="40698"/>
                </a:cubicBezTo>
                <a:lnTo>
                  <a:pt x="129033" y="40698"/>
                </a:lnTo>
                <a:close/>
                <a:moveTo>
                  <a:pt x="218780" y="264740"/>
                </a:moveTo>
                <a:lnTo>
                  <a:pt x="211718" y="308907"/>
                </a:lnTo>
                <a:lnTo>
                  <a:pt x="232191" y="312188"/>
                </a:lnTo>
                <a:cubicBezTo>
                  <a:pt x="234210" y="312518"/>
                  <a:pt x="235091" y="314936"/>
                  <a:pt x="233828" y="316502"/>
                </a:cubicBezTo>
                <a:lnTo>
                  <a:pt x="192027" y="367908"/>
                </a:lnTo>
                <a:cubicBezTo>
                  <a:pt x="190337" y="369998"/>
                  <a:pt x="186887" y="368486"/>
                  <a:pt x="187367" y="365738"/>
                </a:cubicBezTo>
                <a:lnTo>
                  <a:pt x="194455" y="321571"/>
                </a:lnTo>
                <a:lnTo>
                  <a:pt x="173982" y="318272"/>
                </a:lnTo>
                <a:cubicBezTo>
                  <a:pt x="171936" y="317969"/>
                  <a:pt x="171056" y="315524"/>
                  <a:pt x="172319" y="313985"/>
                </a:cubicBezTo>
                <a:lnTo>
                  <a:pt x="214119" y="262552"/>
                </a:lnTo>
                <a:cubicBezTo>
                  <a:pt x="215853" y="260427"/>
                  <a:pt x="219286" y="262046"/>
                  <a:pt x="218780" y="264740"/>
                </a:cubicBezTo>
                <a:lnTo>
                  <a:pt x="218780" y="264740"/>
                </a:lnTo>
                <a:close/>
                <a:moveTo>
                  <a:pt x="206053" y="310703"/>
                </a:moveTo>
                <a:lnTo>
                  <a:pt x="211976" y="273616"/>
                </a:lnTo>
                <a:lnTo>
                  <a:pt x="179354" y="313753"/>
                </a:lnTo>
                <a:lnTo>
                  <a:pt x="197906" y="316724"/>
                </a:lnTo>
                <a:cubicBezTo>
                  <a:pt x="199347" y="316947"/>
                  <a:pt x="200352" y="318316"/>
                  <a:pt x="200120" y="319775"/>
                </a:cubicBezTo>
                <a:lnTo>
                  <a:pt x="194170" y="356835"/>
                </a:lnTo>
                <a:lnTo>
                  <a:pt x="226793" y="316697"/>
                </a:lnTo>
                <a:lnTo>
                  <a:pt x="208240" y="313727"/>
                </a:lnTo>
                <a:cubicBezTo>
                  <a:pt x="206809" y="313496"/>
                  <a:pt x="205795" y="312135"/>
                  <a:pt x="206053" y="310703"/>
                </a:cubicBezTo>
                <a:lnTo>
                  <a:pt x="206053" y="310703"/>
                </a:lnTo>
                <a:close/>
                <a:moveTo>
                  <a:pt x="203073" y="244854"/>
                </a:moveTo>
                <a:cubicBezTo>
                  <a:pt x="241948" y="244854"/>
                  <a:pt x="273432" y="276365"/>
                  <a:pt x="273432" y="315239"/>
                </a:cubicBezTo>
                <a:cubicBezTo>
                  <a:pt x="273432" y="354087"/>
                  <a:pt x="241948" y="385597"/>
                  <a:pt x="203073" y="385597"/>
                </a:cubicBezTo>
                <a:cubicBezTo>
                  <a:pt x="193192" y="385597"/>
                  <a:pt x="183783" y="383552"/>
                  <a:pt x="175262" y="379878"/>
                </a:cubicBezTo>
                <a:cubicBezTo>
                  <a:pt x="173626" y="387243"/>
                  <a:pt x="168023" y="393691"/>
                  <a:pt x="159832" y="398511"/>
                </a:cubicBezTo>
                <a:cubicBezTo>
                  <a:pt x="139812" y="410260"/>
                  <a:pt x="107901" y="410260"/>
                  <a:pt x="87881" y="398511"/>
                </a:cubicBezTo>
                <a:cubicBezTo>
                  <a:pt x="78054" y="392739"/>
                  <a:pt x="71953" y="384565"/>
                  <a:pt x="71953" y="375396"/>
                </a:cubicBezTo>
                <a:lnTo>
                  <a:pt x="71953" y="352557"/>
                </a:lnTo>
                <a:cubicBezTo>
                  <a:pt x="71953" y="352308"/>
                  <a:pt x="72006" y="352050"/>
                  <a:pt x="72051" y="351828"/>
                </a:cubicBezTo>
                <a:cubicBezTo>
                  <a:pt x="71997" y="351250"/>
                  <a:pt x="71953" y="350645"/>
                  <a:pt x="71953" y="350040"/>
                </a:cubicBezTo>
                <a:cubicBezTo>
                  <a:pt x="71953" y="334965"/>
                  <a:pt x="87561" y="325129"/>
                  <a:pt x="101854" y="321073"/>
                </a:cubicBezTo>
                <a:lnTo>
                  <a:pt x="101925" y="246499"/>
                </a:lnTo>
                <a:lnTo>
                  <a:pt x="109360" y="191367"/>
                </a:lnTo>
                <a:cubicBezTo>
                  <a:pt x="108675" y="190860"/>
                  <a:pt x="108053" y="190309"/>
                  <a:pt x="107421" y="189757"/>
                </a:cubicBezTo>
                <a:lnTo>
                  <a:pt x="34261" y="250163"/>
                </a:lnTo>
                <a:cubicBezTo>
                  <a:pt x="31869" y="252182"/>
                  <a:pt x="28311" y="250386"/>
                  <a:pt x="28409" y="247362"/>
                </a:cubicBezTo>
                <a:lnTo>
                  <a:pt x="29316" y="219027"/>
                </a:lnTo>
                <a:cubicBezTo>
                  <a:pt x="29290" y="217915"/>
                  <a:pt x="29797" y="216812"/>
                  <a:pt x="30775" y="216100"/>
                </a:cubicBezTo>
                <a:lnTo>
                  <a:pt x="99621" y="165708"/>
                </a:lnTo>
                <a:cubicBezTo>
                  <a:pt x="99826" y="165380"/>
                  <a:pt x="100911" y="156228"/>
                  <a:pt x="109956" y="149851"/>
                </a:cubicBezTo>
                <a:lnTo>
                  <a:pt x="66519" y="65601"/>
                </a:lnTo>
                <a:cubicBezTo>
                  <a:pt x="64954" y="62701"/>
                  <a:pt x="67550" y="59651"/>
                  <a:pt x="70476" y="60380"/>
                </a:cubicBezTo>
                <a:lnTo>
                  <a:pt x="98136" y="67335"/>
                </a:lnTo>
                <a:lnTo>
                  <a:pt x="98136" y="67335"/>
                </a:lnTo>
                <a:cubicBezTo>
                  <a:pt x="99141" y="67584"/>
                  <a:pt x="100048" y="68322"/>
                  <a:pt x="100502" y="69354"/>
                </a:cubicBezTo>
                <a:lnTo>
                  <a:pt x="135116" y="147307"/>
                </a:lnTo>
                <a:cubicBezTo>
                  <a:pt x="135116" y="147307"/>
                  <a:pt x="149560" y="153053"/>
                  <a:pt x="150440" y="169444"/>
                </a:cubicBezTo>
                <a:lnTo>
                  <a:pt x="245034" y="177537"/>
                </a:lnTo>
                <a:lnTo>
                  <a:pt x="245034" y="177564"/>
                </a:lnTo>
                <a:cubicBezTo>
                  <a:pt x="248031" y="177813"/>
                  <a:pt x="249392" y="181548"/>
                  <a:pt x="247177" y="183665"/>
                </a:cubicBezTo>
                <a:lnTo>
                  <a:pt x="226677" y="203258"/>
                </a:lnTo>
                <a:cubicBezTo>
                  <a:pt x="225921" y="204067"/>
                  <a:pt x="224783" y="204494"/>
                  <a:pt x="223600" y="204316"/>
                </a:cubicBezTo>
                <a:lnTo>
                  <a:pt x="139145" y="192114"/>
                </a:lnTo>
                <a:lnTo>
                  <a:pt x="138914" y="192265"/>
                </a:lnTo>
                <a:lnTo>
                  <a:pt x="138914" y="192265"/>
                </a:lnTo>
                <a:lnTo>
                  <a:pt x="136699" y="193573"/>
                </a:lnTo>
                <a:lnTo>
                  <a:pt x="143912" y="247273"/>
                </a:lnTo>
                <a:lnTo>
                  <a:pt x="143912" y="247273"/>
                </a:lnTo>
                <a:lnTo>
                  <a:pt x="143912" y="277094"/>
                </a:lnTo>
                <a:cubicBezTo>
                  <a:pt x="156639" y="257430"/>
                  <a:pt x="178571" y="244854"/>
                  <a:pt x="203073" y="244854"/>
                </a:cubicBezTo>
                <a:lnTo>
                  <a:pt x="203073" y="244854"/>
                </a:lnTo>
                <a:close/>
                <a:moveTo>
                  <a:pt x="168583" y="376579"/>
                </a:moveTo>
                <a:cubicBezTo>
                  <a:pt x="166164" y="375218"/>
                  <a:pt x="163843" y="373733"/>
                  <a:pt x="161602" y="372088"/>
                </a:cubicBezTo>
                <a:cubicBezTo>
                  <a:pt x="138683" y="386914"/>
                  <a:pt x="97015" y="385117"/>
                  <a:pt x="79086" y="366342"/>
                </a:cubicBezTo>
                <a:lnTo>
                  <a:pt x="79086" y="375396"/>
                </a:lnTo>
                <a:cubicBezTo>
                  <a:pt x="79086" y="381871"/>
                  <a:pt x="83826" y="387901"/>
                  <a:pt x="91466" y="392410"/>
                </a:cubicBezTo>
                <a:cubicBezTo>
                  <a:pt x="109217" y="402825"/>
                  <a:pt x="138505" y="402825"/>
                  <a:pt x="156257" y="392410"/>
                </a:cubicBezTo>
                <a:cubicBezTo>
                  <a:pt x="163443" y="388176"/>
                  <a:pt x="168059" y="382627"/>
                  <a:pt x="168583" y="376579"/>
                </a:cubicBezTo>
                <a:lnTo>
                  <a:pt x="168583" y="376579"/>
                </a:lnTo>
                <a:close/>
                <a:moveTo>
                  <a:pt x="155776" y="367321"/>
                </a:moveTo>
                <a:cubicBezTo>
                  <a:pt x="151036" y="363034"/>
                  <a:pt x="146874" y="358098"/>
                  <a:pt x="143476" y="352646"/>
                </a:cubicBezTo>
                <a:cubicBezTo>
                  <a:pt x="142845" y="353704"/>
                  <a:pt x="141715" y="354434"/>
                  <a:pt x="140372" y="354434"/>
                </a:cubicBezTo>
                <a:lnTo>
                  <a:pt x="105402" y="354434"/>
                </a:lnTo>
                <a:cubicBezTo>
                  <a:pt x="103437" y="354434"/>
                  <a:pt x="101845" y="352842"/>
                  <a:pt x="101845" y="350876"/>
                </a:cubicBezTo>
                <a:lnTo>
                  <a:pt x="101845" y="328464"/>
                </a:lnTo>
                <a:cubicBezTo>
                  <a:pt x="91581" y="331746"/>
                  <a:pt x="79077" y="339181"/>
                  <a:pt x="79077" y="350022"/>
                </a:cubicBezTo>
                <a:cubicBezTo>
                  <a:pt x="79077" y="356524"/>
                  <a:pt x="83817" y="362553"/>
                  <a:pt x="91457" y="367063"/>
                </a:cubicBezTo>
                <a:cubicBezTo>
                  <a:pt x="108711" y="377184"/>
                  <a:pt x="137597" y="377682"/>
                  <a:pt x="155776" y="367321"/>
                </a:cubicBezTo>
                <a:lnTo>
                  <a:pt x="155776" y="367321"/>
                </a:lnTo>
                <a:close/>
                <a:moveTo>
                  <a:pt x="136824" y="338985"/>
                </a:moveTo>
                <a:cubicBezTo>
                  <a:pt x="134156" y="331577"/>
                  <a:pt x="132715" y="323581"/>
                  <a:pt x="132715" y="315239"/>
                </a:cubicBezTo>
                <a:cubicBezTo>
                  <a:pt x="132715" y="306896"/>
                  <a:pt x="134156" y="298901"/>
                  <a:pt x="136824" y="291466"/>
                </a:cubicBezTo>
                <a:lnTo>
                  <a:pt x="136824" y="247397"/>
                </a:lnTo>
                <a:lnTo>
                  <a:pt x="129887" y="195992"/>
                </a:lnTo>
                <a:cubicBezTo>
                  <a:pt x="125244" y="196925"/>
                  <a:pt x="120459" y="196543"/>
                  <a:pt x="116021" y="194960"/>
                </a:cubicBezTo>
                <a:lnTo>
                  <a:pt x="108960" y="247397"/>
                </a:lnTo>
                <a:lnTo>
                  <a:pt x="108960" y="347336"/>
                </a:lnTo>
                <a:lnTo>
                  <a:pt x="136815" y="347336"/>
                </a:lnTo>
                <a:lnTo>
                  <a:pt x="136815" y="338985"/>
                </a:lnTo>
                <a:close/>
                <a:moveTo>
                  <a:pt x="247800" y="270486"/>
                </a:moveTo>
                <a:cubicBezTo>
                  <a:pt x="223093" y="245805"/>
                  <a:pt x="183062" y="245805"/>
                  <a:pt x="158355" y="270486"/>
                </a:cubicBezTo>
                <a:cubicBezTo>
                  <a:pt x="133649" y="295193"/>
                  <a:pt x="133649" y="335250"/>
                  <a:pt x="158355" y="359957"/>
                </a:cubicBezTo>
                <a:cubicBezTo>
                  <a:pt x="183062" y="384664"/>
                  <a:pt x="223093" y="384664"/>
                  <a:pt x="247800" y="359957"/>
                </a:cubicBezTo>
                <a:cubicBezTo>
                  <a:pt x="272507" y="335259"/>
                  <a:pt x="272507" y="295193"/>
                  <a:pt x="247800" y="270486"/>
                </a:cubicBezTo>
                <a:lnTo>
                  <a:pt x="247800" y="270486"/>
                </a:lnTo>
                <a:close/>
                <a:moveTo>
                  <a:pt x="31815" y="151852"/>
                </a:moveTo>
                <a:cubicBezTo>
                  <a:pt x="27911" y="154422"/>
                  <a:pt x="23998" y="148499"/>
                  <a:pt x="27884" y="145929"/>
                </a:cubicBezTo>
                <a:cubicBezTo>
                  <a:pt x="37338" y="139676"/>
                  <a:pt x="49541" y="139676"/>
                  <a:pt x="58995" y="145929"/>
                </a:cubicBezTo>
                <a:cubicBezTo>
                  <a:pt x="66030" y="150571"/>
                  <a:pt x="75208" y="150571"/>
                  <a:pt x="82243" y="145929"/>
                </a:cubicBezTo>
                <a:cubicBezTo>
                  <a:pt x="86147" y="143332"/>
                  <a:pt x="90061" y="149255"/>
                  <a:pt x="86174" y="151852"/>
                </a:cubicBezTo>
                <a:cubicBezTo>
                  <a:pt x="76720" y="158078"/>
                  <a:pt x="64518" y="158078"/>
                  <a:pt x="55064" y="151852"/>
                </a:cubicBezTo>
                <a:cubicBezTo>
                  <a:pt x="48029" y="147183"/>
                  <a:pt x="38850" y="147183"/>
                  <a:pt x="31815" y="151852"/>
                </a:cubicBezTo>
                <a:lnTo>
                  <a:pt x="31815" y="151852"/>
                </a:lnTo>
                <a:close/>
                <a:moveTo>
                  <a:pt x="5526" y="121418"/>
                </a:moveTo>
                <a:cubicBezTo>
                  <a:pt x="1621" y="123988"/>
                  <a:pt x="-2292" y="118091"/>
                  <a:pt x="1621" y="115494"/>
                </a:cubicBezTo>
                <a:cubicBezTo>
                  <a:pt x="11048" y="109269"/>
                  <a:pt x="23251" y="109269"/>
                  <a:pt x="32705" y="115494"/>
                </a:cubicBezTo>
                <a:cubicBezTo>
                  <a:pt x="39740" y="120155"/>
                  <a:pt x="48945" y="120155"/>
                  <a:pt x="55953" y="115494"/>
                </a:cubicBezTo>
                <a:cubicBezTo>
                  <a:pt x="59857" y="112924"/>
                  <a:pt x="63771" y="118847"/>
                  <a:pt x="59884" y="121418"/>
                </a:cubicBezTo>
                <a:cubicBezTo>
                  <a:pt x="50430" y="127670"/>
                  <a:pt x="38228" y="127670"/>
                  <a:pt x="28800" y="121418"/>
                </a:cubicBezTo>
                <a:cubicBezTo>
                  <a:pt x="21730" y="116784"/>
                  <a:pt x="12560" y="116784"/>
                  <a:pt x="5526" y="121418"/>
                </a:cubicBezTo>
                <a:lnTo>
                  <a:pt x="5526" y="121418"/>
                </a:lnTo>
                <a:close/>
                <a:moveTo>
                  <a:pt x="137171" y="162640"/>
                </a:moveTo>
                <a:cubicBezTo>
                  <a:pt x="144428" y="173686"/>
                  <a:pt x="134627" y="187952"/>
                  <a:pt x="121820" y="185328"/>
                </a:cubicBezTo>
                <a:cubicBezTo>
                  <a:pt x="108933" y="182678"/>
                  <a:pt x="105607" y="165691"/>
                  <a:pt x="116626" y="158424"/>
                </a:cubicBezTo>
                <a:cubicBezTo>
                  <a:pt x="123483" y="153916"/>
                  <a:pt x="132661" y="155810"/>
                  <a:pt x="137171" y="162640"/>
                </a:cubicBezTo>
                <a:lnTo>
                  <a:pt x="137171" y="162640"/>
                </a:lnTo>
                <a:close/>
                <a:moveTo>
                  <a:pt x="132359" y="172370"/>
                </a:moveTo>
                <a:cubicBezTo>
                  <a:pt x="133746" y="165593"/>
                  <a:pt x="126258" y="160568"/>
                  <a:pt x="120539" y="164357"/>
                </a:cubicBezTo>
                <a:cubicBezTo>
                  <a:pt x="114821" y="168110"/>
                  <a:pt x="116484" y="177012"/>
                  <a:pt x="123234" y="178400"/>
                </a:cubicBezTo>
                <a:cubicBezTo>
                  <a:pt x="127414" y="179227"/>
                  <a:pt x="131496" y="176550"/>
                  <a:pt x="132359" y="172370"/>
                </a:cubicBezTo>
                <a:lnTo>
                  <a:pt x="132359" y="172370"/>
                </a:lnTo>
                <a:close/>
                <a:moveTo>
                  <a:pt x="36360" y="220797"/>
                </a:moveTo>
                <a:lnTo>
                  <a:pt x="35755" y="239704"/>
                </a:lnTo>
                <a:lnTo>
                  <a:pt x="105464" y="182153"/>
                </a:lnTo>
                <a:cubicBezTo>
                  <a:pt x="106976" y="180917"/>
                  <a:pt x="109217" y="181148"/>
                  <a:pt x="110454" y="182660"/>
                </a:cubicBezTo>
                <a:cubicBezTo>
                  <a:pt x="116457" y="189944"/>
                  <a:pt x="127094" y="191563"/>
                  <a:pt x="135036" y="186342"/>
                </a:cubicBezTo>
                <a:lnTo>
                  <a:pt x="135036" y="186342"/>
                </a:lnTo>
                <a:cubicBezTo>
                  <a:pt x="136272" y="185506"/>
                  <a:pt x="137055" y="184599"/>
                  <a:pt x="138772" y="184857"/>
                </a:cubicBezTo>
                <a:lnTo>
                  <a:pt x="222951" y="197006"/>
                </a:lnTo>
                <a:lnTo>
                  <a:pt x="236612" y="183950"/>
                </a:lnTo>
                <a:lnTo>
                  <a:pt x="146562" y="176239"/>
                </a:lnTo>
                <a:cubicBezTo>
                  <a:pt x="144623" y="176088"/>
                  <a:pt x="143156" y="174371"/>
                  <a:pt x="143307" y="172406"/>
                </a:cubicBezTo>
                <a:cubicBezTo>
                  <a:pt x="144010" y="164090"/>
                  <a:pt x="139118" y="156299"/>
                  <a:pt x="131283" y="153400"/>
                </a:cubicBezTo>
                <a:cubicBezTo>
                  <a:pt x="130225" y="153017"/>
                  <a:pt x="129468" y="152190"/>
                  <a:pt x="129140" y="151230"/>
                </a:cubicBezTo>
                <a:lnTo>
                  <a:pt x="94756" y="73810"/>
                </a:lnTo>
                <a:lnTo>
                  <a:pt x="76400" y="69167"/>
                </a:lnTo>
                <a:lnTo>
                  <a:pt x="117818" y="149513"/>
                </a:lnTo>
                <a:cubicBezTo>
                  <a:pt x="118698" y="151256"/>
                  <a:pt x="118022" y="153400"/>
                  <a:pt x="116279" y="154307"/>
                </a:cubicBezTo>
                <a:cubicBezTo>
                  <a:pt x="110881" y="157082"/>
                  <a:pt x="107252" y="162222"/>
                  <a:pt x="106398" y="168199"/>
                </a:cubicBezTo>
                <a:cubicBezTo>
                  <a:pt x="106247" y="169230"/>
                  <a:pt x="105696" y="170093"/>
                  <a:pt x="104886" y="170645"/>
                </a:cubicBezTo>
                <a:lnTo>
                  <a:pt x="36360" y="220797"/>
                </a:lnTo>
                <a:close/>
              </a:path>
            </a:pathLst>
          </a:custGeom>
          <a:solidFill>
            <a:srgbClr val="404040"/>
          </a:solidFill>
          <a:ln w="889" cap="flat">
            <a:noFill/>
            <a:prstDash val="solid"/>
            <a:miter/>
          </a:ln>
        </p:spPr>
        <p:txBody>
          <a:bodyPr rtlCol="0" anchor="ctr"/>
          <a:lstStyle/>
          <a:p>
            <a:endParaRPr lang="en-US" dirty="0"/>
          </a:p>
        </p:txBody>
      </p:sp>
    </p:spTree>
    <p:extLst>
      <p:ext uri="{BB962C8B-B14F-4D97-AF65-F5344CB8AC3E}">
        <p14:creationId xmlns:p14="http://schemas.microsoft.com/office/powerpoint/2010/main" val="192743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0C134-A419-9FBC-EA27-C73DE291B09D}"/>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CDC2C3A2-1833-579E-2B5F-78405473871B}"/>
              </a:ext>
            </a:extLst>
          </p:cNvPr>
          <p:cNvCxnSpPr>
            <a:cxnSpLocks/>
          </p:cNvCxnSpPr>
          <p:nvPr/>
        </p:nvCxnSpPr>
        <p:spPr>
          <a:xfrm>
            <a:off x="2730248" y="609533"/>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5173C979-BD23-4C63-E778-BFB6554BE489}"/>
              </a:ext>
            </a:extLst>
          </p:cNvPr>
          <p:cNvSpPr/>
          <p:nvPr/>
        </p:nvSpPr>
        <p:spPr>
          <a:xfrm>
            <a:off x="-11288" y="0"/>
            <a:ext cx="2801780" cy="277207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1AACA4B1-77D1-F503-539A-8B6269199EC6}"/>
              </a:ext>
            </a:extLst>
          </p:cNvPr>
          <p:cNvCxnSpPr>
            <a:cxnSpLocks/>
          </p:cNvCxnSpPr>
          <p:nvPr/>
        </p:nvCxnSpPr>
        <p:spPr>
          <a:xfrm>
            <a:off x="3124423" y="622707"/>
            <a:ext cx="0" cy="410511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51C5A64F-F64C-AAD9-1548-743B241E3278}"/>
              </a:ext>
            </a:extLst>
          </p:cNvPr>
          <p:cNvSpPr/>
          <p:nvPr/>
        </p:nvSpPr>
        <p:spPr>
          <a:xfrm rot="10800000">
            <a:off x="3021419" y="91673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08FD70D-1A98-EF30-36C7-E5257297448F}"/>
              </a:ext>
            </a:extLst>
          </p:cNvPr>
          <p:cNvSpPr txBox="1"/>
          <p:nvPr/>
        </p:nvSpPr>
        <p:spPr>
          <a:xfrm>
            <a:off x="3300998" y="731401"/>
            <a:ext cx="3749650" cy="4327916"/>
          </a:xfrm>
          <a:prstGeom prst="rect">
            <a:avLst/>
          </a:prstGeom>
          <a:noFill/>
        </p:spPr>
        <p:txBody>
          <a:bodyPr wrap="square">
            <a:spAutoFit/>
          </a:bodyPr>
          <a:lstStyle/>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Mangelhafte Inbetriebnahme, unzureichende Regelung oder fehlerhafte Logik verhindern, dass moderne Systeme (wie Wärmepumpen und VAV-Systeme) ihre optimale Effizienz erreichen. Sie verlassen sich auf Ein/Aus-Steuerung und voreingestellte Zeitpläne anstatt auf dynamische Echtzeitreaktion.</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Das Fehlen individueller Wärme- und Stromzähler für die einzelnen Zonen sowie fragmentierte und manuell erfasste Energiedaten verzögern die Erkennung und Reaktion auf Energieverschwendung.</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Die Systemkomponenten sind deutlich überdimensioniert, was einen effizienten Betrieb nahezu unmöglich macht und zu Temperaturschwankungen und mangelhafter Regelung führt. Die Verwendung übermäßig hoher Vorlauftemperaturen (z. B. 75 °C) für Lüftungsanlagen behindert die Dekarbonisierung mittels Wärmepumpen.</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Schlechte Innenraumluftqualität (z. B. CO₂-Werte über 1000 ppm) aufgrund fehlender mechanischer Belüftung oder unzureichender Luftzirkulation.</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Budgetbeschränkungen erzwingen die Wahl suboptimaler, aber kostengünstiger Lösungen. Die Mittel sind ausschließlich für die Renovierung vorgesehen, ohne Budget für laufende Betriebskosten, was zu ungenutzten Systemen führt.</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DCD685A0-4AF3-A0B9-CB6F-C55E7DE5F031}"/>
              </a:ext>
            </a:extLst>
          </p:cNvPr>
          <p:cNvCxnSpPr>
            <a:cxnSpLocks/>
          </p:cNvCxnSpPr>
          <p:nvPr/>
        </p:nvCxnSpPr>
        <p:spPr>
          <a:xfrm>
            <a:off x="3124423" y="165887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54ECEB9-6BE4-853D-DEE2-39B632AA6AF7}"/>
              </a:ext>
            </a:extLst>
          </p:cNvPr>
          <p:cNvSpPr txBox="1"/>
          <p:nvPr/>
        </p:nvSpPr>
        <p:spPr>
          <a:xfrm>
            <a:off x="582596" y="468082"/>
            <a:ext cx="2085419" cy="1941814"/>
          </a:xfrm>
          <a:prstGeom prst="rect">
            <a:avLst/>
          </a:prstGeom>
          <a:noFill/>
        </p:spPr>
        <p:txBody>
          <a:bodyPr wrap="square" rtlCol="0" anchor="t">
            <a:spAutoFit/>
          </a:bodyPr>
          <a:lstStyle/>
          <a:p>
            <a:pPr marL="6350">
              <a:lnSpc>
                <a:spcPts val="1600"/>
              </a:lnSpc>
              <a:tabLst>
                <a:tab pos="611188" algn="l"/>
              </a:tabLst>
            </a:pPr>
            <a:r>
              <a:rPr lang="de-DE" sz="1600" b="1" dirty="0">
                <a:solidFill>
                  <a:schemeClr val="bg1"/>
                </a:solidFill>
                <a:latin typeface="Calibri" panose="020F0502020204030204" pitchFamily="34" charset="0"/>
                <a:cs typeface="Calibri" panose="020F0502020204030204" pitchFamily="34" charset="0"/>
              </a:rPr>
              <a:t>Die wichtigsten Herausforderungen im Bereich der Heizungs-, Lüftungs- und Klimatechnik, die durch den Renovierungsprozess gelöst wurden / gelöst werden sollten:</a:t>
            </a:r>
            <a:endParaRPr lang="en-US" sz="1600" b="1" dirty="0">
              <a:solidFill>
                <a:schemeClr val="bg1"/>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AC0056A-B1D4-30D6-1359-80FEA4EB7182}"/>
              </a:ext>
            </a:extLst>
          </p:cNvPr>
          <p:cNvCxnSpPr>
            <a:cxnSpLocks/>
          </p:cNvCxnSpPr>
          <p:nvPr/>
        </p:nvCxnSpPr>
        <p:spPr>
          <a:xfrm>
            <a:off x="3124423" y="237224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9FD4CC-20C0-0564-360E-2D797C4A9DC8}"/>
              </a:ext>
            </a:extLst>
          </p:cNvPr>
          <p:cNvCxnSpPr>
            <a:cxnSpLocks/>
          </p:cNvCxnSpPr>
          <p:nvPr/>
        </p:nvCxnSpPr>
        <p:spPr>
          <a:xfrm>
            <a:off x="3124423" y="472781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C54DCB2-A74F-0FA4-3ABD-D8B626A2AD0D}"/>
              </a:ext>
            </a:extLst>
          </p:cNvPr>
          <p:cNvCxnSpPr>
            <a:cxnSpLocks/>
          </p:cNvCxnSpPr>
          <p:nvPr/>
        </p:nvCxnSpPr>
        <p:spPr>
          <a:xfrm>
            <a:off x="3124423" y="332536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8" name="Graphic 40">
            <a:extLst>
              <a:ext uri="{FF2B5EF4-FFF2-40B4-BE49-F238E27FC236}">
                <a16:creationId xmlns:a16="http://schemas.microsoft.com/office/drawing/2014/main" id="{E802A9D3-1147-9D7E-0E31-855869CF22E6}"/>
              </a:ext>
            </a:extLst>
          </p:cNvPr>
          <p:cNvGrpSpPr/>
          <p:nvPr/>
        </p:nvGrpSpPr>
        <p:grpSpPr>
          <a:xfrm>
            <a:off x="-2702461" y="1245406"/>
            <a:ext cx="3924090" cy="2433120"/>
            <a:chOff x="-3997860" y="6017904"/>
            <a:chExt cx="935163" cy="579845"/>
          </a:xfrm>
          <a:solidFill>
            <a:schemeClr val="bg1">
              <a:alpha val="29965"/>
            </a:schemeClr>
          </a:solidFill>
        </p:grpSpPr>
        <p:sp>
          <p:nvSpPr>
            <p:cNvPr id="49" name="Freeform 48">
              <a:extLst>
                <a:ext uri="{FF2B5EF4-FFF2-40B4-BE49-F238E27FC236}">
                  <a16:creationId xmlns:a16="http://schemas.microsoft.com/office/drawing/2014/main" id="{015BD86F-BB64-4C3F-8BE5-D107E89D15F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CC384F8F-EDEF-6D65-496F-9E3B415007D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DC19994-145D-AFFD-4C90-9638C024D61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D5EFAC05-C096-4025-FA8A-28BB45FA140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 name="Straight Connector 2">
            <a:extLst>
              <a:ext uri="{FF2B5EF4-FFF2-40B4-BE49-F238E27FC236}">
                <a16:creationId xmlns:a16="http://schemas.microsoft.com/office/drawing/2014/main" id="{0A61023D-2944-48D9-D130-7376D03A0A27}"/>
              </a:ext>
            </a:extLst>
          </p:cNvPr>
          <p:cNvCxnSpPr>
            <a:cxnSpLocks/>
          </p:cNvCxnSpPr>
          <p:nvPr/>
        </p:nvCxnSpPr>
        <p:spPr>
          <a:xfrm>
            <a:off x="3124423" y="3882762"/>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group of people standing outside a house&#10;&#10;AI-generated content may be incorrect.">
            <a:extLst>
              <a:ext uri="{FF2B5EF4-FFF2-40B4-BE49-F238E27FC236}">
                <a16:creationId xmlns:a16="http://schemas.microsoft.com/office/drawing/2014/main" id="{17225A63-2368-A038-3AAC-84954EA92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74" t="1359" r="3802" b="-1359"/>
          <a:stretch>
            <a:fillRect/>
          </a:stretch>
        </p:blipFill>
        <p:spPr>
          <a:xfrm>
            <a:off x="-11288" y="5072389"/>
            <a:ext cx="7559675" cy="4848446"/>
          </a:xfrm>
          <a:prstGeom prst="rect">
            <a:avLst/>
          </a:prstGeom>
        </p:spPr>
      </p:pic>
      <p:grpSp>
        <p:nvGrpSpPr>
          <p:cNvPr id="6" name="Graphic 40">
            <a:extLst>
              <a:ext uri="{FF2B5EF4-FFF2-40B4-BE49-F238E27FC236}">
                <a16:creationId xmlns:a16="http://schemas.microsoft.com/office/drawing/2014/main" id="{817139DC-5320-8C20-D757-742F610E3D1B}"/>
              </a:ext>
            </a:extLst>
          </p:cNvPr>
          <p:cNvGrpSpPr/>
          <p:nvPr/>
        </p:nvGrpSpPr>
        <p:grpSpPr>
          <a:xfrm>
            <a:off x="-996755" y="7649160"/>
            <a:ext cx="3924090" cy="2433120"/>
            <a:chOff x="-3997860" y="6017904"/>
            <a:chExt cx="935163" cy="579845"/>
          </a:xfrm>
          <a:solidFill>
            <a:schemeClr val="bg1">
              <a:alpha val="29965"/>
            </a:schemeClr>
          </a:solidFill>
        </p:grpSpPr>
        <p:sp>
          <p:nvSpPr>
            <p:cNvPr id="7" name="Freeform 6">
              <a:extLst>
                <a:ext uri="{FF2B5EF4-FFF2-40B4-BE49-F238E27FC236}">
                  <a16:creationId xmlns:a16="http://schemas.microsoft.com/office/drawing/2014/main" id="{25777660-FAF7-5B20-923E-32CF00158F8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B2A0A2A-5963-B5B8-1560-80D0A4E354C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C48037F-190D-BB85-65D5-B4415B616EF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8ACEF503-025C-35DF-9584-9EDA10C08F1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31951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3A17-AD8D-6173-72A5-5D07339A3CDA}"/>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CD273296-02CE-9585-80A3-90487FE7DA90}"/>
              </a:ext>
            </a:extLst>
          </p:cNvPr>
          <p:cNvSpPr txBox="1">
            <a:spLocks/>
          </p:cNvSpPr>
          <p:nvPr/>
        </p:nvSpPr>
        <p:spPr>
          <a:xfrm>
            <a:off x="585014" y="900270"/>
            <a:ext cx="63896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In </a:t>
            </a:r>
            <a:r>
              <a:rPr lang="de-DE" sz="1600" b="1" dirty="0">
                <a:solidFill>
                  <a:srgbClr val="ED4D24"/>
                </a:solidFill>
              </a:rPr>
              <a:t>20 Fällen</a:t>
            </a:r>
            <a:r>
              <a:rPr lang="de-DE" sz="1600" b="1" dirty="0">
                <a:solidFill>
                  <a:srgbClr val="404040"/>
                </a:solidFill>
              </a:rPr>
              <a:t> von Mehrfamilienhausbeständen (Lettland/Polen/Spanien/Serbien) verbessern Maßnahmen, die den Fokus auf die Gebäudehülle legen, in Kombination mit passend dimensionierten Wärmepumpen und einem hydraulischen Abgleich durchweg die saisonale Leistung und den Wohnkomfort.</a:t>
            </a:r>
            <a:r>
              <a:rPr lang="en-GB" sz="1600" b="1" dirty="0">
                <a:solidFill>
                  <a:srgbClr val="404040"/>
                </a:solidFill>
              </a:rPr>
              <a:t> </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038866AE-24DE-38C4-DE66-20ACBAE0AFDE}"/>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713A0E-DCEA-4D9D-B6CD-CB1278BB176D}"/>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GB" sz="2000" b="1" dirty="0">
                <a:solidFill>
                  <a:srgbClr val="ED4D24"/>
                </a:solidFill>
                <a:latin typeface="Calibri" panose="020F0502020204030204" pitchFamily="34" charset="0"/>
                <a:cs typeface="Calibri" panose="020F0502020204030204" pitchFamily="34" charset="0"/>
              </a:rPr>
              <a:t>Die Analyse von </a:t>
            </a:r>
            <a:r>
              <a:rPr lang="en-GB" sz="2000" b="1" dirty="0" err="1">
                <a:solidFill>
                  <a:srgbClr val="ED4D24"/>
                </a:solidFill>
                <a:latin typeface="Calibri" panose="020F0502020204030204" pitchFamily="34" charset="0"/>
                <a:cs typeface="Calibri" panose="020F0502020204030204" pitchFamily="34" charset="0"/>
              </a:rPr>
              <a:t>Wohngebäuden</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1998422F-41FD-8D3A-B99C-2E3E63811011}"/>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09D959B1-2CF2-A62A-1367-E4DF9A744DE0}"/>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FB1D306B-CAB3-873E-24D3-68B4CA173B83}"/>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2.4.3</a:t>
              </a:r>
            </a:p>
          </p:txBody>
        </p:sp>
      </p:grpSp>
      <p:cxnSp>
        <p:nvCxnSpPr>
          <p:cNvPr id="13" name="Straight Connector 12">
            <a:extLst>
              <a:ext uri="{FF2B5EF4-FFF2-40B4-BE49-F238E27FC236}">
                <a16:creationId xmlns:a16="http://schemas.microsoft.com/office/drawing/2014/main" id="{FB87794D-CFFB-8F8F-F1E8-34F7EC722010}"/>
              </a:ext>
            </a:extLst>
          </p:cNvPr>
          <p:cNvCxnSpPr>
            <a:cxnSpLocks/>
          </p:cNvCxnSpPr>
          <p:nvPr/>
        </p:nvCxnSpPr>
        <p:spPr>
          <a:xfrm>
            <a:off x="701431" y="2580186"/>
            <a:ext cx="9071" cy="422826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07C9F9-3A2F-3151-607A-FF34CCB23755}"/>
              </a:ext>
            </a:extLst>
          </p:cNvPr>
          <p:cNvSpPr/>
          <p:nvPr/>
        </p:nvSpPr>
        <p:spPr>
          <a:xfrm rot="10800000">
            <a:off x="598427" y="264033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151488F-E112-CFAD-C27C-D9BA1233EDF3}"/>
              </a:ext>
            </a:extLst>
          </p:cNvPr>
          <p:cNvSpPr txBox="1"/>
          <p:nvPr/>
        </p:nvSpPr>
        <p:spPr>
          <a:xfrm>
            <a:off x="857685" y="2790480"/>
            <a:ext cx="6639341" cy="4044120"/>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Der bedeutendste Trend ist die Abkehr von fossilen Brennstoffen zur Heizung hin zu elektrisch betriebenen Wärmepumpen und erneuerbaren Energiequellen.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Neubauten oder grundlegend sanierte Gebäude nutzen Niedertemperatursysteme wie Fußbodenheizung oder Strahlungsdeckenmatten, welche die Effizienz von Wärmepumpen maximieren.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Mechanische Lüftung mit Wärmerückgewinnung gilt als bewährte Praxis und ist Standard in modernen, nahezu energieautarken Wohngebäuden.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Voraussetzung für eine erfolgreiche Modernisierung der Heizungs-, Lüftungs- und Klimaanlage ist die vollständige Sanierung der Gebäudehülle, einschließlich Dämm- und Luftdichtheitsmaßnahmen.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Photovoltaikanlagen (PV-Anlagen) werden häufig auf Dächern installiert, um den zusätzlichen Stromverbrauch von Wärmepumpen und Lüftungsanlagen auszugleichen</a:t>
            </a:r>
            <a:r>
              <a:rPr lang="en-IE" sz="1100" dirty="0">
                <a:solidFill>
                  <a:srgbClr val="404040"/>
                </a:solidFill>
                <a:latin typeface="Calibri" panose="020F0502020204030204" pitchFamily="34" charset="0"/>
                <a:cs typeface="Calibri" panose="020F0502020204030204" pitchFamily="34" charset="0"/>
              </a:rPr>
              <a:t>.</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Energiemanagementtanks und Wärmespeichersysteme werden eingesetzt, um den Heizwärmebedarf zu puffern, den Eigenverbrauch von Photovoltaikanlagen zu optimieren und die Nachfrageflexibilität zu erhöhen, indem der Energieverbrauch von der Echtzeit-Stromversorgung entkoppelt wird, insbesondere bei intelligenten Wärmepumpenanlagen.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Die Installation von Thermostatventilen an Heizkörpern und individuellen Wärmemengenzählern ist eine bewährte Vorgehensweise, die eine verbrauchsabhängige Abrechnung ermöglicht und Mietern die individuelle Temperaturregelung erlaubt. Systeme werden zunehmend per WLAN über Apps gesteuert und können zur Diagnose und Optimierung ferngesteuert werden.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Moderne Steuerungssysteme nutzen dynamische Strompreise (Spotmarkt), Wettervorhersagen und Prognosen zur PV-Erzeugung, um den Betrieb von Wärmepumpen zu planen und maximale Energieeinsparungen ohne Komforteinbußen zu erzielen.</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67CDDDCC-2EEA-0A32-0666-843553A9A949}"/>
              </a:ext>
            </a:extLst>
          </p:cNvPr>
          <p:cNvCxnSpPr>
            <a:cxnSpLocks/>
          </p:cNvCxnSpPr>
          <p:nvPr/>
        </p:nvCxnSpPr>
        <p:spPr>
          <a:xfrm>
            <a:off x="690143" y="3165369"/>
            <a:ext cx="686953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23501C-A6FC-9C0D-0E49-824B7C0A17CB}"/>
              </a:ext>
            </a:extLst>
          </p:cNvPr>
          <p:cNvCxnSpPr>
            <a:cxnSpLocks/>
            <a:endCxn id="15" idx="1"/>
          </p:cNvCxnSpPr>
          <p:nvPr/>
        </p:nvCxnSpPr>
        <p:spPr>
          <a:xfrm>
            <a:off x="2456" y="2353652"/>
            <a:ext cx="547663" cy="1831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1B7821-CFCF-198E-D87D-8080C3F7992E}"/>
              </a:ext>
            </a:extLst>
          </p:cNvPr>
          <p:cNvCxnSpPr>
            <a:cxnSpLocks/>
          </p:cNvCxnSpPr>
          <p:nvPr/>
        </p:nvCxnSpPr>
        <p:spPr>
          <a:xfrm>
            <a:off x="695009" y="3583593"/>
            <a:ext cx="68646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15FBCDF-00A8-21D9-3FDD-2717117B241F}"/>
              </a:ext>
            </a:extLst>
          </p:cNvPr>
          <p:cNvCxnSpPr>
            <a:cxnSpLocks/>
            <a:endCxn id="26" idx="3"/>
          </p:cNvCxnSpPr>
          <p:nvPr/>
        </p:nvCxnSpPr>
        <p:spPr>
          <a:xfrm flipV="1">
            <a:off x="690143" y="4812540"/>
            <a:ext cx="6806883" cy="2545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3DECCE-3B4A-7FC6-4AC9-2A2213CDAF6A}"/>
              </a:ext>
            </a:extLst>
          </p:cNvPr>
          <p:cNvCxnSpPr>
            <a:cxnSpLocks/>
          </p:cNvCxnSpPr>
          <p:nvPr/>
        </p:nvCxnSpPr>
        <p:spPr>
          <a:xfrm>
            <a:off x="695009" y="4002901"/>
            <a:ext cx="686466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A8C963-EC58-B123-2327-90FF8F7B5D64}"/>
              </a:ext>
            </a:extLst>
          </p:cNvPr>
          <p:cNvCxnSpPr>
            <a:cxnSpLocks/>
          </p:cNvCxnSpPr>
          <p:nvPr/>
        </p:nvCxnSpPr>
        <p:spPr>
          <a:xfrm>
            <a:off x="690143" y="6808449"/>
            <a:ext cx="686953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5D5A15-349D-A642-AA7B-0ADEBD9938F9}"/>
              </a:ext>
            </a:extLst>
          </p:cNvPr>
          <p:cNvCxnSpPr>
            <a:cxnSpLocks/>
          </p:cNvCxnSpPr>
          <p:nvPr/>
        </p:nvCxnSpPr>
        <p:spPr>
          <a:xfrm>
            <a:off x="690143" y="4423687"/>
            <a:ext cx="686953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Freeform 8">
            <a:extLst>
              <a:ext uri="{FF2B5EF4-FFF2-40B4-BE49-F238E27FC236}">
                <a16:creationId xmlns:a16="http://schemas.microsoft.com/office/drawing/2014/main" id="{D5927C3C-AB72-7C76-B593-CFC1CF0EC7E1}"/>
              </a:ext>
            </a:extLst>
          </p:cNvPr>
          <p:cNvSpPr/>
          <p:nvPr/>
        </p:nvSpPr>
        <p:spPr>
          <a:xfrm>
            <a:off x="-6041" y="2113676"/>
            <a:ext cx="7559675" cy="50412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DC84E3AA-1EF8-E95A-5528-C24DD625477F}"/>
              </a:ext>
            </a:extLst>
          </p:cNvPr>
          <p:cNvSpPr txBox="1"/>
          <p:nvPr/>
        </p:nvSpPr>
        <p:spPr>
          <a:xfrm>
            <a:off x="550119" y="2119204"/>
            <a:ext cx="6061714" cy="505523"/>
          </a:xfrm>
          <a:prstGeom prst="rect">
            <a:avLst/>
          </a:prstGeom>
          <a:noFill/>
        </p:spPr>
        <p:txBody>
          <a:bodyPr wrap="square" rtlCol="0" anchor="t">
            <a:spAutoFit/>
          </a:bodyPr>
          <a:lstStyle/>
          <a:p>
            <a:pPr marL="6350">
              <a:lnSpc>
                <a:spcPts val="1600"/>
              </a:lnSpc>
              <a:tabLst>
                <a:tab pos="611188" algn="l"/>
              </a:tabLst>
            </a:pPr>
            <a:r>
              <a:rPr lang="de-DE" sz="1600" b="1" dirty="0">
                <a:solidFill>
                  <a:schemeClr val="bg1"/>
                </a:solidFill>
                <a:latin typeface="Calibri" panose="020F0502020204030204" pitchFamily="34" charset="0"/>
                <a:cs typeface="Calibri" panose="020F0502020204030204" pitchFamily="34" charset="0"/>
              </a:rPr>
              <a:t>Allgemeiner Überblick über bewährte Verfahren und Trends im Bereich Heizung, Lüftung und Klimatechnik:</a:t>
            </a:r>
          </a:p>
        </p:txBody>
      </p:sp>
      <p:cxnSp>
        <p:nvCxnSpPr>
          <p:cNvPr id="22" name="Straight Connector 21">
            <a:extLst>
              <a:ext uri="{FF2B5EF4-FFF2-40B4-BE49-F238E27FC236}">
                <a16:creationId xmlns:a16="http://schemas.microsoft.com/office/drawing/2014/main" id="{201FEA66-9FDC-B990-6229-E85D0D7552ED}"/>
              </a:ext>
            </a:extLst>
          </p:cNvPr>
          <p:cNvCxnSpPr>
            <a:cxnSpLocks/>
          </p:cNvCxnSpPr>
          <p:nvPr/>
        </p:nvCxnSpPr>
        <p:spPr>
          <a:xfrm>
            <a:off x="710502" y="5538449"/>
            <a:ext cx="6849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4961859-1743-551E-AB0F-2696FE7D45DB}"/>
              </a:ext>
            </a:extLst>
          </p:cNvPr>
          <p:cNvCxnSpPr>
            <a:cxnSpLocks/>
          </p:cNvCxnSpPr>
          <p:nvPr/>
        </p:nvCxnSpPr>
        <p:spPr>
          <a:xfrm>
            <a:off x="710502" y="6229329"/>
            <a:ext cx="6849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46">
            <a:extLst>
              <a:ext uri="{FF2B5EF4-FFF2-40B4-BE49-F238E27FC236}">
                <a16:creationId xmlns:a16="http://schemas.microsoft.com/office/drawing/2014/main" id="{679567AE-C785-ED68-D1A5-FAA2C8EE3A8D}"/>
              </a:ext>
            </a:extLst>
          </p:cNvPr>
          <p:cNvSpPr/>
          <p:nvPr/>
        </p:nvSpPr>
        <p:spPr>
          <a:xfrm>
            <a:off x="0" y="6874136"/>
            <a:ext cx="7559674" cy="72709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1" name="TextBox 30">
            <a:extLst>
              <a:ext uri="{FF2B5EF4-FFF2-40B4-BE49-F238E27FC236}">
                <a16:creationId xmlns:a16="http://schemas.microsoft.com/office/drawing/2014/main" id="{6D32DBB9-20F5-E1E2-8E95-F34A11689439}"/>
              </a:ext>
            </a:extLst>
          </p:cNvPr>
          <p:cNvSpPr txBox="1"/>
          <p:nvPr/>
        </p:nvSpPr>
        <p:spPr>
          <a:xfrm>
            <a:off x="459043" y="6917736"/>
            <a:ext cx="6802994" cy="710707"/>
          </a:xfrm>
          <a:prstGeom prst="rect">
            <a:avLst/>
          </a:prstGeom>
          <a:noFill/>
        </p:spPr>
        <p:txBody>
          <a:bodyPr wrap="square" rtlCol="0" anchor="t">
            <a:spAutoFit/>
          </a:bodyPr>
          <a:lstStyle/>
          <a:p>
            <a:pPr marL="6350">
              <a:lnSpc>
                <a:spcPts val="1600"/>
              </a:lnSpc>
              <a:tabLst>
                <a:tab pos="611188" algn="l"/>
              </a:tabLst>
            </a:pPr>
            <a:r>
              <a:rPr lang="de-DE" sz="1600" b="1" dirty="0">
                <a:solidFill>
                  <a:schemeClr val="bg1"/>
                </a:solidFill>
                <a:latin typeface="Calibri" panose="020F0502020204030204" pitchFamily="34" charset="0"/>
                <a:cs typeface="Calibri" panose="020F0502020204030204" pitchFamily="34" charset="0"/>
              </a:rPr>
              <a:t>Die wichtigsten Herausforderungen im Bereich der Heizungs-, Lüftungs- und Klimatechnik, die durch den Renovierungsprozess gelöst wurden / gelöst werden sollten:</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C5F578E7-931B-E62E-C194-E5E1CE1F2673}"/>
              </a:ext>
            </a:extLst>
          </p:cNvPr>
          <p:cNvCxnSpPr>
            <a:cxnSpLocks/>
          </p:cNvCxnSpPr>
          <p:nvPr/>
        </p:nvCxnSpPr>
        <p:spPr>
          <a:xfrm>
            <a:off x="736823" y="7601229"/>
            <a:ext cx="0" cy="262547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3" name="Triangle 23">
            <a:extLst>
              <a:ext uri="{FF2B5EF4-FFF2-40B4-BE49-F238E27FC236}">
                <a16:creationId xmlns:a16="http://schemas.microsoft.com/office/drawing/2014/main" id="{ED29F6F4-D851-58E5-4627-F58C8FE3DDA7}"/>
              </a:ext>
            </a:extLst>
          </p:cNvPr>
          <p:cNvSpPr/>
          <p:nvPr/>
        </p:nvSpPr>
        <p:spPr>
          <a:xfrm rot="10800000">
            <a:off x="633819" y="767209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CE847BD-86CC-EA95-E63B-13AFF36721FD}"/>
              </a:ext>
            </a:extLst>
          </p:cNvPr>
          <p:cNvSpPr txBox="1"/>
          <p:nvPr/>
        </p:nvSpPr>
        <p:spPr>
          <a:xfrm>
            <a:off x="903237" y="7719008"/>
            <a:ext cx="6593783" cy="2492414"/>
          </a:xfrm>
          <a:prstGeom prst="rect">
            <a:avLst/>
          </a:prstGeom>
          <a:noFill/>
        </p:spPr>
        <p:txBody>
          <a:bodyPr wrap="square">
            <a:spAutoFit/>
          </a:bodyPr>
          <a:lstStyle/>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Aktive Kühlung fehlt in vielen nordeuropäischen Wohngebäuden weitgehend, ist aber in allen Regionen ein zunehmendes Problem. Im Zuge des Klimawandels neigen Gebäude, die auf Wärmespeicherung ausgelegt sind (insbesondere neuere, gut isolierte Niedrigenergiegebäude), zur Überhitzung.</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de-D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Der Großteil des bestehenden Wohnungsbestands ist vollständig auf natürliche Belüftung durch zu öffnende Fenster und Undichtigkeiten angewiesen. Diese Abhängigkeit führt zu Energieverschwendung (wenn Fenster geöffnet werden, um überschüssige Wärme abzuführen), thermischem Unbehagen (kalte Luft strömt durch Undichtigkeiten/Wandöffnungen) und potenziellen Gesundheitsgefahren (Kondensation und Schimmelbildung).</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Hohe Wärmeverluste in bestehenden, nicht sanierten Gebäuden. Fehlende Thermostate und individuelle Wärmemengenzähler führten dazu, dass Mieter keine Möglichkeit hatten, Energie und Geld zu sparen.</a:t>
            </a:r>
            <a:r>
              <a:rPr lang="en-IE" sz="1100" dirty="0">
                <a:solidFill>
                  <a:srgbClr val="404040"/>
                </a:solidFill>
                <a:latin typeface="Calibri" panose="020F0502020204030204" pitchFamily="34" charset="0"/>
                <a:cs typeface="Calibri" panose="020F0502020204030204" pitchFamily="34" charset="0"/>
              </a:rPr>
              <a:t>.</a:t>
            </a:r>
          </a:p>
          <a:p>
            <a:pPr marL="17145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Ältere Häuser sind oft mit herkömmlichen Sockelheizkörpern ausgestattet, die hohe Vorlauftemperaturen (ca. 80 °C) benötigen. Diese Bauweise macht die Installation hocheffizienter Wärmepumpen ohne umfangreiche Maßnahmen wie den Austausch der Heizkörper (z. B. durch den Einbau einer Fußbodenheizung) und/oder die Anpassung der Wärmeverteilung an niedrigere Temperaturen schwierig oder kostspielig.</a:t>
            </a:r>
            <a:r>
              <a:rPr lang="en-IE" sz="1100" dirty="0">
                <a:solidFill>
                  <a:srgbClr val="404040"/>
                </a:solidFill>
                <a:latin typeface="Calibri" panose="020F0502020204030204" pitchFamily="34" charset="0"/>
                <a:cs typeface="Calibri" panose="020F0502020204030204" pitchFamily="34" charset="0"/>
              </a:rPr>
              <a:t>.</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93626800-E5E2-C2BD-CF7E-D039ACFD51A3}"/>
              </a:ext>
            </a:extLst>
          </p:cNvPr>
          <p:cNvCxnSpPr>
            <a:cxnSpLocks/>
          </p:cNvCxnSpPr>
          <p:nvPr/>
        </p:nvCxnSpPr>
        <p:spPr>
          <a:xfrm>
            <a:off x="736823" y="8231360"/>
            <a:ext cx="68228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E91B279-3CDE-837E-CE57-A076B563855C}"/>
              </a:ext>
            </a:extLst>
          </p:cNvPr>
          <p:cNvCxnSpPr>
            <a:cxnSpLocks/>
            <a:endCxn id="44" idx="3"/>
          </p:cNvCxnSpPr>
          <p:nvPr/>
        </p:nvCxnSpPr>
        <p:spPr>
          <a:xfrm flipV="1">
            <a:off x="736823" y="8965215"/>
            <a:ext cx="6760197" cy="10641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0770A9D-4C5F-CEFD-9F35-29FFA13B7528}"/>
              </a:ext>
            </a:extLst>
          </p:cNvPr>
          <p:cNvCxnSpPr>
            <a:cxnSpLocks/>
          </p:cNvCxnSpPr>
          <p:nvPr/>
        </p:nvCxnSpPr>
        <p:spPr>
          <a:xfrm>
            <a:off x="736823" y="9491821"/>
            <a:ext cx="68228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9ECE16-5525-4DD9-5A45-4F209B01853D}"/>
              </a:ext>
            </a:extLst>
          </p:cNvPr>
          <p:cNvCxnSpPr>
            <a:cxnSpLocks/>
          </p:cNvCxnSpPr>
          <p:nvPr/>
        </p:nvCxnSpPr>
        <p:spPr>
          <a:xfrm flipV="1">
            <a:off x="736823" y="10211422"/>
            <a:ext cx="6822852" cy="1527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58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C180-3F8A-A3FB-1EDB-BB69637D1B31}"/>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4B421A9A-69A5-4338-9034-5D7348D0756D}"/>
              </a:ext>
            </a:extLst>
          </p:cNvPr>
          <p:cNvSpPr txBox="1">
            <a:spLocks/>
          </p:cNvSpPr>
          <p:nvPr/>
        </p:nvSpPr>
        <p:spPr>
          <a:xfrm>
            <a:off x="585015" y="890110"/>
            <a:ext cx="6191705" cy="937797"/>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In </a:t>
            </a:r>
            <a:r>
              <a:rPr lang="de-DE" sz="1600" b="1" dirty="0">
                <a:solidFill>
                  <a:srgbClr val="ED4D24"/>
                </a:solidFill>
              </a:rPr>
              <a:t>4 Fallstudien</a:t>
            </a:r>
            <a:r>
              <a:rPr lang="de-DE" sz="1600" b="1" dirty="0">
                <a:solidFill>
                  <a:srgbClr val="404040"/>
                </a:solidFill>
              </a:rPr>
              <a:t> ergänzt die Dekarbonisierung der Angebotsseite die Gebäudesanierung: Das deutsche Fernwärmewerk und Bioenergiedorf, das dänische Projekt zur Umwandlung eines historischen Gebäudes in ein Fernwärmezentrum (2023) und das lettische Solarthermiekraftwerk (2019) belegen die Machbarkeit kohlenstoffarmer Infrastrukturen.</a:t>
            </a:r>
            <a:endParaRPr lang="en-GB" sz="1600" b="1" dirty="0">
              <a:solidFill>
                <a:srgbClr val="404040"/>
              </a:solidFill>
            </a:endParaRPr>
          </a:p>
        </p:txBody>
      </p:sp>
      <p:cxnSp>
        <p:nvCxnSpPr>
          <p:cNvPr id="4" name="Straight Connector 3">
            <a:extLst>
              <a:ext uri="{FF2B5EF4-FFF2-40B4-BE49-F238E27FC236}">
                <a16:creationId xmlns:a16="http://schemas.microsoft.com/office/drawing/2014/main" id="{48C0E327-6225-0378-C15C-14127E252DE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536B88-A810-588F-BC40-8868E88217A4}"/>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ED4D24"/>
                </a:solidFill>
                <a:latin typeface="Calibri" panose="020F0502020204030204" pitchFamily="34" charset="0"/>
                <a:cs typeface="Calibri" panose="020F0502020204030204" pitchFamily="34" charset="0"/>
              </a:rPr>
              <a:t>Die </a:t>
            </a:r>
            <a:r>
              <a:rPr lang="en-US" sz="2000" b="1" dirty="0" err="1">
                <a:solidFill>
                  <a:srgbClr val="ED4D24"/>
                </a:solidFill>
                <a:latin typeface="Calibri" panose="020F0502020204030204" pitchFamily="34" charset="0"/>
                <a:cs typeface="Calibri" panose="020F0502020204030204" pitchFamily="34" charset="0"/>
              </a:rPr>
              <a:t>Analyse</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externer</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Netzwerke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34D5A0CB-F197-233E-DD1F-45F1BA31A05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8A24E11E-3025-A1F3-33F7-0313A826B7F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350A5104-EAC2-C828-2523-D3D799CB866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2.4.4</a:t>
              </a:r>
            </a:p>
          </p:txBody>
        </p:sp>
      </p:grpSp>
      <p:cxnSp>
        <p:nvCxnSpPr>
          <p:cNvPr id="13" name="Straight Connector 12">
            <a:extLst>
              <a:ext uri="{FF2B5EF4-FFF2-40B4-BE49-F238E27FC236}">
                <a16:creationId xmlns:a16="http://schemas.microsoft.com/office/drawing/2014/main" id="{0EB26C41-BBBB-768E-7DA7-273C54E5E1C4}"/>
              </a:ext>
            </a:extLst>
          </p:cNvPr>
          <p:cNvCxnSpPr>
            <a:cxnSpLocks/>
          </p:cNvCxnSpPr>
          <p:nvPr/>
        </p:nvCxnSpPr>
        <p:spPr>
          <a:xfrm>
            <a:off x="3136093" y="2321668"/>
            <a:ext cx="0" cy="296186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A96E0C-8066-EA5A-2343-9B004BD54379}"/>
              </a:ext>
            </a:extLst>
          </p:cNvPr>
          <p:cNvSpPr/>
          <p:nvPr/>
        </p:nvSpPr>
        <p:spPr>
          <a:xfrm rot="10800000">
            <a:off x="3027420" y="276722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21DBA90-06C4-40ED-8952-556E40888464}"/>
              </a:ext>
            </a:extLst>
          </p:cNvPr>
          <p:cNvSpPr txBox="1"/>
          <p:nvPr/>
        </p:nvSpPr>
        <p:spPr>
          <a:xfrm>
            <a:off x="3312668" y="2280976"/>
            <a:ext cx="3749650" cy="3058338"/>
          </a:xfrm>
          <a:prstGeom prst="rect">
            <a:avLst/>
          </a:prstGeom>
          <a:noFill/>
        </p:spPr>
        <p:txBody>
          <a:bodyPr wrap="square">
            <a:spAutoFit/>
          </a:bodyPr>
          <a:lstStyle/>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Die Fallstudien verdeutlichen einen starken Wandel hin zu nachhaltigen, integrierten und dezentralen Nahwärmesystemen. Zentrales Ergebnis aller Projekte ist das Bekenntnis zum schrittweisen Ausstieg aus fossilen Brennstoffen und zur Modernisierung der Infrastruktur, um erneuerbare Energiequellen zu nutzen, häufig innerhalb bestehender städtischer oder älterer Strukturen.</a:t>
            </a: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Eine wesentliche Herausforderung stellen die hohen Kapitalkosten und Investitionen dar, die für klimaneutrale Technologien im Vergleich zu konventionellen Lösungen erforderlich sind. Dies wird jedoch langfristig durch die wirtschaftlichen Vorteile niedrigerer Betriebskosten und einer geringeren Anfälligkeit gegenüber globalen Wirtschaftsschwankungen kompensiert.</a:t>
            </a:r>
            <a:r>
              <a:rPr lang="en-IE" sz="1100" dirty="0">
                <a:solidFill>
                  <a:srgbClr val="404040"/>
                </a:solidFill>
                <a:latin typeface="Calibri" panose="020F0502020204030204" pitchFamily="34" charset="0"/>
                <a:cs typeface="Calibri" panose="020F0502020204030204" pitchFamily="34" charset="0"/>
              </a:rPr>
              <a:t>.</a:t>
            </a:r>
          </a:p>
          <a:p>
            <a:pPr marL="171450" lvl="0" indent="-171450">
              <a:lnSpc>
                <a:spcPts val="1140"/>
              </a:lnSpc>
              <a:buClr>
                <a:srgbClr val="ED4D24"/>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lvl="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Erfolgreiche Projekte wie das CO₂-Wärmepumpensystem in Dänemark oder die Solarkollektoranlage in Lettland dienen als Demonstrationsstandorte und Modelle für ähnliche städtische und regionale Transformationsprozesse.</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A189F566-1F43-FB78-559B-743DFBC77C11}"/>
              </a:ext>
            </a:extLst>
          </p:cNvPr>
          <p:cNvCxnSpPr>
            <a:cxnSpLocks/>
          </p:cNvCxnSpPr>
          <p:nvPr/>
        </p:nvCxnSpPr>
        <p:spPr>
          <a:xfrm>
            <a:off x="3136093" y="3357734"/>
            <a:ext cx="442029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BF7C90-69AB-B8E4-184C-379E08F68B5F}"/>
              </a:ext>
            </a:extLst>
          </p:cNvPr>
          <p:cNvCxnSpPr>
            <a:cxnSpLocks/>
          </p:cNvCxnSpPr>
          <p:nvPr/>
        </p:nvCxnSpPr>
        <p:spPr>
          <a:xfrm>
            <a:off x="2741918" y="232166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0444A9-1EC4-5B5E-EAF6-3571B975D088}"/>
              </a:ext>
            </a:extLst>
          </p:cNvPr>
          <p:cNvCxnSpPr>
            <a:cxnSpLocks/>
          </p:cNvCxnSpPr>
          <p:nvPr/>
        </p:nvCxnSpPr>
        <p:spPr>
          <a:xfrm>
            <a:off x="3136093" y="5283532"/>
            <a:ext cx="442396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F2770A-5863-68BD-5FEB-49F6B3FB5E08}"/>
              </a:ext>
            </a:extLst>
          </p:cNvPr>
          <p:cNvCxnSpPr>
            <a:cxnSpLocks/>
          </p:cNvCxnSpPr>
          <p:nvPr/>
        </p:nvCxnSpPr>
        <p:spPr>
          <a:xfrm>
            <a:off x="3136093" y="4448786"/>
            <a:ext cx="442029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651509F4-E492-FDC7-2A67-462AEC6E6B1F}"/>
              </a:ext>
            </a:extLst>
          </p:cNvPr>
          <p:cNvSpPr/>
          <p:nvPr/>
        </p:nvSpPr>
        <p:spPr>
          <a:xfrm>
            <a:off x="382" y="2189926"/>
            <a:ext cx="2801780" cy="270338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6" name="Graphic 40">
            <a:extLst>
              <a:ext uri="{FF2B5EF4-FFF2-40B4-BE49-F238E27FC236}">
                <a16:creationId xmlns:a16="http://schemas.microsoft.com/office/drawing/2014/main" id="{54825F43-F5D0-0DC2-83F6-1A85F3579213}"/>
              </a:ext>
            </a:extLst>
          </p:cNvPr>
          <p:cNvGrpSpPr/>
          <p:nvPr/>
        </p:nvGrpSpPr>
        <p:grpSpPr>
          <a:xfrm>
            <a:off x="-2763763" y="3323317"/>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B817D16B-45B3-BE5A-A2FE-74EF56013FC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0F994B3-C2E3-CB37-05BA-F5917F12731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D552E45-5A05-D833-5497-8F32ADBCFD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BD8C091-3CB1-BF95-5925-DC194348BC2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06F30C87-8066-CB32-CE92-9745E3371352}"/>
              </a:ext>
            </a:extLst>
          </p:cNvPr>
          <p:cNvSpPr txBox="1"/>
          <p:nvPr/>
        </p:nvSpPr>
        <p:spPr>
          <a:xfrm>
            <a:off x="558373" y="2213604"/>
            <a:ext cx="2207895" cy="2762551"/>
          </a:xfrm>
          <a:prstGeom prst="rect">
            <a:avLst/>
          </a:prstGeom>
          <a:noFill/>
        </p:spPr>
        <p:txBody>
          <a:bodyPr wrap="square" rtlCol="0" anchor="t">
            <a:spAutoFit/>
          </a:bodyPr>
          <a:lstStyle/>
          <a:p>
            <a:pPr marL="6350">
              <a:lnSpc>
                <a:spcPts val="1600"/>
              </a:lnSpc>
              <a:tabLst>
                <a:tab pos="611188" algn="l"/>
              </a:tabLst>
            </a:pPr>
            <a:r>
              <a:rPr lang="de-DE" sz="1600" b="1" dirty="0">
                <a:solidFill>
                  <a:schemeClr val="bg1"/>
                </a:solidFill>
                <a:latin typeface="Calibri" panose="020F0502020204030204" pitchFamily="34" charset="0"/>
                <a:cs typeface="Calibri" panose="020F0502020204030204" pitchFamily="34" charset="0"/>
              </a:rPr>
              <a:t>Zu den wichtigsten Ergebnissen zählen niedrigere Primärenergiefaktoren, eine verringerte Abhängigkeit von fossilen Brennstoffen und eine verbesserte Resilienz, wenn Gebäude über Niedertemperaturnetze miteinander verbunden sind.</a:t>
            </a:r>
            <a:endParaRPr lang="en-US" sz="1600" b="1"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6F6CFFC-D1FD-31F7-D221-BFB76E7D53C7}"/>
              </a:ext>
            </a:extLst>
          </p:cNvPr>
          <p:cNvSpPr txBox="1"/>
          <p:nvPr/>
        </p:nvSpPr>
        <p:spPr>
          <a:xfrm>
            <a:off x="0" y="5525435"/>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5</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220CD57-5967-6613-2935-84EC081063B4}"/>
              </a:ext>
            </a:extLst>
          </p:cNvPr>
          <p:cNvSpPr txBox="1"/>
          <p:nvPr/>
        </p:nvSpPr>
        <p:spPr>
          <a:xfrm>
            <a:off x="625655" y="5583406"/>
            <a:ext cx="5196025" cy="362022"/>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Zusammenfassung der Analyse von Fallstudien</a:t>
            </a:r>
            <a:endParaRPr lang="en-US" sz="2000" b="1" dirty="0">
              <a:solidFill>
                <a:srgbClr val="ED4D24"/>
              </a:solidFill>
              <a:latin typeface="Calibri" panose="020F0502020204030204" pitchFamily="34" charset="0"/>
              <a:cs typeface="Calibri" panose="020F0502020204030204" pitchFamily="34" charset="0"/>
            </a:endParaRPr>
          </a:p>
        </p:txBody>
      </p:sp>
      <p:sp>
        <p:nvSpPr>
          <p:cNvPr id="10" name="Text Placeholder 29">
            <a:extLst>
              <a:ext uri="{FF2B5EF4-FFF2-40B4-BE49-F238E27FC236}">
                <a16:creationId xmlns:a16="http://schemas.microsoft.com/office/drawing/2014/main" id="{D4886657-4FDA-A44C-8734-0455D9552262}"/>
              </a:ext>
            </a:extLst>
          </p:cNvPr>
          <p:cNvSpPr txBox="1">
            <a:spLocks/>
          </p:cNvSpPr>
          <p:nvPr/>
        </p:nvSpPr>
        <p:spPr>
          <a:xfrm>
            <a:off x="605426" y="5984866"/>
            <a:ext cx="6456891" cy="52472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b="1" dirty="0">
                <a:solidFill>
                  <a:srgbClr val="404040"/>
                </a:solidFill>
                <a:ea typeface="Calibri" panose="020F0502020204030204" pitchFamily="34" charset="0"/>
                <a:cs typeface="Times New Roman" panose="02020603050405020304" pitchFamily="18" charset="0"/>
              </a:rPr>
              <a:t>Die Analyse von </a:t>
            </a:r>
            <a:r>
              <a:rPr lang="de-DE" sz="1600" b="1" dirty="0">
                <a:solidFill>
                  <a:srgbClr val="ED4D24"/>
                </a:solidFill>
                <a:ea typeface="Calibri" panose="020F0502020204030204" pitchFamily="34" charset="0"/>
                <a:cs typeface="Times New Roman" panose="02020603050405020304" pitchFamily="18" charset="0"/>
              </a:rPr>
              <a:t>68 Fallstudien </a:t>
            </a:r>
            <a:r>
              <a:rPr lang="de-DE" sz="1600" b="1" dirty="0">
                <a:solidFill>
                  <a:srgbClr val="404040"/>
                </a:solidFill>
                <a:ea typeface="Calibri" panose="020F0502020204030204" pitchFamily="34" charset="0"/>
                <a:cs typeface="Times New Roman" panose="02020603050405020304" pitchFamily="18" charset="0"/>
              </a:rPr>
              <a:t>bietet einen umfassenden Überblick über HLK-Systeme in einer breiten Palette von Gebäudetypen.</a:t>
            </a:r>
            <a:endParaRPr lang="en-IE" sz="1600" dirty="0">
              <a:solidFill>
                <a:srgbClr val="404040"/>
              </a:solidFill>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0B1C9553-E6E5-38BD-345D-FDFFF430043A}"/>
              </a:ext>
            </a:extLst>
          </p:cNvPr>
          <p:cNvCxnSpPr>
            <a:cxnSpLocks/>
          </p:cNvCxnSpPr>
          <p:nvPr/>
        </p:nvCxnSpPr>
        <p:spPr>
          <a:xfrm>
            <a:off x="0" y="651999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8EDDAA85-3DA2-38A0-CDBF-0BC1EAD10013}"/>
              </a:ext>
            </a:extLst>
          </p:cNvPr>
          <p:cNvSpPr txBox="1">
            <a:spLocks/>
          </p:cNvSpPr>
          <p:nvPr/>
        </p:nvSpPr>
        <p:spPr>
          <a:xfrm>
            <a:off x="585015" y="6553294"/>
            <a:ext cx="6862265" cy="256022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In </a:t>
            </a:r>
            <a:r>
              <a:rPr lang="de-DE" sz="1100" dirty="0">
                <a:solidFill>
                  <a:srgbClr val="404040"/>
                </a:solidFill>
              </a:rPr>
              <a:t>19 Gewerbe- und Industriegebäuden </a:t>
            </a:r>
            <a:r>
              <a:rPr lang="de-DE" sz="1100" b="0" dirty="0">
                <a:solidFill>
                  <a:srgbClr val="404040"/>
                </a:solidFill>
              </a:rPr>
              <a:t>dominieren Elektrifizierung und Dekarbonisierung, wobei Wärmepumpen fossile Heizsysteme ersetzen. Hybridsysteme, die Gasheizkessel mit Solarkollektoren oder Mikro-KWK-Anlagen kombinieren, sind weiterhin weit verbreitet. Die Lüftung umfasst oft Wärmerückgewinnung, und die passive Kühlung mit thermisch aktivierten Systemen gewinnt an Bedeutung. Die Steuerungssysteme wandeln sich von pneumatischen Systemen hin zu fortschrittlichem Gebäudemanagement, teilweise KI-gestützt zur Optimierung. Sanierungen richten sich gegen einen hohen CO₂-Energieverbrauch, eine unzureichende Temperaturregelung und fehlende Wärmerückgewinnung.</a:t>
            </a: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dirty="0">
                <a:solidFill>
                  <a:srgbClr val="404040"/>
                </a:solidFill>
              </a:rPr>
              <a:t>In 25 öffentlichen und institutionellen Gebäuden </a:t>
            </a:r>
            <a:r>
              <a:rPr lang="de-DE" sz="1100" b="0" dirty="0">
                <a:solidFill>
                  <a:srgbClr val="404040"/>
                </a:solidFill>
              </a:rPr>
              <a:t>lassen sich ähnliche Trends erkennen: CO₂-arme Heizung, Hybridsysteme und Niedertemperaturverteilung. Wärmerückgewinnung ist Standard, ergänzt durch Innovationen wie CO₂-regulierte variable Luftvolumenstromregelung und die intelligente Integration von natürlicher und mechanischer Belüftung. Die Kühlung erfolgt mittels Wärmepumpen mit umgekehrtem Kreislauf oder Kaltwasser, ergänzt durch passive Maßnahmen. Ein zentrales Energiemanagement verbindet Heizung, Lüftung, Klimaanlage und Beleuchtung über offene Protokolle. Herausforderungen sind unter anderem mangelhafte Inbetriebnahme, überdimensionierte Komponenten und Budgetbeschränkungen</a:t>
            </a:r>
            <a:r>
              <a:rPr lang="de-DE" sz="1100" dirty="0">
                <a:solidFill>
                  <a:srgbClr val="404040"/>
                </a:solidFill>
              </a:rPr>
              <a:t>.</a:t>
            </a:r>
            <a:r>
              <a:rPr lang="de-DE" sz="1100" b="0" dirty="0">
                <a:solidFill>
                  <a:srgbClr val="404040"/>
                </a:solidFill>
              </a:rPr>
              <a:t> </a:t>
            </a:r>
            <a:endParaRPr lang="en-IE" sz="1100" b="0" dirty="0">
              <a:solidFill>
                <a:srgbClr val="404040"/>
              </a:solidFill>
            </a:endParaRP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dirty="0">
                <a:solidFill>
                  <a:srgbClr val="404040"/>
                </a:solidFill>
              </a:rPr>
              <a:t>In 20 Wohngebäuden </a:t>
            </a:r>
            <a:r>
              <a:rPr lang="de-DE" sz="1100" b="0" dirty="0">
                <a:solidFill>
                  <a:srgbClr val="404040"/>
                </a:solidFill>
              </a:rPr>
              <a:t>dominieren elektrische Wärmepumpen und erneuerbare Energien. Niedertemperatursysteme wie Fußbodenheizungen verbessern die Effizienz, während Niedrigstenergiehäuser Wärmerückgewinnung und eine umfassende Gebäudehüllensanierung nutzen. Photovoltaikanlagen auf dem Dach reduzieren den Stromverbrauch, und Wärmespeicher erhöhen die Flexibilität. Intelligente Steuerungssysteme sind weit verbreitet, doch ältere Häuser verfügen oft nicht über eine aktive Kühlung und weisen hohe Wärmeverluste auf, was die Integration von Wärmepumpen erschwert. </a:t>
            </a: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dirty="0">
                <a:solidFill>
                  <a:srgbClr val="404040"/>
                </a:solidFill>
              </a:rPr>
              <a:t>Vier externe Netzwerk-</a:t>
            </a:r>
            <a:r>
              <a:rPr lang="de-DE" sz="1100" b="0" dirty="0">
                <a:solidFill>
                  <a:srgbClr val="404040"/>
                </a:solidFill>
              </a:rPr>
              <a:t>Fallstudien belegen den Trend hin zu dezentraler, auf erneuerbaren Energien basierender Fernwärmeversorgung. Die Projekte zielen darauf ab, fossile Brennstoffe trotz hoher Anfangskosten schrittweise zu ersetzen, die jedoch durch langfristige Einsparungen und erhöhte Resilienz kompensiert werden. Beispiele wie Dänemarks CO₂-Wärmepumpe und Lettlands Solarkollektoranlage beweisen die Machbarkeit nachhaltiger Fernwärmesysteme und unterstreichen den Bedarf an strategischen Investitionen, intelligenter Planung und politischer Unterstützung.</a:t>
            </a:r>
            <a:endParaRPr lang="en-IE" sz="1100" b="0" dirty="0">
              <a:solidFill>
                <a:srgbClr val="404040"/>
              </a:solidFill>
            </a:endParaRPr>
          </a:p>
        </p:txBody>
      </p:sp>
    </p:spTree>
    <p:extLst>
      <p:ext uri="{BB962C8B-B14F-4D97-AF65-F5344CB8AC3E}">
        <p14:creationId xmlns:p14="http://schemas.microsoft.com/office/powerpoint/2010/main" val="168089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C219-4B6F-1ACD-D49C-DE6478ACADDF}"/>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1C600109-4AEA-1D4F-BDCE-FC2AB57E0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441" b="9441"/>
          <a:stretch>
            <a:fillRect/>
          </a:stretch>
        </p:blipFill>
        <p:spPr>
          <a:xfrm>
            <a:off x="13624" y="1359022"/>
            <a:ext cx="7559675" cy="4088170"/>
          </a:xfrm>
          <a:prstGeom prst="rect">
            <a:avLst/>
          </a:prstGeom>
        </p:spPr>
      </p:pic>
      <p:sp>
        <p:nvSpPr>
          <p:cNvPr id="22" name="Freeform 21">
            <a:extLst>
              <a:ext uri="{FF2B5EF4-FFF2-40B4-BE49-F238E27FC236}">
                <a16:creationId xmlns:a16="http://schemas.microsoft.com/office/drawing/2014/main" id="{8A864EAC-3595-1A59-5418-ED35471B1186}"/>
              </a:ext>
            </a:extLst>
          </p:cNvPr>
          <p:cNvSpPr/>
          <p:nvPr/>
        </p:nvSpPr>
        <p:spPr>
          <a:xfrm>
            <a:off x="-5" y="5117326"/>
            <a:ext cx="1842899" cy="509692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0A2E4719-2F59-3995-057D-F769B4BF4BF8}"/>
              </a:ext>
            </a:extLst>
          </p:cNvPr>
          <p:cNvSpPr/>
          <p:nvPr/>
        </p:nvSpPr>
        <p:spPr>
          <a:xfrm>
            <a:off x="1337714" y="8281970"/>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653E371-631C-B5D5-870E-F2D52CEFCCAF}"/>
              </a:ext>
            </a:extLst>
          </p:cNvPr>
          <p:cNvSpPr txBox="1">
            <a:spLocks/>
          </p:cNvSpPr>
          <p:nvPr/>
        </p:nvSpPr>
        <p:spPr>
          <a:xfrm>
            <a:off x="432522" y="342674"/>
            <a:ext cx="4484711" cy="101634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de-DE" sz="3200" b="1" dirty="0">
                <a:solidFill>
                  <a:srgbClr val="2D62AE"/>
                </a:solidFill>
                <a:latin typeface="Calibri" panose="020F0502020204030204" pitchFamily="34" charset="0"/>
                <a:cs typeface="Calibri" panose="020F0502020204030204" pitchFamily="34" charset="0"/>
              </a:rPr>
              <a:t>Einblicke in Bildung und Lehrpläne</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3E30B240-38E9-07A2-55E9-838799CB53F1}"/>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B15FC983-A3D6-3413-9966-B21CA0F7A40C}"/>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913FF32D-9778-FADF-37BE-6E6EDDC63620}"/>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EE3F8885-E175-E310-DF66-8F99DA00C01D}"/>
              </a:ext>
            </a:extLst>
          </p:cNvPr>
          <p:cNvSpPr txBox="1">
            <a:spLocks/>
          </p:cNvSpPr>
          <p:nvPr/>
        </p:nvSpPr>
        <p:spPr>
          <a:xfrm>
            <a:off x="2203424" y="5901349"/>
            <a:ext cx="5223536" cy="354745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err="1">
                <a:solidFill>
                  <a:srgbClr val="404040"/>
                </a:solidFill>
              </a:rPr>
              <a:t>Überblick</a:t>
            </a:r>
            <a:r>
              <a:rPr lang="en-US" sz="1500" b="1" dirty="0">
                <a:solidFill>
                  <a:srgbClr val="404040"/>
                </a:solidFill>
              </a:rPr>
              <a:t> </a:t>
            </a:r>
            <a:r>
              <a:rPr lang="en-US" sz="1500" b="1" dirty="0" err="1">
                <a:solidFill>
                  <a:srgbClr val="404040"/>
                </a:solidFill>
              </a:rPr>
              <a:t>über</a:t>
            </a:r>
            <a:r>
              <a:rPr lang="en-US" sz="1500" b="1" dirty="0">
                <a:solidFill>
                  <a:srgbClr val="404040"/>
                </a:solidFill>
              </a:rPr>
              <a:t> </a:t>
            </a:r>
            <a:r>
              <a:rPr lang="en-US" sz="1500" b="1" dirty="0" err="1">
                <a:solidFill>
                  <a:srgbClr val="404040"/>
                </a:solidFill>
              </a:rPr>
              <a:t>Hochschulprogramme</a:t>
            </a:r>
            <a:r>
              <a:rPr lang="en-US" sz="1500" b="1" dirty="0">
                <a:solidFill>
                  <a:srgbClr val="404040"/>
                </a:solidFill>
              </a:rPr>
              <a:t>	</a:t>
            </a:r>
            <a:r>
              <a:rPr lang="en-US" sz="1500" b="1" dirty="0">
                <a:solidFill>
                  <a:srgbClr val="404040"/>
                </a:solidFill>
                <a:hlinkClick r:id="rId3" action="ppaction://hlinksldjump">
                  <a:extLst>
                    <a:ext uri="{A12FA001-AC4F-418D-AE19-62706E023703}">
                      <ahyp:hlinkClr xmlns:ahyp="http://schemas.microsoft.com/office/drawing/2018/hyperlinkcolor" val="tx"/>
                    </a:ext>
                  </a:extLst>
                </a:hlinkClick>
              </a:rPr>
              <a:t>25</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3.1.1	</a:t>
            </a:r>
            <a:r>
              <a:rPr lang="en-US" sz="1500" dirty="0" err="1">
                <a:solidFill>
                  <a:srgbClr val="404040"/>
                </a:solidFill>
              </a:rPr>
              <a:t>Überblick</a:t>
            </a:r>
            <a:r>
              <a:rPr lang="en-US" sz="1500" dirty="0">
                <a:solidFill>
                  <a:srgbClr val="404040"/>
                </a:solidFill>
              </a:rPr>
              <a:t> </a:t>
            </a:r>
            <a:r>
              <a:rPr lang="en-US" sz="1500" dirty="0" err="1">
                <a:solidFill>
                  <a:srgbClr val="404040"/>
                </a:solidFill>
              </a:rPr>
              <a:t>über</a:t>
            </a:r>
            <a:r>
              <a:rPr lang="en-US" sz="1500" dirty="0">
                <a:solidFill>
                  <a:srgbClr val="404040"/>
                </a:solidFill>
              </a:rPr>
              <a:t> </a:t>
            </a:r>
            <a:r>
              <a:rPr lang="en-US" sz="1500" dirty="0" err="1">
                <a:solidFill>
                  <a:srgbClr val="404040"/>
                </a:solidFill>
              </a:rPr>
              <a:t>Masterstudiengänge</a:t>
            </a:r>
            <a:r>
              <a:rPr lang="en-US" sz="1500" dirty="0">
                <a:solidFill>
                  <a:srgbClr val="404040"/>
                </a:solidFill>
              </a:rPr>
              <a:t>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26</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3.1.2	</a:t>
            </a:r>
            <a:r>
              <a:rPr lang="en-US" sz="1500" dirty="0" err="1">
                <a:solidFill>
                  <a:srgbClr val="404040"/>
                </a:solidFill>
              </a:rPr>
              <a:t>Überblick</a:t>
            </a:r>
            <a:r>
              <a:rPr lang="en-US" sz="1500" dirty="0">
                <a:solidFill>
                  <a:srgbClr val="404040"/>
                </a:solidFill>
              </a:rPr>
              <a:t> </a:t>
            </a:r>
            <a:r>
              <a:rPr lang="en-US" sz="1500" dirty="0" err="1">
                <a:solidFill>
                  <a:srgbClr val="404040"/>
                </a:solidFill>
              </a:rPr>
              <a:t>über</a:t>
            </a:r>
            <a:r>
              <a:rPr lang="en-US" sz="1500" dirty="0">
                <a:solidFill>
                  <a:srgbClr val="404040"/>
                </a:solidFill>
              </a:rPr>
              <a:t> </a:t>
            </a:r>
            <a:r>
              <a:rPr lang="en-US" sz="1500" dirty="0" err="1">
                <a:solidFill>
                  <a:srgbClr val="404040"/>
                </a:solidFill>
              </a:rPr>
              <a:t>Bachelorstudiengänge</a:t>
            </a:r>
            <a:r>
              <a:rPr lang="en-US" sz="1500" dirty="0">
                <a:solidFill>
                  <a:srgbClr val="404040"/>
                </a:solidFill>
              </a:rPr>
              <a:t>	</a:t>
            </a:r>
            <a:r>
              <a:rPr lang="en-US" sz="1500" dirty="0">
                <a:solidFill>
                  <a:srgbClr val="404040"/>
                </a:solidFill>
                <a:hlinkClick r:id="rId5" action="ppaction://hlinksldjump">
                  <a:extLst>
                    <a:ext uri="{A12FA001-AC4F-418D-AE19-62706E023703}">
                      <ahyp:hlinkClr xmlns:ahyp="http://schemas.microsoft.com/office/drawing/2018/hyperlinkcolor" val="tx"/>
                    </a:ext>
                  </a:extLst>
                </a:hlinkClick>
              </a:rPr>
              <a:t>27</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de-DE" sz="1500" b="1" dirty="0">
                <a:solidFill>
                  <a:srgbClr val="404040"/>
                </a:solidFill>
              </a:rPr>
              <a:t>Überblick über die Programme der beruflichen </a:t>
            </a:r>
          </a:p>
          <a:p>
            <a:pPr marL="0" lvl="1" indent="0">
              <a:lnSpc>
                <a:spcPts val="1640"/>
              </a:lnSpc>
              <a:spcBef>
                <a:spcPts val="0"/>
              </a:spcBef>
              <a:buNone/>
              <a:tabLst>
                <a:tab pos="527050" algn="l"/>
                <a:tab pos="4129088" algn="l"/>
                <a:tab pos="4791075" algn="l"/>
              </a:tabLst>
            </a:pPr>
            <a:r>
              <a:rPr lang="de-DE" sz="1500" b="1" dirty="0">
                <a:solidFill>
                  <a:srgbClr val="404040"/>
                </a:solidFill>
              </a:rPr>
              <a:t>Aus- und Weiterbildung </a:t>
            </a:r>
            <a:r>
              <a:rPr lang="en-US" sz="1500" b="1" dirty="0">
                <a:solidFill>
                  <a:srgbClr val="404040"/>
                </a:solidFill>
              </a:rPr>
              <a:t>	</a:t>
            </a:r>
            <a:r>
              <a:rPr lang="en-US" sz="1500" b="1" dirty="0">
                <a:solidFill>
                  <a:srgbClr val="404040"/>
                </a:solidFill>
                <a:hlinkClick r:id="rId6" action="ppaction://hlinksldjump">
                  <a:extLst>
                    <a:ext uri="{A12FA001-AC4F-418D-AE19-62706E023703}">
                      <ahyp:hlinkClr xmlns:ahyp="http://schemas.microsoft.com/office/drawing/2018/hyperlinkcolor" val="tx"/>
                    </a:ext>
                  </a:extLst>
                </a:hlinkClick>
              </a:rPr>
              <a:t>28</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de-DE" sz="1500" b="1" dirty="0">
                <a:solidFill>
                  <a:srgbClr val="404040"/>
                </a:solidFill>
              </a:rPr>
              <a:t>Überblick über Programme der beruflichen </a:t>
            </a:r>
          </a:p>
          <a:p>
            <a:pPr marL="0" lvl="1" indent="0">
              <a:lnSpc>
                <a:spcPts val="1640"/>
              </a:lnSpc>
              <a:spcBef>
                <a:spcPts val="0"/>
              </a:spcBef>
              <a:buNone/>
              <a:tabLst>
                <a:tab pos="527050" algn="l"/>
                <a:tab pos="4129088" algn="l"/>
                <a:tab pos="4791075" algn="l"/>
              </a:tabLst>
            </a:pPr>
            <a:r>
              <a:rPr lang="de-DE" sz="1500" b="1" dirty="0">
                <a:solidFill>
                  <a:srgbClr val="404040"/>
                </a:solidFill>
              </a:rPr>
              <a:t>Weiterbildung</a:t>
            </a:r>
            <a:r>
              <a:rPr lang="en-US" sz="1500" b="1" dirty="0">
                <a:solidFill>
                  <a:srgbClr val="404040"/>
                </a:solidFill>
              </a:rPr>
              <a:t>	</a:t>
            </a:r>
            <a:r>
              <a:rPr lang="en-US" sz="1500" b="1" dirty="0">
                <a:solidFill>
                  <a:srgbClr val="404040"/>
                </a:solidFill>
                <a:hlinkClick r:id="rId7" action="ppaction://hlinksldjump">
                  <a:extLst>
                    <a:ext uri="{A12FA001-AC4F-418D-AE19-62706E023703}">
                      <ahyp:hlinkClr xmlns:ahyp="http://schemas.microsoft.com/office/drawing/2018/hyperlinkcolor" val="tx"/>
                    </a:ext>
                  </a:extLst>
                </a:hlinkClick>
              </a:rPr>
              <a:t>29</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de-DE" sz="1500" b="1" dirty="0">
                <a:solidFill>
                  <a:srgbClr val="404040"/>
                </a:solidFill>
              </a:rPr>
              <a:t>Querschnittsprioritäten (alle Ebenen)</a:t>
            </a:r>
            <a:r>
              <a:rPr lang="en-US" sz="1500" b="1" dirty="0">
                <a:solidFill>
                  <a:srgbClr val="404040"/>
                </a:solidFill>
              </a:rPr>
              <a:t>	</a:t>
            </a:r>
            <a:r>
              <a:rPr lang="en-US" sz="1500" b="1" dirty="0">
                <a:solidFill>
                  <a:srgbClr val="404040"/>
                </a:solidFill>
                <a:hlinkClick r:id="rId8" action="ppaction://hlinksldjump">
                  <a:extLst>
                    <a:ext uri="{A12FA001-AC4F-418D-AE19-62706E023703}">
                      <ahyp:hlinkClr xmlns:ahyp="http://schemas.microsoft.com/office/drawing/2018/hyperlinkcolor" val="tx"/>
                    </a:ext>
                  </a:extLst>
                </a:hlinkClick>
              </a:rPr>
              <a:t>30</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E6938D3E-296C-76AC-2DD6-E1DC95D5B9CA}"/>
              </a:ext>
            </a:extLst>
          </p:cNvPr>
          <p:cNvCxnSpPr>
            <a:cxnSpLocks/>
          </p:cNvCxnSpPr>
          <p:nvPr/>
        </p:nvCxnSpPr>
        <p:spPr>
          <a:xfrm>
            <a:off x="2180102" y="7823838"/>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0BFB5FD1-E224-58BC-92B8-DA48623CB400}"/>
              </a:ext>
            </a:extLst>
          </p:cNvPr>
          <p:cNvGrpSpPr/>
          <p:nvPr/>
        </p:nvGrpSpPr>
        <p:grpSpPr>
          <a:xfrm>
            <a:off x="-2153511" y="798893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689D278B-064B-6F80-65FA-861170B9697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D210C860-EC9D-F693-2C24-8501324D79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8AA1B6F6-CFEE-FFF7-67B7-675F026E256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4ECA12C-5D40-C6D0-CDBB-18DB009BA42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95D787C8-CD25-74E5-319E-F49D650E25A1}"/>
              </a:ext>
            </a:extLst>
          </p:cNvPr>
          <p:cNvGrpSpPr/>
          <p:nvPr/>
        </p:nvGrpSpPr>
        <p:grpSpPr>
          <a:xfrm>
            <a:off x="1555049" y="5892120"/>
            <a:ext cx="648000" cy="361384"/>
            <a:chOff x="1416431" y="5629720"/>
            <a:chExt cx="648000" cy="361384"/>
          </a:xfrm>
        </p:grpSpPr>
        <p:sp>
          <p:nvSpPr>
            <p:cNvPr id="3" name="Rectangle 2">
              <a:extLst>
                <a:ext uri="{FF2B5EF4-FFF2-40B4-BE49-F238E27FC236}">
                  <a16:creationId xmlns:a16="http://schemas.microsoft.com/office/drawing/2014/main" id="{B9EA33CC-B6FE-167B-2C5E-37AB416BE9C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04938B70-0546-9200-52D6-2D16E9B61EAF}"/>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3.1</a:t>
              </a:r>
            </a:p>
          </p:txBody>
        </p:sp>
      </p:grpSp>
      <p:grpSp>
        <p:nvGrpSpPr>
          <p:cNvPr id="15" name="Group 14">
            <a:extLst>
              <a:ext uri="{FF2B5EF4-FFF2-40B4-BE49-F238E27FC236}">
                <a16:creationId xmlns:a16="http://schemas.microsoft.com/office/drawing/2014/main" id="{70C4F29B-305E-6C89-E6C3-036356AB434D}"/>
              </a:ext>
            </a:extLst>
          </p:cNvPr>
          <p:cNvGrpSpPr/>
          <p:nvPr/>
        </p:nvGrpSpPr>
        <p:grpSpPr>
          <a:xfrm>
            <a:off x="1555049" y="7101398"/>
            <a:ext cx="648000" cy="361384"/>
            <a:chOff x="1416431" y="5629720"/>
            <a:chExt cx="648000" cy="361384"/>
          </a:xfrm>
        </p:grpSpPr>
        <p:sp>
          <p:nvSpPr>
            <p:cNvPr id="16" name="Rectangle 15">
              <a:extLst>
                <a:ext uri="{FF2B5EF4-FFF2-40B4-BE49-F238E27FC236}">
                  <a16:creationId xmlns:a16="http://schemas.microsoft.com/office/drawing/2014/main" id="{4A04DBFF-A1F0-AD46-02BD-9B64534F57A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B004AE5B-3D9C-E588-8E0E-C23B21D0B2E4}"/>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3.2</a:t>
              </a:r>
            </a:p>
          </p:txBody>
        </p:sp>
      </p:grpSp>
      <p:cxnSp>
        <p:nvCxnSpPr>
          <p:cNvPr id="20" name="Straight Connector 19">
            <a:extLst>
              <a:ext uri="{FF2B5EF4-FFF2-40B4-BE49-F238E27FC236}">
                <a16:creationId xmlns:a16="http://schemas.microsoft.com/office/drawing/2014/main" id="{05D5AAF2-3742-3212-F98D-90D1F775F59C}"/>
              </a:ext>
            </a:extLst>
          </p:cNvPr>
          <p:cNvCxnSpPr>
            <a:cxnSpLocks/>
          </p:cNvCxnSpPr>
          <p:nvPr/>
        </p:nvCxnSpPr>
        <p:spPr>
          <a:xfrm>
            <a:off x="2180102" y="697785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3A0F87-BAA8-8253-B509-C98E75E72360}"/>
              </a:ext>
            </a:extLst>
          </p:cNvPr>
          <p:cNvCxnSpPr>
            <a:cxnSpLocks/>
          </p:cNvCxnSpPr>
          <p:nvPr/>
        </p:nvCxnSpPr>
        <p:spPr>
          <a:xfrm>
            <a:off x="2180102" y="8797566"/>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C481F91-0E27-53B8-739D-8C15C78EF365}"/>
              </a:ext>
            </a:extLst>
          </p:cNvPr>
          <p:cNvGrpSpPr/>
          <p:nvPr/>
        </p:nvGrpSpPr>
        <p:grpSpPr>
          <a:xfrm>
            <a:off x="1555049" y="8056783"/>
            <a:ext cx="648000" cy="361384"/>
            <a:chOff x="1416431" y="5629720"/>
            <a:chExt cx="648000" cy="361384"/>
          </a:xfrm>
        </p:grpSpPr>
        <p:sp>
          <p:nvSpPr>
            <p:cNvPr id="27" name="Rectangle 26">
              <a:extLst>
                <a:ext uri="{FF2B5EF4-FFF2-40B4-BE49-F238E27FC236}">
                  <a16:creationId xmlns:a16="http://schemas.microsoft.com/office/drawing/2014/main" id="{AC9BACDB-E83D-6FC1-9783-8E6BE0E1C47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8">
              <a:extLst>
                <a:ext uri="{FF2B5EF4-FFF2-40B4-BE49-F238E27FC236}">
                  <a16:creationId xmlns:a16="http://schemas.microsoft.com/office/drawing/2014/main" id="{AD8D6BCA-16E6-AA5F-E14F-A0B2F6ED7FE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3.3</a:t>
              </a:r>
            </a:p>
          </p:txBody>
        </p:sp>
      </p:grpSp>
      <p:grpSp>
        <p:nvGrpSpPr>
          <p:cNvPr id="29" name="Group 28">
            <a:extLst>
              <a:ext uri="{FF2B5EF4-FFF2-40B4-BE49-F238E27FC236}">
                <a16:creationId xmlns:a16="http://schemas.microsoft.com/office/drawing/2014/main" id="{60E50EAD-3DD3-9FE0-DF5C-83ED4318F35E}"/>
              </a:ext>
            </a:extLst>
          </p:cNvPr>
          <p:cNvGrpSpPr/>
          <p:nvPr/>
        </p:nvGrpSpPr>
        <p:grpSpPr>
          <a:xfrm>
            <a:off x="1555049" y="8979340"/>
            <a:ext cx="648000" cy="361384"/>
            <a:chOff x="1416431" y="5629720"/>
            <a:chExt cx="648000" cy="361384"/>
          </a:xfrm>
        </p:grpSpPr>
        <p:sp>
          <p:nvSpPr>
            <p:cNvPr id="30" name="Rectangle 29">
              <a:extLst>
                <a:ext uri="{FF2B5EF4-FFF2-40B4-BE49-F238E27FC236}">
                  <a16:creationId xmlns:a16="http://schemas.microsoft.com/office/drawing/2014/main" id="{22BB42CB-C21B-C932-99AF-612457F29EBB}"/>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8">
              <a:extLst>
                <a:ext uri="{FF2B5EF4-FFF2-40B4-BE49-F238E27FC236}">
                  <a16:creationId xmlns:a16="http://schemas.microsoft.com/office/drawing/2014/main" id="{2ADDF44B-3792-2D7B-98DD-1B68C0433580}"/>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3.4</a:t>
              </a:r>
            </a:p>
          </p:txBody>
        </p:sp>
      </p:grpSp>
    </p:spTree>
    <p:extLst>
      <p:ext uri="{BB962C8B-B14F-4D97-AF65-F5344CB8AC3E}">
        <p14:creationId xmlns:p14="http://schemas.microsoft.com/office/powerpoint/2010/main" val="230404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742C-BBF8-354E-7896-FB1896DC625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8B438D6-A9B4-C457-E0F4-7E76EA56A871}"/>
              </a:ext>
            </a:extLst>
          </p:cNvPr>
          <p:cNvSpPr/>
          <p:nvPr/>
        </p:nvSpPr>
        <p:spPr>
          <a:xfrm>
            <a:off x="0" y="1796"/>
            <a:ext cx="7559675" cy="290823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6" name="Text Placeholder 29">
            <a:extLst>
              <a:ext uri="{FF2B5EF4-FFF2-40B4-BE49-F238E27FC236}">
                <a16:creationId xmlns:a16="http://schemas.microsoft.com/office/drawing/2014/main" id="{316B89B2-1BEB-CEB1-2179-78D301EC8CED}"/>
              </a:ext>
            </a:extLst>
          </p:cNvPr>
          <p:cNvSpPr txBox="1">
            <a:spLocks/>
          </p:cNvSpPr>
          <p:nvPr/>
        </p:nvSpPr>
        <p:spPr>
          <a:xfrm>
            <a:off x="553245" y="226558"/>
            <a:ext cx="523951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dirty="0">
                <a:solidFill>
                  <a:srgbClr val="FFFFFF"/>
                </a:solidFill>
                <a:ea typeface="Calibri" panose="020F0502020204030204" pitchFamily="34" charset="0"/>
                <a:cs typeface="Times New Roman" panose="02020603050405020304" pitchFamily="18" charset="0"/>
              </a:rPr>
              <a:t>Dieses Kapitel untersucht die aktuelle Landschaft der Ausbildungsprogramme in den Bereichen Heizungs-, Lüftungs- und Klimatechnik (HLK), nachhaltiges Bauen und Energiesysteme. Es bietet einen umfassenden Überblick über bestehende Ausbildungsinitiativen auf allen Bildungsebenen, einschließlich Universitäten, Berufsbildungseinrichtungen und Anbietern beruflicher Weiterbildung. Ziel war es, die bestehenden Ausbildungsinitiativen zu erfassen, um die Kenntnisse, Fertigkeiten und Kompetenzen zu identifizieren, die Studierende im Rahmen der jeweiligen Studiengänge erwerben.</a:t>
            </a:r>
            <a:r>
              <a:rPr lang="en-IE" sz="1600" dirty="0">
                <a:solidFill>
                  <a:srgbClr val="FFFFFF"/>
                </a:solidFill>
                <a:ea typeface="Calibri" panose="020F0502020204030204" pitchFamily="34" charset="0"/>
                <a:cs typeface="Times New Roman" panose="02020603050405020304" pitchFamily="18" charset="0"/>
              </a:rPr>
              <a:t> </a:t>
            </a:r>
          </a:p>
        </p:txBody>
      </p:sp>
      <p:cxnSp>
        <p:nvCxnSpPr>
          <p:cNvPr id="19" name="Straight Connector 18">
            <a:extLst>
              <a:ext uri="{FF2B5EF4-FFF2-40B4-BE49-F238E27FC236}">
                <a16:creationId xmlns:a16="http://schemas.microsoft.com/office/drawing/2014/main" id="{8C5598F6-9911-E7B6-4DFF-520777EDFC3A}"/>
              </a:ext>
            </a:extLst>
          </p:cNvPr>
          <p:cNvCxnSpPr>
            <a:cxnSpLocks/>
          </p:cNvCxnSpPr>
          <p:nvPr/>
        </p:nvCxnSpPr>
        <p:spPr>
          <a:xfrm>
            <a:off x="2278514" y="3180944"/>
            <a:ext cx="8063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A9C960-48A6-8422-9B99-663BE8452431}"/>
              </a:ext>
            </a:extLst>
          </p:cNvPr>
          <p:cNvCxnSpPr>
            <a:cxnSpLocks/>
          </p:cNvCxnSpPr>
          <p:nvPr/>
        </p:nvCxnSpPr>
        <p:spPr>
          <a:xfrm>
            <a:off x="3084911" y="3193516"/>
            <a:ext cx="9412" cy="305549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DA2CBC7A-34DE-E35D-DE85-7C5479187B2D}"/>
              </a:ext>
            </a:extLst>
          </p:cNvPr>
          <p:cNvSpPr/>
          <p:nvPr/>
        </p:nvSpPr>
        <p:spPr>
          <a:xfrm rot="5400000">
            <a:off x="2503720" y="309588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F6C2B87-EDE4-4EB1-BC54-ED1F0DB88732}"/>
              </a:ext>
            </a:extLst>
          </p:cNvPr>
          <p:cNvSpPr txBox="1"/>
          <p:nvPr/>
        </p:nvSpPr>
        <p:spPr>
          <a:xfrm>
            <a:off x="3475582" y="3468777"/>
            <a:ext cx="3257437" cy="2765437"/>
          </a:xfrm>
          <a:prstGeom prst="rect">
            <a:avLst/>
          </a:prstGeom>
          <a:noFill/>
        </p:spPr>
        <p:txBody>
          <a:bodyPr wrap="square">
            <a:spAutoFit/>
          </a:bodyPr>
          <a:lstStyle/>
          <a:p>
            <a:pPr>
              <a:lnSpc>
                <a:spcPts val="1340"/>
              </a:lnSpc>
              <a:buClr>
                <a:srgbClr val="ED4D24"/>
              </a:buClr>
            </a:pPr>
            <a:r>
              <a:rPr lang="de-DE" sz="1400" dirty="0">
                <a:solidFill>
                  <a:srgbClr val="404040"/>
                </a:solidFill>
                <a:latin typeface="Calibri" panose="020F0502020204030204" pitchFamily="34" charset="0"/>
                <a:cs typeface="Calibri" panose="020F0502020204030204" pitchFamily="34" charset="0"/>
              </a:rPr>
              <a:t>Fähigkeit zur Nutzung moderner HLK-Technologien und digitaler Werkzeuge;</a:t>
            </a: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de-D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de-DE" sz="1400" dirty="0">
                <a:solidFill>
                  <a:srgbClr val="404040"/>
                </a:solidFill>
                <a:latin typeface="Calibri" panose="020F0502020204030204" pitchFamily="34" charset="0"/>
                <a:cs typeface="Calibri" panose="020F0502020204030204" pitchFamily="34" charset="0"/>
              </a:rPr>
              <a:t>Digitalisierung (z. B. Gebäudeleittechnik, intelligente HLK-Automatisierung, IoT, KI-gestütztes Energiemanagement);</a:t>
            </a: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de-D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de-DE" sz="1400" dirty="0">
                <a:solidFill>
                  <a:srgbClr val="404040"/>
                </a:solidFill>
                <a:latin typeface="Calibri" panose="020F0502020204030204" pitchFamily="34" charset="0"/>
                <a:cs typeface="Calibri" panose="020F0502020204030204" pitchFamily="34" charset="0"/>
              </a:rPr>
              <a:t>Kenntnisse der regulatorischen Bestimmungen (Emissionsstandards, Ökodesign, Energiekennzeichnung);</a:t>
            </a: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err="1">
                <a:solidFill>
                  <a:srgbClr val="404040"/>
                </a:solidFill>
                <a:latin typeface="Calibri" panose="020F0502020204030204" pitchFamily="34" charset="0"/>
                <a:cs typeface="Calibri" panose="020F0502020204030204" pitchFamily="34" charset="0"/>
              </a:rPr>
              <a:t>Dekarbonisierte</a:t>
            </a:r>
            <a:r>
              <a:rPr lang="en-IE" sz="1400" dirty="0">
                <a:solidFill>
                  <a:srgbClr val="404040"/>
                </a:solidFill>
                <a:latin typeface="Calibri" panose="020F0502020204030204" pitchFamily="34" charset="0"/>
                <a:cs typeface="Calibri" panose="020F0502020204030204" pitchFamily="34" charset="0"/>
              </a:rPr>
              <a:t> </a:t>
            </a:r>
            <a:r>
              <a:rPr lang="en-IE" sz="1400" dirty="0" err="1">
                <a:solidFill>
                  <a:srgbClr val="404040"/>
                </a:solidFill>
                <a:latin typeface="Calibri" panose="020F0502020204030204" pitchFamily="34" charset="0"/>
                <a:cs typeface="Calibri" panose="020F0502020204030204" pitchFamily="34" charset="0"/>
              </a:rPr>
              <a:t>Heizung</a:t>
            </a:r>
            <a:r>
              <a:rPr lang="en-IE" sz="1400" dirty="0">
                <a:solidFill>
                  <a:srgbClr val="404040"/>
                </a:solidFill>
                <a:latin typeface="Calibri" panose="020F0502020204030204" pitchFamily="34" charset="0"/>
                <a:cs typeface="Calibri" panose="020F0502020204030204" pitchFamily="34" charset="0"/>
              </a:rPr>
              <a:t>;</a:t>
            </a: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en-IE" sz="1400" dirty="0" err="1">
                <a:solidFill>
                  <a:srgbClr val="404040"/>
                </a:solidFill>
                <a:latin typeface="Calibri" panose="020F0502020204030204" pitchFamily="34" charset="0"/>
                <a:cs typeface="Calibri" panose="020F0502020204030204" pitchFamily="34" charset="0"/>
              </a:rPr>
              <a:t>Nachhaltigkeit</a:t>
            </a:r>
            <a:r>
              <a:rPr lang="en-IE" sz="1400" dirty="0">
                <a:solidFill>
                  <a:srgbClr val="404040"/>
                </a:solidFill>
                <a:latin typeface="Calibri" panose="020F0502020204030204" pitchFamily="34" charset="0"/>
                <a:cs typeface="Calibri" panose="020F0502020204030204" pitchFamily="34" charset="0"/>
              </a:rPr>
              <a:t> </a:t>
            </a:r>
            <a:r>
              <a:rPr lang="en-IE" sz="1400" dirty="0" err="1">
                <a:solidFill>
                  <a:srgbClr val="404040"/>
                </a:solidFill>
                <a:latin typeface="Calibri" panose="020F0502020204030204" pitchFamily="34" charset="0"/>
                <a:cs typeface="Calibri" panose="020F0502020204030204" pitchFamily="34" charset="0"/>
              </a:rPr>
              <a:t>bei</a:t>
            </a:r>
            <a:r>
              <a:rPr lang="en-IE" sz="1400" dirty="0">
                <a:solidFill>
                  <a:srgbClr val="404040"/>
                </a:solidFill>
                <a:latin typeface="Calibri" panose="020F0502020204030204" pitchFamily="34" charset="0"/>
                <a:cs typeface="Calibri" panose="020F0502020204030204" pitchFamily="34" charset="0"/>
              </a:rPr>
              <a:t> </a:t>
            </a:r>
            <a:r>
              <a:rPr lang="en-IE" sz="1400" dirty="0" err="1">
                <a:solidFill>
                  <a:srgbClr val="404040"/>
                </a:solidFill>
                <a:latin typeface="Calibri" panose="020F0502020204030204" pitchFamily="34" charset="0"/>
                <a:cs typeface="Calibri" panose="020F0502020204030204" pitchFamily="34" charset="0"/>
              </a:rPr>
              <a:t>Heizung</a:t>
            </a:r>
            <a:r>
              <a:rPr lang="en-IE" sz="1400" dirty="0">
                <a:solidFill>
                  <a:srgbClr val="404040"/>
                </a:solidFill>
                <a:latin typeface="Calibri" panose="020F0502020204030204" pitchFamily="34" charset="0"/>
                <a:cs typeface="Calibri" panose="020F0502020204030204" pitchFamily="34" charset="0"/>
              </a:rPr>
              <a:t>/</a:t>
            </a:r>
            <a:r>
              <a:rPr lang="en-IE" sz="1400" dirty="0" err="1">
                <a:solidFill>
                  <a:srgbClr val="404040"/>
                </a:solidFill>
                <a:latin typeface="Calibri" panose="020F0502020204030204" pitchFamily="34" charset="0"/>
                <a:cs typeface="Calibri" panose="020F0502020204030204" pitchFamily="34" charset="0"/>
              </a:rPr>
              <a:t>Kühlung</a:t>
            </a:r>
            <a:r>
              <a:rPr lang="en-IE" sz="1400" dirty="0">
                <a:solidFill>
                  <a:srgbClr val="404040"/>
                </a:solidFill>
                <a:latin typeface="Calibri" panose="020F0502020204030204" pitchFamily="34" charset="0"/>
                <a:cs typeface="Calibri" panose="020F0502020204030204" pitchFamily="34" charset="0"/>
              </a:rPr>
              <a:t>.</a:t>
            </a:r>
            <a:endParaRPr lang="en-IE"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7B436AA-C779-309A-1DAA-84F1844FB423}"/>
              </a:ext>
            </a:extLst>
          </p:cNvPr>
          <p:cNvSpPr txBox="1"/>
          <p:nvPr/>
        </p:nvSpPr>
        <p:spPr>
          <a:xfrm>
            <a:off x="543085" y="3038891"/>
            <a:ext cx="2262248" cy="300339"/>
          </a:xfrm>
          <a:prstGeom prst="rect">
            <a:avLst/>
          </a:prstGeom>
          <a:noFill/>
        </p:spPr>
        <p:txBody>
          <a:bodyPr wrap="square" rtlCol="0" anchor="t">
            <a:spAutoFit/>
          </a:bodyPr>
          <a:lstStyle/>
          <a:p>
            <a:pPr marL="6350">
              <a:lnSpc>
                <a:spcPts val="1600"/>
              </a:lnSpc>
              <a:tabLst>
                <a:tab pos="611188" algn="l"/>
              </a:tabLst>
            </a:pPr>
            <a:r>
              <a:rPr lang="en-US" sz="1600" b="1" dirty="0">
                <a:solidFill>
                  <a:srgbClr val="404040"/>
                </a:solidFill>
                <a:latin typeface="Calibri" panose="020F0502020204030204" pitchFamily="34" charset="0"/>
                <a:cs typeface="Calibri" panose="020F0502020204030204" pitchFamily="34" charset="0"/>
              </a:rPr>
              <a:t>Diese </a:t>
            </a:r>
            <a:r>
              <a:rPr lang="en-US" sz="1600" b="1" dirty="0" err="1">
                <a:solidFill>
                  <a:srgbClr val="404040"/>
                </a:solidFill>
                <a:latin typeface="Calibri" panose="020F0502020204030204" pitchFamily="34" charset="0"/>
                <a:cs typeface="Calibri" panose="020F0502020204030204" pitchFamily="34" charset="0"/>
              </a:rPr>
              <a:t>Kriterien</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sind</a:t>
            </a:r>
            <a:r>
              <a:rPr lang="en-US" sz="1600" b="1" dirty="0">
                <a:solidFill>
                  <a:srgbClr val="404040"/>
                </a:solidFill>
                <a:latin typeface="Calibri" panose="020F0502020204030204" pitchFamily="34" charset="0"/>
                <a:cs typeface="Calibri" panose="020F0502020204030204" pitchFamily="34" charset="0"/>
              </a:rPr>
              <a:t>:</a:t>
            </a:r>
          </a:p>
        </p:txBody>
      </p:sp>
      <p:cxnSp>
        <p:nvCxnSpPr>
          <p:cNvPr id="27" name="Straight Connector 26">
            <a:extLst>
              <a:ext uri="{FF2B5EF4-FFF2-40B4-BE49-F238E27FC236}">
                <a16:creationId xmlns:a16="http://schemas.microsoft.com/office/drawing/2014/main" id="{E0990FE7-325F-635A-0085-314F2C04F83C}"/>
              </a:ext>
            </a:extLst>
          </p:cNvPr>
          <p:cNvCxnSpPr>
            <a:cxnSpLocks/>
          </p:cNvCxnSpPr>
          <p:nvPr/>
        </p:nvCxnSpPr>
        <p:spPr>
          <a:xfrm>
            <a:off x="3094323" y="6249010"/>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9" name="Graphic 40">
            <a:extLst>
              <a:ext uri="{FF2B5EF4-FFF2-40B4-BE49-F238E27FC236}">
                <a16:creationId xmlns:a16="http://schemas.microsoft.com/office/drawing/2014/main" id="{744E7718-ACFE-8AAD-7478-787BE1403DC1}"/>
              </a:ext>
            </a:extLst>
          </p:cNvPr>
          <p:cNvGrpSpPr/>
          <p:nvPr/>
        </p:nvGrpSpPr>
        <p:grpSpPr>
          <a:xfrm>
            <a:off x="5535981" y="177338"/>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3E8A2E26-87E9-D629-F746-E60B8DE5A630}"/>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538A1642-5067-032D-D4E4-CBAC9B61B65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052CA04-55CA-E63D-4364-C253347AE7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D10E7383-7318-72E8-FC8E-EE377803AE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9" name="Straight Connector 38">
            <a:extLst>
              <a:ext uri="{FF2B5EF4-FFF2-40B4-BE49-F238E27FC236}">
                <a16:creationId xmlns:a16="http://schemas.microsoft.com/office/drawing/2014/main" id="{AD47643B-3311-9BAD-4F3F-B6D372E07CC8}"/>
              </a:ext>
            </a:extLst>
          </p:cNvPr>
          <p:cNvCxnSpPr>
            <a:cxnSpLocks/>
          </p:cNvCxnSpPr>
          <p:nvPr/>
        </p:nvCxnSpPr>
        <p:spPr>
          <a:xfrm>
            <a:off x="0" y="3169248"/>
            <a:ext cx="648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C6B94ADD-26C6-BBE0-980E-20F1D06CE2CE}"/>
              </a:ext>
            </a:extLst>
          </p:cNvPr>
          <p:cNvGrpSpPr/>
          <p:nvPr/>
        </p:nvGrpSpPr>
        <p:grpSpPr>
          <a:xfrm>
            <a:off x="2879291" y="3298085"/>
            <a:ext cx="4636674" cy="288000"/>
            <a:chOff x="644327" y="1972700"/>
            <a:chExt cx="4636674" cy="288000"/>
          </a:xfrm>
        </p:grpSpPr>
        <p:cxnSp>
          <p:nvCxnSpPr>
            <p:cNvPr id="41" name="Straight Connector 40">
              <a:extLst>
                <a:ext uri="{FF2B5EF4-FFF2-40B4-BE49-F238E27FC236}">
                  <a16:creationId xmlns:a16="http://schemas.microsoft.com/office/drawing/2014/main" id="{BD0D42F2-8169-C3C6-76A0-0A474FE2B0F7}"/>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A63DA5C-9F53-F436-9362-5040AB7B8B6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51" name="Group 50">
            <a:extLst>
              <a:ext uri="{FF2B5EF4-FFF2-40B4-BE49-F238E27FC236}">
                <a16:creationId xmlns:a16="http://schemas.microsoft.com/office/drawing/2014/main" id="{7A3461CC-FD3A-9BC5-5702-4AE1D4097222}"/>
              </a:ext>
            </a:extLst>
          </p:cNvPr>
          <p:cNvGrpSpPr/>
          <p:nvPr/>
        </p:nvGrpSpPr>
        <p:grpSpPr>
          <a:xfrm>
            <a:off x="2879291" y="3928240"/>
            <a:ext cx="4636674" cy="288000"/>
            <a:chOff x="644327" y="1972700"/>
            <a:chExt cx="4636674" cy="288000"/>
          </a:xfrm>
        </p:grpSpPr>
        <p:cxnSp>
          <p:nvCxnSpPr>
            <p:cNvPr id="52" name="Straight Connector 51">
              <a:extLst>
                <a:ext uri="{FF2B5EF4-FFF2-40B4-BE49-F238E27FC236}">
                  <a16:creationId xmlns:a16="http://schemas.microsoft.com/office/drawing/2014/main" id="{BB3C4186-D0A4-2DFE-2145-90B1906C65D3}"/>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D07E5B0-1F60-A58F-F766-3603DEA985F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4" name="Group 53">
            <a:extLst>
              <a:ext uri="{FF2B5EF4-FFF2-40B4-BE49-F238E27FC236}">
                <a16:creationId xmlns:a16="http://schemas.microsoft.com/office/drawing/2014/main" id="{AEC98582-B8AC-F5CD-54BB-64A3FB65A926}"/>
              </a:ext>
            </a:extLst>
          </p:cNvPr>
          <p:cNvGrpSpPr/>
          <p:nvPr/>
        </p:nvGrpSpPr>
        <p:grpSpPr>
          <a:xfrm>
            <a:off x="2879291" y="4732287"/>
            <a:ext cx="4636674" cy="288000"/>
            <a:chOff x="644327" y="1972700"/>
            <a:chExt cx="4636674" cy="288000"/>
          </a:xfrm>
        </p:grpSpPr>
        <p:cxnSp>
          <p:nvCxnSpPr>
            <p:cNvPr id="55" name="Straight Connector 54">
              <a:extLst>
                <a:ext uri="{FF2B5EF4-FFF2-40B4-BE49-F238E27FC236}">
                  <a16:creationId xmlns:a16="http://schemas.microsoft.com/office/drawing/2014/main" id="{50668C55-4CE9-3AC2-755B-539DB309B56C}"/>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952E1B7-5681-374B-EBAE-2F555C6BD45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57" name="Group 56">
            <a:extLst>
              <a:ext uri="{FF2B5EF4-FFF2-40B4-BE49-F238E27FC236}">
                <a16:creationId xmlns:a16="http://schemas.microsoft.com/office/drawing/2014/main" id="{B760D72B-E20F-F16F-DCB6-5B9A6AC96487}"/>
              </a:ext>
            </a:extLst>
          </p:cNvPr>
          <p:cNvGrpSpPr/>
          <p:nvPr/>
        </p:nvGrpSpPr>
        <p:grpSpPr>
          <a:xfrm>
            <a:off x="2879291" y="5409787"/>
            <a:ext cx="4636674" cy="288000"/>
            <a:chOff x="644327" y="1972700"/>
            <a:chExt cx="4636674" cy="288000"/>
          </a:xfrm>
        </p:grpSpPr>
        <p:cxnSp>
          <p:nvCxnSpPr>
            <p:cNvPr id="58" name="Straight Connector 57">
              <a:extLst>
                <a:ext uri="{FF2B5EF4-FFF2-40B4-BE49-F238E27FC236}">
                  <a16:creationId xmlns:a16="http://schemas.microsoft.com/office/drawing/2014/main" id="{1BB307A7-7EF9-96F8-0C4D-D75CC1C971F1}"/>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B491520-CE25-29F8-D765-BB8A922291F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63" name="Group 62">
            <a:extLst>
              <a:ext uri="{FF2B5EF4-FFF2-40B4-BE49-F238E27FC236}">
                <a16:creationId xmlns:a16="http://schemas.microsoft.com/office/drawing/2014/main" id="{9305DBA9-96F3-3091-A9CC-8A8D8379FD94}"/>
              </a:ext>
            </a:extLst>
          </p:cNvPr>
          <p:cNvGrpSpPr/>
          <p:nvPr/>
        </p:nvGrpSpPr>
        <p:grpSpPr>
          <a:xfrm>
            <a:off x="2879291" y="5799189"/>
            <a:ext cx="4636674" cy="288000"/>
            <a:chOff x="644327" y="1972700"/>
            <a:chExt cx="4636674" cy="288000"/>
          </a:xfrm>
        </p:grpSpPr>
        <p:cxnSp>
          <p:nvCxnSpPr>
            <p:cNvPr id="64" name="Straight Connector 63">
              <a:extLst>
                <a:ext uri="{FF2B5EF4-FFF2-40B4-BE49-F238E27FC236}">
                  <a16:creationId xmlns:a16="http://schemas.microsoft.com/office/drawing/2014/main" id="{3C8D38FB-CFCA-95D6-8B3D-86D880B4A51B}"/>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B510B30-85FA-C9D1-B59B-5745340196D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13" name="Text Placeholder 1">
            <a:extLst>
              <a:ext uri="{FF2B5EF4-FFF2-40B4-BE49-F238E27FC236}">
                <a16:creationId xmlns:a16="http://schemas.microsoft.com/office/drawing/2014/main" id="{38E7A5C7-6244-7FE6-16D9-FF83DB3C0C01}"/>
              </a:ext>
            </a:extLst>
          </p:cNvPr>
          <p:cNvSpPr txBox="1">
            <a:spLocks/>
          </p:cNvSpPr>
          <p:nvPr/>
        </p:nvSpPr>
        <p:spPr>
          <a:xfrm>
            <a:off x="648001" y="7269257"/>
            <a:ext cx="3491065" cy="241322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endParaRPr lang="de-DE" sz="1100" b="0" dirty="0">
              <a:solidFill>
                <a:srgbClr val="404040"/>
              </a:solidFill>
            </a:endParaRPr>
          </a:p>
          <a:p>
            <a:pPr>
              <a:lnSpc>
                <a:spcPts val="1120"/>
              </a:lnSpc>
              <a:spcBef>
                <a:spcPts val="0"/>
              </a:spcBef>
            </a:pPr>
            <a:r>
              <a:rPr lang="de-DE" sz="1100" b="0" dirty="0">
                <a:solidFill>
                  <a:srgbClr val="404040"/>
                </a:solidFill>
              </a:rPr>
              <a:t>Sie alle dienen als wichtige Maßstäbe für die Bewertung der Übereinstimmung von Lehrplänen mit den Anforderungen der Industrie. Diese Kriterien spiegeln die Kernkompetenzen wider, die Fachkräfte benötigen, um effektiv zur Digitalisierung und Dekarbonisierung des Sektors beizutragen.</a:t>
            </a:r>
            <a:endParaRPr lang="en-IE" sz="1100" b="0" dirty="0">
              <a:solidFill>
                <a:srgbClr val="404040"/>
              </a:solidFill>
            </a:endParaRPr>
          </a:p>
          <a:p>
            <a:pPr>
              <a:lnSpc>
                <a:spcPts val="1120"/>
              </a:lnSpc>
              <a:spcBef>
                <a:spcPts val="0"/>
              </a:spcBef>
            </a:pPr>
            <a:endParaRPr lang="en-IE" sz="1100" b="0" dirty="0">
              <a:solidFill>
                <a:srgbClr val="404040"/>
              </a:solidFill>
            </a:endParaRPr>
          </a:p>
          <a:p>
            <a:pPr>
              <a:lnSpc>
                <a:spcPts val="1120"/>
              </a:lnSpc>
              <a:spcBef>
                <a:spcPts val="0"/>
              </a:spcBef>
            </a:pPr>
            <a:r>
              <a:rPr lang="de-DE" sz="1100" b="0" dirty="0">
                <a:solidFill>
                  <a:srgbClr val="404040"/>
                </a:solidFill>
              </a:rPr>
              <a:t>Durch die Bewertung von Programmen anhand dieser Dimensionen lassen sich Stärken, Lücken und Verbesserungspotenziale für die Vermittlung der für den grünen Wandel notwendigen Kenntnisse und Fähigkeiten identifizieren. Insgesamt wurden die von den Projektpartnern übermittelten Daten für 110 Studiengänge und Kurse verschiedener Bildungsstufen analysiert, darunter 23 Masterstudiengänge, 33 Bachelorstudiengänge, 19 Berufsbildungsprogramme und 35 Weiterbildungsprogramme.</a:t>
            </a:r>
            <a:r>
              <a:rPr lang="en-IE" sz="1100" b="0" dirty="0">
                <a:solidFill>
                  <a:srgbClr val="404040"/>
                </a:solidFill>
              </a:rPr>
              <a:t>  </a:t>
            </a:r>
          </a:p>
        </p:txBody>
      </p:sp>
      <p:pic>
        <p:nvPicPr>
          <p:cNvPr id="72" name="Picture 71" descr="A map of countries/regions with blue dots&#10;&#10;AI-generated content may be incorrect.">
            <a:extLst>
              <a:ext uri="{FF2B5EF4-FFF2-40B4-BE49-F238E27FC236}">
                <a16:creationId xmlns:a16="http://schemas.microsoft.com/office/drawing/2014/main" id="{6B59F8B5-04F3-F613-9A0C-B2AF59A0587F}"/>
              </a:ext>
            </a:extLst>
          </p:cNvPr>
          <p:cNvPicPr>
            <a:picLocks noChangeAspect="1"/>
          </p:cNvPicPr>
          <p:nvPr/>
        </p:nvPicPr>
        <p:blipFill>
          <a:blip r:embed="rId2" cstate="screen">
            <a:extLst>
              <a:ext uri="{28A0092B-C50C-407E-A947-70E740481C1C}">
                <a14:useLocalDpi xmlns:a14="http://schemas.microsoft.com/office/drawing/2010/main"/>
              </a:ext>
            </a:extLst>
          </a:blip>
          <a:srcRect l="891" t="-2025" r="1034" b="1960"/>
          <a:stretch/>
        </p:blipFill>
        <p:spPr>
          <a:xfrm>
            <a:off x="4068610" y="6359173"/>
            <a:ext cx="3491065" cy="3930541"/>
          </a:xfrm>
          <a:prstGeom prst="rect">
            <a:avLst/>
          </a:prstGeom>
        </p:spPr>
      </p:pic>
      <p:sp>
        <p:nvSpPr>
          <p:cNvPr id="91" name="Freeform 90">
            <a:extLst>
              <a:ext uri="{FF2B5EF4-FFF2-40B4-BE49-F238E27FC236}">
                <a16:creationId xmlns:a16="http://schemas.microsoft.com/office/drawing/2014/main" id="{8814D96B-A307-FDF9-F264-FE18987B5D3B}"/>
              </a:ext>
            </a:extLst>
          </p:cNvPr>
          <p:cNvSpPr/>
          <p:nvPr/>
        </p:nvSpPr>
        <p:spPr>
          <a:xfrm flipV="1">
            <a:off x="-1" y="6605462"/>
            <a:ext cx="5532121" cy="63132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92" name="TextBox 91">
            <a:extLst>
              <a:ext uri="{FF2B5EF4-FFF2-40B4-BE49-F238E27FC236}">
                <a16:creationId xmlns:a16="http://schemas.microsoft.com/office/drawing/2014/main" id="{B0EF48B9-A222-FB97-4420-58DF776EA09D}"/>
              </a:ext>
            </a:extLst>
          </p:cNvPr>
          <p:cNvSpPr txBox="1"/>
          <p:nvPr/>
        </p:nvSpPr>
        <p:spPr>
          <a:xfrm>
            <a:off x="648001" y="6733121"/>
            <a:ext cx="4198319" cy="362022"/>
          </a:xfrm>
          <a:prstGeom prst="rect">
            <a:avLst/>
          </a:prstGeom>
          <a:noFill/>
        </p:spPr>
        <p:txBody>
          <a:bodyPr wrap="square" rtlCol="0" anchor="t">
            <a:spAutoFit/>
          </a:bodyPr>
          <a:lstStyle/>
          <a:p>
            <a:pPr marL="6350">
              <a:lnSpc>
                <a:spcPts val="2100"/>
              </a:lnSpc>
              <a:tabLst>
                <a:tab pos="611188" algn="l"/>
              </a:tabLst>
            </a:pPr>
            <a:r>
              <a:rPr lang="en-US" sz="2000" b="1" dirty="0" err="1">
                <a:solidFill>
                  <a:schemeClr val="bg1"/>
                </a:solidFill>
                <a:latin typeface="Calibri" panose="020F0502020204030204" pitchFamily="34" charset="0"/>
                <a:cs typeface="Calibri" panose="020F0502020204030204" pitchFamily="34" charset="0"/>
              </a:rPr>
              <a:t>Bildungsprogramme</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nach</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Ländern</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82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ED19-811E-A90B-4066-C884E6BE56E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2C200E-15BE-ECF6-A825-5DF3BA5C4DE8}"/>
              </a:ext>
            </a:extLst>
          </p:cNvPr>
          <p:cNvCxnSpPr>
            <a:cxnSpLocks/>
          </p:cNvCxnSpPr>
          <p:nvPr/>
        </p:nvCxnSpPr>
        <p:spPr>
          <a:xfrm>
            <a:off x="1646" y="129525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7A29F2-5F38-5677-667B-70E735F20C13}"/>
              </a:ext>
            </a:extLst>
          </p:cNvPr>
          <p:cNvSpPr txBox="1"/>
          <p:nvPr/>
        </p:nvSpPr>
        <p:spPr>
          <a:xfrm>
            <a:off x="1445650" y="1129560"/>
            <a:ext cx="5504021"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Überblick</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über</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Masterstudiengänge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923E1A75-72F1-A822-9437-BD63FA7134B6}"/>
              </a:ext>
            </a:extLst>
          </p:cNvPr>
          <p:cNvGrpSpPr/>
          <p:nvPr/>
        </p:nvGrpSpPr>
        <p:grpSpPr>
          <a:xfrm>
            <a:off x="711603" y="1129560"/>
            <a:ext cx="734144" cy="327604"/>
            <a:chOff x="1441478" y="5631712"/>
            <a:chExt cx="734144" cy="327604"/>
          </a:xfrm>
        </p:grpSpPr>
        <p:sp>
          <p:nvSpPr>
            <p:cNvPr id="7" name="Rectangle 6">
              <a:extLst>
                <a:ext uri="{FF2B5EF4-FFF2-40B4-BE49-F238E27FC236}">
                  <a16:creationId xmlns:a16="http://schemas.microsoft.com/office/drawing/2014/main" id="{316550E9-AA3C-AC6F-B672-753BE67EBC8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373E21AD-30FF-ACA5-6FCA-68961156AD5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3.1.1</a:t>
              </a:r>
            </a:p>
          </p:txBody>
        </p:sp>
      </p:grpSp>
      <p:sp>
        <p:nvSpPr>
          <p:cNvPr id="31" name="Text Placeholder 1">
            <a:extLst>
              <a:ext uri="{FF2B5EF4-FFF2-40B4-BE49-F238E27FC236}">
                <a16:creationId xmlns:a16="http://schemas.microsoft.com/office/drawing/2014/main" id="{32E43FFE-7F37-B41B-1D31-810D1CEFF0C0}"/>
              </a:ext>
            </a:extLst>
          </p:cNvPr>
          <p:cNvSpPr txBox="1">
            <a:spLocks/>
          </p:cNvSpPr>
          <p:nvPr/>
        </p:nvSpPr>
        <p:spPr>
          <a:xfrm>
            <a:off x="599842" y="1598628"/>
            <a:ext cx="6745837" cy="788972"/>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de-DE" sz="1300" b="0" dirty="0">
                <a:solidFill>
                  <a:srgbClr val="404040"/>
                </a:solidFill>
              </a:rPr>
              <a:t>Sie bieten einen umfassenden Einblick in moderne HLK-Technologien und digitale Werkzeuge, darunter Gebäudeleittechnik (GMS), Internet der Dinge (IoT) und datengetriebene Ansätze. Die meisten Programme integrieren relevante Normen und Ökodesign-Prinzipien und verankern Dekarbonisierungs- und Nachhaltigkeitsziele in den Kursen und Projekten.</a:t>
            </a:r>
            <a:endParaRPr lang="en-US" sz="1300" b="0" dirty="0">
              <a:solidFill>
                <a:srgbClr val="404040"/>
              </a:solidFill>
            </a:endParaRPr>
          </a:p>
        </p:txBody>
      </p:sp>
      <p:sp>
        <p:nvSpPr>
          <p:cNvPr id="2" name="Graphic 4">
            <a:extLst>
              <a:ext uri="{FF2B5EF4-FFF2-40B4-BE49-F238E27FC236}">
                <a16:creationId xmlns:a16="http://schemas.microsoft.com/office/drawing/2014/main" id="{9D6D170A-897C-26C0-7750-F8AAE9B5E809}"/>
              </a:ext>
            </a:extLst>
          </p:cNvPr>
          <p:cNvSpPr/>
          <p:nvPr/>
        </p:nvSpPr>
        <p:spPr>
          <a:xfrm rot="10800000">
            <a:off x="0" y="448021"/>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8181B2B0-40FE-7D2B-6BB3-C4A80A88CD51}"/>
              </a:ext>
            </a:extLst>
          </p:cNvPr>
          <p:cNvSpPr txBox="1"/>
          <p:nvPr/>
        </p:nvSpPr>
        <p:spPr>
          <a:xfrm>
            <a:off x="681937" y="570593"/>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a:t>
            </a:r>
            <a:r>
              <a:rPr lang="lv-LV" sz="2100" b="1" dirty="0">
                <a:solidFill>
                  <a:schemeClr val="bg1"/>
                </a:solidFill>
                <a:latin typeface="Calibri" panose="020F0502020204030204" pitchFamily="34" charset="0"/>
                <a:cs typeface="Calibri" panose="020F0502020204030204" pitchFamily="34" charset="0"/>
              </a:rPr>
              <a:t>1</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EFA9EEF7-373C-205F-4DCA-E6FDFEDE1DE9}"/>
              </a:ext>
            </a:extLst>
          </p:cNvPr>
          <p:cNvSpPr txBox="1"/>
          <p:nvPr/>
        </p:nvSpPr>
        <p:spPr>
          <a:xfrm>
            <a:off x="569009" y="2684551"/>
            <a:ext cx="6685749" cy="528350"/>
          </a:xfrm>
          <a:prstGeom prst="rect">
            <a:avLst/>
          </a:prstGeom>
          <a:noFill/>
        </p:spPr>
        <p:txBody>
          <a:bodyPr wrap="square" rtlCol="0" anchor="t">
            <a:spAutoFit/>
          </a:bodyPr>
          <a:lstStyle/>
          <a:p>
            <a:pPr marL="6350">
              <a:lnSpc>
                <a:spcPts val="1700"/>
              </a:lnSpc>
              <a:tabLst>
                <a:tab pos="611188" algn="l"/>
              </a:tabLst>
            </a:pPr>
            <a:r>
              <a:rPr lang="en-US" sz="1600" b="1" dirty="0" err="1">
                <a:solidFill>
                  <a:srgbClr val="ED4D24"/>
                </a:solidFill>
                <a:highlight>
                  <a:srgbClr val="FFFFFF"/>
                </a:highlight>
                <a:latin typeface="Calibri" panose="020F0502020204030204" pitchFamily="34" charset="0"/>
                <a:cs typeface="Calibri" panose="020F0502020204030204" pitchFamily="34" charset="0"/>
              </a:rPr>
              <a:t>Empfehlungen</a:t>
            </a:r>
            <a:r>
              <a:rPr lang="en-US" sz="1600" b="1" dirty="0">
                <a:solidFill>
                  <a:srgbClr val="ED4D24"/>
                </a:solidFill>
                <a:highlight>
                  <a:srgbClr val="FFFFFF"/>
                </a:highlight>
                <a:latin typeface="Calibri" panose="020F0502020204030204" pitchFamily="34" charset="0"/>
                <a:cs typeface="Calibri" panose="020F0502020204030204" pitchFamily="34" charset="0"/>
              </a:rPr>
              <a:t> für </a:t>
            </a:r>
            <a:r>
              <a:rPr lang="en-US" sz="1600" b="1" dirty="0" err="1">
                <a:solidFill>
                  <a:srgbClr val="ED4D24"/>
                </a:solidFill>
                <a:highlight>
                  <a:srgbClr val="FFFFFF"/>
                </a:highlight>
                <a:latin typeface="Calibri" panose="020F0502020204030204" pitchFamily="34" charset="0"/>
                <a:cs typeface="Calibri" panose="020F0502020204030204" pitchFamily="34" charset="0"/>
              </a:rPr>
              <a:t>Masterstudiengänge</a:t>
            </a:r>
            <a:r>
              <a:rPr lang="en-US" sz="1600" b="1" dirty="0">
                <a:solidFill>
                  <a:srgbClr val="ED4D24"/>
                </a:solidFill>
                <a:highlight>
                  <a:srgbClr val="FFFFFF"/>
                </a:highlight>
                <a:latin typeface="Calibri" panose="020F0502020204030204" pitchFamily="34" charset="0"/>
                <a:cs typeface="Calibri" panose="020F0502020204030204" pitchFamily="34" charset="0"/>
              </a:rPr>
              <a:t> - </a:t>
            </a:r>
            <a:r>
              <a:rPr lang="de-DE" sz="1600" dirty="0">
                <a:solidFill>
                  <a:srgbClr val="404040"/>
                </a:solidFill>
                <a:highlight>
                  <a:srgbClr val="FFFFFF"/>
                </a:highlight>
                <a:latin typeface="Calibri" panose="020F0502020204030204" pitchFamily="34" charset="0"/>
                <a:cs typeface="Calibri" panose="020F0502020204030204" pitchFamily="34" charset="0"/>
              </a:rPr>
              <a:t>Um die Abstimmung aller fünf Bewertungskriterien zu verbessern, werden folgende Maßnahmen empfohlen</a:t>
            </a:r>
            <a:r>
              <a:rPr lang="en-US" sz="1600" dirty="0">
                <a:solidFill>
                  <a:srgbClr val="404040"/>
                </a:solidFill>
                <a:highlight>
                  <a:srgbClr val="FFFFFF"/>
                </a:highlight>
                <a:latin typeface="Calibri" panose="020F0502020204030204" pitchFamily="34" charset="0"/>
                <a:cs typeface="Calibri" panose="020F0502020204030204" pitchFamily="34" charset="0"/>
              </a:rPr>
              <a:t>:</a:t>
            </a:r>
          </a:p>
        </p:txBody>
      </p:sp>
      <p:cxnSp>
        <p:nvCxnSpPr>
          <p:cNvPr id="36" name="Straight Connector 35">
            <a:extLst>
              <a:ext uri="{FF2B5EF4-FFF2-40B4-BE49-F238E27FC236}">
                <a16:creationId xmlns:a16="http://schemas.microsoft.com/office/drawing/2014/main" id="{67B3BF2C-D742-876C-F1D2-FA32F3D17B21}"/>
              </a:ext>
            </a:extLst>
          </p:cNvPr>
          <p:cNvCxnSpPr>
            <a:cxnSpLocks/>
          </p:cNvCxnSpPr>
          <p:nvPr/>
        </p:nvCxnSpPr>
        <p:spPr>
          <a:xfrm>
            <a:off x="783475" y="3189756"/>
            <a:ext cx="8869" cy="315610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Triangle 36">
            <a:extLst>
              <a:ext uri="{FF2B5EF4-FFF2-40B4-BE49-F238E27FC236}">
                <a16:creationId xmlns:a16="http://schemas.microsoft.com/office/drawing/2014/main" id="{3C3E59B8-FC61-FBEA-3FFF-D2772A487FB2}"/>
              </a:ext>
            </a:extLst>
          </p:cNvPr>
          <p:cNvSpPr/>
          <p:nvPr/>
        </p:nvSpPr>
        <p:spPr>
          <a:xfrm rot="5400000">
            <a:off x="127367" y="273194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14A891-DA46-B85C-6980-BFEF66779E59}"/>
              </a:ext>
            </a:extLst>
          </p:cNvPr>
          <p:cNvSpPr txBox="1"/>
          <p:nvPr/>
        </p:nvSpPr>
        <p:spPr>
          <a:xfrm>
            <a:off x="1160592" y="3325468"/>
            <a:ext cx="6094163" cy="3075201"/>
          </a:xfrm>
          <a:prstGeom prst="rect">
            <a:avLst/>
          </a:prstGeom>
          <a:noFill/>
        </p:spPr>
        <p:txBody>
          <a:bodyPr wrap="square">
            <a:spAutoFit/>
          </a:bodyPr>
          <a:lstStyle/>
          <a:p>
            <a:pPr>
              <a:lnSpc>
                <a:spcPts val="1340"/>
              </a:lnSpc>
            </a:pPr>
            <a:r>
              <a:rPr lang="de-DE" sz="1600" b="1" dirty="0">
                <a:solidFill>
                  <a:srgbClr val="ED4D24"/>
                </a:solidFill>
                <a:latin typeface="Calibri" panose="020F0502020204030204" pitchFamily="34" charset="0"/>
                <a:cs typeface="Calibri" panose="020F0502020204030204" pitchFamily="34" charset="0"/>
              </a:rPr>
              <a:t>Kriterien 1 und 2 in Betrieb nehmen</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de-DE" sz="1100" dirty="0">
                <a:solidFill>
                  <a:srgbClr val="404040"/>
                </a:solidFill>
                <a:latin typeface="Calibri" panose="020F0502020204030204" pitchFamily="34" charset="0"/>
                <a:cs typeface="Calibri" panose="020F0502020204030204" pitchFamily="34" charset="0"/>
              </a:rPr>
              <a:t>Es wird empfohlen, Inbetriebnahmelabore und GMS-Labore, mobile Datenerfassungsgeräte, KNX/IoT-Praktika sowie kleinere, KI-gestützte Energiemanagement-Miniprojekte mit Bezug zu realen Anlagen einzuführen. Diese Ergänzungen würden den praktischen Umgang mit Werkzeugen stärken und eine umfassende Digitalisierung gewährleisten.</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Sicherheitskriterium 3: Kenntnisse der regulatorischen Bestimmungen</a:t>
            </a:r>
            <a:endParaRPr lang="en-IE" sz="1600" b="1" dirty="0">
              <a:solidFill>
                <a:srgbClr val="ED4D24"/>
              </a:solidFill>
              <a:latin typeface="Calibri" panose="020F0502020204030204" pitchFamily="34" charset="0"/>
              <a:cs typeface="Calibri" panose="020F0502020204030204" pitchFamily="34" charset="0"/>
            </a:endParaRP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de-DE" sz="1100" dirty="0">
                <a:solidFill>
                  <a:srgbClr val="404040"/>
                </a:solidFill>
                <a:latin typeface="Calibri" panose="020F0502020204030204" pitchFamily="34" charset="0"/>
                <a:cs typeface="Calibri" panose="020F0502020204030204" pitchFamily="34" charset="0"/>
              </a:rPr>
              <a:t>Die Programme sollten explizite Module zu EU-Ökodesign, F-Gasen und Kältemitteln mit niedrigem Treibhauspotenzial, Energiekennzeichnung und Emissionen umfassen. Die Verwendung von Berechnungsblättern und Fallstudien zur Einhaltung der Vorschriften würde dazu beitragen, dass regulatorisches Wissen sowohl vermittelt als auch nachgewiesen wird.</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Beurteilung der Kriterien 4 und 5 anhand messbarer Ergebnisse</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Abschlussprojekte sollten so konzipiert sein, dass sie Energie- und CO₂-Kennzahlen, Ergebnisse des hydraulischen Ausgleichs, Strategien für das Kältemittelmanagement und Lebenszyklusanalysen aufzeigen. Dies würde einen klaren Nachweis für die Dekarbonisierung und die Integration von Nachhaltigkeit liefern.</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47CC51D0-2EA2-079B-B349-163D30CDC85A}"/>
              </a:ext>
            </a:extLst>
          </p:cNvPr>
          <p:cNvCxnSpPr>
            <a:cxnSpLocks/>
          </p:cNvCxnSpPr>
          <p:nvPr/>
        </p:nvCxnSpPr>
        <p:spPr>
          <a:xfrm>
            <a:off x="792344" y="6345860"/>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4902B02-17F4-C39F-C809-6306A2AC0CC6}"/>
              </a:ext>
            </a:extLst>
          </p:cNvPr>
          <p:cNvGrpSpPr/>
          <p:nvPr/>
        </p:nvGrpSpPr>
        <p:grpSpPr>
          <a:xfrm>
            <a:off x="577878" y="3422484"/>
            <a:ext cx="6909386" cy="288000"/>
            <a:chOff x="644327" y="1972700"/>
            <a:chExt cx="6909386" cy="288000"/>
          </a:xfrm>
        </p:grpSpPr>
        <p:cxnSp>
          <p:nvCxnSpPr>
            <p:cNvPr id="41" name="Straight Connector 40">
              <a:extLst>
                <a:ext uri="{FF2B5EF4-FFF2-40B4-BE49-F238E27FC236}">
                  <a16:creationId xmlns:a16="http://schemas.microsoft.com/office/drawing/2014/main" id="{5EDDA41C-B15F-37EC-94FB-71892D78221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0BA459A1-87DE-973B-1926-2A1F73B4EDD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43" name="Group 42">
            <a:extLst>
              <a:ext uri="{FF2B5EF4-FFF2-40B4-BE49-F238E27FC236}">
                <a16:creationId xmlns:a16="http://schemas.microsoft.com/office/drawing/2014/main" id="{B6B3F547-00FC-712D-36E1-8B86D1CCA9B3}"/>
              </a:ext>
            </a:extLst>
          </p:cNvPr>
          <p:cNvGrpSpPr/>
          <p:nvPr/>
        </p:nvGrpSpPr>
        <p:grpSpPr>
          <a:xfrm>
            <a:off x="577878" y="4400484"/>
            <a:ext cx="6909386" cy="288000"/>
            <a:chOff x="644327" y="1972700"/>
            <a:chExt cx="6909386" cy="288000"/>
          </a:xfrm>
        </p:grpSpPr>
        <p:cxnSp>
          <p:nvCxnSpPr>
            <p:cNvPr id="44" name="Straight Connector 43">
              <a:extLst>
                <a:ext uri="{FF2B5EF4-FFF2-40B4-BE49-F238E27FC236}">
                  <a16:creationId xmlns:a16="http://schemas.microsoft.com/office/drawing/2014/main" id="{94B441EF-24E6-A8E6-2894-E5723062B9A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3B2E161-599B-9B1E-9FE9-BE2748ACBF5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46" name="Group 45">
            <a:extLst>
              <a:ext uri="{FF2B5EF4-FFF2-40B4-BE49-F238E27FC236}">
                <a16:creationId xmlns:a16="http://schemas.microsoft.com/office/drawing/2014/main" id="{B6855006-7855-B3BB-8DB7-6AA0A1F8C97A}"/>
              </a:ext>
            </a:extLst>
          </p:cNvPr>
          <p:cNvGrpSpPr/>
          <p:nvPr/>
        </p:nvGrpSpPr>
        <p:grpSpPr>
          <a:xfrm>
            <a:off x="577878" y="5481870"/>
            <a:ext cx="6909386" cy="288000"/>
            <a:chOff x="644327" y="1972700"/>
            <a:chExt cx="6909386" cy="288000"/>
          </a:xfrm>
        </p:grpSpPr>
        <p:cxnSp>
          <p:nvCxnSpPr>
            <p:cNvPr id="47" name="Straight Connector 46">
              <a:extLst>
                <a:ext uri="{FF2B5EF4-FFF2-40B4-BE49-F238E27FC236}">
                  <a16:creationId xmlns:a16="http://schemas.microsoft.com/office/drawing/2014/main" id="{FC275B27-9FD2-AA87-AA36-493F81B5CDD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3B95BBB-7B92-DC55-3720-C10C45488F6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cxnSp>
        <p:nvCxnSpPr>
          <p:cNvPr id="69" name="Straight Connector 68">
            <a:extLst>
              <a:ext uri="{FF2B5EF4-FFF2-40B4-BE49-F238E27FC236}">
                <a16:creationId xmlns:a16="http://schemas.microsoft.com/office/drawing/2014/main" id="{2476AF29-1FA4-0DBD-4977-5D20D35A1BCE}"/>
              </a:ext>
            </a:extLst>
          </p:cNvPr>
          <p:cNvCxnSpPr>
            <a:cxnSpLocks/>
          </p:cNvCxnSpPr>
          <p:nvPr/>
        </p:nvCxnSpPr>
        <p:spPr>
          <a:xfrm>
            <a:off x="-15646" y="2815468"/>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descr="Men working on a solar panel&#10;&#10;AI-generated content may be incorrect.">
            <a:extLst>
              <a:ext uri="{FF2B5EF4-FFF2-40B4-BE49-F238E27FC236}">
                <a16:creationId xmlns:a16="http://schemas.microsoft.com/office/drawing/2014/main" id="{DE88439C-FF6F-9AAC-4E8F-4388333B91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899" b="9899"/>
          <a:stretch>
            <a:fillRect/>
          </a:stretch>
        </p:blipFill>
        <p:spPr>
          <a:xfrm>
            <a:off x="-24515" y="6705600"/>
            <a:ext cx="7599049" cy="3428049"/>
          </a:xfrm>
          <a:prstGeom prst="rect">
            <a:avLst/>
          </a:prstGeom>
        </p:spPr>
      </p:pic>
    </p:spTree>
    <p:extLst>
      <p:ext uri="{BB962C8B-B14F-4D97-AF65-F5344CB8AC3E}">
        <p14:creationId xmlns:p14="http://schemas.microsoft.com/office/powerpoint/2010/main" val="265342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B98B-4E03-E1F3-AB82-0FE44FF7D654}"/>
            </a:ext>
          </a:extLst>
        </p:cNvPr>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55194832-05C1-0301-49D6-5E8385EAC6DE}"/>
              </a:ext>
            </a:extLst>
          </p:cNvPr>
          <p:cNvCxnSpPr>
            <a:cxnSpLocks/>
          </p:cNvCxnSpPr>
          <p:nvPr/>
        </p:nvCxnSpPr>
        <p:spPr>
          <a:xfrm>
            <a:off x="1" y="138414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93489C5-F450-112B-AD74-408C836B2450}"/>
              </a:ext>
            </a:extLst>
          </p:cNvPr>
          <p:cNvSpPr txBox="1"/>
          <p:nvPr/>
        </p:nvSpPr>
        <p:spPr>
          <a:xfrm>
            <a:off x="1393205" y="1218449"/>
            <a:ext cx="5504021"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Überblick</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über</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Bachelorstudiengänge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57" name="Group 56">
            <a:extLst>
              <a:ext uri="{FF2B5EF4-FFF2-40B4-BE49-F238E27FC236}">
                <a16:creationId xmlns:a16="http://schemas.microsoft.com/office/drawing/2014/main" id="{FEC556D8-F37F-3F46-FEC4-7E0F6B36F6E2}"/>
              </a:ext>
            </a:extLst>
          </p:cNvPr>
          <p:cNvGrpSpPr/>
          <p:nvPr/>
        </p:nvGrpSpPr>
        <p:grpSpPr>
          <a:xfrm>
            <a:off x="659158" y="1218449"/>
            <a:ext cx="734144" cy="327604"/>
            <a:chOff x="1441478" y="5631712"/>
            <a:chExt cx="734144" cy="327604"/>
          </a:xfrm>
        </p:grpSpPr>
        <p:sp>
          <p:nvSpPr>
            <p:cNvPr id="58" name="Rectangle 57">
              <a:extLst>
                <a:ext uri="{FF2B5EF4-FFF2-40B4-BE49-F238E27FC236}">
                  <a16:creationId xmlns:a16="http://schemas.microsoft.com/office/drawing/2014/main" id="{BC49D2CA-2956-FA25-893B-CB5123A0654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8">
              <a:extLst>
                <a:ext uri="{FF2B5EF4-FFF2-40B4-BE49-F238E27FC236}">
                  <a16:creationId xmlns:a16="http://schemas.microsoft.com/office/drawing/2014/main" id="{E98B5503-2A8E-40F6-B01C-124D5CADEAF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3.1.2</a:t>
              </a:r>
            </a:p>
          </p:txBody>
        </p:sp>
      </p:grpSp>
      <p:sp>
        <p:nvSpPr>
          <p:cNvPr id="70" name="Text Placeholder 1">
            <a:extLst>
              <a:ext uri="{FF2B5EF4-FFF2-40B4-BE49-F238E27FC236}">
                <a16:creationId xmlns:a16="http://schemas.microsoft.com/office/drawing/2014/main" id="{E8DAB2BB-6961-403A-4A13-3E306CEF4AD2}"/>
              </a:ext>
            </a:extLst>
          </p:cNvPr>
          <p:cNvSpPr txBox="1">
            <a:spLocks/>
          </p:cNvSpPr>
          <p:nvPr/>
        </p:nvSpPr>
        <p:spPr>
          <a:xfrm>
            <a:off x="836511" y="1738076"/>
            <a:ext cx="6407569" cy="56389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de-DE" sz="1300" b="0" dirty="0">
                <a:solidFill>
                  <a:srgbClr val="404040"/>
                </a:solidFill>
              </a:rPr>
              <a:t>Diese Studiengänge integrieren konsequent dekarbonisierte Gesundheits- und Klimalösungen sowie Nachhaltigkeit, oft mit einer praxisorientierten Ausrichtung, die praktisches Lernen fördert. </a:t>
            </a:r>
            <a:endParaRPr lang="en-US" sz="1300" b="0" dirty="0">
              <a:solidFill>
                <a:srgbClr val="404040"/>
              </a:solidFill>
            </a:endParaRPr>
          </a:p>
        </p:txBody>
      </p:sp>
      <p:sp>
        <p:nvSpPr>
          <p:cNvPr id="2" name="Graphic 4">
            <a:extLst>
              <a:ext uri="{FF2B5EF4-FFF2-40B4-BE49-F238E27FC236}">
                <a16:creationId xmlns:a16="http://schemas.microsoft.com/office/drawing/2014/main" id="{46DE90C1-D85D-7E57-D21C-26ADE676706A}"/>
              </a:ext>
            </a:extLst>
          </p:cNvPr>
          <p:cNvSpPr/>
          <p:nvPr/>
        </p:nvSpPr>
        <p:spPr>
          <a:xfrm rot="10800000">
            <a:off x="0" y="448021"/>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01485BF1-11D6-3685-7524-146A21154A0A}"/>
              </a:ext>
            </a:extLst>
          </p:cNvPr>
          <p:cNvSpPr txBox="1"/>
          <p:nvPr/>
        </p:nvSpPr>
        <p:spPr>
          <a:xfrm>
            <a:off x="660803" y="2983388"/>
            <a:ext cx="6485664" cy="310341"/>
          </a:xfrm>
          <a:prstGeom prst="rect">
            <a:avLst/>
          </a:prstGeom>
          <a:noFill/>
        </p:spPr>
        <p:txBody>
          <a:bodyPr wrap="square" rtlCol="0" anchor="t">
            <a:spAutoFit/>
          </a:bodyPr>
          <a:lstStyle/>
          <a:p>
            <a:pPr marL="6350">
              <a:lnSpc>
                <a:spcPts val="1700"/>
              </a:lnSpc>
              <a:tabLst>
                <a:tab pos="611188" algn="l"/>
              </a:tabLst>
            </a:pPr>
            <a:r>
              <a:rPr lang="en-US" sz="1600" b="1">
                <a:solidFill>
                  <a:srgbClr val="ED4D24"/>
                </a:solidFill>
                <a:highlight>
                  <a:srgbClr val="FFFFFF"/>
                </a:highlight>
                <a:latin typeface="Calibri" panose="020F0502020204030204" pitchFamily="34" charset="0"/>
                <a:cs typeface="Calibri" panose="020F0502020204030204" pitchFamily="34" charset="0"/>
              </a:rPr>
              <a:t>Empfehlungen für Bachelorstudiengänge</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1CC934A5-BF30-3395-1776-4223DB4CAA30}"/>
              </a:ext>
            </a:extLst>
          </p:cNvPr>
          <p:cNvCxnSpPr>
            <a:cxnSpLocks/>
          </p:cNvCxnSpPr>
          <p:nvPr/>
        </p:nvCxnSpPr>
        <p:spPr>
          <a:xfrm>
            <a:off x="-5133" y="3128160"/>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133B80-A185-44D7-4C71-F8D4CF73A9A4}"/>
              </a:ext>
            </a:extLst>
          </p:cNvPr>
          <p:cNvCxnSpPr>
            <a:cxnSpLocks/>
          </p:cNvCxnSpPr>
          <p:nvPr/>
        </p:nvCxnSpPr>
        <p:spPr>
          <a:xfrm>
            <a:off x="875268" y="3293729"/>
            <a:ext cx="8869" cy="322498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8A2959D4-5FC4-FFE6-238C-8E0F942D7526}"/>
              </a:ext>
            </a:extLst>
          </p:cNvPr>
          <p:cNvSpPr/>
          <p:nvPr/>
        </p:nvSpPr>
        <p:spPr>
          <a:xfrm rot="5400000">
            <a:off x="219160" y="303447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9D8BB02-7002-A978-370F-62506D212AE4}"/>
              </a:ext>
            </a:extLst>
          </p:cNvPr>
          <p:cNvSpPr txBox="1"/>
          <p:nvPr/>
        </p:nvSpPr>
        <p:spPr>
          <a:xfrm>
            <a:off x="1252385" y="3624305"/>
            <a:ext cx="5894080" cy="3408625"/>
          </a:xfrm>
          <a:prstGeom prst="rect">
            <a:avLst/>
          </a:prstGeom>
          <a:noFill/>
        </p:spPr>
        <p:txBody>
          <a:bodyPr wrap="square">
            <a:spAutoFit/>
          </a:bodyPr>
          <a:lstStyle/>
          <a:p>
            <a:pPr>
              <a:lnSpc>
                <a:spcPts val="1340"/>
              </a:lnSpc>
            </a:pPr>
            <a:r>
              <a:rPr lang="en-IE" sz="1600" b="1" dirty="0" err="1">
                <a:solidFill>
                  <a:srgbClr val="ED4D24"/>
                </a:solidFill>
                <a:latin typeface="Calibri" panose="020F0502020204030204" pitchFamily="34" charset="0"/>
                <a:cs typeface="Calibri" panose="020F0502020204030204" pitchFamily="34" charset="0"/>
              </a:rPr>
              <a:t>Förderkriterium</a:t>
            </a:r>
            <a:r>
              <a:rPr lang="en-IE" sz="1600" b="1" dirty="0">
                <a:solidFill>
                  <a:srgbClr val="ED4D24"/>
                </a:solidFill>
                <a:latin typeface="Calibri" panose="020F0502020204030204" pitchFamily="34" charset="0"/>
                <a:cs typeface="Calibri" panose="020F0502020204030204" pitchFamily="34" charset="0"/>
              </a:rPr>
              <a:t> 1: </a:t>
            </a:r>
            <a:r>
              <a:rPr lang="en-IE" sz="1600" b="1" dirty="0" err="1">
                <a:solidFill>
                  <a:srgbClr val="ED4D24"/>
                </a:solidFill>
                <a:latin typeface="Calibri" panose="020F0502020204030204" pitchFamily="34" charset="0"/>
                <a:cs typeface="Calibri" panose="020F0502020204030204" pitchFamily="34" charset="0"/>
              </a:rPr>
              <a:t>Praktische</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Schulung</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de-DE" sz="1100" dirty="0">
                <a:solidFill>
                  <a:srgbClr val="404040"/>
                </a:solidFill>
                <a:latin typeface="Calibri" panose="020F0502020204030204" pitchFamily="34" charset="0"/>
                <a:cs typeface="Calibri" panose="020F0502020204030204" pitchFamily="34" charset="0"/>
              </a:rPr>
              <a:t>Die strukturierten Labore sollten um Inbetriebnahmesoftware, digitale Zwillinge und tragbare Datenlogger erweitert werden. Dadurch würde sichergestellt, dass Absolventen neben theoretischem Wissen auch praktische Kompetenzen nachweisen.</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Kriterium</a:t>
            </a:r>
            <a:r>
              <a:rPr lang="en-IE" sz="1600" b="1" dirty="0">
                <a:solidFill>
                  <a:srgbClr val="ED4D24"/>
                </a:solidFill>
                <a:latin typeface="Calibri" panose="020F0502020204030204" pitchFamily="34" charset="0"/>
                <a:cs typeface="Calibri" panose="020F0502020204030204" pitchFamily="34" charset="0"/>
              </a:rPr>
              <a:t> 2 </a:t>
            </a:r>
            <a:r>
              <a:rPr lang="en-IE" sz="1600" b="1" dirty="0" err="1">
                <a:solidFill>
                  <a:srgbClr val="ED4D24"/>
                </a:solidFill>
                <a:latin typeface="Calibri" panose="020F0502020204030204" pitchFamily="34" charset="0"/>
                <a:cs typeface="Calibri" panose="020F0502020204030204" pitchFamily="34" charset="0"/>
              </a:rPr>
              <a:t>vertiefen</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Digitalisierung</a:t>
            </a:r>
            <a:endParaRPr lang="en-IE" sz="1600" b="1" dirty="0">
              <a:solidFill>
                <a:srgbClr val="ED4D24"/>
              </a:solidFill>
              <a:latin typeface="Calibri" panose="020F0502020204030204" pitchFamily="34" charset="0"/>
              <a:cs typeface="Calibri" panose="020F0502020204030204" pitchFamily="34" charset="0"/>
            </a:endParaRP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de-DE" sz="1100" dirty="0">
                <a:solidFill>
                  <a:srgbClr val="404040"/>
                </a:solidFill>
                <a:latin typeface="Calibri" panose="020F0502020204030204" pitchFamily="34" charset="0"/>
                <a:cs typeface="Calibri" panose="020F0502020204030204" pitchFamily="34" charset="0"/>
              </a:rPr>
              <a:t>GMS/IoT-Toolchains wie Trendprotokolle, Fehlerdiagnose und einfache Analysen sollten in alle Programmbereiche, einschließlich der traditionellen Wärme- und Stromleitungen, integriert werden. Die Ergänzung um KNX-Module würde die digitale Kompetenz weiter stärken.</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Standardisierungskriterium 3: Kenntnisse der regulatorischen Bestimmungen</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de-DE" sz="1100" dirty="0">
                <a:solidFill>
                  <a:srgbClr val="404040"/>
                </a:solidFill>
                <a:latin typeface="Calibri" panose="020F0502020204030204" pitchFamily="34" charset="0"/>
                <a:cs typeface="Calibri" panose="020F0502020204030204" pitchFamily="34" charset="0"/>
              </a:rPr>
              <a:t>Es wird vorgeschlagen, einen verbindlichen Regulierungsrahmen einzuführen, der Ökodesign, F-Gase, Energiekennzeichnung und Emissionen umfasst. Diese Module sollten anhand von benoteten Aufgaben bewertet werden, um eine einheitliche Abdeckung über alle Institutionen hinweg zu gewährleisten.</a:t>
            </a: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46DB6BBF-5447-FA8B-71E1-A6CCCAF04773}"/>
              </a:ext>
            </a:extLst>
          </p:cNvPr>
          <p:cNvCxnSpPr>
            <a:cxnSpLocks/>
          </p:cNvCxnSpPr>
          <p:nvPr/>
        </p:nvCxnSpPr>
        <p:spPr>
          <a:xfrm>
            <a:off x="884137" y="6518713"/>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0B6A1DD-06AA-99DF-003D-BAA74F97C3E0}"/>
              </a:ext>
            </a:extLst>
          </p:cNvPr>
          <p:cNvGrpSpPr/>
          <p:nvPr/>
        </p:nvGrpSpPr>
        <p:grpSpPr>
          <a:xfrm>
            <a:off x="669671" y="3721321"/>
            <a:ext cx="6909386" cy="288000"/>
            <a:chOff x="644327" y="1972700"/>
            <a:chExt cx="6909386" cy="288000"/>
          </a:xfrm>
        </p:grpSpPr>
        <p:cxnSp>
          <p:nvCxnSpPr>
            <p:cNvPr id="16" name="Straight Connector 15">
              <a:extLst>
                <a:ext uri="{FF2B5EF4-FFF2-40B4-BE49-F238E27FC236}">
                  <a16:creationId xmlns:a16="http://schemas.microsoft.com/office/drawing/2014/main" id="{4A2FFBCB-43B7-5D23-1853-C5659D88B72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5C338BD-FE9D-8BF6-57CC-609B368C5A3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8" name="Group 17">
            <a:extLst>
              <a:ext uri="{FF2B5EF4-FFF2-40B4-BE49-F238E27FC236}">
                <a16:creationId xmlns:a16="http://schemas.microsoft.com/office/drawing/2014/main" id="{F73DDE2C-7910-2DB9-3BC0-A8FDB88015D2}"/>
              </a:ext>
            </a:extLst>
          </p:cNvPr>
          <p:cNvGrpSpPr/>
          <p:nvPr/>
        </p:nvGrpSpPr>
        <p:grpSpPr>
          <a:xfrm>
            <a:off x="669671" y="4567241"/>
            <a:ext cx="6909386" cy="288000"/>
            <a:chOff x="644327" y="1972700"/>
            <a:chExt cx="6909386" cy="288000"/>
          </a:xfrm>
        </p:grpSpPr>
        <p:cxnSp>
          <p:nvCxnSpPr>
            <p:cNvPr id="26" name="Straight Connector 25">
              <a:extLst>
                <a:ext uri="{FF2B5EF4-FFF2-40B4-BE49-F238E27FC236}">
                  <a16:creationId xmlns:a16="http://schemas.microsoft.com/office/drawing/2014/main" id="{19AE1FA0-22C3-366F-3FA9-B0F801B43AB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20FAE0-12D6-02AA-BDEA-9C5C0BA43FD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AF413BC7-94B9-A1BD-13C9-53C4193C0913}"/>
              </a:ext>
            </a:extLst>
          </p:cNvPr>
          <p:cNvGrpSpPr/>
          <p:nvPr/>
        </p:nvGrpSpPr>
        <p:grpSpPr>
          <a:xfrm>
            <a:off x="669671" y="5652691"/>
            <a:ext cx="6909386" cy="288000"/>
            <a:chOff x="644327" y="1972700"/>
            <a:chExt cx="6909386" cy="288000"/>
          </a:xfrm>
        </p:grpSpPr>
        <p:cxnSp>
          <p:nvCxnSpPr>
            <p:cNvPr id="31" name="Straight Connector 30">
              <a:extLst>
                <a:ext uri="{FF2B5EF4-FFF2-40B4-BE49-F238E27FC236}">
                  <a16:creationId xmlns:a16="http://schemas.microsoft.com/office/drawing/2014/main" id="{C2281DFA-7F46-EA75-9A29-AF0552052CF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B6AF95C-4B78-89B9-B2FC-7D5C30596C4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4" name="Picture 3" descr="A person holding a remote control&#10;&#10;AI-generated content may be incorrect.">
            <a:extLst>
              <a:ext uri="{FF2B5EF4-FFF2-40B4-BE49-F238E27FC236}">
                <a16:creationId xmlns:a16="http://schemas.microsoft.com/office/drawing/2014/main" id="{0995CDCF-F520-1729-D690-1737A08CD3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759" b="20201"/>
          <a:stretch>
            <a:fillRect/>
          </a:stretch>
        </p:blipFill>
        <p:spPr>
          <a:xfrm>
            <a:off x="-5133" y="6702115"/>
            <a:ext cx="7559675" cy="3227441"/>
          </a:xfrm>
          <a:prstGeom prst="rect">
            <a:avLst/>
          </a:prstGeom>
        </p:spPr>
      </p:pic>
      <p:grpSp>
        <p:nvGrpSpPr>
          <p:cNvPr id="5" name="Graphic 40">
            <a:extLst>
              <a:ext uri="{FF2B5EF4-FFF2-40B4-BE49-F238E27FC236}">
                <a16:creationId xmlns:a16="http://schemas.microsoft.com/office/drawing/2014/main" id="{23A911D5-801E-3A12-E4E0-4305611BECA2}"/>
              </a:ext>
            </a:extLst>
          </p:cNvPr>
          <p:cNvGrpSpPr/>
          <p:nvPr/>
        </p:nvGrpSpPr>
        <p:grpSpPr>
          <a:xfrm>
            <a:off x="4887970" y="6652070"/>
            <a:ext cx="3924090" cy="2433120"/>
            <a:chOff x="-3997860" y="6017904"/>
            <a:chExt cx="935163" cy="579845"/>
          </a:xfrm>
          <a:solidFill>
            <a:schemeClr val="bg1">
              <a:alpha val="29965"/>
            </a:schemeClr>
          </a:solidFill>
        </p:grpSpPr>
        <p:sp>
          <p:nvSpPr>
            <p:cNvPr id="6" name="Freeform 42">
              <a:extLst>
                <a:ext uri="{FF2B5EF4-FFF2-40B4-BE49-F238E27FC236}">
                  <a16:creationId xmlns:a16="http://schemas.microsoft.com/office/drawing/2014/main" id="{E17E2E8A-AE71-AA6B-4845-C6AE48E1370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 name="Freeform 43">
              <a:extLst>
                <a:ext uri="{FF2B5EF4-FFF2-40B4-BE49-F238E27FC236}">
                  <a16:creationId xmlns:a16="http://schemas.microsoft.com/office/drawing/2014/main" id="{7B6BE538-AA4B-0898-F6B0-04B1DB5A4A7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8" name="Freeform 44">
              <a:extLst>
                <a:ext uri="{FF2B5EF4-FFF2-40B4-BE49-F238E27FC236}">
                  <a16:creationId xmlns:a16="http://schemas.microsoft.com/office/drawing/2014/main" id="{BDB08A0E-0CBD-E2EE-FD23-C499B712B12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2" name="Freeform 45">
              <a:extLst>
                <a:ext uri="{FF2B5EF4-FFF2-40B4-BE49-F238E27FC236}">
                  <a16:creationId xmlns:a16="http://schemas.microsoft.com/office/drawing/2014/main" id="{74895C12-165B-59F7-62CA-F703E4A594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00203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373D-9130-B0A8-5BD7-BC5D9EF4918B}"/>
            </a:ext>
          </a:extLst>
        </p:cNvPr>
        <p:cNvGrpSpPr/>
        <p:nvPr/>
      </p:nvGrpSpPr>
      <p:grpSpPr>
        <a:xfrm>
          <a:off x="0" y="0"/>
          <a:ext cx="0" cy="0"/>
          <a:chOff x="0" y="0"/>
          <a:chExt cx="0" cy="0"/>
        </a:xfrm>
      </p:grpSpPr>
      <p:sp>
        <p:nvSpPr>
          <p:cNvPr id="2" name="Graphic 4">
            <a:extLst>
              <a:ext uri="{FF2B5EF4-FFF2-40B4-BE49-F238E27FC236}">
                <a16:creationId xmlns:a16="http://schemas.microsoft.com/office/drawing/2014/main" id="{09159620-7A7F-9F97-12DB-0CCA1A97C9D2}"/>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496A22C4-D7D4-96CC-17A9-2E46A24DC55E}"/>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3.2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7B69FEB2-5DA5-D86E-EBB1-9584F204CD53}"/>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179CA453-8F65-37AF-FECD-3E6727C6D580}"/>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BBD1D06-4154-FAA6-8075-6C030F5025B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19F883B9-6713-D71E-0D07-A5C8C6539EA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73EC7457-1EEF-B97C-F98E-3641658F5E5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C7999459-9AA9-96EC-75AF-F0BB9D4790D0}"/>
              </a:ext>
            </a:extLst>
          </p:cNvPr>
          <p:cNvSpPr txBox="1">
            <a:spLocks/>
          </p:cNvSpPr>
          <p:nvPr/>
        </p:nvSpPr>
        <p:spPr>
          <a:xfrm>
            <a:off x="592016" y="1973435"/>
            <a:ext cx="6539181" cy="24259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dirty="0">
                <a:solidFill>
                  <a:srgbClr val="404040"/>
                </a:solidFill>
                <a:ea typeface="Calibri" panose="020F0502020204030204" pitchFamily="34" charset="0"/>
                <a:cs typeface="Times New Roman" panose="02020603050405020304" pitchFamily="18" charset="0"/>
              </a:rPr>
              <a:t>Berufliche Aus- und Weiterbildungsprogramme bieten eine praxisorientierte, karrierebezogene Ausbildung, die den Lernenden die technischen Fähigkeiten und das angewandte Wissen vermittelt, die für die Unterstützung des grünen und digitalen Wandels in allen Branchen erforderlich sind und für das Erreichen der Ziele der nachhaltigen Entwicklung, der Dekarbonisierung und der Digitalisierung unerlässlich sind.</a:t>
            </a:r>
            <a:r>
              <a:rPr lang="en-IE" sz="1600"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de-DE" sz="1600" dirty="0">
                <a:solidFill>
                  <a:srgbClr val="404040"/>
                </a:solidFill>
                <a:ea typeface="Calibri" panose="020F0502020204030204" pitchFamily="34" charset="0"/>
                <a:cs typeface="Times New Roman" panose="02020603050405020304" pitchFamily="18" charset="0"/>
              </a:rPr>
              <a:t>Im Gegensatz zu akademischen Ausbildungswegen, die sich oft auf Theorie und Forschung konzentrieren, legt die berufliche Aus- und Weiterbildung Wert auf praktische Erfahrung und ist damit ein wirksames Instrument zur Qualifizierung von Arbeitskräften und zur Förderung branchenspezifischer Innovationen.</a:t>
            </a: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5C2D2CB-6641-073D-22EC-26C35E24CE65}"/>
              </a:ext>
            </a:extLst>
          </p:cNvPr>
          <p:cNvSpPr txBox="1"/>
          <p:nvPr/>
        </p:nvSpPr>
        <p:spPr>
          <a:xfrm>
            <a:off x="585015" y="1173966"/>
            <a:ext cx="4669891" cy="631327"/>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Überblick über Programme der beruflichen Aus- und Weiterbildung.</a:t>
            </a:r>
            <a:endParaRPr lang="en-US" sz="2000" b="1" dirty="0">
              <a:solidFill>
                <a:srgbClr val="ED4D24"/>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6896B18-F7CB-3C66-D02E-C3D4ADFEFDC8}"/>
              </a:ext>
            </a:extLst>
          </p:cNvPr>
          <p:cNvSpPr txBox="1"/>
          <p:nvPr/>
        </p:nvSpPr>
        <p:spPr>
          <a:xfrm>
            <a:off x="578161" y="4937609"/>
            <a:ext cx="4202684" cy="528350"/>
          </a:xfrm>
          <a:prstGeom prst="rect">
            <a:avLst/>
          </a:prstGeom>
          <a:noFill/>
        </p:spPr>
        <p:txBody>
          <a:bodyPr wrap="square" rtlCol="0" anchor="t">
            <a:spAutoFit/>
          </a:bodyPr>
          <a:lstStyle/>
          <a:p>
            <a:pPr marL="6350">
              <a:lnSpc>
                <a:spcPts val="1700"/>
              </a:lnSpc>
              <a:tabLst>
                <a:tab pos="611188" algn="l"/>
              </a:tabLst>
            </a:pPr>
            <a:r>
              <a:rPr lang="en-US" sz="1600" b="1" dirty="0" err="1">
                <a:solidFill>
                  <a:srgbClr val="ED4D24"/>
                </a:solidFill>
                <a:highlight>
                  <a:srgbClr val="FFFFFF"/>
                </a:highlight>
                <a:latin typeface="Calibri" panose="020F0502020204030204" pitchFamily="34" charset="0"/>
                <a:cs typeface="Calibri" panose="020F0502020204030204" pitchFamily="34" charset="0"/>
              </a:rPr>
              <a:t>Empfehlungen</a:t>
            </a:r>
            <a:r>
              <a:rPr lang="en-US" sz="1600" b="1" dirty="0">
                <a:solidFill>
                  <a:srgbClr val="ED4D24"/>
                </a:solidFill>
                <a:highlight>
                  <a:srgbClr val="FFFFFF"/>
                </a:highlight>
                <a:latin typeface="Calibri" panose="020F0502020204030204" pitchFamily="34" charset="0"/>
                <a:cs typeface="Calibri" panose="020F0502020204030204" pitchFamily="34" charset="0"/>
              </a:rPr>
              <a:t> für </a:t>
            </a:r>
            <a:r>
              <a:rPr lang="de-DE" sz="1600" b="1" dirty="0">
                <a:solidFill>
                  <a:srgbClr val="ED4D24"/>
                </a:solidFill>
                <a:highlight>
                  <a:srgbClr val="FFFFFF"/>
                </a:highlight>
                <a:latin typeface="Calibri" panose="020F0502020204030204" pitchFamily="34" charset="0"/>
                <a:cs typeface="Calibri" panose="020F0502020204030204" pitchFamily="34" charset="0"/>
              </a:rPr>
              <a:t>Programme der beruflichen Aus- und Weiterbildung</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25D87546-4F1A-FE7F-D407-FB15F9789F68}"/>
              </a:ext>
            </a:extLst>
          </p:cNvPr>
          <p:cNvCxnSpPr>
            <a:cxnSpLocks/>
          </p:cNvCxnSpPr>
          <p:nvPr/>
        </p:nvCxnSpPr>
        <p:spPr>
          <a:xfrm flipH="1">
            <a:off x="831371" y="5345906"/>
            <a:ext cx="8869" cy="498153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riangle 10">
            <a:extLst>
              <a:ext uri="{FF2B5EF4-FFF2-40B4-BE49-F238E27FC236}">
                <a16:creationId xmlns:a16="http://schemas.microsoft.com/office/drawing/2014/main" id="{863E7A6C-8AE9-B243-43C3-61F3A5ABBED9}"/>
              </a:ext>
            </a:extLst>
          </p:cNvPr>
          <p:cNvSpPr/>
          <p:nvPr/>
        </p:nvSpPr>
        <p:spPr>
          <a:xfrm rot="5400000">
            <a:off x="175263" y="489808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CD8E76B-AEBF-DA51-0C59-F1E90919D16C}"/>
              </a:ext>
            </a:extLst>
          </p:cNvPr>
          <p:cNvSpPr txBox="1"/>
          <p:nvPr/>
        </p:nvSpPr>
        <p:spPr>
          <a:xfrm>
            <a:off x="1169730" y="5419933"/>
            <a:ext cx="5961467" cy="5404043"/>
          </a:xfrm>
          <a:prstGeom prst="rect">
            <a:avLst/>
          </a:prstGeom>
          <a:noFill/>
        </p:spPr>
        <p:txBody>
          <a:bodyPr wrap="square">
            <a:spAutoFit/>
          </a:bodyPr>
          <a:lstStyle/>
          <a:p>
            <a:pPr>
              <a:lnSpc>
                <a:spcPts val="1340"/>
              </a:lnSpc>
            </a:pPr>
            <a:r>
              <a:rPr lang="de-DE" sz="1600" b="1" dirty="0">
                <a:solidFill>
                  <a:srgbClr val="ED4D24"/>
                </a:solidFill>
                <a:latin typeface="Calibri" panose="020F0502020204030204" pitchFamily="34" charset="0"/>
                <a:cs typeface="Calibri" panose="020F0502020204030204" pitchFamily="34" charset="0"/>
              </a:rPr>
              <a:t>Einbettungskriterium 2: Digitalisierung in der Praxis</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de-DE" sz="1100" b="1" dirty="0">
                <a:solidFill>
                  <a:srgbClr val="404040"/>
                </a:solidFill>
                <a:latin typeface="Calibri" panose="020F0502020204030204" pitchFamily="34" charset="0"/>
                <a:cs typeface="Calibri" panose="020F0502020204030204" pitchFamily="34" charset="0"/>
              </a:rPr>
              <a:t>Es wird empfohlen, die Digitalisierung durch folgende Maßnahmen zu einem obligatorischen Bestandteil der Berufsbildungsprogramme zu machen:</a:t>
            </a:r>
            <a:endParaRPr lang="en-IE" sz="1100" b="1"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GMS/IoT/KNX-Labore</a:t>
            </a:r>
          </a:p>
          <a:p>
            <a:pPr marL="171450" indent="-171450">
              <a:lnSpc>
                <a:spcPts val="11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cs typeface="Calibri" panose="020F0502020204030204" pitchFamily="34" charset="0"/>
              </a:rPr>
              <a:t>Praktische</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Übungen</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zur</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Datenprotokollierung</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Übungen zur Fehlererkennung und -diagnose </a:t>
            </a:r>
            <a:endParaRPr lang="en-IE" sz="11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de-DE" sz="1100" i="1" dirty="0">
                <a:solidFill>
                  <a:srgbClr val="404040"/>
                </a:solidFill>
                <a:latin typeface="Calibri" panose="020F0502020204030204" pitchFamily="34" charset="0"/>
                <a:cs typeface="Calibri" panose="020F0502020204030204" pitchFamily="34" charset="0"/>
              </a:rPr>
              <a:t>Diese Elemente würden die Kriterien 1 und 2 von teilweiser auf vollständige Übereinstimmung aufwerten.</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Kriterium 3: Regulierung greifbar machen</a:t>
            </a:r>
            <a:endParaRPr lang="en-IE" sz="1600" b="1" dirty="0">
              <a:solidFill>
                <a:srgbClr val="ED4D24"/>
              </a:solidFill>
              <a:latin typeface="Calibri" panose="020F0502020204030204" pitchFamily="34" charset="0"/>
              <a:cs typeface="Calibri" panose="020F0502020204030204" pitchFamily="34" charset="0"/>
            </a:endParaRP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de-DE" sz="1100" b="1" dirty="0">
                <a:solidFill>
                  <a:srgbClr val="404040"/>
                </a:solidFill>
                <a:latin typeface="Calibri" panose="020F0502020204030204" pitchFamily="34" charset="0"/>
                <a:cs typeface="Calibri" panose="020F0502020204030204" pitchFamily="34" charset="0"/>
              </a:rPr>
              <a:t>Die Programme sollten Mikro-Module zu folgenden Themen enthalten:</a:t>
            </a:r>
            <a:endParaRPr lang="en-IE" sz="1100" b="1"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F-Gase</a:t>
            </a:r>
          </a:p>
          <a:p>
            <a:pPr marL="171450" indent="-171450">
              <a:lnSpc>
                <a:spcPts val="13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cs typeface="Calibri" panose="020F0502020204030204" pitchFamily="34" charset="0"/>
              </a:rPr>
              <a:t>Ökodesign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cs typeface="Calibri" panose="020F0502020204030204" pitchFamily="34" charset="0"/>
              </a:rPr>
              <a:t>Energiekennzeichnung</a:t>
            </a:r>
            <a:endParaRPr lang="en-IE" sz="11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i="1" dirty="0">
                <a:solidFill>
                  <a:srgbClr val="404040"/>
                </a:solidFill>
                <a:latin typeface="Calibri" panose="020F0502020204030204" pitchFamily="34" charset="0"/>
                <a:cs typeface="Calibri" panose="020F0502020204030204" pitchFamily="34" charset="0"/>
              </a:rPr>
              <a:t>Diese sollten durch Compliance-Überprüfungen anhand realer Dokumentation unterstützt und durch praktische Aufgaben bewertet werden.</a:t>
            </a:r>
            <a:r>
              <a:rPr lang="en-IE" sz="1100" i="1" dirty="0">
                <a:solidFill>
                  <a:srgbClr val="404040"/>
                </a:solidFill>
                <a:latin typeface="Calibri" panose="020F0502020204030204" pitchFamily="34" charset="0"/>
                <a:cs typeface="Calibri" panose="020F0502020204030204" pitchFamily="34" charset="0"/>
              </a:rPr>
              <a:t> </a:t>
            </a:r>
            <a:endParaRPr lang="en-IE" sz="1200" i="1"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Operationalisierung der Kriterien 4 und 5: Dekarbonisierung und Nachhaltigkeit</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b="1" dirty="0">
                <a:solidFill>
                  <a:srgbClr val="404040"/>
                </a:solidFill>
                <a:latin typeface="Calibri" panose="020F0502020204030204" pitchFamily="34" charset="0"/>
                <a:cs typeface="Calibri" panose="020F0502020204030204" pitchFamily="34" charset="0"/>
              </a:rPr>
              <a:t>Es wird empfohlen, praktische Einheiten zu folgenden Themen aufzunehmen:</a:t>
            </a:r>
            <a:endParaRPr lang="en-IE" sz="1100" b="1"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cs typeface="Calibri" panose="020F0502020204030204" pitchFamily="34" charset="0"/>
              </a:rPr>
              <a:t>Wärmepumpen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cs typeface="Calibri" panose="020F0502020204030204" pitchFamily="34" charset="0"/>
              </a:rPr>
              <a:t>Kältemittel</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mit</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niedrigem</a:t>
            </a:r>
            <a:r>
              <a:rPr lang="en-IE" sz="1100" dirty="0">
                <a:solidFill>
                  <a:srgbClr val="404040"/>
                </a:solidFill>
                <a:latin typeface="Calibri" panose="020F0502020204030204" pitchFamily="34" charset="0"/>
                <a:cs typeface="Calibri" panose="020F0502020204030204" pitchFamily="34" charset="0"/>
              </a:rPr>
              <a:t> </a:t>
            </a:r>
            <a:r>
              <a:rPr lang="en-IE" sz="1100" dirty="0" err="1">
                <a:solidFill>
                  <a:srgbClr val="404040"/>
                </a:solidFill>
                <a:latin typeface="Calibri" panose="020F0502020204030204" pitchFamily="34" charset="0"/>
                <a:cs typeface="Calibri" panose="020F0502020204030204" pitchFamily="34" charset="0"/>
              </a:rPr>
              <a:t>Treibhauspotenzial</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cs typeface="Calibri" panose="020F0502020204030204" pitchFamily="34" charset="0"/>
              </a:rPr>
              <a:t>Hydraulikausgleich</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3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Kopplung von Gebäudehülle und System</a:t>
            </a:r>
            <a:endParaRPr lang="en-IE" sz="1100" dirty="0">
              <a:solidFill>
                <a:srgbClr val="404040"/>
              </a:solidFill>
              <a:latin typeface="Calibri" panose="020F0502020204030204" pitchFamily="34" charset="0"/>
              <a:cs typeface="Calibri" panose="020F0502020204030204" pitchFamily="34" charset="0"/>
            </a:endParaRPr>
          </a:p>
          <a:p>
            <a:pPr marL="171450" indent="-171450">
              <a:buClr>
                <a:srgbClr val="ED4D24"/>
              </a:buClr>
              <a:buFont typeface="Arial" panose="020B0604020202020204" pitchFamily="34" charset="0"/>
              <a:buChar char="•"/>
            </a:pPr>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i="1" dirty="0">
                <a:solidFill>
                  <a:srgbClr val="404040"/>
                </a:solidFill>
                <a:latin typeface="Calibri" panose="020F0502020204030204" pitchFamily="34" charset="0"/>
                <a:cs typeface="Calibri" panose="020F0502020204030204" pitchFamily="34" charset="0"/>
              </a:rPr>
              <a:t>Jede Einheit sollte mit messbaren Energie- und Kohlenstoff-KPIs verknüpft sein, um klare Nachweise für Nachhaltigkeits- und Dekarbonisierungsergebnisse zu liefern</a:t>
            </a:r>
            <a:r>
              <a:rPr lang="en-IE" sz="1100" i="1" dirty="0">
                <a:solidFill>
                  <a:srgbClr val="404040"/>
                </a:solidFill>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D75A400-5134-0D07-C0C6-B8CF70BE365D}"/>
              </a:ext>
            </a:extLst>
          </p:cNvPr>
          <p:cNvCxnSpPr>
            <a:cxnSpLocks/>
          </p:cNvCxnSpPr>
          <p:nvPr/>
        </p:nvCxnSpPr>
        <p:spPr>
          <a:xfrm>
            <a:off x="840240" y="10327445"/>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4F3F7D5-30C4-73FD-8D74-2A59CF50CF88}"/>
              </a:ext>
            </a:extLst>
          </p:cNvPr>
          <p:cNvGrpSpPr/>
          <p:nvPr/>
        </p:nvGrpSpPr>
        <p:grpSpPr>
          <a:xfrm>
            <a:off x="625774" y="5509200"/>
            <a:ext cx="6909386" cy="288000"/>
            <a:chOff x="644327" y="1972700"/>
            <a:chExt cx="6909386" cy="288000"/>
          </a:xfrm>
        </p:grpSpPr>
        <p:cxnSp>
          <p:nvCxnSpPr>
            <p:cNvPr id="12" name="Straight Connector 11">
              <a:extLst>
                <a:ext uri="{FF2B5EF4-FFF2-40B4-BE49-F238E27FC236}">
                  <a16:creationId xmlns:a16="http://schemas.microsoft.com/office/drawing/2014/main" id="{29F2E797-4701-6211-069C-7D0AEF81678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77CB6F9-EC07-052B-C7EF-38077654DE7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9" name="Group 18">
            <a:extLst>
              <a:ext uri="{FF2B5EF4-FFF2-40B4-BE49-F238E27FC236}">
                <a16:creationId xmlns:a16="http://schemas.microsoft.com/office/drawing/2014/main" id="{B3EE1602-9FD5-2874-F42A-CE6F9C5BA5C8}"/>
              </a:ext>
            </a:extLst>
          </p:cNvPr>
          <p:cNvGrpSpPr/>
          <p:nvPr/>
        </p:nvGrpSpPr>
        <p:grpSpPr>
          <a:xfrm>
            <a:off x="625774" y="6991613"/>
            <a:ext cx="6909386" cy="288000"/>
            <a:chOff x="644327" y="1972700"/>
            <a:chExt cx="6909386" cy="288000"/>
          </a:xfrm>
        </p:grpSpPr>
        <p:cxnSp>
          <p:nvCxnSpPr>
            <p:cNvPr id="26" name="Straight Connector 25">
              <a:extLst>
                <a:ext uri="{FF2B5EF4-FFF2-40B4-BE49-F238E27FC236}">
                  <a16:creationId xmlns:a16="http://schemas.microsoft.com/office/drawing/2014/main" id="{E959B7AC-A9A4-816B-E4EF-AAA6ED1E634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F70E830-25FB-FD6A-D34E-FF193B77F3C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A0D5DD7B-12B4-32CD-7FD6-97DB5F5CFA90}"/>
              </a:ext>
            </a:extLst>
          </p:cNvPr>
          <p:cNvGrpSpPr/>
          <p:nvPr/>
        </p:nvGrpSpPr>
        <p:grpSpPr>
          <a:xfrm>
            <a:off x="625774" y="8796051"/>
            <a:ext cx="6909386" cy="288000"/>
            <a:chOff x="644327" y="1972700"/>
            <a:chExt cx="6909386" cy="288000"/>
          </a:xfrm>
        </p:grpSpPr>
        <p:cxnSp>
          <p:nvCxnSpPr>
            <p:cNvPr id="31" name="Straight Connector 30">
              <a:extLst>
                <a:ext uri="{FF2B5EF4-FFF2-40B4-BE49-F238E27FC236}">
                  <a16:creationId xmlns:a16="http://schemas.microsoft.com/office/drawing/2014/main" id="{973EA1AE-2988-0161-7848-EC03E0B2E67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2218760-97B1-7A72-8DF2-1433B3DF89C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cxnSp>
        <p:nvCxnSpPr>
          <p:cNvPr id="20" name="Straight Connector 19">
            <a:extLst>
              <a:ext uri="{FF2B5EF4-FFF2-40B4-BE49-F238E27FC236}">
                <a16:creationId xmlns:a16="http://schemas.microsoft.com/office/drawing/2014/main" id="{24671742-152E-A848-2262-853A8E46BEF1}"/>
              </a:ext>
            </a:extLst>
          </p:cNvPr>
          <p:cNvCxnSpPr>
            <a:cxnSpLocks/>
          </p:cNvCxnSpPr>
          <p:nvPr/>
        </p:nvCxnSpPr>
        <p:spPr>
          <a:xfrm>
            <a:off x="-49030" y="4981604"/>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70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9A83-FC5A-F3B9-72C8-DE87E021D2D6}"/>
            </a:ext>
          </a:extLst>
        </p:cNvPr>
        <p:cNvGrpSpPr/>
        <p:nvPr/>
      </p:nvGrpSpPr>
      <p:grpSpPr>
        <a:xfrm>
          <a:off x="0" y="0"/>
          <a:ext cx="0" cy="0"/>
          <a:chOff x="0" y="0"/>
          <a:chExt cx="0" cy="0"/>
        </a:xfrm>
      </p:grpSpPr>
      <p:sp>
        <p:nvSpPr>
          <p:cNvPr id="2" name="Graphic 4">
            <a:extLst>
              <a:ext uri="{FF2B5EF4-FFF2-40B4-BE49-F238E27FC236}">
                <a16:creationId xmlns:a16="http://schemas.microsoft.com/office/drawing/2014/main" id="{10143137-73D5-E5E6-9991-335A8891DDED}"/>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82A20265-851C-3B93-749F-623711807B4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3.3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89D78262-C3C2-087F-BD66-A9FD7B2FDCC7}"/>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314D8AFC-5692-880B-D011-3A222CD001F9}"/>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73978DE-08E3-64A6-9480-5AF0B8BEE6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71F2828-5002-1830-9357-BDE6FF24C56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E3104C3-170B-4FC0-6C69-0865C9E385E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DF13F40A-7BD6-3A7C-F7F7-AA174AB7BB6A}"/>
              </a:ext>
            </a:extLst>
          </p:cNvPr>
          <p:cNvSpPr txBox="1">
            <a:spLocks/>
          </p:cNvSpPr>
          <p:nvPr/>
        </p:nvSpPr>
        <p:spPr>
          <a:xfrm>
            <a:off x="585015" y="1821904"/>
            <a:ext cx="678098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dirty="0">
                <a:solidFill>
                  <a:srgbClr val="404040"/>
                </a:solidFill>
                <a:ea typeface="Calibri" panose="020F0502020204030204" pitchFamily="34" charset="0"/>
                <a:cs typeface="Times New Roman" panose="02020603050405020304" pitchFamily="18" charset="0"/>
              </a:rPr>
              <a:t>Da sich Branchen als Reaktion auf ökologische und technologische Herausforderungen rasant weiterentwickeln, bieten Weiterbildungen flexible, zielgerichtete Lernmöglichkeiten, die Fachkräften helfen, ihre Kenntnisse zu aktualisieren, wettbewerbsfähig zu bleiben und im Kontext des lebenslangen Lernens und der Anpassung der Arbeitskräfte zu einem systemischen Wandel beizutragen.</a:t>
            </a:r>
            <a:r>
              <a:rPr lang="en-IE" sz="1600" b="1"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62C4496-A13E-6931-859B-1A646BDA85C2}"/>
              </a:ext>
            </a:extLst>
          </p:cNvPr>
          <p:cNvSpPr txBox="1"/>
          <p:nvPr/>
        </p:nvSpPr>
        <p:spPr>
          <a:xfrm>
            <a:off x="585015" y="1173966"/>
            <a:ext cx="4359587" cy="631327"/>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Überblick über Programme der beruflichen Weiterbildung</a:t>
            </a:r>
            <a:endParaRPr lang="en-US" sz="2000" b="1" dirty="0">
              <a:solidFill>
                <a:srgbClr val="ED4D24"/>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06C6E3BE-9C49-366C-B6E5-D81CDA96D5B4}"/>
              </a:ext>
            </a:extLst>
          </p:cNvPr>
          <p:cNvCxnSpPr>
            <a:cxnSpLocks/>
          </p:cNvCxnSpPr>
          <p:nvPr/>
        </p:nvCxnSpPr>
        <p:spPr>
          <a:xfrm>
            <a:off x="0" y="3180795"/>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85B6B54-BCDC-08F8-08B4-397641F681C6}"/>
              </a:ext>
            </a:extLst>
          </p:cNvPr>
          <p:cNvSpPr txBox="1"/>
          <p:nvPr/>
        </p:nvSpPr>
        <p:spPr>
          <a:xfrm>
            <a:off x="602676" y="3302808"/>
            <a:ext cx="4066180" cy="528350"/>
          </a:xfrm>
          <a:prstGeom prst="rect">
            <a:avLst/>
          </a:prstGeom>
          <a:noFill/>
        </p:spPr>
        <p:txBody>
          <a:bodyPr wrap="square" rtlCol="0" anchor="t">
            <a:spAutoFit/>
          </a:bodyPr>
          <a:lstStyle/>
          <a:p>
            <a:pPr marL="6350">
              <a:lnSpc>
                <a:spcPts val="1700"/>
              </a:lnSpc>
              <a:tabLst>
                <a:tab pos="611188" algn="l"/>
              </a:tabLst>
            </a:pPr>
            <a:r>
              <a:rPr lang="de-DE" sz="1600" b="1" dirty="0">
                <a:solidFill>
                  <a:srgbClr val="ED4D24"/>
                </a:solidFill>
                <a:highlight>
                  <a:srgbClr val="FFFFFF"/>
                </a:highlight>
                <a:latin typeface="Calibri" panose="020F0502020204030204" pitchFamily="34" charset="0"/>
                <a:cs typeface="Calibri" panose="020F0502020204030204" pitchFamily="34" charset="0"/>
              </a:rPr>
              <a:t>Empfehlungen für berufliche Weiterbildungs- und Ausbildungsprogramme</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B23BBBE-3EA7-EE61-A0D2-98F0A0C92276}"/>
              </a:ext>
            </a:extLst>
          </p:cNvPr>
          <p:cNvCxnSpPr>
            <a:cxnSpLocks/>
          </p:cNvCxnSpPr>
          <p:nvPr/>
        </p:nvCxnSpPr>
        <p:spPr>
          <a:xfrm>
            <a:off x="-24515" y="3439797"/>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AFD6BA-E7CA-6529-6372-62EB3A0DD7D6}"/>
              </a:ext>
            </a:extLst>
          </p:cNvPr>
          <p:cNvCxnSpPr>
            <a:cxnSpLocks/>
          </p:cNvCxnSpPr>
          <p:nvPr/>
        </p:nvCxnSpPr>
        <p:spPr>
          <a:xfrm>
            <a:off x="855886" y="3830087"/>
            <a:ext cx="0" cy="436439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Triangle 10">
            <a:extLst>
              <a:ext uri="{FF2B5EF4-FFF2-40B4-BE49-F238E27FC236}">
                <a16:creationId xmlns:a16="http://schemas.microsoft.com/office/drawing/2014/main" id="{9AB87576-BA28-289E-4E25-3E8B3A146CCC}"/>
              </a:ext>
            </a:extLst>
          </p:cNvPr>
          <p:cNvSpPr/>
          <p:nvPr/>
        </p:nvSpPr>
        <p:spPr>
          <a:xfrm rot="5400000">
            <a:off x="199778" y="334611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35F3F60-C40C-D217-AF2E-B95B66289D65}"/>
              </a:ext>
            </a:extLst>
          </p:cNvPr>
          <p:cNvSpPr txBox="1"/>
          <p:nvPr/>
        </p:nvSpPr>
        <p:spPr>
          <a:xfrm>
            <a:off x="1194245" y="4168412"/>
            <a:ext cx="6171752" cy="4054956"/>
          </a:xfrm>
          <a:prstGeom prst="rect">
            <a:avLst/>
          </a:prstGeom>
          <a:noFill/>
        </p:spPr>
        <p:txBody>
          <a:bodyPr wrap="square">
            <a:spAutoFit/>
          </a:bodyPr>
          <a:lstStyle/>
          <a:p>
            <a:pPr>
              <a:lnSpc>
                <a:spcPts val="1340"/>
              </a:lnSpc>
            </a:pPr>
            <a:r>
              <a:rPr lang="de-DE" sz="1600" b="1" dirty="0">
                <a:solidFill>
                  <a:srgbClr val="ED4D24"/>
                </a:solidFill>
                <a:latin typeface="Calibri" panose="020F0502020204030204" pitchFamily="34" charset="0"/>
                <a:cs typeface="Calibri" panose="020F0502020204030204" pitchFamily="34" charset="0"/>
              </a:rPr>
              <a:t>Modularisierung zur Abdeckung aller fünf Kriterien</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de-DE" sz="1100" b="1" dirty="0">
                <a:solidFill>
                  <a:srgbClr val="404040"/>
                </a:solidFill>
                <a:latin typeface="Calibri" panose="020F0502020204030204" pitchFamily="34" charset="0"/>
                <a:cs typeface="Calibri" panose="020F0502020204030204" pitchFamily="34" charset="0"/>
              </a:rPr>
              <a:t>Es wird empfohlen, kurze herstellerbezogene oder technologieorientierte Kurse mit ergänzenden Mikro-Laboren zu kombinieren, wie zum Beispiel:</a:t>
            </a:r>
            <a:endParaRPr lang="en-IE" sz="1100" b="1"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GMS-Dashboards</a:t>
            </a:r>
          </a:p>
          <a:p>
            <a:pPr marL="171450" indent="-171450">
              <a:lnSpc>
                <a:spcPts val="1140"/>
              </a:lnSpc>
              <a:buClr>
                <a:srgbClr val="ED4D24"/>
              </a:buClr>
              <a:buFont typeface="Arial" panose="020B0604020202020204" pitchFamily="34" charset="0"/>
              <a:buChar char="•"/>
            </a:pPr>
            <a:r>
              <a:rPr lang="en-IE" sz="1100" dirty="0" err="1">
                <a:solidFill>
                  <a:srgbClr val="404040"/>
                </a:solidFill>
                <a:latin typeface="Calibri" panose="020F0502020204030204" pitchFamily="34" charset="0"/>
                <a:cs typeface="Calibri" panose="020F0502020204030204" pitchFamily="34" charset="0"/>
              </a:rPr>
              <a:t>Optimierungsübungen</a:t>
            </a:r>
            <a:r>
              <a:rPr lang="en-IE" sz="1100" dirty="0">
                <a:solidFill>
                  <a:srgbClr val="404040"/>
                </a:solidFill>
                <a:latin typeface="Calibri" panose="020F0502020204030204" pitchFamily="34" charset="0"/>
                <a:cs typeface="Calibri" panose="020F0502020204030204" pitchFamily="34" charset="0"/>
              </a:rPr>
              <a:t> für </a:t>
            </a:r>
            <a:r>
              <a:rPr lang="en-IE" sz="1100" dirty="0" err="1">
                <a:solidFill>
                  <a:srgbClr val="404040"/>
                </a:solidFill>
                <a:latin typeface="Calibri" panose="020F0502020204030204" pitchFamily="34" charset="0"/>
                <a:cs typeface="Calibri" panose="020F0502020204030204" pitchFamily="34" charset="0"/>
              </a:rPr>
              <a:t>Wärmepumpen</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KPI-</a:t>
            </a:r>
            <a:r>
              <a:rPr lang="en-IE" sz="1100" dirty="0" err="1">
                <a:solidFill>
                  <a:srgbClr val="404040"/>
                </a:solidFill>
                <a:latin typeface="Calibri" panose="020F0502020204030204" pitchFamily="34" charset="0"/>
                <a:cs typeface="Calibri" panose="020F0502020204030204" pitchFamily="34" charset="0"/>
              </a:rPr>
              <a:t>Berichtsmodule</a:t>
            </a:r>
            <a:endParaRPr lang="en-IE" sz="11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de-DE" sz="1100" i="1" dirty="0">
                <a:solidFill>
                  <a:srgbClr val="404040"/>
                </a:solidFill>
                <a:latin typeface="Calibri" panose="020F0502020204030204" pitchFamily="34" charset="0"/>
                <a:cs typeface="Calibri" panose="020F0502020204030204" pitchFamily="34" charset="0"/>
              </a:rPr>
              <a:t>Diese Ergänzungen würden dazu beitragen, die Kriterien 2 (Digitalisierung), 4 (Dekarbonisierung) und 5 (Nachhaltigkeit) von einer teilweisen zu einer vollständigen Übereinstimmung zu führen.</a:t>
            </a: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Kriterium</a:t>
            </a:r>
            <a:r>
              <a:rPr lang="en-IE" sz="1600" b="1" dirty="0">
                <a:solidFill>
                  <a:srgbClr val="ED4D24"/>
                </a:solidFill>
                <a:latin typeface="Calibri" panose="020F0502020204030204" pitchFamily="34" charset="0"/>
                <a:cs typeface="Calibri" panose="020F0502020204030204" pitchFamily="34" charset="0"/>
              </a:rPr>
              <a:t> 3 </a:t>
            </a:r>
            <a:r>
              <a:rPr lang="en-IE" sz="1600" b="1" dirty="0" err="1">
                <a:solidFill>
                  <a:srgbClr val="ED4D24"/>
                </a:solidFill>
                <a:latin typeface="Calibri" panose="020F0502020204030204" pitchFamily="34" charset="0"/>
                <a:cs typeface="Calibri" panose="020F0502020204030204" pitchFamily="34" charset="0"/>
              </a:rPr>
              <a:t>eindeutig</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dokumentieren</a:t>
            </a:r>
            <a:endParaRPr lang="en-IE" sz="1600" b="1" dirty="0">
              <a:solidFill>
                <a:srgbClr val="ED4D24"/>
              </a:solidFill>
              <a:latin typeface="Calibri" panose="020F0502020204030204" pitchFamily="34" charset="0"/>
              <a:cs typeface="Calibri" panose="020F0502020204030204" pitchFamily="34" charset="0"/>
            </a:endParaRPr>
          </a:p>
          <a:p>
            <a:pPr lvl="0"/>
            <a:r>
              <a:rPr lang="en-IE" sz="600" b="1" dirty="0">
                <a:solidFill>
                  <a:srgbClr val="ED4D24"/>
                </a:solidFill>
                <a:latin typeface="Calibri" panose="020F0502020204030204" pitchFamily="34" charset="0"/>
                <a:cs typeface="Calibri" panose="020F0502020204030204" pitchFamily="34" charset="0"/>
              </a:rPr>
              <a:t> </a:t>
            </a:r>
          </a:p>
          <a:p>
            <a:pPr>
              <a:lnSpc>
                <a:spcPts val="1140"/>
              </a:lnSpc>
            </a:pPr>
            <a:r>
              <a:rPr lang="de-DE" sz="1100" b="1" dirty="0">
                <a:solidFill>
                  <a:srgbClr val="404040"/>
                </a:solidFill>
                <a:latin typeface="Calibri" panose="020F0502020204030204" pitchFamily="34" charset="0"/>
                <a:cs typeface="Calibri" panose="020F0502020204030204" pitchFamily="34" charset="0"/>
              </a:rPr>
              <a:t>Um die Nachvollziehbarkeit zu gewährleisten, sollten Weiterbildungsprogramme Lehrpläne und Lernziele für regulatorische Inhalte standardisieren. Dies umfasst:</a:t>
            </a:r>
            <a:endParaRPr lang="en-IE" sz="1100" b="1" dirty="0">
              <a:solidFill>
                <a:srgbClr val="404040"/>
              </a:solidFill>
              <a:latin typeface="Calibri" panose="020F0502020204030204" pitchFamily="34" charset="0"/>
              <a:cs typeface="Calibri" panose="020F0502020204030204" pitchFamily="34" charset="0"/>
            </a:endParaRPr>
          </a:p>
          <a:p>
            <a:pPr marL="171450" lvl="1"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Klare Beschreibungen (Titel, Stunden, bewertete Aufgaben)</a:t>
            </a:r>
            <a:endParaRPr lang="en-IE" sz="1100" dirty="0">
              <a:solidFill>
                <a:srgbClr val="404040"/>
              </a:solidFill>
              <a:latin typeface="Calibri" panose="020F0502020204030204" pitchFamily="34" charset="0"/>
              <a:cs typeface="Calibri" panose="020F0502020204030204" pitchFamily="34" charset="0"/>
            </a:endParaRPr>
          </a:p>
          <a:p>
            <a:pPr marL="171450" lvl="1" indent="-171450">
              <a:lnSpc>
                <a:spcPts val="1140"/>
              </a:lnSpc>
              <a:buClr>
                <a:srgbClr val="ED4D24"/>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Explizite Zuordnung zu regulierungsrelevanten Themen wie Ökodesign, F-Gase und Energiekennzeichnung</a:t>
            </a:r>
            <a:r>
              <a:rPr lang="en-IE" sz="1100" dirty="0">
                <a:solidFill>
                  <a:srgbClr val="404040"/>
                </a:solidFill>
                <a:latin typeface="Calibri" panose="020F0502020204030204" pitchFamily="34" charset="0"/>
                <a:cs typeface="Calibri" panose="020F0502020204030204" pitchFamily="34" charset="0"/>
              </a:rPr>
              <a:t> </a:t>
            </a:r>
            <a:endParaRPr lang="en-IE" sz="12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i="1" dirty="0">
                <a:solidFill>
                  <a:srgbClr val="404040"/>
                </a:solidFill>
                <a:latin typeface="Calibri" panose="020F0502020204030204" pitchFamily="34" charset="0"/>
                <a:cs typeface="Calibri" panose="020F0502020204030204" pitchFamily="34" charset="0"/>
              </a:rPr>
              <a:t>Dies würde dazu beitragen, nicht markierte Zellen auszufüllen und die Ausrichtung bei zukünftigen Überprüfungen zu bestätigen.</a:t>
            </a:r>
            <a:r>
              <a:rPr lang="en-IE" sz="1100" i="1" dirty="0">
                <a:solidFill>
                  <a:srgbClr val="404040"/>
                </a:solidFill>
                <a:latin typeface="Calibri" panose="020F0502020204030204" pitchFamily="34" charset="0"/>
                <a:cs typeface="Calibri" panose="020F0502020204030204" pitchFamily="34" charset="0"/>
              </a:rPr>
              <a:t> </a:t>
            </a:r>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Skalierbare</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Kompetenzzentrumsmodelle</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Mehrjährige Weiterbildungsprogramme, wie sie beispielsweise in Norwegen, Rīgas Siltums (Lettland) und ausgewählten irischen Programmen (z. B. ECAC, SOLAS, ASHRAE) existieren, sollten als Vorbild für eine breitere Umsetzung dienen. Diese Modelle erfüllen bereits alle fünf Kriterien und bieten umfassende Wege zu einem intelligenten, kohlenstoffarmen und gesetzeskonformen Betrieb..</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5F74D1C8-DE26-ABAC-5124-FFBB1949F001}"/>
              </a:ext>
            </a:extLst>
          </p:cNvPr>
          <p:cNvCxnSpPr>
            <a:cxnSpLocks/>
          </p:cNvCxnSpPr>
          <p:nvPr/>
        </p:nvCxnSpPr>
        <p:spPr>
          <a:xfrm>
            <a:off x="855886" y="8194477"/>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082654C-C566-7DE3-3D9B-8CEF541D60E8}"/>
              </a:ext>
            </a:extLst>
          </p:cNvPr>
          <p:cNvGrpSpPr/>
          <p:nvPr/>
        </p:nvGrpSpPr>
        <p:grpSpPr>
          <a:xfrm>
            <a:off x="650289" y="4257679"/>
            <a:ext cx="6909386" cy="288000"/>
            <a:chOff x="644327" y="1972700"/>
            <a:chExt cx="6909386" cy="288000"/>
          </a:xfrm>
        </p:grpSpPr>
        <p:cxnSp>
          <p:nvCxnSpPr>
            <p:cNvPr id="21" name="Straight Connector 20">
              <a:extLst>
                <a:ext uri="{FF2B5EF4-FFF2-40B4-BE49-F238E27FC236}">
                  <a16:creationId xmlns:a16="http://schemas.microsoft.com/office/drawing/2014/main" id="{3A446E0B-505D-A3F2-2DD1-154E4C81649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1977314-E449-5753-C341-33B487F9E76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23" name="Group 22">
            <a:extLst>
              <a:ext uri="{FF2B5EF4-FFF2-40B4-BE49-F238E27FC236}">
                <a16:creationId xmlns:a16="http://schemas.microsoft.com/office/drawing/2014/main" id="{4EF83750-C1DB-BAB7-6717-8D970D39BF35}"/>
              </a:ext>
            </a:extLst>
          </p:cNvPr>
          <p:cNvGrpSpPr/>
          <p:nvPr/>
        </p:nvGrpSpPr>
        <p:grpSpPr>
          <a:xfrm>
            <a:off x="641420" y="5747822"/>
            <a:ext cx="6909386" cy="288000"/>
            <a:chOff x="644327" y="1972700"/>
            <a:chExt cx="6909386" cy="288000"/>
          </a:xfrm>
        </p:grpSpPr>
        <p:cxnSp>
          <p:nvCxnSpPr>
            <p:cNvPr id="26" name="Straight Connector 25">
              <a:extLst>
                <a:ext uri="{FF2B5EF4-FFF2-40B4-BE49-F238E27FC236}">
                  <a16:creationId xmlns:a16="http://schemas.microsoft.com/office/drawing/2014/main" id="{4F179132-B432-1D7E-C5E2-0394B4955F3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CFD1EE7-1349-29D6-535F-C59A8DD128D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8CDB66BB-37FE-18A1-25F7-F314F138CCF8}"/>
              </a:ext>
            </a:extLst>
          </p:cNvPr>
          <p:cNvGrpSpPr/>
          <p:nvPr/>
        </p:nvGrpSpPr>
        <p:grpSpPr>
          <a:xfrm>
            <a:off x="641420" y="7287010"/>
            <a:ext cx="6909386" cy="288000"/>
            <a:chOff x="644327" y="1972700"/>
            <a:chExt cx="6909386" cy="288000"/>
          </a:xfrm>
        </p:grpSpPr>
        <p:cxnSp>
          <p:nvCxnSpPr>
            <p:cNvPr id="31" name="Straight Connector 30">
              <a:extLst>
                <a:ext uri="{FF2B5EF4-FFF2-40B4-BE49-F238E27FC236}">
                  <a16:creationId xmlns:a16="http://schemas.microsoft.com/office/drawing/2014/main" id="{A52CD0FC-199D-F1DB-30B8-A72CF79F0404}"/>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F2C0AF4-A251-8917-1830-86A7A6E208A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24" name="Picture 23" descr="A person in a hard hat working on a machine&#10;&#10;AI-generated content may be incorrect.">
            <a:extLst>
              <a:ext uri="{FF2B5EF4-FFF2-40B4-BE49-F238E27FC236}">
                <a16:creationId xmlns:a16="http://schemas.microsoft.com/office/drawing/2014/main" id="{1606BD57-3754-DC27-048F-8964863E15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201" b="5576"/>
          <a:stretch>
            <a:fillRect/>
          </a:stretch>
        </p:blipFill>
        <p:spPr>
          <a:xfrm>
            <a:off x="0" y="8362715"/>
            <a:ext cx="4276882" cy="2287344"/>
          </a:xfrm>
          <a:prstGeom prst="rect">
            <a:avLst/>
          </a:prstGeom>
        </p:spPr>
      </p:pic>
    </p:spTree>
    <p:extLst>
      <p:ext uri="{BB962C8B-B14F-4D97-AF65-F5344CB8AC3E}">
        <p14:creationId xmlns:p14="http://schemas.microsoft.com/office/powerpoint/2010/main" val="300630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05B13E8-1623-79FD-58B9-ABD7F49B6FDF}"/>
              </a:ext>
            </a:extLst>
          </p:cNvPr>
          <p:cNvSpPr txBox="1">
            <a:spLocks/>
          </p:cNvSpPr>
          <p:nvPr/>
        </p:nvSpPr>
        <p:spPr>
          <a:xfrm>
            <a:off x="566943" y="5345906"/>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In 68 Fallstudien dokumentiert der Bericht eine deutliche Verlagerung hin zur Elektrifizierung, Energierückgewinnung und digitalen Optimierung in Gebäuden. Gewerbe- und Industrieanlagen sind führend beim Einsatz von KI-gestützten Steuerungssystemen und hybriden Heizlösungen. Öffentliche und institutionelle Gebäude setzen zunehmend auf Niedertemperatur-Verteilsysteme und intelligente Lüftungsstrategien. Wohngebäude zeigen wachsendes Interesse an Wärmepumpen und Dach-Photovoltaik, obwohl Herausforderungen bei alter Infrastruktur und Überhitzungsrisiken bestehen. Auch Systeme auf Quartiersebene befinden sich im Wandel, mit erfolgreichen Beispielen für dezentrale, auf erneuerbaren Energien basierende Netze in Dänemark, Lettland und Deutschland.</a:t>
            </a: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Trotz dieser Fortschritte wird der Übergang durch hohe Vorlaufkosten, fragmentierte Vorschriften, Arbeitskräftemangel und begrenzte digitale Interoperabilität behindert. Der Bericht betont, dass technologische Bereitschaft mit der Kompetenz der Arbeitskräfte einhergehen muss. Interviews und Umfragen mit über 100 Fachleuten offenbaren erhebliche Lücken bei praktischen Fähigkeiten, Kenntnissen der Rechtsvorschriften und digitaler Kompetenz. Vielen neuen Fachkräften fehlt praktische Erfahrung, während erfahrene Fachleute Mühe haben, sich an neue Technologien anzupassen.</a:t>
            </a: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Die Bildungslandschaft, die 110 Programme in den Bereichen Hochschulbildung, Berufsausbildung und Weiterbildung umfasst, weist eine solide theoretische Grundlage auf, jedoch eine uneinheitliche Abdeckung von digitalen Werkzeugen, Inbetriebnahmepraktiken und Nachhaltigkeitskennzahlen. Insbesondere Berufsbildungs- und Weiterbildungsprogramme erfordern gezielte Verbesserungen, um den Anforderungen der Energiewende gerecht zu werden.</a:t>
            </a: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Schließlich fordert der Bericht koordiniertes Handeln. Politik: Durchsetzung lokaler Wärmeplanung, Straffung von Genehmigungen, Öffnung von Flexibilitätsmärkten. Kommunen: Nutzung integrierter Energiekartierung und gebündelter Projektmodelle. Industrie: Investition in Personalentwicklung und Zusammenarbeit mit Bildungseinrichtungen. Bildung: Modernisierung der Lehrpläne durch Integration digitaler Werkzeuge und regulatorischer Kompetenz. Forschung: Fokus auf Systemoptimierung, sicheren Datenaustausch und inklusive Innovation.</a:t>
            </a:r>
            <a:endParaRPr lang="en-US" sz="1100" b="0" dirty="0">
              <a:solidFill>
                <a:srgbClr val="404040"/>
              </a:solidFill>
            </a:endParaRPr>
          </a:p>
        </p:txBody>
      </p:sp>
      <p:sp>
        <p:nvSpPr>
          <p:cNvPr id="17" name="Freeform 16">
            <a:extLst>
              <a:ext uri="{FF2B5EF4-FFF2-40B4-BE49-F238E27FC236}">
                <a16:creationId xmlns:a16="http://schemas.microsoft.com/office/drawing/2014/main" id="{B34027A7-7DB4-6F78-AD53-4B3298C7E180}"/>
              </a:ext>
            </a:extLst>
          </p:cNvPr>
          <p:cNvSpPr/>
          <p:nvPr/>
        </p:nvSpPr>
        <p:spPr>
          <a:xfrm>
            <a:off x="0" y="509093"/>
            <a:ext cx="6832599" cy="454660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8CBF3D4-C6D8-B038-6C61-DC475A1E0E08}"/>
              </a:ext>
            </a:extLst>
          </p:cNvPr>
          <p:cNvSpPr txBox="1">
            <a:spLocks/>
          </p:cNvSpPr>
          <p:nvPr/>
        </p:nvSpPr>
        <p:spPr>
          <a:xfrm>
            <a:off x="566943" y="1696551"/>
            <a:ext cx="5706858" cy="344739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de-DE" sz="1600" b="0" i="1" dirty="0">
                <a:solidFill>
                  <a:schemeClr val="bg1"/>
                </a:solidFill>
              </a:rPr>
              <a:t>Dieser Landschaftsanalysebericht präsentiert eine umfassende Analyse der Heiz- und Kühllandschaft in neun europäischen Regionen, mit Fokus auf technologische Entwicklungen, politische Rahmenbedingungen, regionale Bedürfnisse und die Bildungsbereitschaft zur Unterstützung der Klimaneutralitätsziele der EU.</a:t>
            </a:r>
            <a:r>
              <a:rPr lang="en-US" sz="1600" b="0" i="1" dirty="0">
                <a:solidFill>
                  <a:schemeClr val="bg1"/>
                </a:solidFill>
              </a:rPr>
              <a:t> </a:t>
            </a:r>
          </a:p>
          <a:p>
            <a:pPr>
              <a:lnSpc>
                <a:spcPts val="1660"/>
              </a:lnSpc>
              <a:spcBef>
                <a:spcPts val="0"/>
              </a:spcBef>
            </a:pPr>
            <a:endParaRPr lang="en-US" sz="1600" b="0" i="1" dirty="0">
              <a:solidFill>
                <a:schemeClr val="bg1"/>
              </a:solidFill>
            </a:endParaRPr>
          </a:p>
          <a:p>
            <a:pPr>
              <a:lnSpc>
                <a:spcPts val="1660"/>
              </a:lnSpc>
              <a:spcBef>
                <a:spcPts val="0"/>
              </a:spcBef>
            </a:pPr>
            <a:r>
              <a:rPr lang="de-DE" sz="1600" b="0" i="1" dirty="0">
                <a:solidFill>
                  <a:schemeClr val="bg1"/>
                </a:solidFill>
              </a:rPr>
              <a:t>Der Bericht hebt hervor, wie die Klima- und Energierichtlinien der Europäischen Union, wie der Green Deal, EPBD, EED und RED III, einen neuen Rahmen für nachhaltige thermische Energiesysteme schaffen. Diese Richtlinien treiben die Einführung kohlenstoffarmer Technologien voran, darunter Wärmepumpen, Geothermie, Solarthermie und Abwärmerückgewinnung, während sie gleichzeitig die Integration intelligenter Steuerungen und digitaler Plattformen fördern.</a:t>
            </a:r>
            <a:endParaRPr lang="en-US" sz="1600" b="0" i="1" dirty="0">
              <a:solidFill>
                <a:schemeClr val="bg1"/>
              </a:solidFill>
            </a:endParaRPr>
          </a:p>
          <a:p>
            <a:pPr>
              <a:lnSpc>
                <a:spcPts val="1660"/>
              </a:lnSpc>
              <a:spcBef>
                <a:spcPts val="0"/>
              </a:spcBef>
            </a:pPr>
            <a:endParaRPr lang="en-US" sz="1600" i="1" dirty="0">
              <a:solidFill>
                <a:schemeClr val="bg1"/>
              </a:solidFill>
            </a:endParaRPr>
          </a:p>
        </p:txBody>
      </p:sp>
      <p:sp>
        <p:nvSpPr>
          <p:cNvPr id="19" name="Text Placeholder 32">
            <a:extLst>
              <a:ext uri="{FF2B5EF4-FFF2-40B4-BE49-F238E27FC236}">
                <a16:creationId xmlns:a16="http://schemas.microsoft.com/office/drawing/2014/main" id="{2C67D157-DF80-235E-5F50-FAB565B51D02}"/>
              </a:ext>
            </a:extLst>
          </p:cNvPr>
          <p:cNvSpPr txBox="1">
            <a:spLocks/>
          </p:cNvSpPr>
          <p:nvPr/>
        </p:nvSpPr>
        <p:spPr>
          <a:xfrm>
            <a:off x="3779836" y="784043"/>
            <a:ext cx="3563619"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E7A396E1-E73A-2E47-959F-7F2647506EFA}"/>
              </a:ext>
            </a:extLst>
          </p:cNvPr>
          <p:cNvSpPr txBox="1">
            <a:spLocks/>
          </p:cNvSpPr>
          <p:nvPr/>
        </p:nvSpPr>
        <p:spPr>
          <a:xfrm>
            <a:off x="3919883" y="757673"/>
            <a:ext cx="3423572"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err="1">
                <a:solidFill>
                  <a:schemeClr val="bg1"/>
                </a:solidFill>
              </a:rPr>
              <a:t>Zusammenfassung</a:t>
            </a:r>
            <a:endParaRPr lang="en-US" sz="3000" dirty="0">
              <a:solidFill>
                <a:schemeClr val="bg1"/>
              </a:solidFill>
            </a:endParaRPr>
          </a:p>
        </p:txBody>
      </p:sp>
      <p:grpSp>
        <p:nvGrpSpPr>
          <p:cNvPr id="21" name="Graphic 40">
            <a:extLst>
              <a:ext uri="{FF2B5EF4-FFF2-40B4-BE49-F238E27FC236}">
                <a16:creationId xmlns:a16="http://schemas.microsoft.com/office/drawing/2014/main" id="{9E4E955F-FC2F-B162-67B2-C59CA0FE0E31}"/>
              </a:ext>
            </a:extLst>
          </p:cNvPr>
          <p:cNvGrpSpPr/>
          <p:nvPr/>
        </p:nvGrpSpPr>
        <p:grpSpPr>
          <a:xfrm>
            <a:off x="-992772" y="-798907"/>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0507A20A-CDC0-85CA-5E2F-66927442188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E48E4714-EB01-D817-BB8A-634CF8CE9F9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0D7FEAC-C225-FEA1-8B87-26DDB49F76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0FE83652-4AB8-629F-34A4-79966F7BAA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4901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009A4-7F0B-10D3-E852-08D35BA38672}"/>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FFE911C4-E46C-66C0-5CC1-A04C1B368EE1}"/>
              </a:ext>
            </a:extLst>
          </p:cNvPr>
          <p:cNvSpPr txBox="1"/>
          <p:nvPr/>
        </p:nvSpPr>
        <p:spPr>
          <a:xfrm>
            <a:off x="433821" y="3588084"/>
            <a:ext cx="7559675" cy="430887"/>
          </a:xfrm>
          <a:prstGeom prst="rect">
            <a:avLst/>
          </a:prstGeom>
          <a:noFill/>
        </p:spPr>
        <p:txBody>
          <a:bodyPr wrap="square">
            <a:spAutoFit/>
          </a:bodyPr>
          <a:lstStyle/>
          <a:p>
            <a:pPr algn="ctr"/>
            <a:r>
              <a:rPr lang="en-IE" sz="1100" b="1" dirty="0" err="1">
                <a:solidFill>
                  <a:srgbClr val="404040"/>
                </a:solidFill>
                <a:latin typeface="Calibri" panose="020F0502020204030204" pitchFamily="34" charset="0"/>
                <a:cs typeface="Calibri" panose="020F0502020204030204" pitchFamily="34" charset="0"/>
              </a:rPr>
              <a:t>Tabelle</a:t>
            </a:r>
            <a:r>
              <a:rPr lang="en-IE" sz="1100" b="1" dirty="0">
                <a:solidFill>
                  <a:srgbClr val="404040"/>
                </a:solidFill>
                <a:latin typeface="Calibri" panose="020F0502020204030204" pitchFamily="34" charset="0"/>
                <a:cs typeface="Calibri" panose="020F0502020204030204" pitchFamily="34" charset="0"/>
              </a:rPr>
              <a:t> 2. </a:t>
            </a:r>
            <a:r>
              <a:rPr lang="de-DE" sz="1100" dirty="0">
                <a:solidFill>
                  <a:srgbClr val="404040"/>
                </a:solidFill>
                <a:latin typeface="Calibri" panose="020F0502020204030204" pitchFamily="34" charset="0"/>
                <a:cs typeface="Calibri" panose="020F0502020204030204" pitchFamily="34" charset="0"/>
              </a:rPr>
              <a:t>Zusammenfassung der Übereinstimmung der Bildungsprogramme mit den 5 Kriterien</a:t>
            </a:r>
            <a:r>
              <a:rPr lang="en-IE" sz="1100" dirty="0">
                <a:solidFill>
                  <a:srgbClr val="404040"/>
                </a:solidFill>
                <a:latin typeface="Calibri" panose="020F0502020204030204" pitchFamily="34" charset="0"/>
                <a:cs typeface="Calibri" panose="020F0502020204030204" pitchFamily="34" charset="0"/>
              </a:rPr>
              <a:t> </a:t>
            </a:r>
          </a:p>
          <a:p>
            <a:pPr algn="ctr"/>
            <a:endParaRPr lang="en-IE" sz="1100" dirty="0">
              <a:solidFill>
                <a:srgbClr val="404040"/>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3F4C17F3-6AD9-0002-3572-EA8E8386A0A3}"/>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B2925015-A697-BE37-D1F0-3A5DA48A604A}"/>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F6849A4E-A862-89AA-550A-10F92D908A2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408189D4-499D-555C-628A-52F1DA828E8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AF5409D-526F-0CD3-433E-B443EDDF354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7" name="TextBox 16">
            <a:extLst>
              <a:ext uri="{FF2B5EF4-FFF2-40B4-BE49-F238E27FC236}">
                <a16:creationId xmlns:a16="http://schemas.microsoft.com/office/drawing/2014/main" id="{54708CB4-E457-40E7-D723-82F4A908C3EF}"/>
              </a:ext>
            </a:extLst>
          </p:cNvPr>
          <p:cNvSpPr txBox="1"/>
          <p:nvPr/>
        </p:nvSpPr>
        <p:spPr>
          <a:xfrm>
            <a:off x="585015" y="303115"/>
            <a:ext cx="5749882" cy="362022"/>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Einhaltung der 5 Kriterien für Bildungsprogramme</a:t>
            </a:r>
            <a:endParaRPr lang="en-US" sz="2000" b="1" dirty="0">
              <a:solidFill>
                <a:srgbClr val="ED4D24"/>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3EAF0E7A-7FD9-5410-1DA7-A8D68B3C4620}"/>
              </a:ext>
            </a:extLst>
          </p:cNvPr>
          <p:cNvGraphicFramePr>
            <a:graphicFrameLocks noGrp="1"/>
          </p:cNvGraphicFramePr>
          <p:nvPr>
            <p:extLst>
              <p:ext uri="{D42A27DB-BD31-4B8C-83A1-F6EECF244321}">
                <p14:modId xmlns:p14="http://schemas.microsoft.com/office/powerpoint/2010/main" val="209964061"/>
              </p:ext>
            </p:extLst>
          </p:nvPr>
        </p:nvGraphicFramePr>
        <p:xfrm>
          <a:off x="323834" y="587940"/>
          <a:ext cx="6828806" cy="2852941"/>
        </p:xfrm>
        <a:graphic>
          <a:graphicData uri="http://schemas.openxmlformats.org/drawingml/2006/table">
            <a:tbl>
              <a:tblPr firstRow="1" firstCol="1" bandRow="1">
                <a:tableStyleId>{5C22544A-7EE6-4342-B048-85BDC9FD1C3A}</a:tableStyleId>
              </a:tblPr>
              <a:tblGrid>
                <a:gridCol w="1007126">
                  <a:extLst>
                    <a:ext uri="{9D8B030D-6E8A-4147-A177-3AD203B41FA5}">
                      <a16:colId xmlns:a16="http://schemas.microsoft.com/office/drawing/2014/main" val="2502041996"/>
                    </a:ext>
                  </a:extLst>
                </a:gridCol>
                <a:gridCol w="1473200">
                  <a:extLst>
                    <a:ext uri="{9D8B030D-6E8A-4147-A177-3AD203B41FA5}">
                      <a16:colId xmlns:a16="http://schemas.microsoft.com/office/drawing/2014/main" val="1134275401"/>
                    </a:ext>
                  </a:extLst>
                </a:gridCol>
                <a:gridCol w="1087120">
                  <a:extLst>
                    <a:ext uri="{9D8B030D-6E8A-4147-A177-3AD203B41FA5}">
                      <a16:colId xmlns:a16="http://schemas.microsoft.com/office/drawing/2014/main" val="4168723990"/>
                    </a:ext>
                  </a:extLst>
                </a:gridCol>
                <a:gridCol w="1026160">
                  <a:extLst>
                    <a:ext uri="{9D8B030D-6E8A-4147-A177-3AD203B41FA5}">
                      <a16:colId xmlns:a16="http://schemas.microsoft.com/office/drawing/2014/main" val="542382658"/>
                    </a:ext>
                  </a:extLst>
                </a:gridCol>
                <a:gridCol w="1178560">
                  <a:extLst>
                    <a:ext uri="{9D8B030D-6E8A-4147-A177-3AD203B41FA5}">
                      <a16:colId xmlns:a16="http://schemas.microsoft.com/office/drawing/2014/main" val="2278609935"/>
                    </a:ext>
                  </a:extLst>
                </a:gridCol>
                <a:gridCol w="1056640">
                  <a:extLst>
                    <a:ext uri="{9D8B030D-6E8A-4147-A177-3AD203B41FA5}">
                      <a16:colId xmlns:a16="http://schemas.microsoft.com/office/drawing/2014/main" val="2964261162"/>
                    </a:ext>
                  </a:extLst>
                </a:gridCol>
              </a:tblGrid>
              <a:tr h="637895">
                <a:tc>
                  <a:txBody>
                    <a:bodyPr/>
                    <a:lstStyle/>
                    <a:p>
                      <a:pPr algn="r">
                        <a:spcAft>
                          <a:spcPts val="800"/>
                        </a:spcAft>
                        <a:buNone/>
                      </a:pPr>
                      <a:r>
                        <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rPr>
                        <a:t>   </a:t>
                      </a: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(1) Moderne </a:t>
                      </a:r>
                      <a:r>
                        <a:rPr lang="en-GB" sz="1100" kern="100" dirty="0" err="1">
                          <a:solidFill>
                            <a:schemeClr val="bg1"/>
                          </a:solidFill>
                          <a:effectLst/>
                          <a:highlight>
                            <a:srgbClr val="33A5CC"/>
                          </a:highlight>
                          <a:latin typeface="Calibri" panose="020F0502020204030204" pitchFamily="34" charset="0"/>
                          <a:cs typeface="Calibri" panose="020F0502020204030204" pitchFamily="34" charset="0"/>
                        </a:rPr>
                        <a:t>Werkzeuge</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 </a:t>
                      </a:r>
                      <a:endParaRPr lang="en-IE" sz="1100" kern="100" dirty="0">
                        <a:solidFill>
                          <a:srgbClr val="33A5CC"/>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(2) </a:t>
                      </a:r>
                      <a:r>
                        <a:rPr lang="en-GB" sz="1100" kern="100" dirty="0" err="1">
                          <a:solidFill>
                            <a:schemeClr val="bg1"/>
                          </a:solidFill>
                          <a:effectLst/>
                          <a:highlight>
                            <a:srgbClr val="33A5CC"/>
                          </a:highlight>
                          <a:latin typeface="Calibri" panose="020F0502020204030204" pitchFamily="34" charset="0"/>
                          <a:cs typeface="Calibri" panose="020F0502020204030204" pitchFamily="34" charset="0"/>
                        </a:rPr>
                        <a:t>Digialisierung</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(3) </a:t>
                      </a:r>
                      <a:r>
                        <a:rPr lang="en-GB" sz="1100" kern="100" dirty="0" err="1">
                          <a:solidFill>
                            <a:schemeClr val="bg1"/>
                          </a:solidFill>
                          <a:effectLst/>
                          <a:highlight>
                            <a:srgbClr val="33A5CC"/>
                          </a:highlight>
                          <a:latin typeface="Calibri" panose="020F0502020204030204" pitchFamily="34" charset="0"/>
                          <a:cs typeface="Calibri" panose="020F0502020204030204" pitchFamily="34" charset="0"/>
                        </a:rPr>
                        <a:t>Verordnung</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(4) </a:t>
                      </a:r>
                      <a:r>
                        <a:rPr lang="en-IE" sz="1100" kern="100" dirty="0" err="1">
                          <a:solidFill>
                            <a:schemeClr val="bg1"/>
                          </a:solidFill>
                          <a:effectLst/>
                          <a:highlight>
                            <a:srgbClr val="33A5CC"/>
                          </a:highlight>
                          <a:latin typeface="Calibri" panose="020F0502020204030204" pitchFamily="34" charset="0"/>
                          <a:cs typeface="Calibri" panose="020F0502020204030204" pitchFamily="34" charset="0"/>
                        </a:rPr>
                        <a:t>Dekarb</a:t>
                      </a:r>
                      <a:r>
                        <a:rPr lang="en-IE" sz="1100" kern="100" dirty="0">
                          <a:solidFill>
                            <a:schemeClr val="bg1"/>
                          </a:solidFill>
                          <a:effectLst/>
                          <a:highlight>
                            <a:srgbClr val="33A5CC"/>
                          </a:highlight>
                          <a:latin typeface="Calibri" panose="020F0502020204030204" pitchFamily="34" charset="0"/>
                          <a:cs typeface="Calibri" panose="020F0502020204030204" pitchFamily="34" charset="0"/>
                        </a:rPr>
                        <a:t>.  </a:t>
                      </a:r>
                      <a:r>
                        <a:rPr lang="en-IE" sz="1100" kern="100" dirty="0" err="1">
                          <a:solidFill>
                            <a:schemeClr val="bg1"/>
                          </a:solidFill>
                          <a:effectLst/>
                          <a:highlight>
                            <a:srgbClr val="33A5CC"/>
                          </a:highlight>
                          <a:latin typeface="Calibri" panose="020F0502020204030204" pitchFamily="34" charset="0"/>
                          <a:cs typeface="Calibri" panose="020F0502020204030204" pitchFamily="34" charset="0"/>
                        </a:rPr>
                        <a:t>Heizung</a:t>
                      </a:r>
                      <a:r>
                        <a:rPr lang="en-IE" sz="1100" kern="100" dirty="0">
                          <a:solidFill>
                            <a:schemeClr val="bg1"/>
                          </a:solidFill>
                          <a:effectLst/>
                          <a:highlight>
                            <a:srgbClr val="33A5CC"/>
                          </a:highlight>
                          <a:latin typeface="Calibri" panose="020F0502020204030204" pitchFamily="34" charset="0"/>
                          <a:cs typeface="Calibri" panose="020F0502020204030204" pitchFamily="34" charset="0"/>
                        </a:rPr>
                        <a:t> &amp; </a:t>
                      </a:r>
                      <a:r>
                        <a:rPr lang="en-IE" sz="1100" kern="100" dirty="0" err="1">
                          <a:solidFill>
                            <a:schemeClr val="bg1"/>
                          </a:solidFill>
                          <a:effectLst/>
                          <a:highlight>
                            <a:srgbClr val="33A5CC"/>
                          </a:highlight>
                          <a:latin typeface="Calibri" panose="020F0502020204030204" pitchFamily="34" charset="0"/>
                          <a:cs typeface="Calibri" panose="020F0502020204030204" pitchFamily="34" charset="0"/>
                        </a:rPr>
                        <a:t>Kühlung</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800"/>
                        </a:spcAft>
                        <a:buNone/>
                      </a:pP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r>
                        <a:rPr lang="en-GB" sz="1100" kern="100" dirty="0">
                          <a:solidFill>
                            <a:schemeClr val="bg1"/>
                          </a:solidFill>
                          <a:effectLst/>
                          <a:highlight>
                            <a:srgbClr val="33A5CC"/>
                          </a:highlight>
                          <a:latin typeface="Calibri" panose="020F0502020204030204" pitchFamily="34" charset="0"/>
                          <a:cs typeface="Calibri" panose="020F0502020204030204" pitchFamily="34" charset="0"/>
                        </a:rPr>
                        <a:t>(5) Sustainability</a:t>
                      </a:r>
                      <a:r>
                        <a:rPr lang="en-GB" sz="1100" kern="100" dirty="0">
                          <a:solidFill>
                            <a:srgbClr val="33A5CC"/>
                          </a:solidFill>
                          <a:effectLst/>
                          <a:highlight>
                            <a:srgbClr val="33A5CC"/>
                          </a:highlight>
                          <a:latin typeface="Calibri" panose="020F0502020204030204" pitchFamily="34" charset="0"/>
                          <a:cs typeface="Calibri" panose="020F0502020204030204" pitchFamily="34" charset="0"/>
                        </a:rPr>
                        <a:t>.</a:t>
                      </a:r>
                      <a:endParaRPr lang="en-IE" sz="1100" kern="100" dirty="0">
                        <a:solidFill>
                          <a:schemeClr val="bg1"/>
                        </a:solidFill>
                        <a:effectLst/>
                        <a:highlight>
                          <a:srgbClr val="33A5CC"/>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73681"/>
                  </a:ext>
                </a:extLst>
              </a:tr>
              <a:tr h="399944">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Master </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(LV </a:t>
                      </a: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605890693"/>
                  </a:ext>
                </a:extLst>
              </a:tr>
              <a:tr h="399944">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Bachelor</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Gemischt</a:t>
                      </a:r>
                      <a:r>
                        <a:rPr lang="en-GB" sz="1100" kern="100" dirty="0">
                          <a:solidFill>
                            <a:srgbClr val="404040"/>
                          </a:solidFill>
                          <a:effectLst/>
                          <a:latin typeface="Calibri" panose="020F0502020204030204" pitchFamily="34" charset="0"/>
                          <a:cs typeface="Calibri" panose="020F0502020204030204" pitchFamily="34" charset="0"/>
                        </a:rPr>
                        <a:t> / </a:t>
                      </a:r>
                      <a:r>
                        <a:rPr lang="en-GB" sz="1100" kern="100" dirty="0" err="1">
                          <a:solidFill>
                            <a:srgbClr val="404040"/>
                          </a:solidFill>
                          <a:effectLst/>
                          <a:latin typeface="Calibri" panose="020F0502020204030204" pitchFamily="34" charset="0"/>
                          <a:cs typeface="Calibri" panose="020F0502020204030204" pitchFamily="34" charset="0"/>
                        </a:rPr>
                        <a:t>Teilweise</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4554668"/>
                  </a:ext>
                </a:extLst>
              </a:tr>
              <a:tr h="707579">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a:t>
                      </a:r>
                      <a:r>
                        <a:rPr lang="en-GB" sz="1200" kern="100" dirty="0" err="1">
                          <a:solidFill>
                            <a:schemeClr val="bg1"/>
                          </a:solidFill>
                          <a:effectLst/>
                          <a:highlight>
                            <a:srgbClr val="ED4D24"/>
                          </a:highlight>
                          <a:latin typeface="Calibri" panose="020F0502020204030204" pitchFamily="34" charset="0"/>
                          <a:cs typeface="Calibri" panose="020F0502020204030204" pitchFamily="34" charset="0"/>
                        </a:rPr>
                        <a:t>Ausbildung</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Teilwiese</a:t>
                      </a:r>
                      <a:r>
                        <a:rPr lang="en-GB" sz="1100" kern="100" dirty="0">
                          <a:solidFill>
                            <a:srgbClr val="404040"/>
                          </a:solidFill>
                          <a:effectLst/>
                          <a:latin typeface="Calibri" panose="020F0502020204030204" pitchFamily="34" charset="0"/>
                          <a:cs typeface="Calibri" panose="020F0502020204030204" pitchFamily="34" charset="0"/>
                        </a:rPr>
                        <a:t> → Ja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 Nein → Ja (</a:t>
                      </a:r>
                      <a:r>
                        <a:rPr lang="en-GB" sz="1100" kern="100" dirty="0" err="1">
                          <a:solidFill>
                            <a:srgbClr val="404040"/>
                          </a:solidFill>
                          <a:effectLst/>
                          <a:latin typeface="Calibri" panose="020F0502020204030204" pitchFamily="34" charset="0"/>
                          <a:cs typeface="Calibri" panose="020F0502020204030204" pitchFamily="34" charset="0"/>
                        </a:rPr>
                        <a:t>länderabhängig</a:t>
                      </a:r>
                      <a:r>
                        <a:rPr lang="en-GB" sz="1100" kern="100" dirty="0">
                          <a:solidFill>
                            <a:srgbClr val="404040"/>
                          </a:solidFill>
                          <a:effectLst/>
                          <a:latin typeface="Calibri" panose="020F0502020204030204" pitchFamily="34" charset="0"/>
                          <a:cs typeface="Calibri" panose="020F0502020204030204" pitchFamily="34" charset="0"/>
                        </a:rPr>
                        <a:t>)</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Teilweise</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Gemischt</a:t>
                      </a:r>
                      <a:r>
                        <a:rPr lang="en-GB" sz="1100" kern="100" dirty="0">
                          <a:solidFill>
                            <a:srgbClr val="404040"/>
                          </a:solidFill>
                          <a:effectLst/>
                          <a:latin typeface="Calibri" panose="020F0502020204030204" pitchFamily="34" charset="0"/>
                          <a:cs typeface="Calibri" panose="020F0502020204030204" pitchFamily="34" charset="0"/>
                        </a:rPr>
                        <a:t> (</a:t>
                      </a:r>
                      <a:r>
                        <a:rPr lang="en-GB" sz="1100" kern="100" dirty="0" err="1">
                          <a:solidFill>
                            <a:srgbClr val="404040"/>
                          </a:solidFill>
                          <a:effectLst/>
                          <a:latin typeface="Calibri" panose="020F0502020204030204" pitchFamily="34" charset="0"/>
                          <a:cs typeface="Calibri" panose="020F0502020204030204" pitchFamily="34" charset="0"/>
                        </a:rPr>
                        <a:t>inkl</a:t>
                      </a:r>
                      <a:r>
                        <a:rPr lang="en-GB" sz="1100" kern="100" dirty="0">
                          <a:solidFill>
                            <a:srgbClr val="404040"/>
                          </a:solidFill>
                          <a:effectLst/>
                          <a:latin typeface="Calibri" panose="020F0502020204030204" pitchFamily="34" charset="0"/>
                          <a:cs typeface="Calibri" panose="020F0502020204030204" pitchFamily="34" charset="0"/>
                        </a:rPr>
                        <a:t>. Ja)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 Ja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35541190"/>
                  </a:ext>
                </a:extLst>
              </a:tr>
              <a:tr h="707579">
                <a:tc>
                  <a:txBody>
                    <a:bodyPr/>
                    <a:lstStyle/>
                    <a:p>
                      <a:pPr algn="r">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a:t>
                      </a:r>
                      <a:r>
                        <a:rPr lang="en-GB" sz="1200" kern="100" dirty="0" err="1">
                          <a:solidFill>
                            <a:schemeClr val="bg1"/>
                          </a:solidFill>
                          <a:effectLst/>
                          <a:highlight>
                            <a:srgbClr val="ED4D24"/>
                          </a:highlight>
                          <a:latin typeface="Calibri" panose="020F0502020204030204" pitchFamily="34" charset="0"/>
                          <a:cs typeface="Calibri" panose="020F0502020204030204" pitchFamily="34" charset="0"/>
                        </a:rPr>
                        <a:t>Weiterbildung</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Teilweise</a:t>
                      </a:r>
                      <a:r>
                        <a:rPr lang="en-GB" sz="1100" kern="100" dirty="0">
                          <a:solidFill>
                            <a:srgbClr val="404040"/>
                          </a:solidFill>
                          <a:effectLst/>
                          <a:latin typeface="Calibri" panose="020F0502020204030204" pitchFamily="34" charset="0"/>
                          <a:cs typeface="Calibri" panose="020F0502020204030204" pitchFamily="34" charset="0"/>
                        </a:rPr>
                        <a:t> → Ja (</a:t>
                      </a:r>
                      <a:r>
                        <a:rPr lang="en-GB" sz="1100" kern="100" dirty="0" err="1">
                          <a:solidFill>
                            <a:srgbClr val="404040"/>
                          </a:solidFill>
                          <a:effectLst/>
                          <a:latin typeface="Calibri" panose="020F0502020204030204" pitchFamily="34" charset="0"/>
                          <a:cs typeface="Calibri" panose="020F0502020204030204" pitchFamily="34" charset="0"/>
                        </a:rPr>
                        <a:t>Kompetenzzentren</a:t>
                      </a:r>
                      <a:r>
                        <a:rPr lang="en-GB" sz="1100" kern="100" dirty="0">
                          <a:solidFill>
                            <a:srgbClr val="404040"/>
                          </a:solidFill>
                          <a:effectLst/>
                          <a:latin typeface="Calibri" panose="020F0502020204030204" pitchFamily="34" charset="0"/>
                          <a:cs typeface="Calibri" panose="020F0502020204030204" pitchFamily="34" charset="0"/>
                        </a:rPr>
                        <a:t>)</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IE" sz="1100" kern="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Teilweise</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a:solidFill>
                            <a:srgbClr val="404040"/>
                          </a:solidFill>
                          <a:effectLst/>
                          <a:latin typeface="Calibri" panose="020F0502020204030204" pitchFamily="34" charset="0"/>
                          <a:cs typeface="Calibri" panose="020F0502020204030204" pitchFamily="34" charset="0"/>
                        </a:rPr>
                        <a:t>Ja / </a:t>
                      </a:r>
                      <a:r>
                        <a:rPr lang="en-GB" sz="1100" kern="100" dirty="0" err="1">
                          <a:solidFill>
                            <a:srgbClr val="404040"/>
                          </a:solidFill>
                          <a:effectLst/>
                          <a:latin typeface="Calibri" panose="020F0502020204030204" pitchFamily="34" charset="0"/>
                          <a:cs typeface="Calibri" panose="020F0502020204030204" pitchFamily="34" charset="0"/>
                        </a:rPr>
                        <a:t>Teilweise</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Teilwiese</a:t>
                      </a:r>
                      <a:r>
                        <a:rPr lang="en-GB" sz="1100" kern="100" dirty="0">
                          <a:solidFill>
                            <a:srgbClr val="404040"/>
                          </a:solidFill>
                          <a:effectLst/>
                          <a:latin typeface="Calibri" panose="020F0502020204030204" pitchFamily="34" charset="0"/>
                          <a:cs typeface="Calibri" panose="020F0502020204030204" pitchFamily="34" charset="0"/>
                        </a:rPr>
                        <a:t> → Ja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tc>
                  <a:txBody>
                    <a:bodyPr/>
                    <a:lstStyle/>
                    <a:p>
                      <a:pPr algn="ctr">
                        <a:spcAft>
                          <a:spcPts val="800"/>
                        </a:spcAft>
                        <a:buNone/>
                      </a:pPr>
                      <a:r>
                        <a:rPr lang="en-GB" sz="1100" kern="100" dirty="0" err="1">
                          <a:solidFill>
                            <a:srgbClr val="404040"/>
                          </a:solidFill>
                          <a:effectLst/>
                          <a:latin typeface="Calibri" panose="020F0502020204030204" pitchFamily="34" charset="0"/>
                          <a:cs typeface="Calibri" panose="020F0502020204030204" pitchFamily="34" charset="0"/>
                        </a:rPr>
                        <a:t>Teilwiese</a:t>
                      </a:r>
                      <a:r>
                        <a:rPr lang="en-GB" sz="1100" kern="100" dirty="0">
                          <a:solidFill>
                            <a:srgbClr val="404040"/>
                          </a:solidFill>
                          <a:effectLst/>
                          <a:latin typeface="Calibri" panose="020F0502020204030204" pitchFamily="34" charset="0"/>
                          <a:cs typeface="Calibri" panose="020F0502020204030204" pitchFamily="34" charset="0"/>
                        </a:rPr>
                        <a:t> → Ja</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404040"/>
                      </a:solidFill>
                      <a:prstDash val="sysDot"/>
                      <a:round/>
                      <a:headEnd type="none" w="med" len="med"/>
                      <a:tailEnd type="none" w="med" len="med"/>
                    </a:lnL>
                    <a:lnR w="12700" cap="flat" cmpd="sng" algn="ctr">
                      <a:solidFill>
                        <a:srgbClr val="404040"/>
                      </a:solidFill>
                      <a:prstDash val="sysDot"/>
                      <a:round/>
                      <a:headEnd type="none" w="med" len="med"/>
                      <a:tailEnd type="none" w="med" len="med"/>
                    </a:lnR>
                    <a:lnT w="12700" cap="flat" cmpd="sng" algn="ctr">
                      <a:solidFill>
                        <a:srgbClr val="404040"/>
                      </a:solidFill>
                      <a:prstDash val="sysDot"/>
                      <a:round/>
                      <a:headEnd type="none" w="med" len="med"/>
                      <a:tailEnd type="none" w="med" len="med"/>
                    </a:lnT>
                    <a:lnB w="1270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4163117524"/>
                  </a:ext>
                </a:extLst>
              </a:tr>
            </a:tbl>
          </a:graphicData>
        </a:graphic>
      </p:graphicFrame>
      <p:sp>
        <p:nvSpPr>
          <p:cNvPr id="3" name="TextBox 2">
            <a:extLst>
              <a:ext uri="{FF2B5EF4-FFF2-40B4-BE49-F238E27FC236}">
                <a16:creationId xmlns:a16="http://schemas.microsoft.com/office/drawing/2014/main" id="{291735B1-38A4-AFC4-8310-7DBC5DD576EB}"/>
              </a:ext>
            </a:extLst>
          </p:cNvPr>
          <p:cNvSpPr txBox="1"/>
          <p:nvPr/>
        </p:nvSpPr>
        <p:spPr>
          <a:xfrm>
            <a:off x="1329464" y="3970366"/>
            <a:ext cx="3374238" cy="310341"/>
          </a:xfrm>
          <a:prstGeom prst="rect">
            <a:avLst/>
          </a:prstGeom>
          <a:noFill/>
        </p:spPr>
        <p:txBody>
          <a:bodyPr wrap="square" rtlCol="0" anchor="t">
            <a:spAutoFit/>
          </a:bodyPr>
          <a:lstStyle/>
          <a:p>
            <a:pPr marL="6350">
              <a:lnSpc>
                <a:spcPts val="1700"/>
              </a:lnSpc>
              <a:tabLst>
                <a:tab pos="611188" algn="l"/>
              </a:tabLst>
            </a:pPr>
            <a:r>
              <a:rPr lang="en-US" sz="1600" b="1" dirty="0" err="1">
                <a:solidFill>
                  <a:srgbClr val="ED4D24"/>
                </a:solidFill>
                <a:highlight>
                  <a:srgbClr val="FFFFFF"/>
                </a:highlight>
                <a:latin typeface="Calibri" panose="020F0502020204030204" pitchFamily="34" charset="0"/>
                <a:cs typeface="Calibri" panose="020F0502020204030204" pitchFamily="34" charset="0"/>
              </a:rPr>
              <a:t>Querschnittsprioritäten</a:t>
            </a:r>
            <a:r>
              <a:rPr lang="en-US" sz="1600" b="1" dirty="0">
                <a:solidFill>
                  <a:srgbClr val="ED4D24"/>
                </a:solidFill>
                <a:highlight>
                  <a:srgbClr val="FFFFFF"/>
                </a:highlight>
                <a:latin typeface="Calibri" panose="020F0502020204030204" pitchFamily="34" charset="0"/>
                <a:cs typeface="Calibri" panose="020F0502020204030204" pitchFamily="34" charset="0"/>
              </a:rPr>
              <a:t> (alle </a:t>
            </a:r>
            <a:r>
              <a:rPr lang="en-US" sz="1600" b="1" dirty="0" err="1">
                <a:solidFill>
                  <a:srgbClr val="ED4D24"/>
                </a:solidFill>
                <a:highlight>
                  <a:srgbClr val="FFFFFF"/>
                </a:highlight>
                <a:latin typeface="Calibri" panose="020F0502020204030204" pitchFamily="34" charset="0"/>
                <a:cs typeface="Calibri" panose="020F0502020204030204" pitchFamily="34" charset="0"/>
              </a:rPr>
              <a:t>Ebenen</a:t>
            </a:r>
            <a:r>
              <a:rPr lang="en-US" sz="1600" b="1" dirty="0">
                <a:solidFill>
                  <a:srgbClr val="ED4D24"/>
                </a:solidFill>
                <a:highlight>
                  <a:srgbClr val="FFFFFF"/>
                </a:highlight>
                <a:latin typeface="Calibri" panose="020F0502020204030204" pitchFamily="34" charset="0"/>
                <a:cs typeface="Calibri" panose="020F0502020204030204" pitchFamily="34" charset="0"/>
              </a:rPr>
              <a:t>)</a:t>
            </a:r>
          </a:p>
        </p:txBody>
      </p:sp>
      <p:cxnSp>
        <p:nvCxnSpPr>
          <p:cNvPr id="5" name="Straight Connector 4">
            <a:extLst>
              <a:ext uri="{FF2B5EF4-FFF2-40B4-BE49-F238E27FC236}">
                <a16:creationId xmlns:a16="http://schemas.microsoft.com/office/drawing/2014/main" id="{6A599334-961A-1E3A-D3D6-86CC87A2DEE8}"/>
              </a:ext>
            </a:extLst>
          </p:cNvPr>
          <p:cNvCxnSpPr>
            <a:cxnSpLocks/>
          </p:cNvCxnSpPr>
          <p:nvPr/>
        </p:nvCxnSpPr>
        <p:spPr>
          <a:xfrm>
            <a:off x="-24515" y="4121965"/>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C963EC-8E8C-9067-B87A-2F29AB1431A5}"/>
              </a:ext>
            </a:extLst>
          </p:cNvPr>
          <p:cNvCxnSpPr>
            <a:cxnSpLocks/>
            <a:stCxn id="37" idx="2"/>
          </p:cNvCxnSpPr>
          <p:nvPr/>
        </p:nvCxnSpPr>
        <p:spPr>
          <a:xfrm>
            <a:off x="837738" y="4363087"/>
            <a:ext cx="18148" cy="445550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Triangle 10">
            <a:extLst>
              <a:ext uri="{FF2B5EF4-FFF2-40B4-BE49-F238E27FC236}">
                <a16:creationId xmlns:a16="http://schemas.microsoft.com/office/drawing/2014/main" id="{BE99FD89-D7C5-2A1E-2E2E-9248DA37F22C}"/>
              </a:ext>
            </a:extLst>
          </p:cNvPr>
          <p:cNvSpPr/>
          <p:nvPr/>
        </p:nvSpPr>
        <p:spPr>
          <a:xfrm rot="5400000">
            <a:off x="199778" y="402828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3FFE27A-DC7F-DE8C-0FE9-0A661ADF06DA}"/>
              </a:ext>
            </a:extLst>
          </p:cNvPr>
          <p:cNvSpPr txBox="1"/>
          <p:nvPr/>
        </p:nvSpPr>
        <p:spPr>
          <a:xfrm>
            <a:off x="1194245" y="4661899"/>
            <a:ext cx="6090473" cy="4183196"/>
          </a:xfrm>
          <a:prstGeom prst="rect">
            <a:avLst/>
          </a:prstGeom>
          <a:noFill/>
        </p:spPr>
        <p:txBody>
          <a:bodyPr wrap="square">
            <a:spAutoFit/>
          </a:bodyPr>
          <a:lstStyle/>
          <a:p>
            <a:pPr>
              <a:lnSpc>
                <a:spcPts val="1340"/>
              </a:lnSpc>
            </a:pPr>
            <a:r>
              <a:rPr lang="de-DE" sz="1600" b="1" dirty="0">
                <a:solidFill>
                  <a:srgbClr val="ED4D24"/>
                </a:solidFill>
                <a:latin typeface="Calibri" panose="020F0502020204030204" pitchFamily="34" charset="0"/>
                <a:cs typeface="Calibri" panose="020F0502020204030204" pitchFamily="34" charset="0"/>
              </a:rPr>
              <a:t>Verbesserung des praktischen Lernens (Kriterium 1)</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de-DE" sz="1100" dirty="0">
                <a:solidFill>
                  <a:srgbClr val="404040"/>
                </a:solidFill>
                <a:latin typeface="Calibri" panose="020F0502020204030204" pitchFamily="34" charset="0"/>
                <a:cs typeface="Calibri" panose="020F0502020204030204" pitchFamily="34" charset="0"/>
              </a:rPr>
              <a:t>Richten Sie Standardlabore mit Werkzeugen wie Inbetriebnahmesoftware, GMS/IoT-Kits, digitalen Zwillingen und Datenloggern ein. Dies hilft den Studierenden, praktische Erfahrungen mit den Technologien zu sammeln, über die sie lernen.</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Digitale Kompetenzen in den Alltag integrieren (Kriterium 2)</a:t>
            </a:r>
            <a:endParaRPr lang="en-IE" sz="1600" b="1" dirty="0">
              <a:solidFill>
                <a:srgbClr val="ED4D24"/>
              </a:solidFill>
              <a:latin typeface="Calibri" panose="020F0502020204030204" pitchFamily="34" charset="0"/>
              <a:cs typeface="Calibri" panose="020F0502020204030204" pitchFamily="34" charset="0"/>
            </a:endParaRPr>
          </a:p>
          <a:p>
            <a:pPr lvl="0"/>
            <a:r>
              <a:rPr lang="en-IE" sz="600" b="1" dirty="0">
                <a:solidFill>
                  <a:srgbClr val="ED4D24"/>
                </a:solidFill>
                <a:latin typeface="Calibri" panose="020F0502020204030204" pitchFamily="34" charset="0"/>
                <a:cs typeface="Calibri" panose="020F0502020204030204" pitchFamily="34" charset="0"/>
              </a:rPr>
              <a:t> </a:t>
            </a:r>
          </a:p>
          <a:p>
            <a:pPr>
              <a:lnSpc>
                <a:spcPts val="1140"/>
              </a:lnSpc>
            </a:pPr>
            <a:r>
              <a:rPr lang="de-DE" sz="1100" dirty="0">
                <a:solidFill>
                  <a:srgbClr val="404040"/>
                </a:solidFill>
                <a:latin typeface="Calibri" panose="020F0502020204030204" pitchFamily="34" charset="0"/>
                <a:cs typeface="Calibri" panose="020F0502020204030204" pitchFamily="34" charset="0"/>
              </a:rPr>
              <a:t>Beschränken Sie die Vermittlung von Digitalisierungsthemen nicht nur auf Vorlesungen, sondern integrieren Sie auch Aufgaben zur Datenanalyse und Fehlererkennung in Hausaufgaben und Prüfungen für Bachelor-, Ausbildungs- und Weiterbildungsprogramme.</a:t>
            </a:r>
            <a:r>
              <a:rPr lang="en-IE" sz="1100" dirty="0">
                <a:solidFill>
                  <a:srgbClr val="404040"/>
                </a:solidFill>
                <a:latin typeface="Calibri" panose="020F0502020204030204" pitchFamily="34" charset="0"/>
                <a:cs typeface="Calibri" panose="020F0502020204030204" pitchFamily="34" charset="0"/>
              </a:rPr>
              <a:t>  </a:t>
            </a: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Die Regulierung klar und konsequent vermitteln (Kriterium 3)</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Halten Sie Inhalte zu Ökodesign, F-Gasen, Energielabeln und Emissionen aktuell. Nutzen Sie benotete Aufgaben wie Checklisten, Berechnungen und kleine Fallstudien, um zu zeigen, dass die Schüler die Regeln verstehen.</a:t>
            </a:r>
            <a:r>
              <a:rPr lang="en-IE" sz="1100" dirty="0">
                <a:solidFill>
                  <a:srgbClr val="404040"/>
                </a:solidFill>
                <a:latin typeface="Calibri" panose="020F0502020204030204" pitchFamily="34" charset="0"/>
                <a:cs typeface="Calibri" panose="020F0502020204030204" pitchFamily="34" charset="0"/>
              </a:rPr>
              <a:t> </a:t>
            </a: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de-DE" sz="1600" b="1" dirty="0">
                <a:solidFill>
                  <a:srgbClr val="ED4D24"/>
                </a:solidFill>
                <a:latin typeface="Calibri" panose="020F0502020204030204" pitchFamily="34" charset="0"/>
                <a:cs typeface="Calibri" panose="020F0502020204030204" pitchFamily="34" charset="0"/>
              </a:rPr>
              <a:t>Messung von Nachhaltigkeit und Dekarbonisierung (Kriterien 4 und 5)</a:t>
            </a:r>
            <a:r>
              <a:rPr lang="en-IE" sz="1600" b="1" dirty="0">
                <a:solidFill>
                  <a:srgbClr val="ED4D24"/>
                </a:solidFill>
                <a:latin typeface="Calibri" panose="020F0502020204030204" pitchFamily="34" charset="0"/>
                <a:cs typeface="Calibri" panose="020F0502020204030204" pitchFamily="34" charset="0"/>
              </a:rPr>
              <a:t> </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Verknüpfen Sie Labore und Projekte mit realen Ergebnissen – wie Energie- und CO2-Daten, Kältemittelwahl und Lebenszyklusbetrachtung. So stellen Sie sicher, dass Studierende das Gelernte in realen Situationen anwenden können.</a:t>
            </a:r>
            <a:endParaRPr lang="en-IE" sz="10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Universitäten</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als</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Lernzentren</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nutzen</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Starke Master- und Bachelorstudiengänge sollten die berufliche Aus- und Weiterbildung leiten und unterstützen. Dies trägt zur Steigerung der Ausbildungsqualität auf allen Ebenen bei.</a:t>
            </a:r>
            <a:endParaRPr lang="en-IE" sz="1100" dirty="0">
              <a:solidFill>
                <a:srgbClr val="404040"/>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0B9819AE-A82E-FFE0-FE8D-3DA9B662B3CD}"/>
              </a:ext>
            </a:extLst>
          </p:cNvPr>
          <p:cNvCxnSpPr>
            <a:cxnSpLocks/>
          </p:cNvCxnSpPr>
          <p:nvPr/>
        </p:nvCxnSpPr>
        <p:spPr>
          <a:xfrm>
            <a:off x="855886" y="8818588"/>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C0D17B4-A18A-0447-F0DF-8BAB1040DF22}"/>
              </a:ext>
            </a:extLst>
          </p:cNvPr>
          <p:cNvGrpSpPr/>
          <p:nvPr/>
        </p:nvGrpSpPr>
        <p:grpSpPr>
          <a:xfrm>
            <a:off x="667544" y="4489907"/>
            <a:ext cx="6909386" cy="288000"/>
            <a:chOff x="644327" y="1972700"/>
            <a:chExt cx="6909386" cy="288000"/>
          </a:xfrm>
        </p:grpSpPr>
        <p:cxnSp>
          <p:nvCxnSpPr>
            <p:cNvPr id="22" name="Straight Connector 21">
              <a:extLst>
                <a:ext uri="{FF2B5EF4-FFF2-40B4-BE49-F238E27FC236}">
                  <a16:creationId xmlns:a16="http://schemas.microsoft.com/office/drawing/2014/main" id="{94A1E34D-8A1A-1FBF-5C09-893B3731CFA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39F5BE8-4008-9B4D-86BA-5F39C4CBDD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24" name="Group 23">
            <a:extLst>
              <a:ext uri="{FF2B5EF4-FFF2-40B4-BE49-F238E27FC236}">
                <a16:creationId xmlns:a16="http://schemas.microsoft.com/office/drawing/2014/main" id="{A2E0B7D6-EAE4-EE6E-E25C-E5ABB62F3196}"/>
              </a:ext>
            </a:extLst>
          </p:cNvPr>
          <p:cNvGrpSpPr/>
          <p:nvPr/>
        </p:nvGrpSpPr>
        <p:grpSpPr>
          <a:xfrm>
            <a:off x="667544" y="5335408"/>
            <a:ext cx="6909386" cy="288000"/>
            <a:chOff x="644327" y="1972700"/>
            <a:chExt cx="6909386" cy="288000"/>
          </a:xfrm>
        </p:grpSpPr>
        <p:cxnSp>
          <p:nvCxnSpPr>
            <p:cNvPr id="26" name="Straight Connector 25">
              <a:extLst>
                <a:ext uri="{FF2B5EF4-FFF2-40B4-BE49-F238E27FC236}">
                  <a16:creationId xmlns:a16="http://schemas.microsoft.com/office/drawing/2014/main" id="{D70C34F1-8013-1430-95E3-4AFCCB07EC3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ABD2408-E144-A3E0-54C9-F8A70C501F0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54648F53-99D7-46A6-D5CA-4ED5BBE8B28E}"/>
              </a:ext>
            </a:extLst>
          </p:cNvPr>
          <p:cNvGrpSpPr/>
          <p:nvPr/>
        </p:nvGrpSpPr>
        <p:grpSpPr>
          <a:xfrm>
            <a:off x="667544" y="7084970"/>
            <a:ext cx="6909386" cy="288000"/>
            <a:chOff x="644327" y="1972700"/>
            <a:chExt cx="6909386" cy="288000"/>
          </a:xfrm>
        </p:grpSpPr>
        <p:cxnSp>
          <p:nvCxnSpPr>
            <p:cNvPr id="31" name="Straight Connector 30">
              <a:extLst>
                <a:ext uri="{FF2B5EF4-FFF2-40B4-BE49-F238E27FC236}">
                  <a16:creationId xmlns:a16="http://schemas.microsoft.com/office/drawing/2014/main" id="{AC2A3934-DB75-9132-85AA-11A252040C1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B5BB3D0-30AC-80BD-EB1E-B362C669FC9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25" name="Group 24">
            <a:extLst>
              <a:ext uri="{FF2B5EF4-FFF2-40B4-BE49-F238E27FC236}">
                <a16:creationId xmlns:a16="http://schemas.microsoft.com/office/drawing/2014/main" id="{212D127C-E6FF-AA9D-65EB-08C9D428013A}"/>
              </a:ext>
            </a:extLst>
          </p:cNvPr>
          <p:cNvGrpSpPr/>
          <p:nvPr/>
        </p:nvGrpSpPr>
        <p:grpSpPr>
          <a:xfrm>
            <a:off x="667544" y="6175235"/>
            <a:ext cx="6909386" cy="288000"/>
            <a:chOff x="644327" y="1972700"/>
            <a:chExt cx="6909386" cy="288000"/>
          </a:xfrm>
        </p:grpSpPr>
        <p:cxnSp>
          <p:nvCxnSpPr>
            <p:cNvPr id="29" name="Straight Connector 28">
              <a:extLst>
                <a:ext uri="{FF2B5EF4-FFF2-40B4-BE49-F238E27FC236}">
                  <a16:creationId xmlns:a16="http://schemas.microsoft.com/office/drawing/2014/main" id="{66C2992C-4ED5-F2C0-F3A5-58F44F41789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F276B9D-F2E9-2016-C1E5-D559F972CDA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34" name="Group 33">
            <a:extLst>
              <a:ext uri="{FF2B5EF4-FFF2-40B4-BE49-F238E27FC236}">
                <a16:creationId xmlns:a16="http://schemas.microsoft.com/office/drawing/2014/main" id="{1585E4F7-BC03-C63F-E185-829801096AC6}"/>
              </a:ext>
            </a:extLst>
          </p:cNvPr>
          <p:cNvGrpSpPr/>
          <p:nvPr/>
        </p:nvGrpSpPr>
        <p:grpSpPr>
          <a:xfrm>
            <a:off x="667544" y="7938288"/>
            <a:ext cx="6909386" cy="288000"/>
            <a:chOff x="644327" y="1972700"/>
            <a:chExt cx="6909386" cy="288000"/>
          </a:xfrm>
        </p:grpSpPr>
        <p:cxnSp>
          <p:nvCxnSpPr>
            <p:cNvPr id="35" name="Straight Connector 34">
              <a:extLst>
                <a:ext uri="{FF2B5EF4-FFF2-40B4-BE49-F238E27FC236}">
                  <a16:creationId xmlns:a16="http://schemas.microsoft.com/office/drawing/2014/main" id="{8E31E52B-3A87-1F1C-755D-601F2E15622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90EB895-7A59-9344-C847-130226FCF42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37" name="TextBox 36">
            <a:extLst>
              <a:ext uri="{FF2B5EF4-FFF2-40B4-BE49-F238E27FC236}">
                <a16:creationId xmlns:a16="http://schemas.microsoft.com/office/drawing/2014/main" id="{1278094D-317C-ED30-3FDB-B713E07E7357}"/>
              </a:ext>
            </a:extLst>
          </p:cNvPr>
          <p:cNvSpPr txBox="1"/>
          <p:nvPr/>
        </p:nvSpPr>
        <p:spPr>
          <a:xfrm>
            <a:off x="521774" y="394758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a:t>
            </a:r>
            <a:r>
              <a:rPr lang="lv-LV" sz="2100" b="1" dirty="0">
                <a:solidFill>
                  <a:schemeClr val="bg1"/>
                </a:solidFill>
                <a:latin typeface="Calibri" panose="020F0502020204030204" pitchFamily="34" charset="0"/>
                <a:cs typeface="Calibri" panose="020F0502020204030204" pitchFamily="34" charset="0"/>
              </a:rPr>
              <a:t>4</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pic>
        <p:nvPicPr>
          <p:cNvPr id="68" name="Picture 67" descr="A person in a hard hat working on a machine&#10;&#10;AI-generated content may be incorrect.">
            <a:extLst>
              <a:ext uri="{FF2B5EF4-FFF2-40B4-BE49-F238E27FC236}">
                <a16:creationId xmlns:a16="http://schemas.microsoft.com/office/drawing/2014/main" id="{6F2FD479-E133-178A-2E22-7A3CEA9D06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864" b="399"/>
          <a:stretch/>
        </p:blipFill>
        <p:spPr>
          <a:xfrm>
            <a:off x="-24515" y="8937417"/>
            <a:ext cx="7601445" cy="1413664"/>
          </a:xfrm>
          <a:prstGeom prst="rect">
            <a:avLst/>
          </a:prstGeom>
        </p:spPr>
      </p:pic>
      <p:sp>
        <p:nvSpPr>
          <p:cNvPr id="70" name="Freeform 19">
            <a:extLst>
              <a:ext uri="{FF2B5EF4-FFF2-40B4-BE49-F238E27FC236}">
                <a16:creationId xmlns:a16="http://schemas.microsoft.com/office/drawing/2014/main" id="{27948843-2617-2180-3A9B-0A6D871C987B}"/>
              </a:ext>
            </a:extLst>
          </p:cNvPr>
          <p:cNvSpPr/>
          <p:nvPr/>
        </p:nvSpPr>
        <p:spPr>
          <a:xfrm>
            <a:off x="-24515" y="8931792"/>
            <a:ext cx="7601445" cy="64960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71" name="Text Placeholder 20">
            <a:extLst>
              <a:ext uri="{FF2B5EF4-FFF2-40B4-BE49-F238E27FC236}">
                <a16:creationId xmlns:a16="http://schemas.microsoft.com/office/drawing/2014/main" id="{F7CE79DE-AD79-2F05-4A23-A588CB6917EF}"/>
              </a:ext>
            </a:extLst>
          </p:cNvPr>
          <p:cNvSpPr txBox="1">
            <a:spLocks/>
          </p:cNvSpPr>
          <p:nvPr/>
        </p:nvSpPr>
        <p:spPr>
          <a:xfrm>
            <a:off x="819591" y="8911075"/>
            <a:ext cx="6670404" cy="39466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ctr">
              <a:lnSpc>
                <a:spcPts val="1660"/>
              </a:lnSpc>
              <a:spcBef>
                <a:spcPts val="0"/>
              </a:spcBef>
            </a:pPr>
            <a:r>
              <a:rPr lang="de-DE" sz="1700" b="0" i="1" dirty="0">
                <a:solidFill>
                  <a:schemeClr val="bg1"/>
                </a:solidFill>
              </a:rPr>
              <a:t>Die Umsetzung der oben genannten Empfehlungen wird eine einheitliche, nachvollziehbare und branchengerechte Abdeckung aller fünf Kriterien gewährleisten.</a:t>
            </a:r>
            <a:r>
              <a:rPr lang="en-US" sz="1700" b="0" i="1" dirty="0">
                <a:solidFill>
                  <a:schemeClr val="bg1"/>
                </a:solidFill>
              </a:rPr>
              <a:t>. </a:t>
            </a:r>
          </a:p>
        </p:txBody>
      </p:sp>
      <p:grpSp>
        <p:nvGrpSpPr>
          <p:cNvPr id="72" name="Graphic 40">
            <a:extLst>
              <a:ext uri="{FF2B5EF4-FFF2-40B4-BE49-F238E27FC236}">
                <a16:creationId xmlns:a16="http://schemas.microsoft.com/office/drawing/2014/main" id="{91355692-6300-EAB9-FF24-ECAA468B1B3B}"/>
              </a:ext>
            </a:extLst>
          </p:cNvPr>
          <p:cNvGrpSpPr/>
          <p:nvPr/>
        </p:nvGrpSpPr>
        <p:grpSpPr>
          <a:xfrm>
            <a:off x="-1850404" y="8941625"/>
            <a:ext cx="3300425" cy="1528275"/>
            <a:chOff x="-3997860" y="6017904"/>
            <a:chExt cx="935163" cy="579845"/>
          </a:xfrm>
          <a:solidFill>
            <a:schemeClr val="bg1">
              <a:alpha val="29965"/>
            </a:schemeClr>
          </a:solidFill>
        </p:grpSpPr>
        <p:sp>
          <p:nvSpPr>
            <p:cNvPr id="73" name="Freeform 22">
              <a:extLst>
                <a:ext uri="{FF2B5EF4-FFF2-40B4-BE49-F238E27FC236}">
                  <a16:creationId xmlns:a16="http://schemas.microsoft.com/office/drawing/2014/main" id="{36A647CF-E045-A6C6-D348-CCC427C9110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4" name="Freeform 23">
              <a:extLst>
                <a:ext uri="{FF2B5EF4-FFF2-40B4-BE49-F238E27FC236}">
                  <a16:creationId xmlns:a16="http://schemas.microsoft.com/office/drawing/2014/main" id="{C9BB46E6-30E3-0ABE-1EEA-0962A43ADD4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5" name="Freeform 24">
              <a:extLst>
                <a:ext uri="{FF2B5EF4-FFF2-40B4-BE49-F238E27FC236}">
                  <a16:creationId xmlns:a16="http://schemas.microsoft.com/office/drawing/2014/main" id="{D02B61D7-0757-D660-C313-95683DE05BB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76" name="Freeform 26">
              <a:extLst>
                <a:ext uri="{FF2B5EF4-FFF2-40B4-BE49-F238E27FC236}">
                  <a16:creationId xmlns:a16="http://schemas.microsoft.com/office/drawing/2014/main" id="{D94F8260-D257-6FAE-E668-F58FED97C52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45948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652F-BBB8-11A0-587F-61B4341420DC}"/>
            </a:ext>
          </a:extLst>
        </p:cNvPr>
        <p:cNvGrpSpPr/>
        <p:nvPr/>
      </p:nvGrpSpPr>
      <p:grpSpPr>
        <a:xfrm>
          <a:off x="0" y="0"/>
          <a:ext cx="0" cy="0"/>
          <a:chOff x="0" y="0"/>
          <a:chExt cx="0" cy="0"/>
        </a:xfrm>
      </p:grpSpPr>
      <p:pic>
        <p:nvPicPr>
          <p:cNvPr id="25" name="Picture 24" descr="A group of men wearing hardhats and yellow shirts&#10;&#10;AI-generated content may be incorrect.">
            <a:extLst>
              <a:ext uri="{FF2B5EF4-FFF2-40B4-BE49-F238E27FC236}">
                <a16:creationId xmlns:a16="http://schemas.microsoft.com/office/drawing/2014/main" id="{A1AD5DAF-1F74-8DF3-ACE4-CC5771C185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697" b="9697"/>
          <a:stretch>
            <a:fillRect/>
          </a:stretch>
        </p:blipFill>
        <p:spPr>
          <a:xfrm>
            <a:off x="-5" y="1548099"/>
            <a:ext cx="7559675" cy="4062346"/>
          </a:xfrm>
          <a:prstGeom prst="rect">
            <a:avLst/>
          </a:prstGeom>
        </p:spPr>
      </p:pic>
      <p:sp>
        <p:nvSpPr>
          <p:cNvPr id="22" name="Freeform 21">
            <a:extLst>
              <a:ext uri="{FF2B5EF4-FFF2-40B4-BE49-F238E27FC236}">
                <a16:creationId xmlns:a16="http://schemas.microsoft.com/office/drawing/2014/main" id="{128EE95D-32D6-5A5B-08C0-3A4A84BDD486}"/>
              </a:ext>
            </a:extLst>
          </p:cNvPr>
          <p:cNvSpPr/>
          <p:nvPr/>
        </p:nvSpPr>
        <p:spPr>
          <a:xfrm>
            <a:off x="-5" y="5172078"/>
            <a:ext cx="1842899" cy="51770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CFD13221-DAFD-FCD6-6162-86C0794C15DB}"/>
              </a:ext>
            </a:extLst>
          </p:cNvPr>
          <p:cNvSpPr/>
          <p:nvPr/>
        </p:nvSpPr>
        <p:spPr>
          <a:xfrm>
            <a:off x="1337714" y="8373227"/>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732F2819-5EB1-87CE-E155-7D9BBD024655}"/>
              </a:ext>
            </a:extLst>
          </p:cNvPr>
          <p:cNvSpPr txBox="1">
            <a:spLocks/>
          </p:cNvSpPr>
          <p:nvPr/>
        </p:nvSpPr>
        <p:spPr>
          <a:xfrm>
            <a:off x="432522" y="866210"/>
            <a:ext cx="5161628" cy="41366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err="1">
                <a:solidFill>
                  <a:srgbClr val="2D62AE"/>
                </a:solidFill>
                <a:latin typeface="Calibri" panose="020F0502020204030204" pitchFamily="34" charset="0"/>
                <a:cs typeface="Calibri" panose="020F0502020204030204" pitchFamily="34" charset="0"/>
              </a:rPr>
              <a:t>Ergebnisse</a:t>
            </a:r>
            <a:r>
              <a:rPr lang="en-US" sz="3200" b="1" dirty="0">
                <a:solidFill>
                  <a:srgbClr val="2D62AE"/>
                </a:solidFill>
                <a:latin typeface="Calibri" panose="020F0502020204030204" pitchFamily="34" charset="0"/>
                <a:cs typeface="Calibri" panose="020F0502020204030204" pitchFamily="34" charset="0"/>
              </a:rPr>
              <a:t> der </a:t>
            </a:r>
            <a:r>
              <a:rPr lang="en-US" sz="3200" b="1" dirty="0" err="1">
                <a:solidFill>
                  <a:srgbClr val="2D62AE"/>
                </a:solidFill>
                <a:latin typeface="Calibri" panose="020F0502020204030204" pitchFamily="34" charset="0"/>
                <a:cs typeface="Calibri" panose="020F0502020204030204" pitchFamily="34" charset="0"/>
              </a:rPr>
              <a:t>Feldforschung</a:t>
            </a:r>
            <a:endParaRPr lang="en-US" sz="3200" b="1" dirty="0">
              <a:solidFill>
                <a:srgbClr val="2D62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717B8A3-755D-923A-7DBE-24EDB5281094}"/>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AAA3C18E-2823-14DA-ECA6-86029DB7812A}"/>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CF15CCA-5729-BE5D-7244-FA90DD796314}"/>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D69AE129-F9ED-5C6A-7A9E-CDE883BF8A7D}"/>
              </a:ext>
            </a:extLst>
          </p:cNvPr>
          <p:cNvSpPr txBox="1">
            <a:spLocks/>
          </p:cNvSpPr>
          <p:nvPr/>
        </p:nvSpPr>
        <p:spPr>
          <a:xfrm>
            <a:off x="2203423" y="5992605"/>
            <a:ext cx="4923729" cy="528858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en-US" sz="1500" b="1" dirty="0" err="1">
                <a:solidFill>
                  <a:srgbClr val="404040"/>
                </a:solidFill>
              </a:rPr>
              <a:t>Analyse</a:t>
            </a:r>
            <a:r>
              <a:rPr lang="en-US" sz="1500" b="1" dirty="0">
                <a:solidFill>
                  <a:srgbClr val="404040"/>
                </a:solidFill>
              </a:rPr>
              <a:t> von </a:t>
            </a:r>
            <a:r>
              <a:rPr lang="en-US" sz="1500" b="1" dirty="0" err="1">
                <a:solidFill>
                  <a:srgbClr val="404040"/>
                </a:solidFill>
              </a:rPr>
              <a:t>Tiefeninterviews</a:t>
            </a:r>
            <a:r>
              <a:rPr lang="en-US" sz="1500" b="1" dirty="0">
                <a:solidFill>
                  <a:srgbClr val="404040"/>
                </a:solidFill>
              </a:rPr>
              <a:t>	</a:t>
            </a:r>
            <a:r>
              <a:rPr lang="en-US" sz="1500" b="1" dirty="0">
                <a:solidFill>
                  <a:srgbClr val="404040"/>
                </a:solidFill>
                <a:hlinkClick r:id="rId3" action="ppaction://hlinksldjump">
                  <a:extLst>
                    <a:ext uri="{A12FA001-AC4F-418D-AE19-62706E023703}">
                      <ahyp:hlinkClr xmlns:ahyp="http://schemas.microsoft.com/office/drawing/2018/hyperlinkcolor" val="tx"/>
                    </a:ext>
                  </a:extLst>
                </a:hlinkClick>
              </a:rPr>
              <a:t>32</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4.1.1	</a:t>
            </a:r>
            <a:r>
              <a:rPr lang="de-DE" sz="1500" dirty="0">
                <a:solidFill>
                  <a:srgbClr val="404040"/>
                </a:solidFill>
              </a:rPr>
              <a:t>Arbeitsablauf und Problemlösung</a:t>
            </a:r>
          </a:p>
          <a:p>
            <a:pPr marL="0" lvl="1" indent="0">
              <a:lnSpc>
                <a:spcPts val="1940"/>
              </a:lnSpc>
              <a:spcBef>
                <a:spcPts val="0"/>
              </a:spcBef>
              <a:buNone/>
              <a:tabLst>
                <a:tab pos="527050" algn="l"/>
                <a:tab pos="4129088" algn="l"/>
                <a:tab pos="4791075" algn="l"/>
              </a:tabLst>
            </a:pPr>
            <a:r>
              <a:rPr lang="de-DE" sz="1500" dirty="0">
                <a:solidFill>
                  <a:srgbClr val="404040"/>
                </a:solidFill>
              </a:rPr>
              <a:t>	(Alltagsherausforderungen &amp; Wissenslücken)</a:t>
            </a:r>
            <a:r>
              <a:rPr lang="en-US" sz="1500" dirty="0">
                <a:solidFill>
                  <a:srgbClr val="404040"/>
                </a:solidFill>
              </a:rPr>
              <a:t>	</a:t>
            </a:r>
            <a:r>
              <a:rPr lang="en-US" sz="1500" dirty="0">
                <a:solidFill>
                  <a:srgbClr val="404040"/>
                </a:solidFill>
                <a:hlinkClick r:id="rId3" action="ppaction://hlinksldjump">
                  <a:extLst>
                    <a:ext uri="{A12FA001-AC4F-418D-AE19-62706E023703}">
                      <ahyp:hlinkClr xmlns:ahyp="http://schemas.microsoft.com/office/drawing/2018/hyperlinkcolor" val="tx"/>
                    </a:ext>
                  </a:extLst>
                </a:hlinkClick>
              </a:rPr>
              <a:t>32</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4.1.2	</a:t>
            </a:r>
            <a:r>
              <a:rPr lang="en-US" sz="1500" dirty="0" err="1">
                <a:solidFill>
                  <a:srgbClr val="404040"/>
                </a:solidFill>
              </a:rPr>
              <a:t>Branchenwandel</a:t>
            </a:r>
            <a:r>
              <a:rPr lang="en-US" sz="1500" dirty="0">
                <a:solidFill>
                  <a:srgbClr val="404040"/>
                </a:solidFill>
              </a:rPr>
              <a:t> und </a:t>
            </a:r>
            <a:r>
              <a:rPr lang="en-US" sz="1500" dirty="0" err="1">
                <a:solidFill>
                  <a:srgbClr val="404040"/>
                </a:solidFill>
              </a:rPr>
              <a:t>neue</a:t>
            </a:r>
            <a:r>
              <a:rPr lang="en-US" sz="1500" dirty="0">
                <a:solidFill>
                  <a:srgbClr val="404040"/>
                </a:solidFill>
              </a:rPr>
              <a:t> </a:t>
            </a:r>
            <a:r>
              <a:rPr lang="en-US" sz="1500" dirty="0" err="1">
                <a:solidFill>
                  <a:srgbClr val="404040"/>
                </a:solidFill>
              </a:rPr>
              <a:t>Technologien</a:t>
            </a:r>
            <a:r>
              <a:rPr lang="en-US" sz="1500" dirty="0">
                <a:solidFill>
                  <a:srgbClr val="404040"/>
                </a:solidFill>
              </a:rPr>
              <a:t>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33</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4.1.3	</a:t>
            </a:r>
            <a:r>
              <a:rPr lang="en-US" sz="1500" dirty="0" err="1">
                <a:solidFill>
                  <a:srgbClr val="404040"/>
                </a:solidFill>
              </a:rPr>
              <a:t>Arbeitskräftebereitschaft</a:t>
            </a:r>
            <a:r>
              <a:rPr lang="en-US" sz="1500" dirty="0">
                <a:solidFill>
                  <a:srgbClr val="404040"/>
                </a:solidFill>
              </a:rPr>
              <a:t> und 	</a:t>
            </a:r>
            <a:r>
              <a:rPr lang="en-US" sz="1500" dirty="0" err="1">
                <a:solidFill>
                  <a:srgbClr val="404040"/>
                </a:solidFill>
              </a:rPr>
              <a:t>Qualifikationslücken</a:t>
            </a:r>
            <a:r>
              <a:rPr lang="en-US" sz="1500" dirty="0">
                <a:solidFill>
                  <a:srgbClr val="404040"/>
                </a:solidFill>
              </a:rPr>
              <a:t>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33</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4.1.4	</a:t>
            </a:r>
            <a:r>
              <a:rPr lang="de-DE" sz="1500" dirty="0">
                <a:solidFill>
                  <a:srgbClr val="404040"/>
                </a:solidFill>
              </a:rPr>
              <a:t>Bildungsprogramme und Verbesserungen </a:t>
            </a:r>
          </a:p>
          <a:p>
            <a:pPr marL="0" lvl="1" indent="0">
              <a:lnSpc>
                <a:spcPts val="1940"/>
              </a:lnSpc>
              <a:spcBef>
                <a:spcPts val="0"/>
              </a:spcBef>
              <a:buNone/>
              <a:tabLst>
                <a:tab pos="527050" algn="l"/>
                <a:tab pos="4129088" algn="l"/>
                <a:tab pos="4791075" algn="l"/>
              </a:tabLst>
            </a:pPr>
            <a:r>
              <a:rPr lang="de-DE" sz="1500" dirty="0">
                <a:solidFill>
                  <a:srgbClr val="404040"/>
                </a:solidFill>
              </a:rPr>
              <a:t>	der Ausbildung</a:t>
            </a:r>
            <a:r>
              <a:rPr lang="en-US" sz="1500" dirty="0">
                <a:solidFill>
                  <a:srgbClr val="404040"/>
                </a:solidFill>
              </a:rPr>
              <a:t>	</a:t>
            </a:r>
            <a:r>
              <a:rPr lang="en-US" sz="1500" dirty="0">
                <a:solidFill>
                  <a:srgbClr val="404040"/>
                </a:solidFill>
                <a:hlinkClick r:id="rId5" action="ppaction://hlinksldjump">
                  <a:extLst>
                    <a:ext uri="{A12FA001-AC4F-418D-AE19-62706E023703}">
                      <ahyp:hlinkClr xmlns:ahyp="http://schemas.microsoft.com/office/drawing/2018/hyperlinkcolor" val="tx"/>
                    </a:ext>
                  </a:extLst>
                </a:hlinkClick>
              </a:rPr>
              <a:t>34</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4.1.5	</a:t>
            </a:r>
            <a:r>
              <a:rPr lang="de-DE" sz="1500" dirty="0">
                <a:solidFill>
                  <a:srgbClr val="404040"/>
                </a:solidFill>
              </a:rPr>
              <a:t>Zusammenfassung der Analyse von 	Tiefeninterviews</a:t>
            </a:r>
            <a:r>
              <a:rPr lang="en-US" sz="1500" dirty="0">
                <a:solidFill>
                  <a:srgbClr val="404040"/>
                </a:solidFill>
              </a:rPr>
              <a:t>	</a:t>
            </a:r>
            <a:r>
              <a:rPr lang="en-US" sz="1500" dirty="0">
                <a:solidFill>
                  <a:srgbClr val="404040"/>
                </a:solidFill>
                <a:hlinkClick r:id="rId6" action="ppaction://hlinksldjump">
                  <a:extLst>
                    <a:ext uri="{A12FA001-AC4F-418D-AE19-62706E023703}">
                      <ahyp:hlinkClr xmlns:ahyp="http://schemas.microsoft.com/office/drawing/2018/hyperlinkcolor" val="tx"/>
                    </a:ext>
                  </a:extLst>
                </a:hlinkClick>
              </a:rPr>
              <a:t>35</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err="1">
                <a:solidFill>
                  <a:srgbClr val="404040"/>
                </a:solidFill>
              </a:rPr>
              <a:t>Analyse</a:t>
            </a:r>
            <a:r>
              <a:rPr lang="en-US" sz="1500" b="1" dirty="0">
                <a:solidFill>
                  <a:srgbClr val="404040"/>
                </a:solidFill>
              </a:rPr>
              <a:t> der </a:t>
            </a:r>
            <a:r>
              <a:rPr lang="en-US" sz="1500" b="1" dirty="0" err="1">
                <a:solidFill>
                  <a:srgbClr val="404040"/>
                </a:solidFill>
              </a:rPr>
              <a:t>Umfrageergebnisse</a:t>
            </a:r>
            <a:r>
              <a:rPr lang="en-US" sz="1500" b="1" dirty="0">
                <a:solidFill>
                  <a:srgbClr val="404040"/>
                </a:solidFill>
              </a:rPr>
              <a:t>	</a:t>
            </a:r>
            <a:r>
              <a:rPr lang="en-US" sz="1500" b="1" dirty="0">
                <a:solidFill>
                  <a:srgbClr val="404040"/>
                </a:solidFill>
                <a:hlinkClick r:id="rId7" action="ppaction://hlinksldjump">
                  <a:extLst>
                    <a:ext uri="{A12FA001-AC4F-418D-AE19-62706E023703}">
                      <ahyp:hlinkClr xmlns:ahyp="http://schemas.microsoft.com/office/drawing/2018/hyperlinkcolor" val="tx"/>
                    </a:ext>
                  </a:extLst>
                </a:hlinkClick>
              </a:rPr>
              <a:t>36</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4.2.1	</a:t>
            </a:r>
            <a:r>
              <a:rPr lang="en-US" sz="1500" dirty="0" err="1">
                <a:solidFill>
                  <a:srgbClr val="404040"/>
                </a:solidFill>
              </a:rPr>
              <a:t>Methodik</a:t>
            </a:r>
            <a:r>
              <a:rPr lang="en-US" sz="1500" dirty="0">
                <a:solidFill>
                  <a:srgbClr val="404040"/>
                </a:solidFill>
              </a:rPr>
              <a:t> der </a:t>
            </a:r>
            <a:r>
              <a:rPr lang="en-US" sz="1500" dirty="0" err="1">
                <a:solidFill>
                  <a:srgbClr val="404040"/>
                </a:solidFill>
              </a:rPr>
              <a:t>Umfrage</a:t>
            </a:r>
            <a:r>
              <a:rPr lang="en-US" sz="1500" dirty="0">
                <a:solidFill>
                  <a:srgbClr val="404040"/>
                </a:solidFill>
              </a:rPr>
              <a:t>	</a:t>
            </a:r>
            <a:r>
              <a:rPr lang="en-US" sz="1500" dirty="0">
                <a:solidFill>
                  <a:srgbClr val="404040"/>
                </a:solidFill>
                <a:hlinkClick r:id="rId7" action="ppaction://hlinksldjump">
                  <a:extLst>
                    <a:ext uri="{A12FA001-AC4F-418D-AE19-62706E023703}">
                      <ahyp:hlinkClr xmlns:ahyp="http://schemas.microsoft.com/office/drawing/2018/hyperlinkcolor" val="tx"/>
                    </a:ext>
                  </a:extLst>
                </a:hlinkClick>
              </a:rPr>
              <a:t>36</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4.2.3	</a:t>
            </a:r>
            <a:r>
              <a:rPr lang="de-DE" sz="1500" dirty="0">
                <a:solidFill>
                  <a:srgbClr val="404040"/>
                </a:solidFill>
              </a:rPr>
              <a:t>Zusammenfassung der Analyse der 	Umfrageergebnisse</a:t>
            </a:r>
            <a:r>
              <a:rPr lang="en-US" sz="1500" dirty="0">
                <a:solidFill>
                  <a:srgbClr val="404040"/>
                </a:solidFill>
              </a:rPr>
              <a:t>	</a:t>
            </a:r>
            <a:r>
              <a:rPr lang="en-US" sz="1500" dirty="0">
                <a:solidFill>
                  <a:srgbClr val="404040"/>
                </a:solidFill>
                <a:hlinkClick r:id="rId8" action="ppaction://hlinksldjump">
                  <a:extLst>
                    <a:ext uri="{A12FA001-AC4F-418D-AE19-62706E023703}">
                      <ahyp:hlinkClr xmlns:ahyp="http://schemas.microsoft.com/office/drawing/2018/hyperlinkcolor" val="tx"/>
                    </a:ext>
                  </a:extLst>
                </a:hlinkClick>
              </a:rPr>
              <a:t>37</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F51C1786-B5F1-8618-78D4-9095AB6524DC}"/>
              </a:ext>
            </a:extLst>
          </p:cNvPr>
          <p:cNvCxnSpPr>
            <a:cxnSpLocks/>
          </p:cNvCxnSpPr>
          <p:nvPr/>
        </p:nvCxnSpPr>
        <p:spPr>
          <a:xfrm>
            <a:off x="2203049" y="8522984"/>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D04EE983-4FDA-DD5B-43CB-DE69301FFD5B}"/>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D6A45807-A399-BFB1-8A4A-89D7DC82E3A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EEA0300-0E96-76E4-93FC-C20A38CEC1A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1039AAD7-4158-23C3-27C6-8EC80F5EAD7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8494597-D582-C9D2-4DFE-4F605DECAE9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F129B656-3055-B39B-F8FF-DE8B12734E95}"/>
              </a:ext>
            </a:extLst>
          </p:cNvPr>
          <p:cNvGrpSpPr/>
          <p:nvPr/>
        </p:nvGrpSpPr>
        <p:grpSpPr>
          <a:xfrm>
            <a:off x="1555049" y="5983377"/>
            <a:ext cx="648000" cy="361384"/>
            <a:chOff x="1416431" y="5629720"/>
            <a:chExt cx="648000" cy="361384"/>
          </a:xfrm>
        </p:grpSpPr>
        <p:sp>
          <p:nvSpPr>
            <p:cNvPr id="3" name="Rectangle 2">
              <a:extLst>
                <a:ext uri="{FF2B5EF4-FFF2-40B4-BE49-F238E27FC236}">
                  <a16:creationId xmlns:a16="http://schemas.microsoft.com/office/drawing/2014/main" id="{9E62AC04-F5A0-DB4F-1DAE-BDB633EB3E7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C72150BE-BCCF-D7F9-A0FE-89C7EEF4FBE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4.1</a:t>
              </a:r>
            </a:p>
          </p:txBody>
        </p:sp>
      </p:grpSp>
      <p:grpSp>
        <p:nvGrpSpPr>
          <p:cNvPr id="15" name="Group 14">
            <a:extLst>
              <a:ext uri="{FF2B5EF4-FFF2-40B4-BE49-F238E27FC236}">
                <a16:creationId xmlns:a16="http://schemas.microsoft.com/office/drawing/2014/main" id="{26DBED0C-8B34-C8F1-89A1-ADC02C1E7DE7}"/>
              </a:ext>
            </a:extLst>
          </p:cNvPr>
          <p:cNvGrpSpPr/>
          <p:nvPr/>
        </p:nvGrpSpPr>
        <p:grpSpPr>
          <a:xfrm>
            <a:off x="1555049" y="8714768"/>
            <a:ext cx="648000" cy="361384"/>
            <a:chOff x="1416431" y="5629720"/>
            <a:chExt cx="648000" cy="361384"/>
          </a:xfrm>
        </p:grpSpPr>
        <p:sp>
          <p:nvSpPr>
            <p:cNvPr id="16" name="Rectangle 15">
              <a:extLst>
                <a:ext uri="{FF2B5EF4-FFF2-40B4-BE49-F238E27FC236}">
                  <a16:creationId xmlns:a16="http://schemas.microsoft.com/office/drawing/2014/main" id="{D95B1308-F9F8-A609-2A99-512AB587863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419E1E51-1FE2-5D42-FBD9-69AADD38D64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4.2</a:t>
              </a:r>
            </a:p>
          </p:txBody>
        </p:sp>
      </p:grpSp>
    </p:spTree>
    <p:extLst>
      <p:ext uri="{BB962C8B-B14F-4D97-AF65-F5344CB8AC3E}">
        <p14:creationId xmlns:p14="http://schemas.microsoft.com/office/powerpoint/2010/main" val="137511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A27B-E9E4-E9AB-3211-25E69BD5DA49}"/>
            </a:ext>
          </a:extLst>
        </p:cNvPr>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BD0B2043-A2AA-23D7-BF70-9646AB24DD7D}"/>
              </a:ext>
            </a:extLst>
          </p:cNvPr>
          <p:cNvCxnSpPr>
            <a:cxnSpLocks/>
          </p:cNvCxnSpPr>
          <p:nvPr/>
        </p:nvCxnSpPr>
        <p:spPr>
          <a:xfrm>
            <a:off x="1036861" y="10106101"/>
            <a:ext cx="652841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2746010C-96E1-8080-C5E2-0A57912A1F4E}"/>
              </a:ext>
            </a:extLst>
          </p:cNvPr>
          <p:cNvSpPr/>
          <p:nvPr/>
        </p:nvSpPr>
        <p:spPr>
          <a:xfrm>
            <a:off x="0" y="1078760"/>
            <a:ext cx="7559675" cy="282722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6" name="Text Placeholder 29">
            <a:extLst>
              <a:ext uri="{FF2B5EF4-FFF2-40B4-BE49-F238E27FC236}">
                <a16:creationId xmlns:a16="http://schemas.microsoft.com/office/drawing/2014/main" id="{8EF5ED58-3E62-E666-BF12-AF027D07A8D5}"/>
              </a:ext>
            </a:extLst>
          </p:cNvPr>
          <p:cNvSpPr txBox="1">
            <a:spLocks/>
          </p:cNvSpPr>
          <p:nvPr/>
        </p:nvSpPr>
        <p:spPr>
          <a:xfrm>
            <a:off x="593885" y="1143141"/>
            <a:ext cx="513030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dirty="0">
                <a:solidFill>
                  <a:srgbClr val="FFFFFF"/>
                </a:solidFill>
                <a:ea typeface="Calibri" panose="020F0502020204030204" pitchFamily="34" charset="0"/>
                <a:cs typeface="Times New Roman" panose="02020603050405020304" pitchFamily="18" charset="0"/>
              </a:rPr>
              <a:t>Dieses Kapitel präsentiert die Ergebnisse der Primärdatenerhebung, die zur Validierung und Verfeinerung der Erkenntnisse aus der ersten Recherche und den Expertenbefragungen durchgeführt wurde. Mithilfe eines strukturierten dreiphasigen Ansatzes, der informelle Gespräche, gezielte Umfragen und Tiefeninterviews umfasste, wurden qualitative und quantitative Daten von wichtigen Akteuren der Heizungs- und Klimabranche erhoben. Zu diesen Akteuren zählten Planer, Bauunternehmen/Installateure, Betreiber/Supervisoren und Hersteller, segmentiert nach ihrem Erfahrungsstand.</a:t>
            </a:r>
            <a:r>
              <a:rPr lang="en-IE" sz="1600" dirty="0">
                <a:solidFill>
                  <a:srgbClr val="FFFFFF"/>
                </a:solidFill>
                <a:ea typeface="Calibri" panose="020F0502020204030204" pitchFamily="34" charset="0"/>
                <a:cs typeface="Times New Roman" panose="02020603050405020304" pitchFamily="18" charset="0"/>
              </a:rPr>
              <a:t> </a:t>
            </a:r>
          </a:p>
        </p:txBody>
      </p:sp>
      <p:sp>
        <p:nvSpPr>
          <p:cNvPr id="3" name="Text Placeholder 2">
            <a:extLst>
              <a:ext uri="{FF2B5EF4-FFF2-40B4-BE49-F238E27FC236}">
                <a16:creationId xmlns:a16="http://schemas.microsoft.com/office/drawing/2014/main" id="{7CC100B0-07EF-19C2-1435-F5577A564D88}"/>
              </a:ext>
            </a:extLst>
          </p:cNvPr>
          <p:cNvSpPr txBox="1">
            <a:spLocks/>
          </p:cNvSpPr>
          <p:nvPr/>
        </p:nvSpPr>
        <p:spPr>
          <a:xfrm>
            <a:off x="595935" y="418713"/>
            <a:ext cx="5107425" cy="47669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err="1">
                <a:solidFill>
                  <a:srgbClr val="ED4D24"/>
                </a:solidFill>
                <a:latin typeface="Calibri" panose="020F0502020204030204" pitchFamily="34" charset="0"/>
                <a:cs typeface="Calibri" panose="020F0502020204030204" pitchFamily="34" charset="0"/>
              </a:rPr>
              <a:t>Ergebnisse</a:t>
            </a:r>
            <a:r>
              <a:rPr lang="en-US" sz="3200" b="1" dirty="0">
                <a:solidFill>
                  <a:srgbClr val="ED4D24"/>
                </a:solidFill>
                <a:latin typeface="Calibri" panose="020F0502020204030204" pitchFamily="34" charset="0"/>
                <a:cs typeface="Calibri" panose="020F0502020204030204" pitchFamily="34" charset="0"/>
              </a:rPr>
              <a:t> der </a:t>
            </a:r>
            <a:r>
              <a:rPr lang="en-US" sz="3200" b="1" dirty="0" err="1">
                <a:solidFill>
                  <a:srgbClr val="ED4D24"/>
                </a:solidFill>
                <a:latin typeface="Calibri" panose="020F0502020204030204" pitchFamily="34" charset="0"/>
                <a:cs typeface="Calibri" panose="020F0502020204030204" pitchFamily="34" charset="0"/>
              </a:rPr>
              <a:t>Feldforschung</a:t>
            </a:r>
            <a:endParaRPr lang="en-US" sz="2800" i="1" dirty="0">
              <a:solidFill>
                <a:srgbClr val="ED4D24"/>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9E6D038D-E098-4859-B588-E28A5233DEA6}"/>
              </a:ext>
            </a:extLst>
          </p:cNvPr>
          <p:cNvGrpSpPr/>
          <p:nvPr/>
        </p:nvGrpSpPr>
        <p:grpSpPr>
          <a:xfrm>
            <a:off x="5724193" y="85786"/>
            <a:ext cx="1402960" cy="1297991"/>
            <a:chOff x="298925" y="625084"/>
            <a:chExt cx="1402960" cy="1297991"/>
          </a:xfrm>
        </p:grpSpPr>
        <p:sp>
          <p:nvSpPr>
            <p:cNvPr id="5" name="Rectangle 4">
              <a:extLst>
                <a:ext uri="{FF2B5EF4-FFF2-40B4-BE49-F238E27FC236}">
                  <a16:creationId xmlns:a16="http://schemas.microsoft.com/office/drawing/2014/main" id="{C869B96F-6514-2886-F195-024E07103840}"/>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E84AFEA-C081-16B5-FDC1-BE8B58EA7457}"/>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grpSp>
        <p:nvGrpSpPr>
          <p:cNvPr id="29" name="Graphic 40">
            <a:extLst>
              <a:ext uri="{FF2B5EF4-FFF2-40B4-BE49-F238E27FC236}">
                <a16:creationId xmlns:a16="http://schemas.microsoft.com/office/drawing/2014/main" id="{F13CB375-44E7-58D7-544D-A7D4EAAF01AA}"/>
              </a:ext>
            </a:extLst>
          </p:cNvPr>
          <p:cNvGrpSpPr/>
          <p:nvPr/>
        </p:nvGrpSpPr>
        <p:grpSpPr>
          <a:xfrm>
            <a:off x="5535981" y="2232561"/>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C3209C1F-D8EF-2EF1-4E92-71875C07A09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E098CE5E-6C76-41F4-1758-C064411E76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A7017723-772C-8989-B3A9-57FA953F146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D9C7BE3-512A-177C-7A2C-B6BD239EA65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7" name="Text Placeholder 1">
            <a:extLst>
              <a:ext uri="{FF2B5EF4-FFF2-40B4-BE49-F238E27FC236}">
                <a16:creationId xmlns:a16="http://schemas.microsoft.com/office/drawing/2014/main" id="{8E622C0F-A932-F448-FEA0-F819F65440F1}"/>
              </a:ext>
            </a:extLst>
          </p:cNvPr>
          <p:cNvSpPr txBox="1">
            <a:spLocks/>
          </p:cNvSpPr>
          <p:nvPr/>
        </p:nvSpPr>
        <p:spPr>
          <a:xfrm>
            <a:off x="605427" y="6323488"/>
            <a:ext cx="6521726" cy="998187"/>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Experten, die für ausführliche Interviews nicht zur Verfügung standen, wurden gebeten, einen separaten Fragebogen auszufüllen. Um Doppelungen zu vermeiden, wurde darauf geachtet, dass niemand sowohl am Interview als auch am Fragebogen teilnahm.</a:t>
            </a:r>
          </a:p>
          <a:p>
            <a:pPr algn="just">
              <a:lnSpc>
                <a:spcPts val="1120"/>
              </a:lnSpc>
              <a:spcBef>
                <a:spcPts val="0"/>
              </a:spcBef>
            </a:pPr>
            <a:r>
              <a:rPr lang="de-DE" sz="1100" b="0" dirty="0">
                <a:solidFill>
                  <a:srgbClr val="404040"/>
                </a:solidFill>
              </a:rPr>
              <a:t>Insgesamt nahmen 52</a:t>
            </a:r>
            <a:r>
              <a:rPr lang="de-DE" sz="1100" dirty="0">
                <a:solidFill>
                  <a:srgbClr val="404040"/>
                </a:solidFill>
              </a:rPr>
              <a:t> Personen</a:t>
            </a:r>
            <a:r>
              <a:rPr lang="de-DE" sz="1100" b="0" dirty="0">
                <a:solidFill>
                  <a:srgbClr val="404040"/>
                </a:solidFill>
              </a:rPr>
              <a:t> an den ausführlichen Interviews teil. Sie kamen aus folgenden Ländern: Deutschland, Lettland, Polen, Serbien, Norwegen, Belgien, Tschechien, Irland, Spanien und Dänemark.</a:t>
            </a:r>
            <a:endParaRPr lang="en-US" sz="1100" b="0" dirty="0">
              <a:solidFill>
                <a:srgbClr val="404040"/>
              </a:solidFill>
            </a:endParaRPr>
          </a:p>
        </p:txBody>
      </p:sp>
      <p:cxnSp>
        <p:nvCxnSpPr>
          <p:cNvPr id="35" name="Straight Connector 34">
            <a:extLst>
              <a:ext uri="{FF2B5EF4-FFF2-40B4-BE49-F238E27FC236}">
                <a16:creationId xmlns:a16="http://schemas.microsoft.com/office/drawing/2014/main" id="{A2986773-6541-EA9E-010C-13BBCB660524}"/>
              </a:ext>
            </a:extLst>
          </p:cNvPr>
          <p:cNvCxnSpPr>
            <a:cxnSpLocks/>
          </p:cNvCxnSpPr>
          <p:nvPr/>
        </p:nvCxnSpPr>
        <p:spPr>
          <a:xfrm>
            <a:off x="0" y="6157512"/>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8AC6F28D-C7A2-1920-0F03-E05C5901E20B}"/>
              </a:ext>
            </a:extLst>
          </p:cNvPr>
          <p:cNvSpPr/>
          <p:nvPr/>
        </p:nvSpPr>
        <p:spPr>
          <a:xfrm rot="10800000">
            <a:off x="0" y="4030002"/>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6B2D2538-402B-9357-2DD8-C5407EDB9ED0}"/>
              </a:ext>
            </a:extLst>
          </p:cNvPr>
          <p:cNvSpPr txBox="1"/>
          <p:nvPr/>
        </p:nvSpPr>
        <p:spPr>
          <a:xfrm>
            <a:off x="681937" y="4152574"/>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4.1 </a:t>
            </a:r>
            <a:endParaRPr lang="en-US" sz="2000" b="1" dirty="0">
              <a:solidFill>
                <a:schemeClr val="bg1"/>
              </a:solidFill>
              <a:latin typeface="Calibri" panose="020F0502020204030204" pitchFamily="34" charset="0"/>
              <a:cs typeface="Calibri" panose="020F0502020204030204" pitchFamily="34" charset="0"/>
            </a:endParaRPr>
          </a:p>
        </p:txBody>
      </p:sp>
      <p:sp>
        <p:nvSpPr>
          <p:cNvPr id="8" name="Text Placeholder 29">
            <a:extLst>
              <a:ext uri="{FF2B5EF4-FFF2-40B4-BE49-F238E27FC236}">
                <a16:creationId xmlns:a16="http://schemas.microsoft.com/office/drawing/2014/main" id="{22808D88-9373-BB68-2BF3-A5E44D4B6343}"/>
              </a:ext>
            </a:extLst>
          </p:cNvPr>
          <p:cNvSpPr txBox="1">
            <a:spLocks/>
          </p:cNvSpPr>
          <p:nvPr/>
        </p:nvSpPr>
        <p:spPr>
          <a:xfrm>
            <a:off x="593885" y="4987408"/>
            <a:ext cx="6403225" cy="133302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b="1" dirty="0">
                <a:solidFill>
                  <a:srgbClr val="404040"/>
                </a:solidFill>
                <a:ea typeface="Calibri" panose="020F0502020204030204" pitchFamily="34" charset="0"/>
                <a:cs typeface="Times New Roman" panose="02020603050405020304" pitchFamily="18" charset="0"/>
              </a:rPr>
              <a:t>Es wurden ausführliche Interviews anhand eines halbstrukturierten Leitfadens zu vier Themenbereichen durchgeführt. Die Interviewer konnten je nach Kontext, Fachkenntnissen, Erfahrung und verfügbarer Zeit Fragen auslassen, anpassen oder ergänzen. Jedes Interview dauerte etwa eine Stunde.</a:t>
            </a:r>
            <a:r>
              <a:rPr lang="en-IE" sz="1600" b="1" dirty="0">
                <a:solidFill>
                  <a:srgbClr val="404040"/>
                </a:solidFill>
                <a:ea typeface="Calibri" panose="020F0502020204030204" pitchFamily="34" charset="0"/>
                <a:cs typeface="Times New Roman" panose="02020603050405020304" pitchFamily="18" charset="0"/>
              </a:rPr>
              <a:t> </a:t>
            </a: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C5FA312-A7EA-64A7-A842-E570A0464502}"/>
              </a:ext>
            </a:extLst>
          </p:cNvPr>
          <p:cNvSpPr txBox="1"/>
          <p:nvPr/>
        </p:nvSpPr>
        <p:spPr>
          <a:xfrm>
            <a:off x="585015" y="4636050"/>
            <a:ext cx="4837885"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Analyse</a:t>
            </a:r>
            <a:r>
              <a:rPr lang="en-US" sz="2000" b="1" dirty="0">
                <a:solidFill>
                  <a:srgbClr val="ED4D24"/>
                </a:solidFill>
                <a:latin typeface="Calibri" panose="020F0502020204030204" pitchFamily="34" charset="0"/>
                <a:cs typeface="Calibri" panose="020F0502020204030204" pitchFamily="34" charset="0"/>
              </a:rPr>
              <a:t> von </a:t>
            </a:r>
            <a:r>
              <a:rPr lang="en-US" sz="2000" b="1" dirty="0" err="1">
                <a:solidFill>
                  <a:srgbClr val="ED4D24"/>
                </a:solidFill>
                <a:latin typeface="Calibri" panose="020F0502020204030204" pitchFamily="34" charset="0"/>
                <a:cs typeface="Calibri" panose="020F0502020204030204" pitchFamily="34" charset="0"/>
              </a:rPr>
              <a:t>Tiefeninterviews</a:t>
            </a:r>
            <a:endParaRPr lang="en-US" sz="2000" b="1" dirty="0">
              <a:solidFill>
                <a:srgbClr val="ED4D24"/>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BF13A171-0068-A300-B485-E0931348DED0}"/>
              </a:ext>
            </a:extLst>
          </p:cNvPr>
          <p:cNvCxnSpPr>
            <a:cxnSpLocks/>
          </p:cNvCxnSpPr>
          <p:nvPr/>
        </p:nvCxnSpPr>
        <p:spPr>
          <a:xfrm>
            <a:off x="1646" y="7469750"/>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7BECF5-4E64-4F41-3FC3-9778CF28C1B1}"/>
              </a:ext>
            </a:extLst>
          </p:cNvPr>
          <p:cNvSpPr txBox="1"/>
          <p:nvPr/>
        </p:nvSpPr>
        <p:spPr>
          <a:xfrm>
            <a:off x="1422884" y="7304053"/>
            <a:ext cx="5504021" cy="362022"/>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Arbeitsablauf und Problemlösung</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E6CC05FA-EAA4-360C-02E7-8B0F518DD02D}"/>
              </a:ext>
            </a:extLst>
          </p:cNvPr>
          <p:cNvGrpSpPr/>
          <p:nvPr/>
        </p:nvGrpSpPr>
        <p:grpSpPr>
          <a:xfrm>
            <a:off x="660803" y="7304053"/>
            <a:ext cx="734144" cy="327604"/>
            <a:chOff x="1441478" y="5631712"/>
            <a:chExt cx="734144" cy="327604"/>
          </a:xfrm>
        </p:grpSpPr>
        <p:sp>
          <p:nvSpPr>
            <p:cNvPr id="24" name="Rectangle 23">
              <a:extLst>
                <a:ext uri="{FF2B5EF4-FFF2-40B4-BE49-F238E27FC236}">
                  <a16:creationId xmlns:a16="http://schemas.microsoft.com/office/drawing/2014/main" id="{FFCCE727-7C56-AD83-FC1B-46D581FF069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8">
              <a:extLst>
                <a:ext uri="{FF2B5EF4-FFF2-40B4-BE49-F238E27FC236}">
                  <a16:creationId xmlns:a16="http://schemas.microsoft.com/office/drawing/2014/main" id="{B0FF7118-5127-D69D-35D0-FB99E0F01C1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4.1.1</a:t>
              </a:r>
            </a:p>
          </p:txBody>
        </p:sp>
      </p:grpSp>
      <p:sp>
        <p:nvSpPr>
          <p:cNvPr id="28" name="TextBox 27">
            <a:extLst>
              <a:ext uri="{FF2B5EF4-FFF2-40B4-BE49-F238E27FC236}">
                <a16:creationId xmlns:a16="http://schemas.microsoft.com/office/drawing/2014/main" id="{A3B59BE7-F595-E120-7BAD-F6F3B47495AA}"/>
              </a:ext>
            </a:extLst>
          </p:cNvPr>
          <p:cNvSpPr txBox="1"/>
          <p:nvPr/>
        </p:nvSpPr>
        <p:spPr>
          <a:xfrm>
            <a:off x="1148463" y="7929350"/>
            <a:ext cx="5967493" cy="1928157"/>
          </a:xfrm>
          <a:prstGeom prst="rect">
            <a:avLst/>
          </a:prstGeom>
          <a:noFill/>
        </p:spPr>
        <p:txBody>
          <a:bodyPr wrap="square" numCol="2" spcCol="252000">
            <a:spAutoFit/>
          </a:bodyPr>
          <a:lstStyle/>
          <a:p>
            <a:pPr algn="just">
              <a:lnSpc>
                <a:spcPts val="1140"/>
              </a:lnSpc>
            </a:pPr>
            <a:r>
              <a:rPr lang="de-DE" sz="1100" dirty="0">
                <a:solidFill>
                  <a:srgbClr val="404040"/>
                </a:solidFill>
                <a:latin typeface="Calibri" panose="020F0502020204030204" pitchFamily="34" charset="0"/>
                <a:cs typeface="Calibri" panose="020F0502020204030204" pitchFamily="34" charset="0"/>
              </a:rPr>
              <a:t>Die größten technischen Herausforderungen der HLK-Branche resultieren aus systembedingten Lücken in Planung, Installationsqualität und Systemmanagement. Fachkräfte aller Funktionen konzentrieren sich häufig zu sehr auf ihre jeweiligen Aufgaben oder Komponenten, anstatt die Gesamtfunktionalität und den Lebenszyklus des Systems im Blick zu behalten. Dies führt zu Fehlentscheidungen in der Planung, eingeschränktem Wartungszugang und suboptimaler Leistung. Kommunikationsprobleme zwischen Planern, Installateuren und Betreibern verschärfen diese Schwierigkeiten zusätzlich, da fehlende Feedbackschleifen kostspielige Konflikte und Nacharbeiten verursachen. Es zeigt sich ein deutliches Muster: Neu ausgebildete Fachkräfte verfügen zwar über theoretisches Wissen, es mangelt ihnen aber an praktischer Erfahrung, während erfahrenen Fachkräften die für moderne, integrierte Technologien (Gebäudeleittechnik, Internet der Dinge, Künstliche Intelligenz) erforderliche digitale Kompetenz und das systemische Denken fehlen.</a:t>
            </a:r>
            <a:r>
              <a:rPr lang="en-IE" sz="1100" dirty="0">
                <a:solidFill>
                  <a:srgbClr val="404040"/>
                </a:solidFill>
                <a:latin typeface="Calibri" panose="020F0502020204030204" pitchFamily="34" charset="0"/>
                <a:cs typeface="Calibri" panose="020F0502020204030204" pitchFamily="34" charset="0"/>
              </a:rPr>
              <a:t> </a:t>
            </a:r>
          </a:p>
        </p:txBody>
      </p:sp>
      <p:cxnSp>
        <p:nvCxnSpPr>
          <p:cNvPr id="36" name="Straight Connector 35">
            <a:extLst>
              <a:ext uri="{FF2B5EF4-FFF2-40B4-BE49-F238E27FC236}">
                <a16:creationId xmlns:a16="http://schemas.microsoft.com/office/drawing/2014/main" id="{B00D72FA-6BDF-775D-D98E-0F6496EBCED4}"/>
              </a:ext>
            </a:extLst>
          </p:cNvPr>
          <p:cNvCxnSpPr>
            <a:cxnSpLocks/>
          </p:cNvCxnSpPr>
          <p:nvPr/>
        </p:nvCxnSpPr>
        <p:spPr>
          <a:xfrm>
            <a:off x="402776" y="8294113"/>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62953A-5C1E-E5AD-654B-C7176FE9E844}"/>
              </a:ext>
            </a:extLst>
          </p:cNvPr>
          <p:cNvCxnSpPr>
            <a:cxnSpLocks/>
          </p:cNvCxnSpPr>
          <p:nvPr/>
        </p:nvCxnSpPr>
        <p:spPr>
          <a:xfrm flipH="1">
            <a:off x="1031264" y="8302170"/>
            <a:ext cx="5597" cy="178439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Triangle 97">
            <a:extLst>
              <a:ext uri="{FF2B5EF4-FFF2-40B4-BE49-F238E27FC236}">
                <a16:creationId xmlns:a16="http://schemas.microsoft.com/office/drawing/2014/main" id="{94FED3D4-C4C5-FA0F-DEB2-696CA64DDCD2}"/>
              </a:ext>
            </a:extLst>
          </p:cNvPr>
          <p:cNvSpPr/>
          <p:nvPr/>
        </p:nvSpPr>
        <p:spPr>
          <a:xfrm rot="5400000">
            <a:off x="666947" y="820848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737B2C6-47F2-235C-1359-29CB1C1A5EBC}"/>
              </a:ext>
            </a:extLst>
          </p:cNvPr>
          <p:cNvSpPr/>
          <p:nvPr/>
        </p:nvSpPr>
        <p:spPr>
          <a:xfrm>
            <a:off x="6593107" y="9934708"/>
            <a:ext cx="578970" cy="158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04">
            <a:extLst>
              <a:ext uri="{FF2B5EF4-FFF2-40B4-BE49-F238E27FC236}">
                <a16:creationId xmlns:a16="http://schemas.microsoft.com/office/drawing/2014/main" id="{A759B254-9D46-96DB-3D7D-3308248B61FB}"/>
              </a:ext>
            </a:extLst>
          </p:cNvPr>
          <p:cNvSpPr/>
          <p:nvPr/>
        </p:nvSpPr>
        <p:spPr>
          <a:xfrm>
            <a:off x="6683908" y="9854337"/>
            <a:ext cx="485993" cy="466180"/>
          </a:xfrm>
          <a:custGeom>
            <a:avLst/>
            <a:gdLst>
              <a:gd name="connsiteX0" fmla="*/ 139498 w 407377"/>
              <a:gd name="connsiteY0" fmla="*/ 245863 h 390769"/>
              <a:gd name="connsiteX1" fmla="*/ 131378 w 407377"/>
              <a:gd name="connsiteY1" fmla="*/ 296516 h 390769"/>
              <a:gd name="connsiteX2" fmla="*/ 155048 w 407377"/>
              <a:gd name="connsiteY2" fmla="*/ 300290 h 390769"/>
              <a:gd name="connsiteX3" fmla="*/ 156690 w 407377"/>
              <a:gd name="connsiteY3" fmla="*/ 304609 h 390769"/>
              <a:gd name="connsiteX4" fmla="*/ 109138 w 407377"/>
              <a:gd name="connsiteY4" fmla="*/ 363115 h 390769"/>
              <a:gd name="connsiteX5" fmla="*/ 104459 w 407377"/>
              <a:gd name="connsiteY5" fmla="*/ 360946 h 390769"/>
              <a:gd name="connsiteX6" fmla="*/ 112571 w 407377"/>
              <a:gd name="connsiteY6" fmla="*/ 310293 h 390769"/>
              <a:gd name="connsiteX7" fmla="*/ 88928 w 407377"/>
              <a:gd name="connsiteY7" fmla="*/ 306491 h 390769"/>
              <a:gd name="connsiteX8" fmla="*/ 87267 w 407377"/>
              <a:gd name="connsiteY8" fmla="*/ 302200 h 390769"/>
              <a:gd name="connsiteX9" fmla="*/ 134838 w 407377"/>
              <a:gd name="connsiteY9" fmla="*/ 243694 h 390769"/>
              <a:gd name="connsiteX10" fmla="*/ 139498 w 407377"/>
              <a:gd name="connsiteY10" fmla="*/ 245863 h 390769"/>
              <a:gd name="connsiteX11" fmla="*/ 139498 w 407377"/>
              <a:gd name="connsiteY11" fmla="*/ 245863 h 390769"/>
              <a:gd name="connsiteX12" fmla="*/ 125712 w 407377"/>
              <a:gd name="connsiteY12" fmla="*/ 298297 h 390769"/>
              <a:gd name="connsiteX13" fmla="*/ 132688 w 407377"/>
              <a:gd name="connsiteY13" fmla="*/ 254740 h 390769"/>
              <a:gd name="connsiteX14" fmla="*/ 94299 w 407377"/>
              <a:gd name="connsiteY14" fmla="*/ 301979 h 390769"/>
              <a:gd name="connsiteX15" fmla="*/ 116050 w 407377"/>
              <a:gd name="connsiteY15" fmla="*/ 305458 h 390769"/>
              <a:gd name="connsiteX16" fmla="*/ 118246 w 407377"/>
              <a:gd name="connsiteY16" fmla="*/ 308512 h 390769"/>
              <a:gd name="connsiteX17" fmla="*/ 111269 w 407377"/>
              <a:gd name="connsiteY17" fmla="*/ 352041 h 390769"/>
              <a:gd name="connsiteX18" fmla="*/ 149659 w 407377"/>
              <a:gd name="connsiteY18" fmla="*/ 304830 h 390769"/>
              <a:gd name="connsiteX19" fmla="*/ 127935 w 407377"/>
              <a:gd name="connsiteY19" fmla="*/ 301324 h 390769"/>
              <a:gd name="connsiteX20" fmla="*/ 125712 w 407377"/>
              <a:gd name="connsiteY20" fmla="*/ 298297 h 390769"/>
              <a:gd name="connsiteX21" fmla="*/ 125712 w 407377"/>
              <a:gd name="connsiteY21" fmla="*/ 298297 h 390769"/>
              <a:gd name="connsiteX22" fmla="*/ 121974 w 407377"/>
              <a:gd name="connsiteY22" fmla="*/ 216010 h 390769"/>
              <a:gd name="connsiteX23" fmla="*/ 155804 w 407377"/>
              <a:gd name="connsiteY23" fmla="*/ 222811 h 390769"/>
              <a:gd name="connsiteX24" fmla="*/ 124798 w 407377"/>
              <a:gd name="connsiteY24" fmla="*/ 120535 h 390769"/>
              <a:gd name="connsiteX25" fmla="*/ 127945 w 407377"/>
              <a:gd name="connsiteY25" fmla="*/ 117684 h 390769"/>
              <a:gd name="connsiteX26" fmla="*/ 183157 w 407377"/>
              <a:gd name="connsiteY26" fmla="*/ 123332 h 390769"/>
              <a:gd name="connsiteX27" fmla="*/ 250476 w 407377"/>
              <a:gd name="connsiteY27" fmla="*/ 178820 h 390769"/>
              <a:gd name="connsiteX28" fmla="*/ 314888 w 407377"/>
              <a:gd name="connsiteY28" fmla="*/ 106084 h 390769"/>
              <a:gd name="connsiteX29" fmla="*/ 330114 w 407377"/>
              <a:gd name="connsiteY29" fmla="*/ 96275 h 390769"/>
              <a:gd name="connsiteX30" fmla="*/ 265425 w 407377"/>
              <a:gd name="connsiteY30" fmla="*/ 30248 h 390769"/>
              <a:gd name="connsiteX31" fmla="*/ 255394 w 407377"/>
              <a:gd name="connsiteY31" fmla="*/ 102356 h 390769"/>
              <a:gd name="connsiteX32" fmla="*/ 246268 w 407377"/>
              <a:gd name="connsiteY32" fmla="*/ 132154 h 390769"/>
              <a:gd name="connsiteX33" fmla="*/ 192495 w 407377"/>
              <a:gd name="connsiteY33" fmla="*/ 82442 h 390769"/>
              <a:gd name="connsiteX34" fmla="*/ 209263 w 407377"/>
              <a:gd name="connsiteY34" fmla="*/ 57332 h 390769"/>
              <a:gd name="connsiteX35" fmla="*/ 203431 w 407377"/>
              <a:gd name="connsiteY35" fmla="*/ 34409 h 390769"/>
              <a:gd name="connsiteX36" fmla="*/ 165235 w 407377"/>
              <a:gd name="connsiteY36" fmla="*/ 7657 h 390769"/>
              <a:gd name="connsiteX37" fmla="*/ 118264 w 407377"/>
              <a:gd name="connsiteY37" fmla="*/ 18297 h 390769"/>
              <a:gd name="connsiteX38" fmla="*/ 63606 w 407377"/>
              <a:gd name="connsiteY38" fmla="*/ 51703 h 390769"/>
              <a:gd name="connsiteX39" fmla="*/ 63505 w 407377"/>
              <a:gd name="connsiteY39" fmla="*/ 52580 h 390769"/>
              <a:gd name="connsiteX40" fmla="*/ 92804 w 407377"/>
              <a:gd name="connsiteY40" fmla="*/ 117730 h 390769"/>
              <a:gd name="connsiteX41" fmla="*/ 95526 w 407377"/>
              <a:gd name="connsiteY41" fmla="*/ 167267 h 390769"/>
              <a:gd name="connsiteX42" fmla="*/ 75206 w 407377"/>
              <a:gd name="connsiteY42" fmla="*/ 167903 h 390769"/>
              <a:gd name="connsiteX43" fmla="*/ 38293 w 407377"/>
              <a:gd name="connsiteY43" fmla="*/ 173145 h 390769"/>
              <a:gd name="connsiteX44" fmla="*/ 47955 w 407377"/>
              <a:gd name="connsiteY44" fmla="*/ 212900 h 390769"/>
              <a:gd name="connsiteX45" fmla="*/ 33384 w 407377"/>
              <a:gd name="connsiteY45" fmla="*/ 234706 h 390769"/>
              <a:gd name="connsiteX46" fmla="*/ 16017 w 407377"/>
              <a:gd name="connsiteY46" fmla="*/ 233949 h 390769"/>
              <a:gd name="connsiteX47" fmla="*/ 38303 w 407377"/>
              <a:gd name="connsiteY47" fmla="*/ 278198 h 390769"/>
              <a:gd name="connsiteX48" fmla="*/ 121974 w 407377"/>
              <a:gd name="connsiteY48" fmla="*/ 216010 h 390769"/>
              <a:gd name="connsiteX49" fmla="*/ 121974 w 407377"/>
              <a:gd name="connsiteY49" fmla="*/ 216010 h 390769"/>
              <a:gd name="connsiteX50" fmla="*/ 192163 w 407377"/>
              <a:gd name="connsiteY50" fmla="*/ 251353 h 390769"/>
              <a:gd name="connsiteX51" fmla="*/ 195448 w 407377"/>
              <a:gd name="connsiteY51" fmla="*/ 350731 h 390769"/>
              <a:gd name="connsiteX52" fmla="*/ 210370 w 407377"/>
              <a:gd name="connsiteY52" fmla="*/ 348636 h 390769"/>
              <a:gd name="connsiteX53" fmla="*/ 225929 w 407377"/>
              <a:gd name="connsiteY53" fmla="*/ 335255 h 390769"/>
              <a:gd name="connsiteX54" fmla="*/ 251445 w 407377"/>
              <a:gd name="connsiteY54" fmla="*/ 265417 h 390769"/>
              <a:gd name="connsiteX55" fmla="*/ 192163 w 407377"/>
              <a:gd name="connsiteY55" fmla="*/ 251353 h 390769"/>
              <a:gd name="connsiteX56" fmla="*/ 192163 w 407377"/>
              <a:gd name="connsiteY56" fmla="*/ 251353 h 390769"/>
              <a:gd name="connsiteX57" fmla="*/ 189967 w 407377"/>
              <a:gd name="connsiteY57" fmla="*/ 358270 h 390769"/>
              <a:gd name="connsiteX58" fmla="*/ 60210 w 407377"/>
              <a:gd name="connsiteY58" fmla="*/ 365182 h 390769"/>
              <a:gd name="connsiteX59" fmla="*/ 36106 w 407377"/>
              <a:gd name="connsiteY59" fmla="*/ 287251 h 390769"/>
              <a:gd name="connsiteX60" fmla="*/ 15842 w 407377"/>
              <a:gd name="connsiteY60" fmla="*/ 105660 h 390769"/>
              <a:gd name="connsiteX61" fmla="*/ 242678 w 407377"/>
              <a:gd name="connsiteY61" fmla="*/ 11653 h 390769"/>
              <a:gd name="connsiteX62" fmla="*/ 336011 w 407377"/>
              <a:gd name="connsiteY62" fmla="*/ 92325 h 390769"/>
              <a:gd name="connsiteX63" fmla="*/ 391980 w 407377"/>
              <a:gd name="connsiteY63" fmla="*/ 41958 h 390769"/>
              <a:gd name="connsiteX64" fmla="*/ 398153 w 407377"/>
              <a:gd name="connsiteY64" fmla="*/ 43167 h 390769"/>
              <a:gd name="connsiteX65" fmla="*/ 398153 w 407377"/>
              <a:gd name="connsiteY65" fmla="*/ 43167 h 390769"/>
              <a:gd name="connsiteX66" fmla="*/ 357863 w 407377"/>
              <a:gd name="connsiteY66" fmla="*/ 194859 h 390769"/>
              <a:gd name="connsiteX67" fmla="*/ 250596 w 407377"/>
              <a:gd name="connsiteY67" fmla="*/ 343745 h 390769"/>
              <a:gd name="connsiteX68" fmla="*/ 249968 w 407377"/>
              <a:gd name="connsiteY68" fmla="*/ 343994 h 390769"/>
              <a:gd name="connsiteX69" fmla="*/ 243379 w 407377"/>
              <a:gd name="connsiteY69" fmla="*/ 351331 h 390769"/>
              <a:gd name="connsiteX70" fmla="*/ 212474 w 407377"/>
              <a:gd name="connsiteY70" fmla="*/ 376016 h 390769"/>
              <a:gd name="connsiteX71" fmla="*/ 194452 w 407377"/>
              <a:gd name="connsiteY71" fmla="*/ 363484 h 390769"/>
              <a:gd name="connsiteX72" fmla="*/ 197626 w 407377"/>
              <a:gd name="connsiteY72" fmla="*/ 357624 h 390769"/>
              <a:gd name="connsiteX73" fmla="*/ 189967 w 407377"/>
              <a:gd name="connsiteY73" fmla="*/ 358270 h 390769"/>
              <a:gd name="connsiteX74" fmla="*/ 189967 w 407377"/>
              <a:gd name="connsiteY74" fmla="*/ 358270 h 390769"/>
              <a:gd name="connsiteX75" fmla="*/ 178755 w 407377"/>
              <a:gd name="connsiteY75" fmla="*/ 246638 h 390769"/>
              <a:gd name="connsiteX76" fmla="*/ 65230 w 407377"/>
              <a:gd name="connsiteY76" fmla="*/ 246638 h 390769"/>
              <a:gd name="connsiteX77" fmla="*/ 65230 w 407377"/>
              <a:gd name="connsiteY77" fmla="*/ 360134 h 390769"/>
              <a:gd name="connsiteX78" fmla="*/ 178755 w 407377"/>
              <a:gd name="connsiteY78" fmla="*/ 360134 h 390769"/>
              <a:gd name="connsiteX79" fmla="*/ 178755 w 407377"/>
              <a:gd name="connsiteY79" fmla="*/ 246638 h 390769"/>
              <a:gd name="connsiteX80" fmla="*/ 178755 w 407377"/>
              <a:gd name="connsiteY80" fmla="*/ 246638 h 390769"/>
              <a:gd name="connsiteX81" fmla="*/ 251611 w 407377"/>
              <a:gd name="connsiteY81" fmla="*/ 258284 h 390769"/>
              <a:gd name="connsiteX82" fmla="*/ 252820 w 407377"/>
              <a:gd name="connsiteY82" fmla="*/ 255017 h 390769"/>
              <a:gd name="connsiteX83" fmla="*/ 227507 w 407377"/>
              <a:gd name="connsiteY83" fmla="*/ 228864 h 390769"/>
              <a:gd name="connsiteX84" fmla="*/ 210213 w 407377"/>
              <a:gd name="connsiteY84" fmla="*/ 228560 h 390769"/>
              <a:gd name="connsiteX85" fmla="*/ 210333 w 407377"/>
              <a:gd name="connsiteY85" fmla="*/ 221473 h 390769"/>
              <a:gd name="connsiteX86" fmla="*/ 220549 w 407377"/>
              <a:gd name="connsiteY86" fmla="*/ 221657 h 390769"/>
              <a:gd name="connsiteX87" fmla="*/ 205341 w 407377"/>
              <a:gd name="connsiteY87" fmla="*/ 205942 h 390769"/>
              <a:gd name="connsiteX88" fmla="*/ 188047 w 407377"/>
              <a:gd name="connsiteY88" fmla="*/ 205674 h 390769"/>
              <a:gd name="connsiteX89" fmla="*/ 188149 w 407377"/>
              <a:gd name="connsiteY89" fmla="*/ 198578 h 390769"/>
              <a:gd name="connsiteX90" fmla="*/ 198355 w 407377"/>
              <a:gd name="connsiteY90" fmla="*/ 198735 h 390769"/>
              <a:gd name="connsiteX91" fmla="*/ 186682 w 407377"/>
              <a:gd name="connsiteY91" fmla="*/ 186655 h 390769"/>
              <a:gd name="connsiteX92" fmla="*/ 169388 w 407377"/>
              <a:gd name="connsiteY92" fmla="*/ 186378 h 390769"/>
              <a:gd name="connsiteX93" fmla="*/ 169490 w 407377"/>
              <a:gd name="connsiteY93" fmla="*/ 179291 h 390769"/>
              <a:gd name="connsiteX94" fmla="*/ 179696 w 407377"/>
              <a:gd name="connsiteY94" fmla="*/ 179439 h 390769"/>
              <a:gd name="connsiteX95" fmla="*/ 163934 w 407377"/>
              <a:gd name="connsiteY95" fmla="*/ 163160 h 390769"/>
              <a:gd name="connsiteX96" fmla="*/ 146641 w 407377"/>
              <a:gd name="connsiteY96" fmla="*/ 162883 h 390769"/>
              <a:gd name="connsiteX97" fmla="*/ 146733 w 407377"/>
              <a:gd name="connsiteY97" fmla="*/ 155796 h 390769"/>
              <a:gd name="connsiteX98" fmla="*/ 160880 w 407377"/>
              <a:gd name="connsiteY98" fmla="*/ 156018 h 390769"/>
              <a:gd name="connsiteX99" fmla="*/ 161987 w 407377"/>
              <a:gd name="connsiteY99" fmla="*/ 154929 h 390769"/>
              <a:gd name="connsiteX100" fmla="*/ 162218 w 407377"/>
              <a:gd name="connsiteY100" fmla="*/ 140819 h 390769"/>
              <a:gd name="connsiteX101" fmla="*/ 169305 w 407377"/>
              <a:gd name="connsiteY101" fmla="*/ 140911 h 390769"/>
              <a:gd name="connsiteX102" fmla="*/ 169028 w 407377"/>
              <a:gd name="connsiteY102" fmla="*/ 158214 h 390769"/>
              <a:gd name="connsiteX103" fmla="*/ 184790 w 407377"/>
              <a:gd name="connsiteY103" fmla="*/ 174502 h 390769"/>
              <a:gd name="connsiteX104" fmla="*/ 184965 w 407377"/>
              <a:gd name="connsiteY104" fmla="*/ 164314 h 390769"/>
              <a:gd name="connsiteX105" fmla="*/ 192062 w 407377"/>
              <a:gd name="connsiteY105" fmla="*/ 164415 h 390769"/>
              <a:gd name="connsiteX106" fmla="*/ 191785 w 407377"/>
              <a:gd name="connsiteY106" fmla="*/ 181709 h 390769"/>
              <a:gd name="connsiteX107" fmla="*/ 203477 w 407377"/>
              <a:gd name="connsiteY107" fmla="*/ 193816 h 390769"/>
              <a:gd name="connsiteX108" fmla="*/ 203625 w 407377"/>
              <a:gd name="connsiteY108" fmla="*/ 183610 h 390769"/>
              <a:gd name="connsiteX109" fmla="*/ 210721 w 407377"/>
              <a:gd name="connsiteY109" fmla="*/ 183702 h 390769"/>
              <a:gd name="connsiteX110" fmla="*/ 210444 w 407377"/>
              <a:gd name="connsiteY110" fmla="*/ 201005 h 390769"/>
              <a:gd name="connsiteX111" fmla="*/ 225643 w 407377"/>
              <a:gd name="connsiteY111" fmla="*/ 216711 h 390769"/>
              <a:gd name="connsiteX112" fmla="*/ 225818 w 407377"/>
              <a:gd name="connsiteY112" fmla="*/ 206495 h 390769"/>
              <a:gd name="connsiteX113" fmla="*/ 232905 w 407377"/>
              <a:gd name="connsiteY113" fmla="*/ 206625 h 390769"/>
              <a:gd name="connsiteX114" fmla="*/ 232628 w 407377"/>
              <a:gd name="connsiteY114" fmla="*/ 223918 h 390769"/>
              <a:gd name="connsiteX115" fmla="*/ 257913 w 407377"/>
              <a:gd name="connsiteY115" fmla="*/ 250071 h 390769"/>
              <a:gd name="connsiteX116" fmla="*/ 261273 w 407377"/>
              <a:gd name="connsiteY116" fmla="*/ 248954 h 390769"/>
              <a:gd name="connsiteX117" fmla="*/ 180748 w 407377"/>
              <a:gd name="connsiteY117" fmla="*/ 130013 h 390769"/>
              <a:gd name="connsiteX118" fmla="*/ 131331 w 407377"/>
              <a:gd name="connsiteY118" fmla="*/ 124365 h 390769"/>
              <a:gd name="connsiteX119" fmla="*/ 164230 w 407377"/>
              <a:gd name="connsiteY119" fmla="*/ 221417 h 390769"/>
              <a:gd name="connsiteX120" fmla="*/ 251611 w 407377"/>
              <a:gd name="connsiteY120" fmla="*/ 258284 h 390769"/>
              <a:gd name="connsiteX121" fmla="*/ 251611 w 407377"/>
              <a:gd name="connsiteY121" fmla="*/ 258284 h 390769"/>
              <a:gd name="connsiteX122" fmla="*/ 273804 w 407377"/>
              <a:gd name="connsiteY122" fmla="*/ 255238 h 390769"/>
              <a:gd name="connsiteX123" fmla="*/ 275087 w 407377"/>
              <a:gd name="connsiteY123" fmla="*/ 260480 h 390769"/>
              <a:gd name="connsiteX124" fmla="*/ 275115 w 407377"/>
              <a:gd name="connsiteY124" fmla="*/ 260480 h 390769"/>
              <a:gd name="connsiteX125" fmla="*/ 272845 w 407377"/>
              <a:gd name="connsiteY125" fmla="*/ 294190 h 390769"/>
              <a:gd name="connsiteX126" fmla="*/ 258560 w 407377"/>
              <a:gd name="connsiteY126" fmla="*/ 332127 h 390769"/>
              <a:gd name="connsiteX127" fmla="*/ 280513 w 407377"/>
              <a:gd name="connsiteY127" fmla="*/ 318599 h 390769"/>
              <a:gd name="connsiteX128" fmla="*/ 308668 w 407377"/>
              <a:gd name="connsiteY128" fmla="*/ 292908 h 390769"/>
              <a:gd name="connsiteX129" fmla="*/ 308696 w 407377"/>
              <a:gd name="connsiteY129" fmla="*/ 292705 h 390769"/>
              <a:gd name="connsiteX130" fmla="*/ 282728 w 407377"/>
              <a:gd name="connsiteY130" fmla="*/ 247653 h 390769"/>
              <a:gd name="connsiteX131" fmla="*/ 273804 w 407377"/>
              <a:gd name="connsiteY131" fmla="*/ 255238 h 390769"/>
              <a:gd name="connsiteX132" fmla="*/ 273804 w 407377"/>
              <a:gd name="connsiteY132" fmla="*/ 255238 h 390769"/>
              <a:gd name="connsiteX133" fmla="*/ 259805 w 407377"/>
              <a:gd name="connsiteY133" fmla="*/ 257352 h 390769"/>
              <a:gd name="connsiteX134" fmla="*/ 258495 w 407377"/>
              <a:gd name="connsiteY134" fmla="*/ 261864 h 390769"/>
              <a:gd name="connsiteX135" fmla="*/ 256585 w 407377"/>
              <a:gd name="connsiteY135" fmla="*/ 290600 h 390769"/>
              <a:gd name="connsiteX136" fmla="*/ 213932 w 407377"/>
              <a:gd name="connsiteY136" fmla="*/ 354838 h 390769"/>
              <a:gd name="connsiteX137" fmla="*/ 203486 w 407377"/>
              <a:gd name="connsiteY137" fmla="*/ 361999 h 390769"/>
              <a:gd name="connsiteX138" fmla="*/ 205055 w 407377"/>
              <a:gd name="connsiteY138" fmla="*/ 370664 h 390769"/>
              <a:gd name="connsiteX139" fmla="*/ 208654 w 407377"/>
              <a:gd name="connsiteY139" fmla="*/ 370036 h 390769"/>
              <a:gd name="connsiteX140" fmla="*/ 265831 w 407377"/>
              <a:gd name="connsiteY140" fmla="*/ 292944 h 390769"/>
              <a:gd name="connsiteX141" fmla="*/ 268000 w 407377"/>
              <a:gd name="connsiteY141" fmla="*/ 260858 h 390769"/>
              <a:gd name="connsiteX142" fmla="*/ 268000 w 407377"/>
              <a:gd name="connsiteY142" fmla="*/ 260471 h 390769"/>
              <a:gd name="connsiteX143" fmla="*/ 268000 w 407377"/>
              <a:gd name="connsiteY143" fmla="*/ 260471 h 390769"/>
              <a:gd name="connsiteX144" fmla="*/ 263081 w 407377"/>
              <a:gd name="connsiteY144" fmla="*/ 255912 h 390769"/>
              <a:gd name="connsiteX145" fmla="*/ 263081 w 407377"/>
              <a:gd name="connsiteY145" fmla="*/ 255884 h 390769"/>
              <a:gd name="connsiteX146" fmla="*/ 259805 w 407377"/>
              <a:gd name="connsiteY146" fmla="*/ 257352 h 390769"/>
              <a:gd name="connsiteX147" fmla="*/ 259805 w 407377"/>
              <a:gd name="connsiteY147" fmla="*/ 257352 h 390769"/>
              <a:gd name="connsiteX148" fmla="*/ 256225 w 407377"/>
              <a:gd name="connsiteY148" fmla="*/ 189285 h 390769"/>
              <a:gd name="connsiteX149" fmla="*/ 268129 w 407377"/>
              <a:gd name="connsiteY149" fmla="*/ 230535 h 390769"/>
              <a:gd name="connsiteX150" fmla="*/ 276923 w 407377"/>
              <a:gd name="connsiteY150" fmla="*/ 205407 h 390769"/>
              <a:gd name="connsiteX151" fmla="*/ 293562 w 407377"/>
              <a:gd name="connsiteY151" fmla="*/ 172554 h 390769"/>
              <a:gd name="connsiteX152" fmla="*/ 295103 w 407377"/>
              <a:gd name="connsiteY152" fmla="*/ 151625 h 390769"/>
              <a:gd name="connsiteX153" fmla="*/ 302190 w 407377"/>
              <a:gd name="connsiteY153" fmla="*/ 152105 h 390769"/>
              <a:gd name="connsiteX154" fmla="*/ 301406 w 407377"/>
              <a:gd name="connsiteY154" fmla="*/ 162745 h 390769"/>
              <a:gd name="connsiteX155" fmla="*/ 334507 w 407377"/>
              <a:gd name="connsiteY155" fmla="*/ 140837 h 390769"/>
              <a:gd name="connsiteX156" fmla="*/ 332698 w 407377"/>
              <a:gd name="connsiteY156" fmla="*/ 118339 h 390769"/>
              <a:gd name="connsiteX157" fmla="*/ 339804 w 407377"/>
              <a:gd name="connsiteY157" fmla="*/ 117795 h 390769"/>
              <a:gd name="connsiteX158" fmla="*/ 341290 w 407377"/>
              <a:gd name="connsiteY158" fmla="*/ 136426 h 390769"/>
              <a:gd name="connsiteX159" fmla="*/ 354569 w 407377"/>
              <a:gd name="connsiteY159" fmla="*/ 124153 h 390769"/>
              <a:gd name="connsiteX160" fmla="*/ 352511 w 407377"/>
              <a:gd name="connsiteY160" fmla="*/ 98259 h 390769"/>
              <a:gd name="connsiteX161" fmla="*/ 359598 w 407377"/>
              <a:gd name="connsiteY161" fmla="*/ 97705 h 390769"/>
              <a:gd name="connsiteX162" fmla="*/ 361056 w 407377"/>
              <a:gd name="connsiteY162" fmla="*/ 115912 h 390769"/>
              <a:gd name="connsiteX163" fmla="*/ 372951 w 407377"/>
              <a:gd name="connsiteY163" fmla="*/ 96229 h 390769"/>
              <a:gd name="connsiteX164" fmla="*/ 379263 w 407377"/>
              <a:gd name="connsiteY164" fmla="*/ 99505 h 390769"/>
              <a:gd name="connsiteX165" fmla="*/ 370496 w 407377"/>
              <a:gd name="connsiteY165" fmla="*/ 114657 h 390769"/>
              <a:gd name="connsiteX166" fmla="*/ 385511 w 407377"/>
              <a:gd name="connsiteY166" fmla="*/ 108465 h 390769"/>
              <a:gd name="connsiteX167" fmla="*/ 390134 w 407377"/>
              <a:gd name="connsiteY167" fmla="*/ 110403 h 390769"/>
              <a:gd name="connsiteX168" fmla="*/ 388215 w 407377"/>
              <a:gd name="connsiteY168" fmla="*/ 115045 h 390769"/>
              <a:gd name="connsiteX169" fmla="*/ 362726 w 407377"/>
              <a:gd name="connsiteY169" fmla="*/ 125528 h 390769"/>
              <a:gd name="connsiteX170" fmla="*/ 340191 w 407377"/>
              <a:gd name="connsiteY170" fmla="*/ 145747 h 390769"/>
              <a:gd name="connsiteX171" fmla="*/ 326451 w 407377"/>
              <a:gd name="connsiteY171" fmla="*/ 153258 h 390769"/>
              <a:gd name="connsiteX172" fmla="*/ 340551 w 407377"/>
              <a:gd name="connsiteY172" fmla="*/ 153895 h 390769"/>
              <a:gd name="connsiteX173" fmla="*/ 340247 w 407377"/>
              <a:gd name="connsiteY173" fmla="*/ 160982 h 390769"/>
              <a:gd name="connsiteX174" fmla="*/ 315534 w 407377"/>
              <a:gd name="connsiteY174" fmla="*/ 159866 h 390769"/>
              <a:gd name="connsiteX175" fmla="*/ 285967 w 407377"/>
              <a:gd name="connsiteY175" fmla="*/ 202066 h 390769"/>
              <a:gd name="connsiteX176" fmla="*/ 308022 w 407377"/>
              <a:gd name="connsiteY176" fmla="*/ 197424 h 390769"/>
              <a:gd name="connsiteX177" fmla="*/ 309462 w 407377"/>
              <a:gd name="connsiteY177" fmla="*/ 204382 h 390769"/>
              <a:gd name="connsiteX178" fmla="*/ 282765 w 407377"/>
              <a:gd name="connsiteY178" fmla="*/ 210002 h 390769"/>
              <a:gd name="connsiteX179" fmla="*/ 270039 w 407377"/>
              <a:gd name="connsiteY179" fmla="*/ 249111 h 390769"/>
              <a:gd name="connsiteX180" fmla="*/ 314916 w 407377"/>
              <a:gd name="connsiteY180" fmla="*/ 216462 h 390769"/>
              <a:gd name="connsiteX181" fmla="*/ 393198 w 407377"/>
              <a:gd name="connsiteY181" fmla="*/ 51657 h 390769"/>
              <a:gd name="connsiteX182" fmla="*/ 318718 w 407377"/>
              <a:gd name="connsiteY182" fmla="*/ 112110 h 390769"/>
              <a:gd name="connsiteX183" fmla="*/ 256225 w 407377"/>
              <a:gd name="connsiteY183" fmla="*/ 189285 h 390769"/>
              <a:gd name="connsiteX184" fmla="*/ 256225 w 407377"/>
              <a:gd name="connsiteY184" fmla="*/ 189285 h 390769"/>
              <a:gd name="connsiteX185" fmla="*/ 350084 w 407377"/>
              <a:gd name="connsiteY185" fmla="*/ 200903 h 390769"/>
              <a:gd name="connsiteX186" fmla="*/ 288394 w 407377"/>
              <a:gd name="connsiteY186" fmla="*/ 243233 h 390769"/>
              <a:gd name="connsiteX187" fmla="*/ 316429 w 407377"/>
              <a:gd name="connsiteY187" fmla="*/ 283366 h 390769"/>
              <a:gd name="connsiteX188" fmla="*/ 350084 w 407377"/>
              <a:gd name="connsiteY188" fmla="*/ 200903 h 390769"/>
              <a:gd name="connsiteX189" fmla="*/ 350084 w 407377"/>
              <a:gd name="connsiteY189" fmla="*/ 200903 h 390769"/>
              <a:gd name="connsiteX190" fmla="*/ 259150 w 407377"/>
              <a:gd name="connsiteY190" fmla="*/ 26796 h 390769"/>
              <a:gd name="connsiteX191" fmla="*/ 172941 w 407377"/>
              <a:gd name="connsiteY191" fmla="*/ 7205 h 390769"/>
              <a:gd name="connsiteX192" fmla="*/ 203717 w 407377"/>
              <a:gd name="connsiteY192" fmla="*/ 27322 h 390769"/>
              <a:gd name="connsiteX193" fmla="*/ 212991 w 407377"/>
              <a:gd name="connsiteY193" fmla="*/ 63349 h 390769"/>
              <a:gd name="connsiteX194" fmla="*/ 215187 w 407377"/>
              <a:gd name="connsiteY194" fmla="*/ 112387 h 390769"/>
              <a:gd name="connsiteX195" fmla="*/ 244256 w 407377"/>
              <a:gd name="connsiteY195" fmla="*/ 125316 h 390769"/>
              <a:gd name="connsiteX196" fmla="*/ 259150 w 407377"/>
              <a:gd name="connsiteY196" fmla="*/ 26796 h 390769"/>
              <a:gd name="connsiteX197" fmla="*/ 259150 w 407377"/>
              <a:gd name="connsiteY197" fmla="*/ 26796 h 390769"/>
              <a:gd name="connsiteX198" fmla="*/ 55605 w 407377"/>
              <a:gd name="connsiteY198" fmla="*/ 59501 h 390769"/>
              <a:gd name="connsiteX199" fmla="*/ 13581 w 407377"/>
              <a:gd name="connsiteY199" fmla="*/ 226050 h 390769"/>
              <a:gd name="connsiteX200" fmla="*/ 40102 w 407377"/>
              <a:gd name="connsiteY200" fmla="*/ 224961 h 390769"/>
              <a:gd name="connsiteX201" fmla="*/ 41514 w 407377"/>
              <a:gd name="connsiteY201" fmla="*/ 215908 h 390769"/>
              <a:gd name="connsiteX202" fmla="*/ 37731 w 407377"/>
              <a:gd name="connsiteY202" fmla="*/ 157845 h 390769"/>
              <a:gd name="connsiteX203" fmla="*/ 79082 w 407377"/>
              <a:gd name="connsiteY203" fmla="*/ 161933 h 390769"/>
              <a:gd name="connsiteX204" fmla="*/ 99734 w 407377"/>
              <a:gd name="connsiteY204" fmla="*/ 139121 h 390769"/>
              <a:gd name="connsiteX205" fmla="*/ 91115 w 407377"/>
              <a:gd name="connsiteY205" fmla="*/ 124651 h 390769"/>
              <a:gd name="connsiteX206" fmla="*/ 55605 w 407377"/>
              <a:gd name="connsiteY206" fmla="*/ 59501 h 390769"/>
              <a:gd name="connsiteX207" fmla="*/ 55605 w 407377"/>
              <a:gd name="connsiteY207" fmla="*/ 59501 h 390769"/>
              <a:gd name="connsiteX208" fmla="*/ 9308 w 407377"/>
              <a:gd name="connsiteY208" fmla="*/ 206911 h 390769"/>
              <a:gd name="connsiteX209" fmla="*/ 9557 w 407377"/>
              <a:gd name="connsiteY209" fmla="*/ 208470 h 390769"/>
              <a:gd name="connsiteX210" fmla="*/ 9308 w 407377"/>
              <a:gd name="connsiteY210" fmla="*/ 206911 h 3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07377" h="390769">
                <a:moveTo>
                  <a:pt x="139498" y="245863"/>
                </a:moveTo>
                <a:lnTo>
                  <a:pt x="131378" y="296516"/>
                </a:lnTo>
                <a:lnTo>
                  <a:pt x="155048" y="300290"/>
                </a:lnTo>
                <a:cubicBezTo>
                  <a:pt x="157096" y="300622"/>
                  <a:pt x="157955" y="303040"/>
                  <a:pt x="156690" y="304609"/>
                </a:cubicBezTo>
                <a:lnTo>
                  <a:pt x="109138" y="363115"/>
                </a:lnTo>
                <a:cubicBezTo>
                  <a:pt x="107421" y="365210"/>
                  <a:pt x="103970" y="363696"/>
                  <a:pt x="104459" y="360946"/>
                </a:cubicBezTo>
                <a:lnTo>
                  <a:pt x="112571" y="310293"/>
                </a:lnTo>
                <a:lnTo>
                  <a:pt x="88928" y="306491"/>
                </a:lnTo>
                <a:cubicBezTo>
                  <a:pt x="86880" y="306159"/>
                  <a:pt x="86003" y="303741"/>
                  <a:pt x="87267" y="302200"/>
                </a:cubicBezTo>
                <a:lnTo>
                  <a:pt x="134838" y="243694"/>
                </a:lnTo>
                <a:cubicBezTo>
                  <a:pt x="136582" y="241544"/>
                  <a:pt x="140006" y="243159"/>
                  <a:pt x="139498" y="245863"/>
                </a:cubicBezTo>
                <a:lnTo>
                  <a:pt x="139498" y="245863"/>
                </a:lnTo>
                <a:close/>
                <a:moveTo>
                  <a:pt x="125712" y="298297"/>
                </a:moveTo>
                <a:lnTo>
                  <a:pt x="132688" y="254740"/>
                </a:lnTo>
                <a:lnTo>
                  <a:pt x="94299" y="301979"/>
                </a:lnTo>
                <a:lnTo>
                  <a:pt x="116050" y="305458"/>
                </a:lnTo>
                <a:cubicBezTo>
                  <a:pt x="117489" y="305679"/>
                  <a:pt x="118467" y="307054"/>
                  <a:pt x="118246" y="308512"/>
                </a:cubicBezTo>
                <a:lnTo>
                  <a:pt x="111269" y="352041"/>
                </a:lnTo>
                <a:lnTo>
                  <a:pt x="149659" y="304830"/>
                </a:lnTo>
                <a:lnTo>
                  <a:pt x="127935" y="301324"/>
                </a:lnTo>
                <a:cubicBezTo>
                  <a:pt x="126496" y="301093"/>
                  <a:pt x="125481" y="299727"/>
                  <a:pt x="125712" y="298297"/>
                </a:cubicBezTo>
                <a:lnTo>
                  <a:pt x="125712" y="298297"/>
                </a:lnTo>
                <a:close/>
                <a:moveTo>
                  <a:pt x="121974" y="216010"/>
                </a:moveTo>
                <a:cubicBezTo>
                  <a:pt x="133971" y="216010"/>
                  <a:pt x="145423" y="218427"/>
                  <a:pt x="155804" y="222811"/>
                </a:cubicBezTo>
                <a:cubicBezTo>
                  <a:pt x="130593" y="194831"/>
                  <a:pt x="117591" y="156581"/>
                  <a:pt x="124798" y="120535"/>
                </a:cubicBezTo>
                <a:cubicBezTo>
                  <a:pt x="125093" y="118967"/>
                  <a:pt x="126404" y="117832"/>
                  <a:pt x="127945" y="117684"/>
                </a:cubicBezTo>
                <a:cubicBezTo>
                  <a:pt x="145764" y="114759"/>
                  <a:pt x="164848" y="116697"/>
                  <a:pt x="183157" y="123332"/>
                </a:cubicBezTo>
                <a:cubicBezTo>
                  <a:pt x="210555" y="133270"/>
                  <a:pt x="234788" y="153231"/>
                  <a:pt x="250476" y="178820"/>
                </a:cubicBezTo>
                <a:cubicBezTo>
                  <a:pt x="257258" y="142748"/>
                  <a:pt x="283171" y="126257"/>
                  <a:pt x="314888" y="106084"/>
                </a:cubicBezTo>
                <a:cubicBezTo>
                  <a:pt x="319834" y="102937"/>
                  <a:pt x="324919" y="99708"/>
                  <a:pt x="330114" y="96275"/>
                </a:cubicBezTo>
                <a:cubicBezTo>
                  <a:pt x="314639" y="68092"/>
                  <a:pt x="291993" y="45585"/>
                  <a:pt x="265425" y="30248"/>
                </a:cubicBezTo>
                <a:cubicBezTo>
                  <a:pt x="242761" y="61937"/>
                  <a:pt x="250254" y="85939"/>
                  <a:pt x="255394" y="102356"/>
                </a:cubicBezTo>
                <a:cubicBezTo>
                  <a:pt x="260073" y="117333"/>
                  <a:pt x="263127" y="127115"/>
                  <a:pt x="246268" y="132154"/>
                </a:cubicBezTo>
                <a:cubicBezTo>
                  <a:pt x="228513" y="137451"/>
                  <a:pt x="191231" y="109111"/>
                  <a:pt x="192495" y="82442"/>
                </a:cubicBezTo>
                <a:cubicBezTo>
                  <a:pt x="192920" y="73260"/>
                  <a:pt x="197755" y="64410"/>
                  <a:pt x="209263" y="57332"/>
                </a:cubicBezTo>
                <a:cubicBezTo>
                  <a:pt x="215086" y="53752"/>
                  <a:pt x="220097" y="35120"/>
                  <a:pt x="203431" y="34409"/>
                </a:cubicBezTo>
                <a:cubicBezTo>
                  <a:pt x="185408" y="33653"/>
                  <a:pt x="172323" y="23142"/>
                  <a:pt x="165235" y="7657"/>
                </a:cubicBezTo>
                <a:cubicBezTo>
                  <a:pt x="149529" y="8949"/>
                  <a:pt x="133749" y="12456"/>
                  <a:pt x="118264" y="18297"/>
                </a:cubicBezTo>
                <a:cubicBezTo>
                  <a:pt x="97492" y="26160"/>
                  <a:pt x="79119" y="37630"/>
                  <a:pt x="63606" y="51703"/>
                </a:cubicBezTo>
                <a:lnTo>
                  <a:pt x="63505" y="52580"/>
                </a:lnTo>
                <a:cubicBezTo>
                  <a:pt x="61336" y="70685"/>
                  <a:pt x="56805" y="108853"/>
                  <a:pt x="92804" y="117730"/>
                </a:cubicBezTo>
                <a:cubicBezTo>
                  <a:pt x="112589" y="122649"/>
                  <a:pt x="109498" y="155971"/>
                  <a:pt x="95526" y="167267"/>
                </a:cubicBezTo>
                <a:cubicBezTo>
                  <a:pt x="89980" y="171733"/>
                  <a:pt x="82995" y="172859"/>
                  <a:pt x="75206" y="167903"/>
                </a:cubicBezTo>
                <a:cubicBezTo>
                  <a:pt x="60552" y="158500"/>
                  <a:pt x="40794" y="153000"/>
                  <a:pt x="38293" y="173145"/>
                </a:cubicBezTo>
                <a:cubicBezTo>
                  <a:pt x="37158" y="182419"/>
                  <a:pt x="39955" y="195791"/>
                  <a:pt x="47955" y="212900"/>
                </a:cubicBezTo>
                <a:cubicBezTo>
                  <a:pt x="53575" y="224979"/>
                  <a:pt x="45630" y="232869"/>
                  <a:pt x="33384" y="234706"/>
                </a:cubicBezTo>
                <a:cubicBezTo>
                  <a:pt x="28161" y="235462"/>
                  <a:pt x="22061" y="235213"/>
                  <a:pt x="16017" y="233949"/>
                </a:cubicBezTo>
                <a:cubicBezTo>
                  <a:pt x="21305" y="249785"/>
                  <a:pt x="28825" y="264660"/>
                  <a:pt x="38303" y="278198"/>
                </a:cubicBezTo>
                <a:cubicBezTo>
                  <a:pt x="49238" y="241793"/>
                  <a:pt x="82921" y="216010"/>
                  <a:pt x="121974" y="216010"/>
                </a:cubicBezTo>
                <a:lnTo>
                  <a:pt x="121974" y="216010"/>
                </a:lnTo>
                <a:close/>
                <a:moveTo>
                  <a:pt x="192163" y="251353"/>
                </a:moveTo>
                <a:cubicBezTo>
                  <a:pt x="213822" y="280496"/>
                  <a:pt x="215150" y="320177"/>
                  <a:pt x="195448" y="350731"/>
                </a:cubicBezTo>
                <a:cubicBezTo>
                  <a:pt x="198069" y="350482"/>
                  <a:pt x="209411" y="349061"/>
                  <a:pt x="210370" y="348636"/>
                </a:cubicBezTo>
                <a:cubicBezTo>
                  <a:pt x="216322" y="344225"/>
                  <a:pt x="221490" y="339759"/>
                  <a:pt x="225929" y="335255"/>
                </a:cubicBezTo>
                <a:cubicBezTo>
                  <a:pt x="245825" y="315009"/>
                  <a:pt x="251417" y="293147"/>
                  <a:pt x="251445" y="265417"/>
                </a:cubicBezTo>
                <a:cubicBezTo>
                  <a:pt x="231549" y="266257"/>
                  <a:pt x="210472" y="261089"/>
                  <a:pt x="192163" y="251353"/>
                </a:cubicBezTo>
                <a:lnTo>
                  <a:pt x="192163" y="251353"/>
                </a:lnTo>
                <a:close/>
                <a:moveTo>
                  <a:pt x="189967" y="358270"/>
                </a:moveTo>
                <a:cubicBezTo>
                  <a:pt x="157345" y="398625"/>
                  <a:pt x="96938" y="401938"/>
                  <a:pt x="60210" y="365182"/>
                </a:cubicBezTo>
                <a:cubicBezTo>
                  <a:pt x="40158" y="345130"/>
                  <a:pt x="30689" y="316218"/>
                  <a:pt x="36106" y="287251"/>
                </a:cubicBezTo>
                <a:cubicBezTo>
                  <a:pt x="-3067" y="235241"/>
                  <a:pt x="-11215" y="165670"/>
                  <a:pt x="15842" y="105660"/>
                </a:cubicBezTo>
                <a:cubicBezTo>
                  <a:pt x="54738" y="19312"/>
                  <a:pt x="154116" y="-21901"/>
                  <a:pt x="242678" y="11653"/>
                </a:cubicBezTo>
                <a:cubicBezTo>
                  <a:pt x="281427" y="26326"/>
                  <a:pt x="314989" y="54305"/>
                  <a:pt x="336011" y="92325"/>
                </a:cubicBezTo>
                <a:cubicBezTo>
                  <a:pt x="354643" y="79646"/>
                  <a:pt x="374133" y="64216"/>
                  <a:pt x="391980" y="41958"/>
                </a:cubicBezTo>
                <a:cubicBezTo>
                  <a:pt x="393797" y="39716"/>
                  <a:pt x="397350" y="40509"/>
                  <a:pt x="398153" y="43167"/>
                </a:cubicBezTo>
                <a:lnTo>
                  <a:pt x="398153" y="43167"/>
                </a:lnTo>
                <a:cubicBezTo>
                  <a:pt x="422229" y="123415"/>
                  <a:pt x="395791" y="164249"/>
                  <a:pt x="357863" y="194859"/>
                </a:cubicBezTo>
                <a:cubicBezTo>
                  <a:pt x="352096" y="260784"/>
                  <a:pt x="310597" y="317814"/>
                  <a:pt x="250596" y="343745"/>
                </a:cubicBezTo>
                <a:lnTo>
                  <a:pt x="249968" y="343994"/>
                </a:lnTo>
                <a:cubicBezTo>
                  <a:pt x="247920" y="346468"/>
                  <a:pt x="245732" y="348913"/>
                  <a:pt x="243379" y="351331"/>
                </a:cubicBezTo>
                <a:cubicBezTo>
                  <a:pt x="235111" y="359830"/>
                  <a:pt x="224932" y="367997"/>
                  <a:pt x="212474" y="376016"/>
                </a:cubicBezTo>
                <a:cubicBezTo>
                  <a:pt x="203578" y="381710"/>
                  <a:pt x="192237" y="373718"/>
                  <a:pt x="194452" y="363484"/>
                </a:cubicBezTo>
                <a:cubicBezTo>
                  <a:pt x="194931" y="361306"/>
                  <a:pt x="196011" y="359276"/>
                  <a:pt x="197626" y="357624"/>
                </a:cubicBezTo>
                <a:cubicBezTo>
                  <a:pt x="195116" y="357920"/>
                  <a:pt x="192569" y="358123"/>
                  <a:pt x="189967" y="358270"/>
                </a:cubicBezTo>
                <a:lnTo>
                  <a:pt x="189967" y="358270"/>
                </a:lnTo>
                <a:close/>
                <a:moveTo>
                  <a:pt x="178755" y="246638"/>
                </a:moveTo>
                <a:cubicBezTo>
                  <a:pt x="147398" y="215299"/>
                  <a:pt x="96569" y="215299"/>
                  <a:pt x="65230" y="246638"/>
                </a:cubicBezTo>
                <a:cubicBezTo>
                  <a:pt x="33901" y="277967"/>
                  <a:pt x="33901" y="328796"/>
                  <a:pt x="65230" y="360134"/>
                </a:cubicBezTo>
                <a:cubicBezTo>
                  <a:pt x="96569" y="391501"/>
                  <a:pt x="147398" y="391501"/>
                  <a:pt x="178755" y="360134"/>
                </a:cubicBezTo>
                <a:cubicBezTo>
                  <a:pt x="210084" y="328796"/>
                  <a:pt x="210084" y="277976"/>
                  <a:pt x="178755" y="246638"/>
                </a:cubicBezTo>
                <a:lnTo>
                  <a:pt x="178755" y="246638"/>
                </a:lnTo>
                <a:close/>
                <a:moveTo>
                  <a:pt x="251611" y="258284"/>
                </a:moveTo>
                <a:cubicBezTo>
                  <a:pt x="251860" y="257130"/>
                  <a:pt x="252266" y="256014"/>
                  <a:pt x="252820" y="255017"/>
                </a:cubicBezTo>
                <a:lnTo>
                  <a:pt x="227507" y="228864"/>
                </a:lnTo>
                <a:lnTo>
                  <a:pt x="210213" y="228560"/>
                </a:lnTo>
                <a:cubicBezTo>
                  <a:pt x="205553" y="228514"/>
                  <a:pt x="205673" y="221408"/>
                  <a:pt x="210333" y="221473"/>
                </a:cubicBezTo>
                <a:lnTo>
                  <a:pt x="220549" y="221657"/>
                </a:lnTo>
                <a:lnTo>
                  <a:pt x="205341" y="205942"/>
                </a:lnTo>
                <a:lnTo>
                  <a:pt x="188047" y="205674"/>
                </a:lnTo>
                <a:cubicBezTo>
                  <a:pt x="183387" y="205591"/>
                  <a:pt x="183489" y="198513"/>
                  <a:pt x="188149" y="198578"/>
                </a:cubicBezTo>
                <a:lnTo>
                  <a:pt x="198355" y="198735"/>
                </a:lnTo>
                <a:lnTo>
                  <a:pt x="186682" y="186655"/>
                </a:lnTo>
                <a:lnTo>
                  <a:pt x="169388" y="186378"/>
                </a:lnTo>
                <a:cubicBezTo>
                  <a:pt x="164700" y="186313"/>
                  <a:pt x="164829" y="179217"/>
                  <a:pt x="169490" y="179291"/>
                </a:cubicBezTo>
                <a:lnTo>
                  <a:pt x="179696" y="179439"/>
                </a:lnTo>
                <a:lnTo>
                  <a:pt x="163934" y="163160"/>
                </a:lnTo>
                <a:lnTo>
                  <a:pt x="146641" y="162883"/>
                </a:lnTo>
                <a:cubicBezTo>
                  <a:pt x="141953" y="162809"/>
                  <a:pt x="142073" y="155722"/>
                  <a:pt x="146733" y="155796"/>
                </a:cubicBezTo>
                <a:lnTo>
                  <a:pt x="160880" y="156018"/>
                </a:lnTo>
                <a:lnTo>
                  <a:pt x="161987" y="154929"/>
                </a:lnTo>
                <a:lnTo>
                  <a:pt x="162218" y="140819"/>
                </a:lnTo>
                <a:cubicBezTo>
                  <a:pt x="162292" y="136159"/>
                  <a:pt x="169379" y="136251"/>
                  <a:pt x="169305" y="140911"/>
                </a:cubicBezTo>
                <a:lnTo>
                  <a:pt x="169028" y="158214"/>
                </a:lnTo>
                <a:lnTo>
                  <a:pt x="184790" y="174502"/>
                </a:lnTo>
                <a:lnTo>
                  <a:pt x="184965" y="164314"/>
                </a:lnTo>
                <a:cubicBezTo>
                  <a:pt x="185048" y="159653"/>
                  <a:pt x="192126" y="159755"/>
                  <a:pt x="192062" y="164415"/>
                </a:cubicBezTo>
                <a:lnTo>
                  <a:pt x="191785" y="181709"/>
                </a:lnTo>
                <a:lnTo>
                  <a:pt x="203477" y="193816"/>
                </a:lnTo>
                <a:lnTo>
                  <a:pt x="203625" y="183610"/>
                </a:lnTo>
                <a:cubicBezTo>
                  <a:pt x="203707" y="178940"/>
                  <a:pt x="210786" y="179042"/>
                  <a:pt x="210721" y="183702"/>
                </a:cubicBezTo>
                <a:lnTo>
                  <a:pt x="210444" y="201005"/>
                </a:lnTo>
                <a:lnTo>
                  <a:pt x="225643" y="216711"/>
                </a:lnTo>
                <a:lnTo>
                  <a:pt x="225818" y="206495"/>
                </a:lnTo>
                <a:cubicBezTo>
                  <a:pt x="225892" y="201835"/>
                  <a:pt x="232979" y="201964"/>
                  <a:pt x="232905" y="206625"/>
                </a:cubicBezTo>
                <a:lnTo>
                  <a:pt x="232628" y="223918"/>
                </a:lnTo>
                <a:lnTo>
                  <a:pt x="257913" y="250071"/>
                </a:lnTo>
                <a:cubicBezTo>
                  <a:pt x="258947" y="249535"/>
                  <a:pt x="260082" y="249157"/>
                  <a:pt x="261273" y="248954"/>
                </a:cubicBezTo>
                <a:cubicBezTo>
                  <a:pt x="265324" y="197526"/>
                  <a:pt x="229002" y="147463"/>
                  <a:pt x="180748" y="130013"/>
                </a:cubicBezTo>
                <a:cubicBezTo>
                  <a:pt x="164350" y="124061"/>
                  <a:pt x="147315" y="122150"/>
                  <a:pt x="131331" y="124365"/>
                </a:cubicBezTo>
                <a:cubicBezTo>
                  <a:pt x="125352" y="159035"/>
                  <a:pt x="139046" y="195403"/>
                  <a:pt x="164230" y="221417"/>
                </a:cubicBezTo>
                <a:cubicBezTo>
                  <a:pt x="187355" y="245327"/>
                  <a:pt x="219368" y="259797"/>
                  <a:pt x="251611" y="258284"/>
                </a:cubicBezTo>
                <a:lnTo>
                  <a:pt x="251611" y="258284"/>
                </a:lnTo>
                <a:close/>
                <a:moveTo>
                  <a:pt x="273804" y="255238"/>
                </a:moveTo>
                <a:cubicBezTo>
                  <a:pt x="274607" y="256844"/>
                  <a:pt x="275059" y="258588"/>
                  <a:pt x="275087" y="260480"/>
                </a:cubicBezTo>
                <a:lnTo>
                  <a:pt x="275115" y="260480"/>
                </a:lnTo>
                <a:cubicBezTo>
                  <a:pt x="275115" y="273796"/>
                  <a:pt x="274967" y="282286"/>
                  <a:pt x="272845" y="294190"/>
                </a:cubicBezTo>
                <a:cubicBezTo>
                  <a:pt x="270399" y="307875"/>
                  <a:pt x="265840" y="320407"/>
                  <a:pt x="258560" y="332127"/>
                </a:cubicBezTo>
                <a:cubicBezTo>
                  <a:pt x="266265" y="328122"/>
                  <a:pt x="273601" y="323582"/>
                  <a:pt x="280513" y="318599"/>
                </a:cubicBezTo>
                <a:cubicBezTo>
                  <a:pt x="290959" y="311004"/>
                  <a:pt x="300354" y="302385"/>
                  <a:pt x="308668" y="292908"/>
                </a:cubicBezTo>
                <a:lnTo>
                  <a:pt x="308696" y="292705"/>
                </a:lnTo>
                <a:cubicBezTo>
                  <a:pt x="312655" y="271074"/>
                  <a:pt x="297105" y="260987"/>
                  <a:pt x="282728" y="247653"/>
                </a:cubicBezTo>
                <a:cubicBezTo>
                  <a:pt x="279618" y="250126"/>
                  <a:pt x="276647" y="252636"/>
                  <a:pt x="273804" y="255238"/>
                </a:cubicBezTo>
                <a:lnTo>
                  <a:pt x="273804" y="255238"/>
                </a:lnTo>
                <a:close/>
                <a:moveTo>
                  <a:pt x="259805" y="257352"/>
                </a:moveTo>
                <a:cubicBezTo>
                  <a:pt x="258264" y="258966"/>
                  <a:pt x="258513" y="260332"/>
                  <a:pt x="258495" y="261864"/>
                </a:cubicBezTo>
                <a:cubicBezTo>
                  <a:pt x="258670" y="272172"/>
                  <a:pt x="258107" y="281705"/>
                  <a:pt x="256585" y="290600"/>
                </a:cubicBezTo>
                <a:cubicBezTo>
                  <a:pt x="251666" y="318903"/>
                  <a:pt x="237095" y="337618"/>
                  <a:pt x="213932" y="354838"/>
                </a:cubicBezTo>
                <a:lnTo>
                  <a:pt x="203486" y="361999"/>
                </a:lnTo>
                <a:cubicBezTo>
                  <a:pt x="199952" y="364287"/>
                  <a:pt x="200921" y="369759"/>
                  <a:pt x="205055" y="370664"/>
                </a:cubicBezTo>
                <a:cubicBezTo>
                  <a:pt x="206264" y="370913"/>
                  <a:pt x="207546" y="370747"/>
                  <a:pt x="208654" y="370036"/>
                </a:cubicBezTo>
                <a:cubicBezTo>
                  <a:pt x="238959" y="350546"/>
                  <a:pt x="259602" y="327937"/>
                  <a:pt x="265831" y="292944"/>
                </a:cubicBezTo>
                <a:cubicBezTo>
                  <a:pt x="267621" y="282941"/>
                  <a:pt x="268221" y="272320"/>
                  <a:pt x="268000" y="260858"/>
                </a:cubicBezTo>
                <a:lnTo>
                  <a:pt x="268000" y="260471"/>
                </a:lnTo>
                <a:lnTo>
                  <a:pt x="268000" y="260471"/>
                </a:lnTo>
                <a:cubicBezTo>
                  <a:pt x="267926" y="257878"/>
                  <a:pt x="265859" y="255912"/>
                  <a:pt x="263081" y="255912"/>
                </a:cubicBezTo>
                <a:lnTo>
                  <a:pt x="263081" y="255884"/>
                </a:lnTo>
                <a:cubicBezTo>
                  <a:pt x="261789" y="255940"/>
                  <a:pt x="260636" y="256503"/>
                  <a:pt x="259805" y="257352"/>
                </a:cubicBezTo>
                <a:lnTo>
                  <a:pt x="259805" y="257352"/>
                </a:lnTo>
                <a:close/>
                <a:moveTo>
                  <a:pt x="256225" y="189285"/>
                </a:moveTo>
                <a:cubicBezTo>
                  <a:pt x="262629" y="202343"/>
                  <a:pt x="266736" y="216342"/>
                  <a:pt x="268129" y="230535"/>
                </a:cubicBezTo>
                <a:cubicBezTo>
                  <a:pt x="270491" y="222995"/>
                  <a:pt x="274709" y="210574"/>
                  <a:pt x="276923" y="205407"/>
                </a:cubicBezTo>
                <a:cubicBezTo>
                  <a:pt x="282626" y="190983"/>
                  <a:pt x="288136" y="180472"/>
                  <a:pt x="293562" y="172554"/>
                </a:cubicBezTo>
                <a:lnTo>
                  <a:pt x="295103" y="151625"/>
                </a:lnTo>
                <a:cubicBezTo>
                  <a:pt x="295426" y="146937"/>
                  <a:pt x="302513" y="147463"/>
                  <a:pt x="302190" y="152105"/>
                </a:cubicBezTo>
                <a:lnTo>
                  <a:pt x="301406" y="162745"/>
                </a:lnTo>
                <a:cubicBezTo>
                  <a:pt x="312424" y="151016"/>
                  <a:pt x="322612" y="147842"/>
                  <a:pt x="334507" y="140837"/>
                </a:cubicBezTo>
                <a:lnTo>
                  <a:pt x="332698" y="118339"/>
                </a:lnTo>
                <a:cubicBezTo>
                  <a:pt x="332338" y="113679"/>
                  <a:pt x="339425" y="113125"/>
                  <a:pt x="339804" y="117795"/>
                </a:cubicBezTo>
                <a:lnTo>
                  <a:pt x="341290" y="136426"/>
                </a:lnTo>
                <a:cubicBezTo>
                  <a:pt x="345572" y="133316"/>
                  <a:pt x="349982" y="129441"/>
                  <a:pt x="354569" y="124153"/>
                </a:cubicBezTo>
                <a:lnTo>
                  <a:pt x="352511" y="98259"/>
                </a:lnTo>
                <a:cubicBezTo>
                  <a:pt x="352123" y="93617"/>
                  <a:pt x="359220" y="93045"/>
                  <a:pt x="359598" y="97705"/>
                </a:cubicBezTo>
                <a:lnTo>
                  <a:pt x="361056" y="115912"/>
                </a:lnTo>
                <a:cubicBezTo>
                  <a:pt x="364886" y="110541"/>
                  <a:pt x="368845" y="104091"/>
                  <a:pt x="372951" y="96229"/>
                </a:cubicBezTo>
                <a:cubicBezTo>
                  <a:pt x="375129" y="92085"/>
                  <a:pt x="381404" y="95370"/>
                  <a:pt x="379263" y="99505"/>
                </a:cubicBezTo>
                <a:cubicBezTo>
                  <a:pt x="376264" y="105208"/>
                  <a:pt x="373339" y="110218"/>
                  <a:pt x="370496" y="114657"/>
                </a:cubicBezTo>
                <a:lnTo>
                  <a:pt x="385511" y="108465"/>
                </a:lnTo>
                <a:cubicBezTo>
                  <a:pt x="387329" y="107736"/>
                  <a:pt x="389396" y="108585"/>
                  <a:pt x="390134" y="110403"/>
                </a:cubicBezTo>
                <a:cubicBezTo>
                  <a:pt x="390881" y="112212"/>
                  <a:pt x="390033" y="114288"/>
                  <a:pt x="388215" y="115045"/>
                </a:cubicBezTo>
                <a:lnTo>
                  <a:pt x="362726" y="125528"/>
                </a:lnTo>
                <a:cubicBezTo>
                  <a:pt x="354809" y="135467"/>
                  <a:pt x="347353" y="141336"/>
                  <a:pt x="340191" y="145747"/>
                </a:cubicBezTo>
                <a:cubicBezTo>
                  <a:pt x="336149" y="148284"/>
                  <a:pt x="330714" y="150988"/>
                  <a:pt x="326451" y="153258"/>
                </a:cubicBezTo>
                <a:lnTo>
                  <a:pt x="340551" y="153895"/>
                </a:lnTo>
                <a:cubicBezTo>
                  <a:pt x="345212" y="154098"/>
                  <a:pt x="344907" y="161176"/>
                  <a:pt x="340247" y="160982"/>
                </a:cubicBezTo>
                <a:lnTo>
                  <a:pt x="315534" y="159866"/>
                </a:lnTo>
                <a:cubicBezTo>
                  <a:pt x="305854" y="166879"/>
                  <a:pt x="296247" y="177925"/>
                  <a:pt x="285967" y="202066"/>
                </a:cubicBezTo>
                <a:lnTo>
                  <a:pt x="308022" y="197424"/>
                </a:lnTo>
                <a:cubicBezTo>
                  <a:pt x="312581" y="196492"/>
                  <a:pt x="314048" y="203432"/>
                  <a:pt x="309462" y="204382"/>
                </a:cubicBezTo>
                <a:lnTo>
                  <a:pt x="282765" y="210002"/>
                </a:lnTo>
                <a:cubicBezTo>
                  <a:pt x="278658" y="220670"/>
                  <a:pt x="274423" y="233497"/>
                  <a:pt x="270039" y="249111"/>
                </a:cubicBezTo>
                <a:cubicBezTo>
                  <a:pt x="283392" y="237133"/>
                  <a:pt x="299080" y="226843"/>
                  <a:pt x="314916" y="216462"/>
                </a:cubicBezTo>
                <a:cubicBezTo>
                  <a:pt x="366224" y="182807"/>
                  <a:pt x="419360" y="147915"/>
                  <a:pt x="393198" y="51657"/>
                </a:cubicBezTo>
                <a:cubicBezTo>
                  <a:pt x="368817" y="80273"/>
                  <a:pt x="342175" y="97207"/>
                  <a:pt x="318718" y="112110"/>
                </a:cubicBezTo>
                <a:cubicBezTo>
                  <a:pt x="285893" y="132938"/>
                  <a:pt x="259602" y="149678"/>
                  <a:pt x="256225" y="189285"/>
                </a:cubicBezTo>
                <a:lnTo>
                  <a:pt x="256225" y="189285"/>
                </a:lnTo>
                <a:close/>
                <a:moveTo>
                  <a:pt x="350084" y="200903"/>
                </a:moveTo>
                <a:cubicBezTo>
                  <a:pt x="330244" y="215760"/>
                  <a:pt x="307828" y="228606"/>
                  <a:pt x="288394" y="243233"/>
                </a:cubicBezTo>
                <a:cubicBezTo>
                  <a:pt x="301507" y="255303"/>
                  <a:pt x="315451" y="265288"/>
                  <a:pt x="316429" y="283366"/>
                </a:cubicBezTo>
                <a:cubicBezTo>
                  <a:pt x="334581" y="259400"/>
                  <a:pt x="346245" y="230913"/>
                  <a:pt x="350084" y="200903"/>
                </a:cubicBezTo>
                <a:lnTo>
                  <a:pt x="350084" y="200903"/>
                </a:lnTo>
                <a:close/>
                <a:moveTo>
                  <a:pt x="259150" y="26796"/>
                </a:moveTo>
                <a:cubicBezTo>
                  <a:pt x="232684" y="12936"/>
                  <a:pt x="202960" y="6107"/>
                  <a:pt x="172941" y="7205"/>
                </a:cubicBezTo>
                <a:cubicBezTo>
                  <a:pt x="179161" y="19008"/>
                  <a:pt x="189579" y="26722"/>
                  <a:pt x="203717" y="27322"/>
                </a:cubicBezTo>
                <a:cubicBezTo>
                  <a:pt x="227590" y="28328"/>
                  <a:pt x="224822" y="56059"/>
                  <a:pt x="212991" y="63349"/>
                </a:cubicBezTo>
                <a:cubicBezTo>
                  <a:pt x="190336" y="77339"/>
                  <a:pt x="200062" y="98517"/>
                  <a:pt x="215187" y="112387"/>
                </a:cubicBezTo>
                <a:cubicBezTo>
                  <a:pt x="225200" y="121560"/>
                  <a:pt x="237353" y="127392"/>
                  <a:pt x="244256" y="125316"/>
                </a:cubicBezTo>
                <a:cubicBezTo>
                  <a:pt x="268978" y="117961"/>
                  <a:pt x="218611" y="84232"/>
                  <a:pt x="259150" y="26796"/>
                </a:cubicBezTo>
                <a:lnTo>
                  <a:pt x="259150" y="26796"/>
                </a:lnTo>
                <a:close/>
                <a:moveTo>
                  <a:pt x="55605" y="59501"/>
                </a:moveTo>
                <a:cubicBezTo>
                  <a:pt x="12796" y="103750"/>
                  <a:pt x="-3058" y="167304"/>
                  <a:pt x="13581" y="226050"/>
                </a:cubicBezTo>
                <a:cubicBezTo>
                  <a:pt x="21314" y="228338"/>
                  <a:pt x="33873" y="229427"/>
                  <a:pt x="40102" y="224961"/>
                </a:cubicBezTo>
                <a:cubicBezTo>
                  <a:pt x="43304" y="222635"/>
                  <a:pt x="43175" y="219489"/>
                  <a:pt x="41514" y="215908"/>
                </a:cubicBezTo>
                <a:cubicBezTo>
                  <a:pt x="32064" y="195662"/>
                  <a:pt x="25300" y="170054"/>
                  <a:pt x="37731" y="157845"/>
                </a:cubicBezTo>
                <a:cubicBezTo>
                  <a:pt x="48223" y="147537"/>
                  <a:pt x="65673" y="153341"/>
                  <a:pt x="79082" y="161933"/>
                </a:cubicBezTo>
                <a:cubicBezTo>
                  <a:pt x="92038" y="170229"/>
                  <a:pt x="100048" y="151117"/>
                  <a:pt x="99734" y="139121"/>
                </a:cubicBezTo>
                <a:cubicBezTo>
                  <a:pt x="99550" y="132181"/>
                  <a:pt x="96957" y="126091"/>
                  <a:pt x="91115" y="124651"/>
                </a:cubicBezTo>
                <a:cubicBezTo>
                  <a:pt x="53861" y="115442"/>
                  <a:pt x="53529" y="81187"/>
                  <a:pt x="55605" y="59501"/>
                </a:cubicBezTo>
                <a:lnTo>
                  <a:pt x="55605" y="59501"/>
                </a:lnTo>
                <a:close/>
                <a:moveTo>
                  <a:pt x="9308" y="206911"/>
                </a:moveTo>
                <a:cubicBezTo>
                  <a:pt x="9382" y="207437"/>
                  <a:pt x="9483" y="207963"/>
                  <a:pt x="9557" y="208470"/>
                </a:cubicBezTo>
                <a:lnTo>
                  <a:pt x="9308" y="206911"/>
                </a:lnTo>
                <a:close/>
              </a:path>
            </a:pathLst>
          </a:custGeom>
          <a:solidFill>
            <a:srgbClr val="ED4D24"/>
          </a:solidFill>
          <a:ln w="922" cap="flat">
            <a:noFill/>
            <a:prstDash val="solid"/>
            <a:miter/>
          </a:ln>
        </p:spPr>
        <p:txBody>
          <a:bodyPr rtlCol="0" anchor="ctr"/>
          <a:lstStyle/>
          <a:p>
            <a:endParaRPr lang="en-US" dirty="0"/>
          </a:p>
        </p:txBody>
      </p:sp>
    </p:spTree>
    <p:extLst>
      <p:ext uri="{BB962C8B-B14F-4D97-AF65-F5344CB8AC3E}">
        <p14:creationId xmlns:p14="http://schemas.microsoft.com/office/powerpoint/2010/main" val="187570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80D6A-CAE2-C1A7-A268-928CE8C179CF}"/>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B64A1C-94B8-97C5-0A29-A6D19A80A21C}"/>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E3A69A-1895-0D33-D0B5-A49E23749EA6}"/>
              </a:ext>
            </a:extLst>
          </p:cNvPr>
          <p:cNvSpPr txBox="1"/>
          <p:nvPr/>
        </p:nvSpPr>
        <p:spPr>
          <a:xfrm>
            <a:off x="1392052" y="498490"/>
            <a:ext cx="5052744"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Branchenwandel</a:t>
            </a:r>
            <a:r>
              <a:rPr lang="en-US" sz="2000" b="1" dirty="0">
                <a:solidFill>
                  <a:srgbClr val="ED4D24"/>
                </a:solidFill>
                <a:latin typeface="Calibri" panose="020F0502020204030204" pitchFamily="34" charset="0"/>
                <a:cs typeface="Calibri" panose="020F0502020204030204" pitchFamily="34" charset="0"/>
              </a:rPr>
              <a:t> und </a:t>
            </a:r>
            <a:r>
              <a:rPr lang="en-US" sz="2000" b="1" dirty="0" err="1">
                <a:solidFill>
                  <a:srgbClr val="ED4D24"/>
                </a:solidFill>
                <a:latin typeface="Calibri" panose="020F0502020204030204" pitchFamily="34" charset="0"/>
                <a:cs typeface="Calibri" panose="020F0502020204030204" pitchFamily="34" charset="0"/>
              </a:rPr>
              <a:t>neue</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Technologien</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1E0478C-E002-BA59-DB59-415A0F9C600F}"/>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A1B5C7E0-9451-75DE-F59B-BF8F5712BD34}"/>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D824768F-7AB2-4DF3-721A-7C10617D25FE}"/>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4.1.2</a:t>
              </a:r>
            </a:p>
          </p:txBody>
        </p:sp>
      </p:grpSp>
      <p:sp>
        <p:nvSpPr>
          <p:cNvPr id="9" name="TextBox 8">
            <a:extLst>
              <a:ext uri="{FF2B5EF4-FFF2-40B4-BE49-F238E27FC236}">
                <a16:creationId xmlns:a16="http://schemas.microsoft.com/office/drawing/2014/main" id="{66098286-03A6-6660-76D9-8C25C5225279}"/>
              </a:ext>
            </a:extLst>
          </p:cNvPr>
          <p:cNvSpPr txBox="1"/>
          <p:nvPr/>
        </p:nvSpPr>
        <p:spPr>
          <a:xfrm>
            <a:off x="602675" y="1057814"/>
            <a:ext cx="6552102" cy="746358"/>
          </a:xfrm>
          <a:prstGeom prst="rect">
            <a:avLst/>
          </a:prstGeom>
          <a:noFill/>
        </p:spPr>
        <p:txBody>
          <a:bodyPr wrap="square" rtlCol="0" anchor="t">
            <a:spAutoFit/>
          </a:bodyPr>
          <a:lstStyle/>
          <a:p>
            <a:pPr marL="6350">
              <a:lnSpc>
                <a:spcPts val="1700"/>
              </a:lnSpc>
              <a:tabLst>
                <a:tab pos="611188" algn="l"/>
              </a:tabLst>
            </a:pPr>
            <a:r>
              <a:rPr lang="de-DE" sz="1600" b="1" dirty="0">
                <a:solidFill>
                  <a:srgbClr val="ED4D24"/>
                </a:solidFill>
                <a:highlight>
                  <a:srgbClr val="FFFFFF"/>
                </a:highlight>
                <a:latin typeface="Calibri" panose="020F0502020204030204" pitchFamily="34" charset="0"/>
                <a:cs typeface="Calibri" panose="020F0502020204030204" pitchFamily="34" charset="0"/>
              </a:rPr>
              <a:t>Experten identifizieren übereinstimmend drei wesentliche Umbruchbereiche, die die Rolle des HLK-Fachmanns neu definieren werden:</a:t>
            </a:r>
            <a:r>
              <a:rPr lang="en-US" sz="1600" b="1" dirty="0">
                <a:solidFill>
                  <a:srgbClr val="ED4D24"/>
                </a:solidFill>
                <a:highlight>
                  <a:srgbClr val="FFFFFF"/>
                </a:highlight>
                <a:latin typeface="Calibri" panose="020F0502020204030204" pitchFamily="34" charset="0"/>
                <a:cs typeface="Calibri" panose="020F0502020204030204" pitchFamily="34" charset="0"/>
              </a:rPr>
              <a:t>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504323F6-CAF5-7C8C-F366-DEFEB3B2D4ED}"/>
              </a:ext>
            </a:extLst>
          </p:cNvPr>
          <p:cNvCxnSpPr>
            <a:cxnSpLocks/>
          </p:cNvCxnSpPr>
          <p:nvPr/>
        </p:nvCxnSpPr>
        <p:spPr>
          <a:xfrm>
            <a:off x="-24515" y="1281887"/>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1107F6-7876-3E13-FEEF-2A753CBC2234}"/>
              </a:ext>
            </a:extLst>
          </p:cNvPr>
          <p:cNvCxnSpPr>
            <a:cxnSpLocks/>
          </p:cNvCxnSpPr>
          <p:nvPr/>
        </p:nvCxnSpPr>
        <p:spPr>
          <a:xfrm>
            <a:off x="855886" y="1672177"/>
            <a:ext cx="0" cy="376866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B4FA390C-64D7-6559-EEEA-34D76A7D8EC6}"/>
              </a:ext>
            </a:extLst>
          </p:cNvPr>
          <p:cNvSpPr/>
          <p:nvPr/>
        </p:nvSpPr>
        <p:spPr>
          <a:xfrm rot="5400000">
            <a:off x="199778" y="118820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C6C0A97-5EB0-650B-7104-2AAC825A44DE}"/>
              </a:ext>
            </a:extLst>
          </p:cNvPr>
          <p:cNvSpPr txBox="1"/>
          <p:nvPr/>
        </p:nvSpPr>
        <p:spPr>
          <a:xfrm>
            <a:off x="1194245" y="1877982"/>
            <a:ext cx="5676377" cy="3418885"/>
          </a:xfrm>
          <a:prstGeom prst="rect">
            <a:avLst/>
          </a:prstGeom>
          <a:noFill/>
        </p:spPr>
        <p:txBody>
          <a:bodyPr wrap="square">
            <a:spAutoFit/>
          </a:bodyPr>
          <a:lstStyle/>
          <a:p>
            <a:pPr>
              <a:lnSpc>
                <a:spcPts val="1340"/>
              </a:lnSpc>
            </a:pPr>
            <a:r>
              <a:rPr lang="en-IE" sz="1600" b="1" dirty="0" err="1">
                <a:solidFill>
                  <a:srgbClr val="ED4D24"/>
                </a:solidFill>
                <a:latin typeface="Calibri" panose="020F0502020204030204" pitchFamily="34" charset="0"/>
                <a:cs typeface="Calibri" panose="020F0502020204030204" pitchFamily="34" charset="0"/>
              </a:rPr>
              <a:t>Dekarbonisierung</a:t>
            </a:r>
            <a:r>
              <a:rPr lang="en-IE" sz="1600" b="1" dirty="0">
                <a:solidFill>
                  <a:srgbClr val="ED4D24"/>
                </a:solidFill>
                <a:latin typeface="Calibri" panose="020F0502020204030204" pitchFamily="34" charset="0"/>
                <a:cs typeface="Calibri" panose="020F0502020204030204" pitchFamily="34" charset="0"/>
              </a:rPr>
              <a:t> und </a:t>
            </a:r>
            <a:r>
              <a:rPr lang="en-IE" sz="1600" b="1" dirty="0" err="1">
                <a:solidFill>
                  <a:srgbClr val="ED4D24"/>
                </a:solidFill>
                <a:latin typeface="Calibri" panose="020F0502020204030204" pitchFamily="34" charset="0"/>
                <a:cs typeface="Calibri" panose="020F0502020204030204" pitchFamily="34" charset="0"/>
              </a:rPr>
              <a:t>neue</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Energiequellen</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de-DE" sz="1100" dirty="0">
                <a:solidFill>
                  <a:srgbClr val="404040"/>
                </a:solidFill>
                <a:latin typeface="Calibri" panose="020F0502020204030204" pitchFamily="34" charset="0"/>
                <a:cs typeface="Calibri" panose="020F0502020204030204" pitchFamily="34" charset="0"/>
              </a:rPr>
              <a:t>Wärmepumpen der neuen Generation (Hochtemperatur-, Dual-Funktions- und modulare Wärmepumpen) ersetzen Gasheizkessel. Der Hauptgrund für diese Entwicklung sind natürliche Kältemittel mit niedrigem Treibhauspotenzial (R290, CO₂, Ammoniak, Schweröle) aufgrund der schrittweisen Abschaffung der F-Gase. Hybridsysteme (Wärmepumpe + fossile Brennstoffe/Solar) sind insbesondere bei Sanierungen unerlässlich. Die Elektrifizierung ist ein wichtiger Treiber und erfordert entsprechende Elektrofachkenntnisse.</a:t>
            </a: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Digitalisierung</a:t>
            </a:r>
            <a:r>
              <a:rPr lang="en-IE" sz="1600" b="1" dirty="0">
                <a:solidFill>
                  <a:srgbClr val="ED4D24"/>
                </a:solidFill>
                <a:latin typeface="Calibri" panose="020F0502020204030204" pitchFamily="34" charset="0"/>
                <a:cs typeface="Calibri" panose="020F0502020204030204" pitchFamily="34" charset="0"/>
              </a:rPr>
              <a:t> &amp; </a:t>
            </a:r>
            <a:r>
              <a:rPr lang="en-IE" sz="1600" b="1" dirty="0" err="1">
                <a:solidFill>
                  <a:srgbClr val="ED4D24"/>
                </a:solidFill>
                <a:latin typeface="Calibri" panose="020F0502020204030204" pitchFamily="34" charset="0"/>
                <a:cs typeface="Calibri" panose="020F0502020204030204" pitchFamily="34" charset="0"/>
              </a:rPr>
              <a:t>Automatisierung</a:t>
            </a:r>
            <a:r>
              <a:rPr lang="en-IE" sz="1600" b="1" dirty="0">
                <a:solidFill>
                  <a:srgbClr val="ED4D24"/>
                </a:solidFill>
                <a:latin typeface="Calibri" panose="020F0502020204030204" pitchFamily="34" charset="0"/>
                <a:cs typeface="Calibri" panose="020F0502020204030204" pitchFamily="34" charset="0"/>
              </a:rPr>
              <a:t> </a:t>
            </a:r>
          </a:p>
          <a:p>
            <a:pPr lvl="0"/>
            <a:r>
              <a:rPr lang="en-IE" sz="600" b="1" dirty="0">
                <a:solidFill>
                  <a:srgbClr val="ED4D24"/>
                </a:solidFill>
                <a:latin typeface="Calibri" panose="020F0502020204030204" pitchFamily="34" charset="0"/>
                <a:cs typeface="Calibri" panose="020F0502020204030204" pitchFamily="34" charset="0"/>
              </a:rPr>
              <a:t> </a:t>
            </a:r>
          </a:p>
          <a:p>
            <a:pPr lvl="0">
              <a:lnSpc>
                <a:spcPts val="1340"/>
              </a:lnSpc>
            </a:pPr>
            <a:r>
              <a:rPr lang="de-DE" sz="1100" dirty="0">
                <a:solidFill>
                  <a:srgbClr val="404040"/>
                </a:solidFill>
                <a:latin typeface="Calibri" panose="020F0502020204030204" pitchFamily="34" charset="0"/>
                <a:cs typeface="Calibri" panose="020F0502020204030204" pitchFamily="34" charset="0"/>
              </a:rPr>
              <a:t>KI-gestützte Steuerungen, IoT-/Cloud-Plattformen, GMS/EMS-Integration und Smart Meter mit dynamischen Tarifen ermöglichen Echtzeitoptimierung und vorausschauende Wartung. Zukünftige HLK-Fachkräfte müssen sich Kenntnisse in Datenanalyse, Cybersicherheit und Regelungsalgorithmen aneignen, um intelligente Systeme effektiv zu verwalten.</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Digitale</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Modellierung</a:t>
            </a:r>
            <a:r>
              <a:rPr lang="en-IE" sz="1600" b="1" dirty="0">
                <a:solidFill>
                  <a:srgbClr val="ED4D24"/>
                </a:solidFill>
                <a:latin typeface="Calibri" panose="020F0502020204030204" pitchFamily="34" charset="0"/>
                <a:cs typeface="Calibri" panose="020F0502020204030204" pitchFamily="34" charset="0"/>
              </a:rPr>
              <a:t> und </a:t>
            </a:r>
            <a:r>
              <a:rPr lang="en-IE" sz="1600" b="1" dirty="0" err="1">
                <a:solidFill>
                  <a:srgbClr val="ED4D24"/>
                </a:solidFill>
                <a:latin typeface="Calibri" panose="020F0502020204030204" pitchFamily="34" charset="0"/>
                <a:cs typeface="Calibri" panose="020F0502020204030204" pitchFamily="34" charset="0"/>
              </a:rPr>
              <a:t>Systemintegration</a:t>
            </a:r>
            <a:endParaRPr lang="en-IE" sz="1600" b="1" dirty="0">
              <a:solidFill>
                <a:srgbClr val="ED4D24"/>
              </a:solidFill>
              <a:latin typeface="Calibri" panose="020F0502020204030204" pitchFamily="34" charset="0"/>
              <a:cs typeface="Calibri" panose="020F0502020204030204" pitchFamily="34" charset="0"/>
            </a:endParaRP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de-DE" sz="1100" dirty="0">
                <a:solidFill>
                  <a:srgbClr val="404040"/>
                </a:solidFill>
                <a:latin typeface="Calibri" panose="020F0502020204030204" pitchFamily="34" charset="0"/>
                <a:cs typeface="Calibri" panose="020F0502020204030204" pitchFamily="34" charset="0"/>
              </a:rPr>
              <a:t>BIM (Building Information Modelling), digitale Zwillinge und numerische Strömungsmechanik revolutionieren die Planung. Dieser Wandel ermöglicht modulare Plug-&amp;-Play-Systeme und vorgefertigte Lösungen und reduziert Installationszeiten und Fehler erheblich.</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7463DE2D-4348-1CAF-49A3-740C85783605}"/>
              </a:ext>
            </a:extLst>
          </p:cNvPr>
          <p:cNvCxnSpPr>
            <a:cxnSpLocks/>
          </p:cNvCxnSpPr>
          <p:nvPr/>
        </p:nvCxnSpPr>
        <p:spPr>
          <a:xfrm>
            <a:off x="868383" y="5440845"/>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1C9A34A-50DF-9963-A59D-BD5FF44C0AFD}"/>
              </a:ext>
            </a:extLst>
          </p:cNvPr>
          <p:cNvGrpSpPr/>
          <p:nvPr/>
        </p:nvGrpSpPr>
        <p:grpSpPr>
          <a:xfrm>
            <a:off x="665403" y="1967249"/>
            <a:ext cx="6909386" cy="288000"/>
            <a:chOff x="644327" y="1972700"/>
            <a:chExt cx="6909386" cy="288000"/>
          </a:xfrm>
        </p:grpSpPr>
        <p:cxnSp>
          <p:nvCxnSpPr>
            <p:cNvPr id="28" name="Straight Connector 27">
              <a:extLst>
                <a:ext uri="{FF2B5EF4-FFF2-40B4-BE49-F238E27FC236}">
                  <a16:creationId xmlns:a16="http://schemas.microsoft.com/office/drawing/2014/main" id="{D7E06653-B649-4F41-6C68-CB482F99D66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CDDC089-807A-C40A-5B0C-9B7C5AE57BD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852CF6BD-A5D5-BED1-2B0F-854BDB5C3F9F}"/>
              </a:ext>
            </a:extLst>
          </p:cNvPr>
          <p:cNvGrpSpPr/>
          <p:nvPr/>
        </p:nvGrpSpPr>
        <p:grpSpPr>
          <a:xfrm>
            <a:off x="665403" y="3415548"/>
            <a:ext cx="6909386" cy="288000"/>
            <a:chOff x="644327" y="1972700"/>
            <a:chExt cx="6909386" cy="288000"/>
          </a:xfrm>
        </p:grpSpPr>
        <p:cxnSp>
          <p:nvCxnSpPr>
            <p:cNvPr id="32" name="Straight Connector 31">
              <a:extLst>
                <a:ext uri="{FF2B5EF4-FFF2-40B4-BE49-F238E27FC236}">
                  <a16:creationId xmlns:a16="http://schemas.microsoft.com/office/drawing/2014/main" id="{1AB5113E-CD4E-CE03-6C57-51E119138FE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46ED509-1DE0-4753-414B-9146E821AD4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FC2033E1-922A-CFA8-0176-F1882F10BAEF}"/>
              </a:ext>
            </a:extLst>
          </p:cNvPr>
          <p:cNvGrpSpPr/>
          <p:nvPr/>
        </p:nvGrpSpPr>
        <p:grpSpPr>
          <a:xfrm>
            <a:off x="665403" y="4470981"/>
            <a:ext cx="6909386" cy="288000"/>
            <a:chOff x="644327" y="1972700"/>
            <a:chExt cx="6909386" cy="288000"/>
          </a:xfrm>
        </p:grpSpPr>
        <p:cxnSp>
          <p:nvCxnSpPr>
            <p:cNvPr id="36" name="Straight Connector 35">
              <a:extLst>
                <a:ext uri="{FF2B5EF4-FFF2-40B4-BE49-F238E27FC236}">
                  <a16:creationId xmlns:a16="http://schemas.microsoft.com/office/drawing/2014/main" id="{EFB549FC-89A8-CE98-2427-04B0CFB2E2C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BC5A0CD-C3F5-9C33-C039-0A5AE39F5E0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12" name="Text Placeholder 29">
            <a:extLst>
              <a:ext uri="{FF2B5EF4-FFF2-40B4-BE49-F238E27FC236}">
                <a16:creationId xmlns:a16="http://schemas.microsoft.com/office/drawing/2014/main" id="{6AF365A3-7EB4-F3DE-A151-67737619B438}"/>
              </a:ext>
            </a:extLst>
          </p:cNvPr>
          <p:cNvSpPr txBox="1">
            <a:spLocks/>
          </p:cNvSpPr>
          <p:nvPr/>
        </p:nvSpPr>
        <p:spPr>
          <a:xfrm>
            <a:off x="721029" y="6881171"/>
            <a:ext cx="626034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Die größte Herausforderung für die HLK-Branche ist ein weit verbreiteter Fachkräftemangel in allen Karrierestufen. Während es frisch ausgebildeten Spezialisten oft an praktischer Erfahrung mangelt, tun sich erfahrene Fachkräfte mit der rasanten Einführung digitaler Werkzeuge und umweltfreundlicher Technologien schwer.</a:t>
            </a:r>
            <a:endParaRPr lang="en-GB" sz="1600" b="1" dirty="0">
              <a:solidFill>
                <a:srgbClr val="404040"/>
              </a:solidFill>
            </a:endParaRPr>
          </a:p>
          <a:p>
            <a:pPr algn="l">
              <a:lnSpc>
                <a:spcPts val="1720"/>
              </a:lnSpc>
            </a:pPr>
            <a:endParaRPr lang="en-IE" sz="1600" b="1" dirty="0">
              <a:solidFill>
                <a:srgbClr val="404040"/>
              </a:solidFill>
            </a:endParaRPr>
          </a:p>
        </p:txBody>
      </p:sp>
      <p:cxnSp>
        <p:nvCxnSpPr>
          <p:cNvPr id="13" name="Straight Connector 12">
            <a:extLst>
              <a:ext uri="{FF2B5EF4-FFF2-40B4-BE49-F238E27FC236}">
                <a16:creationId xmlns:a16="http://schemas.microsoft.com/office/drawing/2014/main" id="{F9870DFC-3531-89DF-48A5-211F4CDEEDE3}"/>
              </a:ext>
            </a:extLst>
          </p:cNvPr>
          <p:cNvCxnSpPr>
            <a:cxnSpLocks/>
          </p:cNvCxnSpPr>
          <p:nvPr/>
        </p:nvCxnSpPr>
        <p:spPr>
          <a:xfrm>
            <a:off x="151247" y="634652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0E9AA62-1C17-931D-3E71-16C5CF7D8FF3}"/>
              </a:ext>
            </a:extLst>
          </p:cNvPr>
          <p:cNvSpPr txBox="1"/>
          <p:nvPr/>
        </p:nvSpPr>
        <p:spPr>
          <a:xfrm>
            <a:off x="1544451" y="6180832"/>
            <a:ext cx="5554383"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Arbeitskräftebereitschaft</a:t>
            </a:r>
            <a:r>
              <a:rPr lang="en-US" sz="2000" b="1" dirty="0">
                <a:solidFill>
                  <a:srgbClr val="ED4D24"/>
                </a:solidFill>
                <a:latin typeface="Calibri" panose="020F0502020204030204" pitchFamily="34" charset="0"/>
                <a:cs typeface="Calibri" panose="020F0502020204030204" pitchFamily="34" charset="0"/>
              </a:rPr>
              <a:t> und </a:t>
            </a:r>
            <a:r>
              <a:rPr lang="en-US" sz="2000" b="1" dirty="0" err="1">
                <a:solidFill>
                  <a:srgbClr val="ED4D24"/>
                </a:solidFill>
                <a:latin typeface="Calibri" panose="020F0502020204030204" pitchFamily="34" charset="0"/>
                <a:cs typeface="Calibri" panose="020F0502020204030204" pitchFamily="34" charset="0"/>
              </a:rPr>
              <a:t>Qualifikationslücken</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932AE4D2-6E78-D6F9-3B2B-B170137A2B6C}"/>
              </a:ext>
            </a:extLst>
          </p:cNvPr>
          <p:cNvGrpSpPr/>
          <p:nvPr/>
        </p:nvGrpSpPr>
        <p:grpSpPr>
          <a:xfrm>
            <a:off x="810404" y="6180832"/>
            <a:ext cx="734144" cy="327604"/>
            <a:chOff x="1441478" y="5631712"/>
            <a:chExt cx="734144" cy="327604"/>
          </a:xfrm>
        </p:grpSpPr>
        <p:sp>
          <p:nvSpPr>
            <p:cNvPr id="16" name="Rectangle 15">
              <a:extLst>
                <a:ext uri="{FF2B5EF4-FFF2-40B4-BE49-F238E27FC236}">
                  <a16:creationId xmlns:a16="http://schemas.microsoft.com/office/drawing/2014/main" id="{09755B20-6EF9-CF74-FE7B-C20685E4FE69}"/>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09609E7C-79B2-625C-3C5B-AF866D3DBAF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4.1.3</a:t>
              </a:r>
            </a:p>
          </p:txBody>
        </p:sp>
      </p:grpSp>
      <p:sp>
        <p:nvSpPr>
          <p:cNvPr id="18" name="Freeform 62">
            <a:extLst>
              <a:ext uri="{FF2B5EF4-FFF2-40B4-BE49-F238E27FC236}">
                <a16:creationId xmlns:a16="http://schemas.microsoft.com/office/drawing/2014/main" id="{36EC6B4B-B51D-9162-31FE-431FED7F4D55}"/>
              </a:ext>
            </a:extLst>
          </p:cNvPr>
          <p:cNvSpPr/>
          <p:nvPr/>
        </p:nvSpPr>
        <p:spPr>
          <a:xfrm>
            <a:off x="-15550" y="6923056"/>
            <a:ext cx="440291" cy="37687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9" name="Graphic 40">
            <a:extLst>
              <a:ext uri="{FF2B5EF4-FFF2-40B4-BE49-F238E27FC236}">
                <a16:creationId xmlns:a16="http://schemas.microsoft.com/office/drawing/2014/main" id="{EEF12F79-92DF-670B-DF86-F3FB276285E2}"/>
              </a:ext>
            </a:extLst>
          </p:cNvPr>
          <p:cNvGrpSpPr/>
          <p:nvPr/>
        </p:nvGrpSpPr>
        <p:grpSpPr>
          <a:xfrm>
            <a:off x="-2538823" y="8513024"/>
            <a:ext cx="3924090" cy="2433120"/>
            <a:chOff x="-3997860" y="6017904"/>
            <a:chExt cx="935163" cy="579845"/>
          </a:xfrm>
          <a:solidFill>
            <a:schemeClr val="bg1">
              <a:alpha val="13000"/>
            </a:schemeClr>
          </a:solidFill>
        </p:grpSpPr>
        <p:sp>
          <p:nvSpPr>
            <p:cNvPr id="20" name="Freeform 64">
              <a:extLst>
                <a:ext uri="{FF2B5EF4-FFF2-40B4-BE49-F238E27FC236}">
                  <a16:creationId xmlns:a16="http://schemas.microsoft.com/office/drawing/2014/main" id="{0968C364-7D84-DAC5-B542-F3BA5872DAE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1" name="Freeform 65">
              <a:extLst>
                <a:ext uri="{FF2B5EF4-FFF2-40B4-BE49-F238E27FC236}">
                  <a16:creationId xmlns:a16="http://schemas.microsoft.com/office/drawing/2014/main" id="{724F297B-0DAA-B94A-53DD-41A9CD62529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1" name="Freeform 66">
              <a:extLst>
                <a:ext uri="{FF2B5EF4-FFF2-40B4-BE49-F238E27FC236}">
                  <a16:creationId xmlns:a16="http://schemas.microsoft.com/office/drawing/2014/main" id="{9C7C8716-BACA-CA1B-261C-45C37B844E3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5" name="Freeform 67">
              <a:extLst>
                <a:ext uri="{FF2B5EF4-FFF2-40B4-BE49-F238E27FC236}">
                  <a16:creationId xmlns:a16="http://schemas.microsoft.com/office/drawing/2014/main" id="{3FF6F4D5-FEF5-F86A-7B5E-A48C36B4102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2582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51FD-6B20-EE9F-FBFF-F16AA209C79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A64322-31BD-279F-A741-055340C93596}"/>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454061-1C4D-686B-9F61-7924076464F4}"/>
              </a:ext>
            </a:extLst>
          </p:cNvPr>
          <p:cNvSpPr txBox="1"/>
          <p:nvPr/>
        </p:nvSpPr>
        <p:spPr>
          <a:xfrm>
            <a:off x="1392052" y="498490"/>
            <a:ext cx="5052744" cy="631327"/>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Verbesserungen bei Bildungsprogrammen und Ausbildung</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5262D05E-FEC2-2351-C888-B96E26343E04}"/>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7850DAAE-DF9E-FEA1-A41D-EA6915DFEDE5}"/>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4DFC00D4-5CF2-8D09-730E-27346C303124}"/>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4.1.4</a:t>
              </a:r>
            </a:p>
          </p:txBody>
        </p:sp>
      </p:grpSp>
      <p:sp>
        <p:nvSpPr>
          <p:cNvPr id="9" name="TextBox 8">
            <a:extLst>
              <a:ext uri="{FF2B5EF4-FFF2-40B4-BE49-F238E27FC236}">
                <a16:creationId xmlns:a16="http://schemas.microsoft.com/office/drawing/2014/main" id="{14B00743-5600-8B7B-0958-7EB19D7C6A78}"/>
              </a:ext>
            </a:extLst>
          </p:cNvPr>
          <p:cNvSpPr txBox="1"/>
          <p:nvPr/>
        </p:nvSpPr>
        <p:spPr>
          <a:xfrm>
            <a:off x="605490" y="3031844"/>
            <a:ext cx="5676377" cy="310341"/>
          </a:xfrm>
          <a:prstGeom prst="rect">
            <a:avLst/>
          </a:prstGeom>
          <a:noFill/>
        </p:spPr>
        <p:txBody>
          <a:bodyPr wrap="square" rtlCol="0" anchor="t">
            <a:spAutoFit/>
          </a:bodyPr>
          <a:lstStyle/>
          <a:p>
            <a:pPr marL="6350">
              <a:lnSpc>
                <a:spcPts val="1700"/>
              </a:lnSpc>
              <a:tabLst>
                <a:tab pos="611188" algn="l"/>
              </a:tabLst>
            </a:pPr>
            <a:r>
              <a:rPr lang="en-US" sz="1600" b="1" dirty="0" err="1">
                <a:solidFill>
                  <a:srgbClr val="ED4D24"/>
                </a:solidFill>
                <a:highlight>
                  <a:srgbClr val="FFFFFF"/>
                </a:highlight>
                <a:latin typeface="Calibri" panose="020F0502020204030204" pitchFamily="34" charset="0"/>
                <a:cs typeface="Calibri" panose="020F0502020204030204" pitchFamily="34" charset="0"/>
              </a:rPr>
              <a:t>Wichtige</a:t>
            </a:r>
            <a:r>
              <a:rPr lang="en-US" sz="1600" b="1" dirty="0">
                <a:solidFill>
                  <a:srgbClr val="ED4D24"/>
                </a:solidFill>
                <a:highlight>
                  <a:srgbClr val="FFFFFF"/>
                </a:highlight>
                <a:latin typeface="Calibri" panose="020F0502020204030204" pitchFamily="34" charset="0"/>
                <a:cs typeface="Calibri" panose="020F0502020204030204" pitchFamily="34" charset="0"/>
              </a:rPr>
              <a:t> </a:t>
            </a:r>
            <a:r>
              <a:rPr lang="en-US" sz="1600" b="1" dirty="0" err="1">
                <a:solidFill>
                  <a:srgbClr val="ED4D24"/>
                </a:solidFill>
                <a:highlight>
                  <a:srgbClr val="FFFFFF"/>
                </a:highlight>
                <a:latin typeface="Calibri" panose="020F0502020204030204" pitchFamily="34" charset="0"/>
                <a:cs typeface="Calibri" panose="020F0502020204030204" pitchFamily="34" charset="0"/>
              </a:rPr>
              <a:t>Schulungsthemen</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70E405BA-24FC-6C78-7F88-4E837207781A}"/>
              </a:ext>
            </a:extLst>
          </p:cNvPr>
          <p:cNvCxnSpPr>
            <a:cxnSpLocks/>
          </p:cNvCxnSpPr>
          <p:nvPr/>
        </p:nvCxnSpPr>
        <p:spPr>
          <a:xfrm>
            <a:off x="-21700" y="3168833"/>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89C48-4E62-5065-FFB3-09C0278A94AD}"/>
              </a:ext>
            </a:extLst>
          </p:cNvPr>
          <p:cNvCxnSpPr>
            <a:cxnSpLocks/>
          </p:cNvCxnSpPr>
          <p:nvPr/>
        </p:nvCxnSpPr>
        <p:spPr>
          <a:xfrm>
            <a:off x="858701" y="3354074"/>
            <a:ext cx="0" cy="595698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E6A03CC5-2C1A-1F73-3579-2EE498D5D32A}"/>
              </a:ext>
            </a:extLst>
          </p:cNvPr>
          <p:cNvSpPr/>
          <p:nvPr/>
        </p:nvSpPr>
        <p:spPr>
          <a:xfrm rot="5400000">
            <a:off x="214203" y="3063539"/>
            <a:ext cx="19412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C3E787F-1FE9-ECBD-8113-A1E24A42FC4F}"/>
              </a:ext>
            </a:extLst>
          </p:cNvPr>
          <p:cNvSpPr txBox="1"/>
          <p:nvPr/>
        </p:nvSpPr>
        <p:spPr>
          <a:xfrm>
            <a:off x="1197060" y="3559879"/>
            <a:ext cx="5676377" cy="5688737"/>
          </a:xfrm>
          <a:prstGeom prst="rect">
            <a:avLst/>
          </a:prstGeom>
          <a:noFill/>
        </p:spPr>
        <p:txBody>
          <a:bodyPr wrap="square">
            <a:spAutoFit/>
          </a:bodyPr>
          <a:lstStyle/>
          <a:p>
            <a:pPr>
              <a:lnSpc>
                <a:spcPts val="1340"/>
              </a:lnSpc>
            </a:pPr>
            <a:r>
              <a:rPr lang="de-DE" sz="1600" b="1" dirty="0">
                <a:solidFill>
                  <a:srgbClr val="ED4D24"/>
                </a:solidFill>
                <a:latin typeface="Calibri" panose="020F0502020204030204" pitchFamily="34" charset="0"/>
                <a:cs typeface="Calibri" panose="020F0502020204030204" pitchFamily="34" charset="0"/>
              </a:rPr>
              <a:t>Kenntnisse über regulatorische Bestimmungen und Standards:</a:t>
            </a:r>
            <a:r>
              <a:rPr lang="en-IE" sz="1600" b="1" dirty="0">
                <a:solidFill>
                  <a:srgbClr val="ED4D24"/>
                </a:solidFill>
                <a:latin typeface="Calibri" panose="020F0502020204030204" pitchFamily="34" charset="0"/>
                <a:cs typeface="Calibri" panose="020F0502020204030204" pitchFamily="34" charset="0"/>
              </a:rPr>
              <a:t>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Obligatorische, aktualisierte Schulungen zu Rechtsvorschriften, Emissionsnormen, Ökodesign, Energiekennzeichnung und Sicherheitsnormen</a:t>
            </a:r>
            <a:r>
              <a:rPr lang="en-IE" sz="1100" dirty="0">
                <a:solidFill>
                  <a:srgbClr val="404040"/>
                </a:solidFill>
                <a:latin typeface="Calibri" panose="020F0502020204030204" pitchFamily="34" charset="0"/>
                <a:cs typeface="Calibri" panose="020F0502020204030204" pitchFamily="34" charset="0"/>
              </a:rPr>
              <a:t>.</a:t>
            </a:r>
            <a:endParaRPr lang="en-IE" sz="1100" i="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Grundlagen des </a:t>
            </a:r>
            <a:r>
              <a:rPr lang="en-IE" sz="1600" b="1" dirty="0" err="1">
                <a:solidFill>
                  <a:srgbClr val="ED4D24"/>
                </a:solidFill>
                <a:latin typeface="Calibri" panose="020F0502020204030204" pitchFamily="34" charset="0"/>
                <a:cs typeface="Calibri" panose="020F0502020204030204" pitchFamily="34" charset="0"/>
              </a:rPr>
              <a:t>Ingenieurwesens</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praktisch</a:t>
            </a:r>
            <a:r>
              <a:rPr lang="en-IE" sz="1600" b="1" dirty="0">
                <a:solidFill>
                  <a:srgbClr val="ED4D24"/>
                </a:solidFill>
                <a:latin typeface="Calibri" panose="020F0502020204030204" pitchFamily="34" charset="0"/>
                <a:cs typeface="Calibri" panose="020F0502020204030204" pitchFamily="34" charset="0"/>
              </a:rPr>
              <a:t>): </a:t>
            </a: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de-DE" sz="1100" dirty="0">
                <a:solidFill>
                  <a:srgbClr val="404040"/>
                </a:solidFill>
                <a:latin typeface="Calibri" panose="020F0502020204030204" pitchFamily="34" charset="0"/>
                <a:cs typeface="Calibri" panose="020F0502020204030204" pitchFamily="34" charset="0"/>
              </a:rPr>
              <a:t>Fundierte und umfassende Kenntnisse in Hydraulik, Elektrotechnik, Diagrammlesen und Wärmebedarfsberechnung. Viele akademische Fächer erschienen irrelevant, wenn sie keinen Bezug zur Praxis hatten.</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lvl="0"/>
            <a:r>
              <a:rPr lang="en-IE" sz="1600" b="1" dirty="0" err="1">
                <a:solidFill>
                  <a:srgbClr val="ED4D24"/>
                </a:solidFill>
                <a:latin typeface="Calibri" panose="020F0502020204030204" pitchFamily="34" charset="0"/>
                <a:cs typeface="Calibri" panose="020F0502020204030204" pitchFamily="34" charset="0"/>
              </a:rPr>
              <a:t>Digitalisierung</a:t>
            </a:r>
            <a:r>
              <a:rPr lang="en-IE" sz="1600" b="1" dirty="0">
                <a:solidFill>
                  <a:srgbClr val="ED4D24"/>
                </a:solidFill>
                <a:latin typeface="Calibri" panose="020F0502020204030204" pitchFamily="34" charset="0"/>
                <a:cs typeface="Calibri" panose="020F0502020204030204" pitchFamily="34" charset="0"/>
              </a:rPr>
              <a:t> und </a:t>
            </a:r>
            <a:r>
              <a:rPr lang="en-IE" sz="1600" b="1" dirty="0" err="1">
                <a:solidFill>
                  <a:srgbClr val="ED4D24"/>
                </a:solidFill>
                <a:latin typeface="Calibri" panose="020F0502020204030204" pitchFamily="34" charset="0"/>
                <a:cs typeface="Calibri" panose="020F0502020204030204" pitchFamily="34" charset="0"/>
              </a:rPr>
              <a:t>Automatisierung</a:t>
            </a:r>
            <a:r>
              <a:rPr lang="en-IE" sz="1600" b="1" dirty="0">
                <a:solidFill>
                  <a:srgbClr val="ED4D24"/>
                </a:solidFill>
                <a:latin typeface="Calibri" panose="020F0502020204030204" pitchFamily="34" charset="0"/>
                <a:cs typeface="Calibri" panose="020F0502020204030204" pitchFamily="34" charset="0"/>
              </a:rPr>
              <a:t>: </a:t>
            </a: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BIM/3D-Designwerkzeuge, EMS/GMS-Konfiguration und -Logik, IoT-Plattformen, KI-gestützte Berechnungen, Datenanalyse und Cybersicherheit.</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Inbetriebnahme</a:t>
            </a:r>
            <a:r>
              <a:rPr lang="en-IE" sz="1600" b="1" dirty="0">
                <a:solidFill>
                  <a:srgbClr val="ED4D24"/>
                </a:solidFill>
                <a:latin typeface="Calibri" panose="020F0502020204030204" pitchFamily="34" charset="0"/>
                <a:cs typeface="Calibri" panose="020F0502020204030204" pitchFamily="34" charset="0"/>
              </a:rPr>
              <a:t> und </a:t>
            </a:r>
            <a:r>
              <a:rPr lang="en-IE" sz="1600" b="1" dirty="0" err="1">
                <a:solidFill>
                  <a:srgbClr val="ED4D24"/>
                </a:solidFill>
                <a:latin typeface="Calibri" panose="020F0502020204030204" pitchFamily="34" charset="0"/>
                <a:cs typeface="Calibri" panose="020F0502020204030204" pitchFamily="34" charset="0"/>
              </a:rPr>
              <a:t>Optimierung</a:t>
            </a:r>
            <a:r>
              <a:rPr lang="en-IE" sz="1600" b="1" dirty="0">
                <a:solidFill>
                  <a:srgbClr val="ED4D24"/>
                </a:solidFill>
                <a:latin typeface="Calibri" panose="020F0502020204030204" pitchFamily="34" charset="0"/>
                <a:cs typeface="Calibri" panose="020F0502020204030204" pitchFamily="34" charset="0"/>
              </a:rPr>
              <a:t>: </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Systemeinrichtung, Feinabstimmung für den realen Einsatz, Sensorkalibrierung, hydraulischer Ausgleich und Fehlerdiagnose.</a:t>
            </a:r>
            <a:r>
              <a:rPr lang="en-IE" sz="1100" dirty="0">
                <a:solidFill>
                  <a:srgbClr val="404040"/>
                </a:solidFill>
                <a:latin typeface="Calibri" panose="020F0502020204030204" pitchFamily="34" charset="0"/>
                <a:cs typeface="Calibri" panose="020F0502020204030204" pitchFamily="34" charset="0"/>
              </a:rPr>
              <a:t> </a:t>
            </a: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600" b="1" dirty="0">
                <a:solidFill>
                  <a:srgbClr val="ED4D24"/>
                </a:solidFill>
                <a:latin typeface="Calibri" panose="020F0502020204030204" pitchFamily="34" charset="0"/>
                <a:cs typeface="Calibri" panose="020F0502020204030204" pitchFamily="34" charset="0"/>
              </a:rPr>
              <a:t>Sicherheit und </a:t>
            </a:r>
            <a:r>
              <a:rPr lang="en-IE" sz="1600" b="1" dirty="0" err="1">
                <a:solidFill>
                  <a:srgbClr val="ED4D24"/>
                </a:solidFill>
                <a:latin typeface="Calibri" panose="020F0502020204030204" pitchFamily="34" charset="0"/>
                <a:cs typeface="Calibri" panose="020F0502020204030204" pitchFamily="34" charset="0"/>
              </a:rPr>
              <a:t>Nachhaltigkeit</a:t>
            </a:r>
            <a:r>
              <a:rPr lang="en-IE" sz="1600" b="1" dirty="0">
                <a:solidFill>
                  <a:srgbClr val="ED4D24"/>
                </a:solidFill>
                <a:latin typeface="Calibri" panose="020F0502020204030204" pitchFamily="34" charset="0"/>
                <a:cs typeface="Calibri" panose="020F0502020204030204" pitchFamily="34" charset="0"/>
              </a:rPr>
              <a:t>: </a:t>
            </a: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Sicherer Umgang mit neuen Kältemitteln, wofür eine obligatorische Zertifizierung erforderlich ist. Außerdem Schulungen zu CO₂- und Wasserfußabdruck sowie Ökobilanz- und Gesamtbetriebskostenanalyse.</a:t>
            </a:r>
            <a:endParaRPr lang="en-IE" sz="1100" b="1" dirty="0">
              <a:solidFill>
                <a:srgbClr val="ED4D24"/>
              </a:solidFill>
              <a:latin typeface="Calibri" panose="020F0502020204030204" pitchFamily="34" charset="0"/>
              <a:cs typeface="Calibri" panose="020F0502020204030204" pitchFamily="34" charset="0"/>
            </a:endParaRPr>
          </a:p>
          <a:p>
            <a:pPr>
              <a:lnSpc>
                <a:spcPts val="1340"/>
              </a:lnSpc>
            </a:pPr>
            <a:endParaRPr lang="en-IE" sz="1100" b="1" dirty="0">
              <a:solidFill>
                <a:srgbClr val="ED4D24"/>
              </a:solidFill>
              <a:latin typeface="Calibri" panose="020F0502020204030204" pitchFamily="34" charset="0"/>
              <a:cs typeface="Calibri" panose="020F0502020204030204" pitchFamily="34" charset="0"/>
            </a:endParaRPr>
          </a:p>
          <a:p>
            <a:pPr>
              <a:lnSpc>
                <a:spcPts val="1340"/>
              </a:lnSpc>
            </a:pPr>
            <a:r>
              <a:rPr lang="en-IE" sz="1600" b="1" dirty="0" err="1">
                <a:solidFill>
                  <a:srgbClr val="ED4D24"/>
                </a:solidFill>
                <a:latin typeface="Calibri" panose="020F0502020204030204" pitchFamily="34" charset="0"/>
                <a:cs typeface="Calibri" panose="020F0502020204030204" pitchFamily="34" charset="0"/>
              </a:rPr>
              <a:t>Einführung</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sauberer</a:t>
            </a:r>
            <a:r>
              <a:rPr lang="en-IE" sz="1600" b="1" dirty="0">
                <a:solidFill>
                  <a:srgbClr val="ED4D24"/>
                </a:solidFill>
                <a:latin typeface="Calibri" panose="020F0502020204030204" pitchFamily="34" charset="0"/>
                <a:cs typeface="Calibri" panose="020F0502020204030204" pitchFamily="34" charset="0"/>
              </a:rPr>
              <a:t> Energie: </a:t>
            </a:r>
          </a:p>
          <a:p>
            <a:endParaRPr lang="en-IE" sz="600" b="1" dirty="0">
              <a:solidFill>
                <a:srgbClr val="ED4D24"/>
              </a:solidFill>
              <a:latin typeface="Calibri" panose="020F0502020204030204" pitchFamily="34" charset="0"/>
              <a:cs typeface="Calibri" panose="020F0502020204030204" pitchFamily="34" charset="0"/>
            </a:endParaRPr>
          </a:p>
          <a:p>
            <a:pPr>
              <a:lnSpc>
                <a:spcPts val="1340"/>
              </a:lnSpc>
            </a:pPr>
            <a:r>
              <a:rPr lang="de-DE" sz="1100" dirty="0">
                <a:solidFill>
                  <a:srgbClr val="404040"/>
                </a:solidFill>
                <a:latin typeface="Calibri" panose="020F0502020204030204" pitchFamily="34" charset="0"/>
                <a:cs typeface="Calibri" panose="020F0502020204030204" pitchFamily="34" charset="0"/>
              </a:rPr>
              <a:t>Die Komplexität und die mangelhafte Umsetzung aufgrund von Qualifikationslücken untergraben das Vertrauen in saubere Technologien und bestärken die Wahrnehmung, dass „unsaubere“ Lösungen nach wie vor finanziell attraktiver sind. Projekte erzielen trotz erheblicher Anfangsinvestitionen oft nicht die erwarteten Energieeinsparungen.</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E3FA070A-5C30-C572-F5CF-5FA53B6FE291}"/>
              </a:ext>
            </a:extLst>
          </p:cNvPr>
          <p:cNvCxnSpPr>
            <a:cxnSpLocks/>
          </p:cNvCxnSpPr>
          <p:nvPr/>
        </p:nvCxnSpPr>
        <p:spPr>
          <a:xfrm>
            <a:off x="858701" y="9311063"/>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4DFEA5-4309-B103-49A1-C2269C1D4E36}"/>
              </a:ext>
            </a:extLst>
          </p:cNvPr>
          <p:cNvGrpSpPr/>
          <p:nvPr/>
        </p:nvGrpSpPr>
        <p:grpSpPr>
          <a:xfrm>
            <a:off x="661245" y="3649146"/>
            <a:ext cx="6909386" cy="257229"/>
            <a:chOff x="644327" y="1972700"/>
            <a:chExt cx="6909386" cy="288000"/>
          </a:xfrm>
        </p:grpSpPr>
        <p:cxnSp>
          <p:nvCxnSpPr>
            <p:cNvPr id="28" name="Straight Connector 27">
              <a:extLst>
                <a:ext uri="{FF2B5EF4-FFF2-40B4-BE49-F238E27FC236}">
                  <a16:creationId xmlns:a16="http://schemas.microsoft.com/office/drawing/2014/main" id="{354194CA-C6A6-8E5B-3901-C24D905291FF}"/>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B05D453-447E-41FD-89BE-D779D8D676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2BB9702E-192B-8866-81CE-4CBF1D37B89B}"/>
              </a:ext>
            </a:extLst>
          </p:cNvPr>
          <p:cNvGrpSpPr/>
          <p:nvPr/>
        </p:nvGrpSpPr>
        <p:grpSpPr>
          <a:xfrm>
            <a:off x="661245" y="4543800"/>
            <a:ext cx="6909386" cy="257229"/>
            <a:chOff x="644327" y="1972700"/>
            <a:chExt cx="6909386" cy="288000"/>
          </a:xfrm>
        </p:grpSpPr>
        <p:cxnSp>
          <p:nvCxnSpPr>
            <p:cNvPr id="32" name="Straight Connector 31">
              <a:extLst>
                <a:ext uri="{FF2B5EF4-FFF2-40B4-BE49-F238E27FC236}">
                  <a16:creationId xmlns:a16="http://schemas.microsoft.com/office/drawing/2014/main" id="{6C906356-6886-1463-D431-D9ACAA86A2F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C3C8C3-1BA1-C61C-4428-69379BF078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4E7C1B2B-8538-75EE-23F9-14604A49047D}"/>
              </a:ext>
            </a:extLst>
          </p:cNvPr>
          <p:cNvGrpSpPr/>
          <p:nvPr/>
        </p:nvGrpSpPr>
        <p:grpSpPr>
          <a:xfrm>
            <a:off x="661245" y="5535445"/>
            <a:ext cx="6909386" cy="257229"/>
            <a:chOff x="644327" y="1972700"/>
            <a:chExt cx="6909386" cy="288000"/>
          </a:xfrm>
        </p:grpSpPr>
        <p:cxnSp>
          <p:nvCxnSpPr>
            <p:cNvPr id="36" name="Straight Connector 35">
              <a:extLst>
                <a:ext uri="{FF2B5EF4-FFF2-40B4-BE49-F238E27FC236}">
                  <a16:creationId xmlns:a16="http://schemas.microsoft.com/office/drawing/2014/main" id="{CEB8F83E-8463-966B-607F-99C0BE1F790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03B53D8-D1D8-5497-B4EB-233A174189E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2" name="Text Placeholder 1">
            <a:extLst>
              <a:ext uri="{FF2B5EF4-FFF2-40B4-BE49-F238E27FC236}">
                <a16:creationId xmlns:a16="http://schemas.microsoft.com/office/drawing/2014/main" id="{DB9207FB-5C8F-86F1-FCE2-E3A7E23A4120}"/>
              </a:ext>
            </a:extLst>
          </p:cNvPr>
          <p:cNvSpPr txBox="1">
            <a:spLocks/>
          </p:cNvSpPr>
          <p:nvPr/>
        </p:nvSpPr>
        <p:spPr>
          <a:xfrm>
            <a:off x="659903" y="1381089"/>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Die Analyse von Ausbildungsprogrammen und Weiterbildungsmaßnahmen zeigt einen Konsens darüber, dass die aktuelle Ausbildung im Bereich Heizung, Lüftung und Klimatechnik (HLK) oft unzureichend und veraltet ist und den notwendigen Fokus auf die praktischen, bereichsübergreifenden und digitalen Kompetenzen vernachlässigt, die in der sich rasant wandelnden Branche erforderlich sind. Die zentrale Herausforderung besteht darin, die Kluft zwischen theoretischem Wissen und praktischer Anwendung zu überbrücken, was durch mangelnde Kenntnisse der regulatorischen Bestimmungen noch verschärft wird.</a:t>
            </a:r>
            <a:endParaRPr lang="en-US" sz="1100" b="0" dirty="0">
              <a:solidFill>
                <a:srgbClr val="404040"/>
              </a:solidFill>
            </a:endParaRPr>
          </a:p>
        </p:txBody>
      </p:sp>
      <p:grpSp>
        <p:nvGrpSpPr>
          <p:cNvPr id="12" name="Group 11">
            <a:extLst>
              <a:ext uri="{FF2B5EF4-FFF2-40B4-BE49-F238E27FC236}">
                <a16:creationId xmlns:a16="http://schemas.microsoft.com/office/drawing/2014/main" id="{7B9AB074-7E41-9724-CD54-91E97D6AFF41}"/>
              </a:ext>
            </a:extLst>
          </p:cNvPr>
          <p:cNvGrpSpPr/>
          <p:nvPr/>
        </p:nvGrpSpPr>
        <p:grpSpPr>
          <a:xfrm>
            <a:off x="661245" y="8279043"/>
            <a:ext cx="6909386" cy="257229"/>
            <a:chOff x="644327" y="1972700"/>
            <a:chExt cx="6909386" cy="288000"/>
          </a:xfrm>
        </p:grpSpPr>
        <p:cxnSp>
          <p:nvCxnSpPr>
            <p:cNvPr id="13" name="Straight Connector 12">
              <a:extLst>
                <a:ext uri="{FF2B5EF4-FFF2-40B4-BE49-F238E27FC236}">
                  <a16:creationId xmlns:a16="http://schemas.microsoft.com/office/drawing/2014/main" id="{21C8E20B-3404-244B-8F52-B0A06356E62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A801D8-3E72-3B7A-FB65-18DD0326D2F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5" name="Group 14">
            <a:extLst>
              <a:ext uri="{FF2B5EF4-FFF2-40B4-BE49-F238E27FC236}">
                <a16:creationId xmlns:a16="http://schemas.microsoft.com/office/drawing/2014/main" id="{E7627AE0-3B37-0D22-20C7-AD3353202F4C}"/>
              </a:ext>
            </a:extLst>
          </p:cNvPr>
          <p:cNvGrpSpPr/>
          <p:nvPr/>
        </p:nvGrpSpPr>
        <p:grpSpPr>
          <a:xfrm>
            <a:off x="661245" y="7365761"/>
            <a:ext cx="6909386" cy="257229"/>
            <a:chOff x="644327" y="1972700"/>
            <a:chExt cx="6909386" cy="288000"/>
          </a:xfrm>
        </p:grpSpPr>
        <p:cxnSp>
          <p:nvCxnSpPr>
            <p:cNvPr id="16" name="Straight Connector 15">
              <a:extLst>
                <a:ext uri="{FF2B5EF4-FFF2-40B4-BE49-F238E27FC236}">
                  <a16:creationId xmlns:a16="http://schemas.microsoft.com/office/drawing/2014/main" id="{5C8A3409-B68E-C25F-D217-3CD1EFF0BB9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E144AF-2FC2-D1EC-20A5-996C32A9988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8" name="Group 17">
            <a:extLst>
              <a:ext uri="{FF2B5EF4-FFF2-40B4-BE49-F238E27FC236}">
                <a16:creationId xmlns:a16="http://schemas.microsoft.com/office/drawing/2014/main" id="{40F85808-6A0D-CAE6-481E-71155B96F72F}"/>
              </a:ext>
            </a:extLst>
          </p:cNvPr>
          <p:cNvGrpSpPr/>
          <p:nvPr/>
        </p:nvGrpSpPr>
        <p:grpSpPr>
          <a:xfrm>
            <a:off x="661245" y="6456252"/>
            <a:ext cx="6909386" cy="257229"/>
            <a:chOff x="644327" y="1972700"/>
            <a:chExt cx="6909386" cy="288000"/>
          </a:xfrm>
        </p:grpSpPr>
        <p:cxnSp>
          <p:nvCxnSpPr>
            <p:cNvPr id="19" name="Straight Connector 18">
              <a:extLst>
                <a:ext uri="{FF2B5EF4-FFF2-40B4-BE49-F238E27FC236}">
                  <a16:creationId xmlns:a16="http://schemas.microsoft.com/office/drawing/2014/main" id="{A2882759-37BD-A6C0-6759-2E4B5288AA2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17C22C8-975E-19A9-465F-C7BF99671B0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spTree>
    <p:extLst>
      <p:ext uri="{BB962C8B-B14F-4D97-AF65-F5344CB8AC3E}">
        <p14:creationId xmlns:p14="http://schemas.microsoft.com/office/powerpoint/2010/main" val="412531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D970A-C6C1-0F28-F7A9-4D060328D152}"/>
            </a:ext>
          </a:extLst>
        </p:cNvPr>
        <p:cNvGrpSpPr/>
        <p:nvPr/>
      </p:nvGrpSpPr>
      <p:grpSpPr>
        <a:xfrm>
          <a:off x="0" y="0"/>
          <a:ext cx="0" cy="0"/>
          <a:chOff x="0" y="0"/>
          <a:chExt cx="0" cy="0"/>
        </a:xfrm>
      </p:grpSpPr>
      <p:sp>
        <p:nvSpPr>
          <p:cNvPr id="10" name="Text Placeholder 29">
            <a:extLst>
              <a:ext uri="{FF2B5EF4-FFF2-40B4-BE49-F238E27FC236}">
                <a16:creationId xmlns:a16="http://schemas.microsoft.com/office/drawing/2014/main" id="{5EE26BD9-A174-8A7C-100D-5C45C6FB2BF0}"/>
              </a:ext>
            </a:extLst>
          </p:cNvPr>
          <p:cNvSpPr txBox="1">
            <a:spLocks/>
          </p:cNvSpPr>
          <p:nvPr/>
        </p:nvSpPr>
        <p:spPr>
          <a:xfrm>
            <a:off x="643517" y="1133107"/>
            <a:ext cx="638964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Die Ergebnisse zeigen weit verbreitete systemische Probleme in allen Bereichen der Wertschöpfungskette der HLK-Anlagen auf. Planern mangelt es oft an praktischer Erfahrung und sie haben Schwierigkeiten mit hydraulischen Zusammenhängen, Automatisierungslogik und dem Einsatz moderner Planungswerkzeuge wie BIM und 3D-CAD.</a:t>
            </a:r>
            <a:r>
              <a:rPr lang="en-GB" sz="1600" b="1" dirty="0">
                <a:solidFill>
                  <a:srgbClr val="404040"/>
                </a:solidFill>
              </a:rPr>
              <a:t> </a:t>
            </a:r>
          </a:p>
          <a:p>
            <a:pPr algn="l">
              <a:lnSpc>
                <a:spcPts val="1720"/>
              </a:lnSpc>
            </a:pPr>
            <a:endParaRPr lang="en-GB" sz="1600" b="1" dirty="0">
              <a:solidFill>
                <a:srgbClr val="404040"/>
              </a:solidFill>
            </a:endParaRPr>
          </a:p>
          <a:p>
            <a:pPr algn="l">
              <a:lnSpc>
                <a:spcPts val="1720"/>
              </a:lnSpc>
            </a:pPr>
            <a:r>
              <a:rPr lang="de-DE" sz="1600" b="1" dirty="0">
                <a:solidFill>
                  <a:srgbClr val="404040"/>
                </a:solidFill>
              </a:rPr>
              <a:t>Ihre Arbeit basiert häufig auf unvollständigen Informationen, was zu Planungsfehlern führt, die Installation und Wartung erschweren. Installateure leiden unter Fachkräftemangel und greifen auf veraltete Verfahren zurück. Vielen fehlen grundlegende Kenntnisse in Hydraulik und Elektrotechnik, und unter Zeitdruck vernachlässigen sie oft wichtige Schritte wie Inbetriebnahme und Dokumentation.</a:t>
            </a:r>
            <a:r>
              <a:rPr lang="en-GB" sz="1600" b="1" dirty="0">
                <a:solidFill>
                  <a:srgbClr val="404040"/>
                </a:solidFill>
              </a:rPr>
              <a:t> </a:t>
            </a:r>
          </a:p>
        </p:txBody>
      </p:sp>
      <p:cxnSp>
        <p:nvCxnSpPr>
          <p:cNvPr id="11" name="Straight Connector 10">
            <a:extLst>
              <a:ext uri="{FF2B5EF4-FFF2-40B4-BE49-F238E27FC236}">
                <a16:creationId xmlns:a16="http://schemas.microsoft.com/office/drawing/2014/main" id="{31C4CD96-7AF0-68A5-B52E-D1FD5E70097F}"/>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85671B-AF8B-86B5-9F82-7760F45825A2}"/>
              </a:ext>
            </a:extLst>
          </p:cNvPr>
          <p:cNvSpPr txBox="1"/>
          <p:nvPr/>
        </p:nvSpPr>
        <p:spPr>
          <a:xfrm>
            <a:off x="1392052" y="498490"/>
            <a:ext cx="5641108" cy="631327"/>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Zusammenfassung der Analyse von Tiefeninterviews</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36B89BC2-64EB-62BE-7B0E-A1C5900EFF72}"/>
              </a:ext>
            </a:extLst>
          </p:cNvPr>
          <p:cNvGrpSpPr/>
          <p:nvPr/>
        </p:nvGrpSpPr>
        <p:grpSpPr>
          <a:xfrm>
            <a:off x="658004" y="498490"/>
            <a:ext cx="734144" cy="327604"/>
            <a:chOff x="1441478" y="5631712"/>
            <a:chExt cx="734144" cy="327604"/>
          </a:xfrm>
        </p:grpSpPr>
        <p:sp>
          <p:nvSpPr>
            <p:cNvPr id="35" name="Rectangle 34">
              <a:extLst>
                <a:ext uri="{FF2B5EF4-FFF2-40B4-BE49-F238E27FC236}">
                  <a16:creationId xmlns:a16="http://schemas.microsoft.com/office/drawing/2014/main" id="{2D3A3497-68AB-C98D-A4CB-169F1E8161CF}"/>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8">
              <a:extLst>
                <a:ext uri="{FF2B5EF4-FFF2-40B4-BE49-F238E27FC236}">
                  <a16:creationId xmlns:a16="http://schemas.microsoft.com/office/drawing/2014/main" id="{20AF84CA-B5BD-D740-A7AD-90C1C9DFFBC9}"/>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4.1.5</a:t>
              </a:r>
            </a:p>
          </p:txBody>
        </p:sp>
      </p:grpSp>
      <p:sp>
        <p:nvSpPr>
          <p:cNvPr id="39" name="Text Placeholder 1">
            <a:extLst>
              <a:ext uri="{FF2B5EF4-FFF2-40B4-BE49-F238E27FC236}">
                <a16:creationId xmlns:a16="http://schemas.microsoft.com/office/drawing/2014/main" id="{FB6C13AB-E051-54FF-E33C-164B61258FEC}"/>
              </a:ext>
            </a:extLst>
          </p:cNvPr>
          <p:cNvSpPr txBox="1">
            <a:spLocks/>
          </p:cNvSpPr>
          <p:nvPr/>
        </p:nvSpPr>
        <p:spPr>
          <a:xfrm>
            <a:off x="643517" y="4121444"/>
            <a:ext cx="6389643" cy="491639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Bediener, darunter Facility Manager und Endnutzer, sind häufig unzureichend geschult und wissen nicht, wie sie die Systemleistung optimieren können. Dies führt zu langfristigen Ineffizienzen und unsachgemäßer Nutzung der Geräte. Hersteller, die zwar technologische Fortschritte erzielen, stehen vor der Herausforderung, die korrekte Installation und Nutzung ihrer Produkte sicherzustellen. Mangelhafte Dokumentation, fehlende Schulungen und eingeschränkte Interoperabilität mit Gebäudeleitsystemen tragen zu diesen Problemen bei.</a:t>
            </a: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Der Sektor befindet sich in einem rasanten Wandel, angetrieben von Dekarbonisierung, Digitalisierung und Systemintegration. Neue Technologien wie hocheffiziente Wärmepumpen, Kältemittel mit niedrigem Treibhauspotenzial und Hybridsysteme ersetzen traditionelle Lösungen. Die Elektrifizierung schreitet voran und erfordert von Fachkräften Kenntnisse in Elektrotechnik und Sicherheitstechnik. Digitale Werkzeuge wie KI-gestützte Steuerungen, IoT-Plattformen und intelligente Zähler werden zum Standard und setzen Expertise in Datenanalyse, Cybersicherheit und Automatisierungstechnik voraus. Planer entwickeln sich zu digitalen Integratoren und benötigen Kenntnisse in Simulationstools, Lebenszyklusanalyse und Steuerungsprotokollen. Installateure müssen zu digitalen Technikern werden, die mit modernen Kältemitteln umgehen und intelligente Werkzeuge für Diagnose und Inbetriebnahme einsetzen können. Betreiber wandeln sich zu Energiemanagern, die für die Datenauswertung und die Fernverwaltung von Systemen verantwortlich sind. Hersteller setzen verstärkt auf serviceorientierte Modelle und integrieren IoT-Funktionen und modulare Produktion, um regulatorische Anforderungen und Markterwartungen zu erfüllen.</a:t>
            </a:r>
            <a:endParaRPr lang="en-US" sz="1100" b="0" dirty="0">
              <a:solidFill>
                <a:srgbClr val="404040"/>
              </a:solidFill>
            </a:endParaRPr>
          </a:p>
          <a:p>
            <a:pPr algn="just">
              <a:lnSpc>
                <a:spcPts val="1120"/>
              </a:lnSpc>
              <a:spcBef>
                <a:spcPts val="0"/>
              </a:spcBef>
            </a:pPr>
            <a:r>
              <a:rPr lang="de-DE" sz="1100" b="0" dirty="0">
                <a:solidFill>
                  <a:srgbClr val="404040"/>
                </a:solidFill>
              </a:rPr>
              <a:t>Die Interviews verdeutlichen einen gravierenden Kompetenzmangel in allen Karrierestufen. Berufseinsteigern fehlt es oft an praktischer Erfahrung, während erfahrene Fachkräfte Schwierigkeiten haben, sich an digitale und nachhaltige Technologien anzupassen. Planer benötigen bessere Schulungen zu regulatorischen Standards, praktischen Baustellenkenntnissen und Projektmanagement. Installateure benötigen grundlegende handwerkliche Fähigkeiten, Sicherheitszertifizierungen und Kenntnisse in der digitalen Inbetriebnahme. Anlagenbediener müssen lernen, Energiedaten zu interpretieren und Systeme effektiv zu steuern. Hersteller müssen Produktdokumentation, Schulungen und Systemkompatibilität verbessern.</a:t>
            </a:r>
          </a:p>
          <a:p>
            <a:pPr algn="just">
              <a:lnSpc>
                <a:spcPts val="1120"/>
              </a:lnSpc>
              <a:spcBef>
                <a:spcPts val="0"/>
              </a:spcBef>
            </a:pPr>
            <a:r>
              <a:rPr lang="de-DE" sz="1100" b="0" dirty="0">
                <a:solidFill>
                  <a:srgbClr val="404040"/>
                </a:solidFill>
              </a:rPr>
              <a:t>Ausbildungsprogramme gelten als veraltet und zu theoretisch. Experten fordern einen zweigleisigen Ansatz, der fundierte rollenspezifische Schulungen mit funktionsübergreifendem Wissen kombiniert, um die Zusammenarbeit zu verbessern.</a:t>
            </a:r>
            <a:r>
              <a:rPr lang="en-US" sz="1100" b="0" dirty="0">
                <a:solidFill>
                  <a:srgbClr val="404040"/>
                </a:solidFill>
              </a:rPr>
              <a:t> </a:t>
            </a: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Die Schulungen sollten Vorschriften, praktische Ingenieurpraxis, digitale Werkzeuge, Inbetriebnahme und Nachhaltigkeit umfassen. Bevorzugte Lernformate sind praxisorientierte Schulungen, Mentoring, Online-Kurse, Praktika und Fallstudien. Akteure wie Regierungen, Bildungseinrichtungen und Unternehmen müssen zusammenarbeiten, um Lehrpläne zu aktualisieren, Anreize zu schaffen und eine qualitativ hochwertige Ausbildung sicherzustellen. Obligatorische Zertifizierungen sollten sich auf praktische Anwendung, Sicherheit und digitale Integration konzentrieren. Einige Experten schlagen vor, Zertifizierungen an Gehaltsstufen zu koppeln, um hohe Standards und eine hohe Teilnahmequote zu gewährleisten.</a:t>
            </a:r>
            <a:endParaRPr lang="en-US" sz="1100" b="0" dirty="0">
              <a:solidFill>
                <a:srgbClr val="404040"/>
              </a:solidFill>
            </a:endParaRPr>
          </a:p>
          <a:p>
            <a:pPr algn="just">
              <a:lnSpc>
                <a:spcPts val="1120"/>
              </a:lnSpc>
              <a:spcBef>
                <a:spcPts val="0"/>
              </a:spcBef>
            </a:pPr>
            <a:endParaRPr lang="en-US" sz="1100" b="0" dirty="0">
              <a:solidFill>
                <a:srgbClr val="404040"/>
              </a:solidFill>
            </a:endParaRPr>
          </a:p>
        </p:txBody>
      </p:sp>
    </p:spTree>
    <p:extLst>
      <p:ext uri="{BB962C8B-B14F-4D97-AF65-F5344CB8AC3E}">
        <p14:creationId xmlns:p14="http://schemas.microsoft.com/office/powerpoint/2010/main" val="3487920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6C04C-86BC-449B-76C2-C33197D50A07}"/>
            </a:ext>
          </a:extLst>
        </p:cNvPr>
        <p:cNvGrpSpPr/>
        <p:nvPr/>
      </p:nvGrpSpPr>
      <p:grpSpPr>
        <a:xfrm>
          <a:off x="0" y="0"/>
          <a:ext cx="0" cy="0"/>
          <a:chOff x="0" y="0"/>
          <a:chExt cx="0" cy="0"/>
        </a:xfrm>
      </p:grpSpPr>
      <p:pic>
        <p:nvPicPr>
          <p:cNvPr id="3" name="Picture 2" descr="A group of men in hardhats in a room&#10;&#10;AI-generated content may be incorrect.">
            <a:extLst>
              <a:ext uri="{FF2B5EF4-FFF2-40B4-BE49-F238E27FC236}">
                <a16:creationId xmlns:a16="http://schemas.microsoft.com/office/drawing/2014/main" id="{C9CA28C9-239E-42F8-4A3A-F0CC4E8648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82" y="1592535"/>
            <a:ext cx="7578355" cy="3275517"/>
          </a:xfrm>
          <a:prstGeom prst="rect">
            <a:avLst/>
          </a:prstGeom>
        </p:spPr>
      </p:pic>
      <p:cxnSp>
        <p:nvCxnSpPr>
          <p:cNvPr id="10" name="Straight Connector 9">
            <a:extLst>
              <a:ext uri="{FF2B5EF4-FFF2-40B4-BE49-F238E27FC236}">
                <a16:creationId xmlns:a16="http://schemas.microsoft.com/office/drawing/2014/main" id="{E05C296E-5B09-8B80-80CD-5B38AB4AC876}"/>
              </a:ext>
            </a:extLst>
          </p:cNvPr>
          <p:cNvCxnSpPr>
            <a:cxnSpLocks/>
          </p:cNvCxnSpPr>
          <p:nvPr/>
        </p:nvCxnSpPr>
        <p:spPr>
          <a:xfrm>
            <a:off x="1646" y="559740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50D89-8C06-0F0C-5F0B-717A45CD7BA3}"/>
              </a:ext>
            </a:extLst>
          </p:cNvPr>
          <p:cNvSpPr txBox="1"/>
          <p:nvPr/>
        </p:nvSpPr>
        <p:spPr>
          <a:xfrm>
            <a:off x="1422884" y="5431712"/>
            <a:ext cx="5504021"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Methodik</a:t>
            </a:r>
            <a:r>
              <a:rPr lang="en-US" sz="2000" b="1" dirty="0">
                <a:solidFill>
                  <a:srgbClr val="ED4D24"/>
                </a:solidFill>
                <a:latin typeface="Calibri" panose="020F0502020204030204" pitchFamily="34" charset="0"/>
                <a:cs typeface="Calibri" panose="020F0502020204030204" pitchFamily="34" charset="0"/>
              </a:rPr>
              <a:t> der </a:t>
            </a:r>
            <a:r>
              <a:rPr lang="en-US" sz="2000" b="1" dirty="0" err="1">
                <a:solidFill>
                  <a:srgbClr val="ED4D24"/>
                </a:solidFill>
                <a:latin typeface="Calibri" panose="020F0502020204030204" pitchFamily="34" charset="0"/>
                <a:cs typeface="Calibri" panose="020F0502020204030204" pitchFamily="34" charset="0"/>
              </a:rPr>
              <a:t>Umfrage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618A61EB-B9F4-294C-53E7-55CBBF488D9B}"/>
              </a:ext>
            </a:extLst>
          </p:cNvPr>
          <p:cNvGrpSpPr/>
          <p:nvPr/>
        </p:nvGrpSpPr>
        <p:grpSpPr>
          <a:xfrm>
            <a:off x="660803" y="5431712"/>
            <a:ext cx="734144" cy="327604"/>
            <a:chOff x="1441478" y="5631712"/>
            <a:chExt cx="734144" cy="327604"/>
          </a:xfrm>
        </p:grpSpPr>
        <p:sp>
          <p:nvSpPr>
            <p:cNvPr id="20" name="Rectangle 19">
              <a:extLst>
                <a:ext uri="{FF2B5EF4-FFF2-40B4-BE49-F238E27FC236}">
                  <a16:creationId xmlns:a16="http://schemas.microsoft.com/office/drawing/2014/main" id="{AF379515-4157-778F-F5B7-2F278E809C3C}"/>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8">
              <a:extLst>
                <a:ext uri="{FF2B5EF4-FFF2-40B4-BE49-F238E27FC236}">
                  <a16:creationId xmlns:a16="http://schemas.microsoft.com/office/drawing/2014/main" id="{5CB1B44A-428B-EA6E-1C93-C224FD463FA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4.2.1</a:t>
              </a:r>
            </a:p>
          </p:txBody>
        </p:sp>
      </p:grpSp>
      <p:sp>
        <p:nvSpPr>
          <p:cNvPr id="4" name="Text Placeholder 29">
            <a:extLst>
              <a:ext uri="{FF2B5EF4-FFF2-40B4-BE49-F238E27FC236}">
                <a16:creationId xmlns:a16="http://schemas.microsoft.com/office/drawing/2014/main" id="{3B683B25-09EC-595A-2958-ADC6E98F3E64}"/>
              </a:ext>
            </a:extLst>
          </p:cNvPr>
          <p:cNvSpPr txBox="1">
            <a:spLocks/>
          </p:cNvSpPr>
          <p:nvPr/>
        </p:nvSpPr>
        <p:spPr>
          <a:xfrm>
            <a:off x="585015" y="6208934"/>
            <a:ext cx="571781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Die Umfrage wurde anonym mithilfe von Google Forms durchgeführt und war darauf ausgelegt, sowohl qualitative als auch quantitative Daten zu erheben. Das Ausfüllen dauerte etwa 10–15 Minuten.</a:t>
            </a:r>
            <a:r>
              <a:rPr lang="en-GB" sz="1600" b="1" dirty="0">
                <a:solidFill>
                  <a:srgbClr val="404040"/>
                </a:solidFill>
              </a:rPr>
              <a:t> </a:t>
            </a:r>
          </a:p>
          <a:p>
            <a:pPr algn="l">
              <a:lnSpc>
                <a:spcPts val="1720"/>
              </a:lnSpc>
            </a:pPr>
            <a:endParaRPr lang="en-GB" sz="1600" b="1" dirty="0">
              <a:solidFill>
                <a:srgbClr val="404040"/>
              </a:solidFill>
            </a:endParaRPr>
          </a:p>
          <a:p>
            <a:pPr algn="l">
              <a:lnSpc>
                <a:spcPts val="1720"/>
              </a:lnSpc>
            </a:pPr>
            <a:r>
              <a:rPr lang="de-DE" sz="1600" b="1" dirty="0">
                <a:solidFill>
                  <a:srgbClr val="404040"/>
                </a:solidFill>
              </a:rPr>
              <a:t>Den Teilnehmern wurden verschiedene Fragetypen gestellt, darunter Multiple-Choice-Fragen, offene Antwortmöglichkeiten und Rangordnungsaufgaben, bei denen sie vorgegebene Optionen nach Wichtigkeit ordnen sollten.</a:t>
            </a:r>
            <a:r>
              <a:rPr lang="en-GB" sz="1600" b="1" dirty="0">
                <a:solidFill>
                  <a:srgbClr val="404040"/>
                </a:solidFill>
              </a:rPr>
              <a:t> </a:t>
            </a:r>
          </a:p>
          <a:p>
            <a:pPr algn="l">
              <a:lnSpc>
                <a:spcPts val="1720"/>
              </a:lnSpc>
            </a:pPr>
            <a:endParaRPr lang="en-IE" sz="1600" b="1" dirty="0">
              <a:solidFill>
                <a:srgbClr val="404040"/>
              </a:solidFill>
            </a:endParaRPr>
          </a:p>
        </p:txBody>
      </p:sp>
      <p:sp>
        <p:nvSpPr>
          <p:cNvPr id="5" name="Text Placeholder 1">
            <a:extLst>
              <a:ext uri="{FF2B5EF4-FFF2-40B4-BE49-F238E27FC236}">
                <a16:creationId xmlns:a16="http://schemas.microsoft.com/office/drawing/2014/main" id="{DBB163D6-5264-CAD8-851C-54E7594160E2}"/>
              </a:ext>
            </a:extLst>
          </p:cNvPr>
          <p:cNvSpPr txBox="1">
            <a:spLocks/>
          </p:cNvSpPr>
          <p:nvPr/>
        </p:nvSpPr>
        <p:spPr>
          <a:xfrm>
            <a:off x="585015" y="8343913"/>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Die Umfrage umfasste </a:t>
            </a:r>
            <a:r>
              <a:rPr lang="de-DE" sz="1100" dirty="0">
                <a:solidFill>
                  <a:srgbClr val="404040"/>
                </a:solidFill>
              </a:rPr>
              <a:t>55 HLK-Fachkräfte</a:t>
            </a:r>
            <a:r>
              <a:rPr lang="de-DE" sz="1100" b="0" dirty="0">
                <a:solidFill>
                  <a:srgbClr val="404040"/>
                </a:solidFill>
              </a:rPr>
              <a:t> aus neun europäischen Ländern (Lettland, Irland, Großbritannien, Spanien, Schweden, Polen, Österreich, Finnland und Belgien) und spiegelte damit eine breite geografische Perspektive auf die Arbeitskräfte und Qualifikationsstruktur der Branche wider. Die Befragten verfügen über vielfältige berufliche Hintergründe und Erfahrungsniveaus im HLK-Sektor. Die Mehrheit der Befragten waren Projektmanager (31 %), Installateure (33 %) und Planer (29 %), während ein kleinerer Anteil (7 %) andere Funktionen ausübte. Die Teilnehmer verteilten sich relativ gleichmäßig auf die Altersgruppen: 18 % waren zwischen 26 und 35 Jahre alt, 30 % zwischen 36 und 45, 25 % zwischen 46 und 55 und 27 % waren 55 Jahre und älter. Was die Berufserfahrung betrifft, so verfügte fast die Hälfte (49 %) über mehr als 20 Jahre Berufserfahrung, während 22 % zwischen 6 und 10 Jahren, weitere 22 % zwischen 10 und 20 Jahren und kleinere Gruppen über 4 bis 6 Jahre (5 %) bzw. weniger als 2 Jahre (2 %) Berufserfahrung verfügten.</a:t>
            </a:r>
            <a:r>
              <a:rPr lang="en-US" sz="1100" b="0" dirty="0">
                <a:solidFill>
                  <a:srgbClr val="404040"/>
                </a:solidFill>
              </a:rPr>
              <a:t> </a:t>
            </a:r>
          </a:p>
          <a:p>
            <a:pPr algn="just">
              <a:lnSpc>
                <a:spcPts val="1120"/>
              </a:lnSpc>
              <a:spcBef>
                <a:spcPts val="0"/>
              </a:spcBef>
            </a:pPr>
            <a:endParaRPr lang="en-US" sz="1100" b="0" dirty="0">
              <a:solidFill>
                <a:srgbClr val="404040"/>
              </a:solidFill>
            </a:endParaRPr>
          </a:p>
        </p:txBody>
      </p:sp>
      <p:sp>
        <p:nvSpPr>
          <p:cNvPr id="6" name="Graphic 4">
            <a:extLst>
              <a:ext uri="{FF2B5EF4-FFF2-40B4-BE49-F238E27FC236}">
                <a16:creationId xmlns:a16="http://schemas.microsoft.com/office/drawing/2014/main" id="{6BE9B802-BCC3-DF26-0E6E-3BC5D982BEB5}"/>
              </a:ext>
            </a:extLst>
          </p:cNvPr>
          <p:cNvSpPr/>
          <p:nvPr/>
        </p:nvSpPr>
        <p:spPr>
          <a:xfrm rot="10800000">
            <a:off x="-2" y="951279"/>
            <a:ext cx="7559675" cy="67406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FCD74C8C-46D3-26BF-7718-BFFE246682AA}"/>
              </a:ext>
            </a:extLst>
          </p:cNvPr>
          <p:cNvSpPr txBox="1"/>
          <p:nvPr/>
        </p:nvSpPr>
        <p:spPr>
          <a:xfrm>
            <a:off x="557865" y="695954"/>
            <a:ext cx="4189392"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4.2 </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D5C82FC-086D-61DE-3BAA-86ED10589A7A}"/>
              </a:ext>
            </a:extLst>
          </p:cNvPr>
          <p:cNvSpPr txBox="1"/>
          <p:nvPr/>
        </p:nvSpPr>
        <p:spPr>
          <a:xfrm>
            <a:off x="1270876" y="748082"/>
            <a:ext cx="4837885" cy="362022"/>
          </a:xfrm>
          <a:prstGeom prst="rect">
            <a:avLst/>
          </a:prstGeom>
          <a:noFill/>
        </p:spPr>
        <p:txBody>
          <a:bodyPr wrap="square" rtlCol="0" anchor="t">
            <a:spAutoFit/>
          </a:bodyPr>
          <a:lstStyle/>
          <a:p>
            <a:pPr marL="6350">
              <a:lnSpc>
                <a:spcPts val="2100"/>
              </a:lnSpc>
              <a:tabLst>
                <a:tab pos="611188" algn="l"/>
              </a:tabLst>
            </a:pPr>
            <a:r>
              <a:rPr lang="en-US" sz="2000" b="1" dirty="0" err="1">
                <a:solidFill>
                  <a:schemeClr val="bg1"/>
                </a:solidFill>
                <a:latin typeface="Calibri" panose="020F0502020204030204" pitchFamily="34" charset="0"/>
                <a:cs typeface="Calibri" panose="020F0502020204030204" pitchFamily="34" charset="0"/>
              </a:rPr>
              <a:t>Analyse</a:t>
            </a:r>
            <a:r>
              <a:rPr lang="en-US" sz="2000" b="1" dirty="0">
                <a:solidFill>
                  <a:schemeClr val="bg1"/>
                </a:solidFill>
                <a:latin typeface="Calibri" panose="020F0502020204030204" pitchFamily="34" charset="0"/>
                <a:cs typeface="Calibri" panose="020F0502020204030204" pitchFamily="34" charset="0"/>
              </a:rPr>
              <a:t> der </a:t>
            </a:r>
            <a:r>
              <a:rPr lang="en-US" sz="2000" b="1" dirty="0" err="1">
                <a:solidFill>
                  <a:schemeClr val="bg1"/>
                </a:solidFill>
                <a:latin typeface="Calibri" panose="020F0502020204030204" pitchFamily="34" charset="0"/>
                <a:cs typeface="Calibri" panose="020F0502020204030204" pitchFamily="34" charset="0"/>
              </a:rPr>
              <a:t>Umfrageergebnisse</a:t>
            </a:r>
            <a:endParaRPr lang="en-US" sz="2000" b="1" dirty="0">
              <a:solidFill>
                <a:srgbClr val="ED4D24"/>
              </a:solidFill>
              <a:latin typeface="Calibri" panose="020F0502020204030204" pitchFamily="34" charset="0"/>
              <a:cs typeface="Calibri" panose="020F0502020204030204" pitchFamily="34" charset="0"/>
            </a:endParaRPr>
          </a:p>
        </p:txBody>
      </p:sp>
      <p:cxnSp>
        <p:nvCxnSpPr>
          <p:cNvPr id="33" name="Straight Connector 32">
            <a:extLst>
              <a:ext uri="{FF2B5EF4-FFF2-40B4-BE49-F238E27FC236}">
                <a16:creationId xmlns:a16="http://schemas.microsoft.com/office/drawing/2014/main" id="{EAFB6854-A438-690F-25FE-35EFC93AC412}"/>
              </a:ext>
            </a:extLst>
          </p:cNvPr>
          <p:cNvCxnSpPr>
            <a:cxnSpLocks/>
          </p:cNvCxnSpPr>
          <p:nvPr/>
        </p:nvCxnSpPr>
        <p:spPr>
          <a:xfrm>
            <a:off x="1251712" y="681766"/>
            <a:ext cx="0" cy="45912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Graphic 4">
            <a:extLst>
              <a:ext uri="{FF2B5EF4-FFF2-40B4-BE49-F238E27FC236}">
                <a16:creationId xmlns:a16="http://schemas.microsoft.com/office/drawing/2014/main" id="{8C08FCD2-F598-BBA4-09A9-925293EDED70}"/>
              </a:ext>
            </a:extLst>
          </p:cNvPr>
          <p:cNvSpPr/>
          <p:nvPr/>
        </p:nvSpPr>
        <p:spPr>
          <a:xfrm rot="5400000">
            <a:off x="3447875" y="-2006030"/>
            <a:ext cx="626560" cy="755967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grpSp>
        <p:nvGrpSpPr>
          <p:cNvPr id="44" name="Graphic 40">
            <a:extLst>
              <a:ext uri="{FF2B5EF4-FFF2-40B4-BE49-F238E27FC236}">
                <a16:creationId xmlns:a16="http://schemas.microsoft.com/office/drawing/2014/main" id="{21C1B71D-48CD-38F5-8354-6BD72F100DE3}"/>
              </a:ext>
            </a:extLst>
          </p:cNvPr>
          <p:cNvGrpSpPr/>
          <p:nvPr/>
        </p:nvGrpSpPr>
        <p:grpSpPr>
          <a:xfrm>
            <a:off x="5179415" y="571419"/>
            <a:ext cx="3293668" cy="2042232"/>
            <a:chOff x="-3997861" y="6017904"/>
            <a:chExt cx="935163" cy="579846"/>
          </a:xfrm>
          <a:solidFill>
            <a:schemeClr val="bg1">
              <a:alpha val="9824"/>
            </a:schemeClr>
          </a:solidFill>
        </p:grpSpPr>
        <p:sp>
          <p:nvSpPr>
            <p:cNvPr id="45" name="Freeform 44">
              <a:extLst>
                <a:ext uri="{FF2B5EF4-FFF2-40B4-BE49-F238E27FC236}">
                  <a16:creationId xmlns:a16="http://schemas.microsoft.com/office/drawing/2014/main" id="{7B45DD4C-DBED-A45A-C20C-DC6695FDC704}"/>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516F0980-1595-1748-4399-B4C9F85F96C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FD15B87-E873-5305-D1C3-DF133D7FA58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5AB0896-B4C5-82D7-8413-4973AC720B8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03347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9">
            <a:extLst>
              <a:ext uri="{FF2B5EF4-FFF2-40B4-BE49-F238E27FC236}">
                <a16:creationId xmlns:a16="http://schemas.microsoft.com/office/drawing/2014/main" id="{5ADD1F81-ACBB-FAB4-464B-BEF85345BE69}"/>
              </a:ext>
            </a:extLst>
          </p:cNvPr>
          <p:cNvSpPr txBox="1">
            <a:spLocks/>
          </p:cNvSpPr>
          <p:nvPr/>
        </p:nvSpPr>
        <p:spPr>
          <a:xfrm>
            <a:off x="3576351" y="1670066"/>
            <a:ext cx="3161210" cy="64788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Die Umfrage untersuchte die Wahrnehmungen hinsichtlich der Qualifikation der Arbeitskräfte, des Schulungsbedarfs und der zukünftigen Herausforderungen im Bereich der Heizungs-, Lüftungs- und Klimatechnik.</a:t>
            </a:r>
            <a:r>
              <a:rPr lang="en-GB" sz="1600" b="1" dirty="0">
                <a:solidFill>
                  <a:srgbClr val="404040"/>
                </a:solidFill>
              </a:rPr>
              <a:t> </a:t>
            </a:r>
            <a:endParaRPr lang="en-IE" sz="1600" b="1" dirty="0">
              <a:solidFill>
                <a:srgbClr val="404040"/>
              </a:solidFill>
            </a:endParaRPr>
          </a:p>
        </p:txBody>
      </p:sp>
      <p:cxnSp>
        <p:nvCxnSpPr>
          <p:cNvPr id="7" name="Straight Connector 6">
            <a:extLst>
              <a:ext uri="{FF2B5EF4-FFF2-40B4-BE49-F238E27FC236}">
                <a16:creationId xmlns:a16="http://schemas.microsoft.com/office/drawing/2014/main" id="{34AC86C8-5E7A-637F-C4F9-EFDB1DA281AD}"/>
              </a:ext>
            </a:extLst>
          </p:cNvPr>
          <p:cNvCxnSpPr>
            <a:cxnSpLocks/>
          </p:cNvCxnSpPr>
          <p:nvPr/>
        </p:nvCxnSpPr>
        <p:spPr>
          <a:xfrm>
            <a:off x="3158096" y="87926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05C5BFC-B31F-96FD-3F03-188CB2687577}"/>
              </a:ext>
            </a:extLst>
          </p:cNvPr>
          <p:cNvSpPr txBox="1"/>
          <p:nvPr/>
        </p:nvSpPr>
        <p:spPr>
          <a:xfrm>
            <a:off x="3576351" y="1085088"/>
            <a:ext cx="3637249" cy="631327"/>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Zusammenfassung der Analyse der Umfrageergebnisse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EABC1340-0089-F32E-6082-842D0D53D335}"/>
              </a:ext>
            </a:extLst>
          </p:cNvPr>
          <p:cNvGrpSpPr/>
          <p:nvPr/>
        </p:nvGrpSpPr>
        <p:grpSpPr>
          <a:xfrm>
            <a:off x="3617225" y="713567"/>
            <a:ext cx="734144" cy="327604"/>
            <a:chOff x="1441478" y="5631712"/>
            <a:chExt cx="734144" cy="327604"/>
          </a:xfrm>
        </p:grpSpPr>
        <p:sp>
          <p:nvSpPr>
            <p:cNvPr id="10" name="Rectangle 9">
              <a:extLst>
                <a:ext uri="{FF2B5EF4-FFF2-40B4-BE49-F238E27FC236}">
                  <a16:creationId xmlns:a16="http://schemas.microsoft.com/office/drawing/2014/main" id="{AFB2FBC8-821C-F78E-8C61-90FE01D9479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7C1E6CBB-9AB2-D57D-E7D4-72FB5D250385}"/>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4.2.2</a:t>
              </a:r>
            </a:p>
          </p:txBody>
        </p:sp>
      </p:grpSp>
      <p:sp>
        <p:nvSpPr>
          <p:cNvPr id="12" name="Text Placeholder 1">
            <a:extLst>
              <a:ext uri="{FF2B5EF4-FFF2-40B4-BE49-F238E27FC236}">
                <a16:creationId xmlns:a16="http://schemas.microsoft.com/office/drawing/2014/main" id="{BB448F97-ACEA-A84E-5796-FC59730AC802}"/>
              </a:ext>
            </a:extLst>
          </p:cNvPr>
          <p:cNvSpPr txBox="1">
            <a:spLocks/>
          </p:cNvSpPr>
          <p:nvPr/>
        </p:nvSpPr>
        <p:spPr>
          <a:xfrm>
            <a:off x="3576350" y="3243139"/>
            <a:ext cx="3690082" cy="7920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de-DE" sz="1100" b="0" dirty="0">
                <a:solidFill>
                  <a:srgbClr val="404040"/>
                </a:solidFill>
              </a:rPr>
              <a:t>Die Befragten bewerteten die Vorbereitung neuer Fachkräfte auf ihre Aufgaben mit 4,9 von 10 Punkten, ihre Bereitschaft zur Arbeit mit digitalen Technologien mit 5,9 und die allgemeine Digitalisierungsbereitschaft der Branche mit 5,0. Dies deutet auf eine moderate Besorgnis in allen Bereichen hin. Die meisten Teilnehmer waren der Ansicht, dass HLK-Fachkräfte ihr Wissen ein- bis zweimal jährlich auffrischen sollten; monatliche Aktualisierungen wurden nicht befürwortet. Bezüglich der Weiterbildung sprachen sich 55 % für rollenspezifische Schulungen aus, während 29 % funktionsübergreifende Ansätze unterstützten. Offene Antworten offenbarten häufige technische Herausforderungen wie regulatorische Unklarheiten, Planungsfehler, mangelnde Fachkompetenz, schlechte Kommunikation und unzureichende Daten. Dringend benötigte Kompetenzen umfassten Automatisierung, BIM, die Entwicklung kohlenstoffarmer Systeme und regulatorisches Wissen. Viele Befragte wünschten sich, sie hätten digitale Werkzeuge, Automatisierungssysteme und praktische Erfahrungen früher in ihrer Karriere erworben.</a:t>
            </a:r>
            <a:r>
              <a:rPr lang="en-GB" sz="1100" b="0" dirty="0">
                <a:solidFill>
                  <a:srgbClr val="404040"/>
                </a:solidFill>
              </a:rPr>
              <a:t> </a:t>
            </a:r>
          </a:p>
          <a:p>
            <a:pPr algn="just">
              <a:lnSpc>
                <a:spcPts val="1220"/>
              </a:lnSpc>
              <a:spcBef>
                <a:spcPts val="0"/>
              </a:spcBef>
            </a:pPr>
            <a:endParaRPr lang="en-GB" sz="1100" b="0" dirty="0">
              <a:solidFill>
                <a:srgbClr val="404040"/>
              </a:solidFill>
            </a:endParaRPr>
          </a:p>
          <a:p>
            <a:pPr algn="just">
              <a:lnSpc>
                <a:spcPts val="1220"/>
              </a:lnSpc>
              <a:spcBef>
                <a:spcPts val="0"/>
              </a:spcBef>
            </a:pPr>
            <a:r>
              <a:rPr lang="de-DE" sz="1100" b="0" dirty="0">
                <a:solidFill>
                  <a:srgbClr val="404040"/>
                </a:solidFill>
              </a:rPr>
              <a:t>Zu den Technologien, die den Sektor in den nächsten 5–10 Jahren voraussichtlich am stärksten beeinflussen werden, zählen KI, Digitalisierung, neue Kältemittel, Wärmepumpen und grüne Technologien. Bei komplexen Problemen verlassen sich Fachkräfte vor allem auf analytisches Denken, Team-Brainstorming und Expertenberatung. Praxisorientierte Schulungen und projektbasiertes Lernen gelten als die effektivsten Methoden zur Kompetenzentwicklung. Verbesserungen in den bestehenden Schulungsprogrammen sollten praktische Erfahrung, die Integration regulatorischer Vorgaben und kontinuierliches Lernen priorisieren. Digitale Werkzeuge wie BIM, digitale Zwillinge und intelligente Gebäudesysteme wurden als Schlüsseltechnologien für die Zukunft identifiziert. Zu den Schulungsthemen, die Priorität haben sollten, gehören die Planung und Installation von Anlagen für saubere Energie, die Einhaltung gesetzlicher Vorschriften, die Integration intelligenter Systeme und KI-basierte Diagnostik. Die größten Hindernisse für die Einführung von HLK-Technologien für saubere Energie sind hohe Investitionskosten, der Mangel an qualifizierten Installateuren, unzureichende technische Kenntnisse und ein geringes Bewusstsein der Kunden. Kompatibilitätsprobleme, komplexe Vorschriften und eine unsichere Langzeitperformance tragen neben Bedenken hinsichtlich des rasanten technologischen Wandels ebenfalls zum Widerstand bei.</a:t>
            </a:r>
            <a:r>
              <a:rPr lang="en-GB" sz="1100" b="0" dirty="0">
                <a:solidFill>
                  <a:srgbClr val="404040"/>
                </a:solidFill>
              </a:rPr>
              <a:t> </a:t>
            </a:r>
            <a:endParaRPr lang="en-IE" sz="1100" b="0" dirty="0">
              <a:solidFill>
                <a:srgbClr val="404040"/>
              </a:solidFill>
            </a:endParaRPr>
          </a:p>
        </p:txBody>
      </p:sp>
      <p:pic>
        <p:nvPicPr>
          <p:cNvPr id="13" name="Picture Placeholder 14">
            <a:extLst>
              <a:ext uri="{FF2B5EF4-FFF2-40B4-BE49-F238E27FC236}">
                <a16:creationId xmlns:a16="http://schemas.microsoft.com/office/drawing/2014/main" id="{2086F2DD-7DFD-5E54-DB02-EEDCF085DA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555" r="56734"/>
          <a:stretch>
            <a:fillRect/>
          </a:stretch>
        </p:blipFill>
        <p:spPr>
          <a:xfrm>
            <a:off x="-3115" y="0"/>
            <a:ext cx="3161211" cy="10691807"/>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grpSp>
        <p:nvGrpSpPr>
          <p:cNvPr id="15" name="Graphic 40">
            <a:extLst>
              <a:ext uri="{FF2B5EF4-FFF2-40B4-BE49-F238E27FC236}">
                <a16:creationId xmlns:a16="http://schemas.microsoft.com/office/drawing/2014/main" id="{9F480A65-7F02-B237-86DE-D82B5F6E3343}"/>
              </a:ext>
            </a:extLst>
          </p:cNvPr>
          <p:cNvGrpSpPr/>
          <p:nvPr/>
        </p:nvGrpSpPr>
        <p:grpSpPr>
          <a:xfrm>
            <a:off x="-3115" y="8905520"/>
            <a:ext cx="3924090" cy="2433120"/>
            <a:chOff x="-3997860" y="6017904"/>
            <a:chExt cx="935163" cy="579845"/>
          </a:xfrm>
          <a:solidFill>
            <a:schemeClr val="bg1">
              <a:alpha val="29965"/>
            </a:schemeClr>
          </a:solidFill>
        </p:grpSpPr>
        <p:sp>
          <p:nvSpPr>
            <p:cNvPr id="16" name="Freeform 15">
              <a:extLst>
                <a:ext uri="{FF2B5EF4-FFF2-40B4-BE49-F238E27FC236}">
                  <a16:creationId xmlns:a16="http://schemas.microsoft.com/office/drawing/2014/main" id="{19F6E8FA-4EAA-CAC6-BB17-09A09B2896F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4A3894C-0BF2-9689-1765-C4939133DC8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B50AD99-F469-5DBF-D363-725B4192BE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64482D3-D207-FCCE-1408-EDEDD20DDFD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13509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F143-F5ED-EBB7-D474-8FAC21F09B61}"/>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761ED4E0-004E-9391-BEAC-F62C5092B18A}"/>
              </a:ext>
            </a:extLst>
          </p:cNvPr>
          <p:cNvSpPr txBox="1">
            <a:spLocks/>
          </p:cNvSpPr>
          <p:nvPr/>
        </p:nvSpPr>
        <p:spPr>
          <a:xfrm>
            <a:off x="566943" y="4144170"/>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Aus technologischer Sicht hat der EU-Rechtsrahmen, der auf dem Green Deal, der Neufassung der EPBD, der EED und RED III basiert, eine solide Grundlage für die Dekarbonisierung geschaffen. Wärmepumpen, Niedertemperatur-Fernwärme, Geothermie, Solarthermie und Abwärmenutzungstechnologien sind mittlerweile so weit entwickelt, dass sie großflächig eingesetzt werden können. Gleichzeitig wird die Digitalisierung von Energiesystemen durch Smart Meter, Gebäudeleittechnik (GMS) und datengestützte Steuerungen zu einem entscheidenden Faktor für Effizienz, Flexibilität und die Integration erneuerbarer Energien. Die Einführung des Gemeinsamen Europäischen Energiedatenraums (CEEDS) und des Smart Readiness Indicator (SRI) markiert einen wichtigen Schritt hin zu interoperablen, intelligenten Gebäuden und Netzen. Die vollen Vorteile werden sich jedoch erst dann entfalten, wenn diese digitalen Systeme sektor- und regionsübergreifend integriert sind.</a:t>
            </a: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Auf Gebäudeebene zeigte die Analyse von 68 Fallstudien kontinuierliche Fortschritte bei der Elektrifizierung, der digitalen Überwachung und der Energierückgewinnung. Gewerbe- und Industriegebäude sind führend bei der Einführung KI-gestützter Steuerungssysteme, während öffentliche und institutionelle Gebäude einen starken Trend zu Niedertemperatursystemen und Hybridheizungen aufweisen. In Wohngebäuden werden zunehmend Wärmepumpen und Photovoltaikanlagen eingesetzt, jedoch stellen veraltete Infrastruktur, Überhitzungsrisiken und begrenzte aktive Kühlung weiterhin Herausforderungen dar. Quartiersnetze entwickeln sich zu dezentralen, auf erneuerbaren Energien basierenden Systemen. Demonstrationsprojekte in Dänemark, Lettland und Deutschland belegen sowohl die Machbarkeit als auch die langfristigen Kostenvorteile.</a:t>
            </a:r>
            <a:endParaRPr lang="en-US" sz="1100" b="0" dirty="0">
              <a:solidFill>
                <a:srgbClr val="404040"/>
              </a:solidFill>
            </a:endParaRPr>
          </a:p>
          <a:p>
            <a:pPr algn="just">
              <a:lnSpc>
                <a:spcPts val="1120"/>
              </a:lnSpc>
              <a:spcBef>
                <a:spcPts val="0"/>
              </a:spcBef>
            </a:pPr>
            <a:r>
              <a:rPr lang="de-DE" sz="1100" b="0" dirty="0">
                <a:solidFill>
                  <a:srgbClr val="404040"/>
                </a:solidFill>
              </a:rPr>
              <a:t>Trotz dieser positiven Entwicklung bestehen weiterhin Hürden: hohe Vorlaufkosten, Fachkräftemangel, uneinheitliche Regulierung, geringes Bewusstsein sowie Lücken in der Interoperabilität und Cybersicherheit. Um den Fortschritt zu beschleunigen, sind koordinierte Investitionen, lokale Flexibilitätsmärkte und branchenübergreifende Zusammenarbeit erforderlich, damit elektrische Heizung und intelligente Steuerungssysteme fossile Spitzenlastkraftwerke zuverlässig ersetzen können.</a:t>
            </a: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Die Kompetenzebene ist ebenso entscheidend. Die Analyse der Bildungsangebote und Lehrpläne von 110 Ausbildungsprogrammen (Bachelor, Master, Berufsausbildung und Weiterbildung) ergab, dass das theoretische Verständnis von Nachhaltigkeit zwar gut ist, die digitale und regulatorische Kompetenz jedoch weiterhin uneinheitlich ausgeprägt ist. Die Hochschulbildung bietet eine solide Grundlage für systemisches Denken und Klimapolitik, doch in beruflichen Weiterbildungs- und Fortbildungsprogrammen fehlt es oft an strukturierter Auseinandersetzung mit digitalen Werkzeugen wie Gebäudeleittechnik (GMS), Internet der Dinge (IoT) und Datenanalyse. Der Ausbau von Praxislaboren, Inbetriebnahmepraktika und regulatorischen Modulen ist unerlässlich, um die Lücke zwischen politischen Ambitionen und operativer Umsetzung zu schließen.</a:t>
            </a:r>
          </a:p>
          <a:p>
            <a:pPr algn="just">
              <a:lnSpc>
                <a:spcPts val="1120"/>
              </a:lnSpc>
              <a:spcBef>
                <a:spcPts val="0"/>
              </a:spcBef>
            </a:pPr>
            <a:r>
              <a:rPr lang="de-DE" sz="1100" b="0" dirty="0">
                <a:solidFill>
                  <a:srgbClr val="404040"/>
                </a:solidFill>
              </a:rPr>
              <a:t>Zusammenfassend lässt sich sagen, dass Europa nun über die politischen und technologischen Rahmenbedingungen für eine digital gesteuerte Dekarbonisierung verfügt. Die zukünftige Herausforderung liegt in der Umsetzung: Interoperabilität, Daten-Governance und Cybersicherheit müssen gewährleistet und Fachkräfte qualifiziert werden, die intelligente, kohlenstoffarme Systeme entwickeln, integrieren und betreiben können. Werden diese Voraussetzungen innerhalb der nächsten zwei bis drei Jahre geschaffen, kann Europa seine Führungsrolle im Bereich sauberer Wärme festigen und bis Mitte des Jahrhunderts ein resilientes, inklusives und klimaneutrales Energiesystem erreichen.</a:t>
            </a:r>
            <a:endParaRPr lang="en-US" sz="1100" b="0" dirty="0">
              <a:solidFill>
                <a:srgbClr val="404040"/>
              </a:solidFill>
            </a:endParaRPr>
          </a:p>
          <a:p>
            <a:pPr algn="just">
              <a:lnSpc>
                <a:spcPts val="1120"/>
              </a:lnSpc>
              <a:spcBef>
                <a:spcPts val="0"/>
              </a:spcBef>
            </a:pPr>
            <a:endParaRPr lang="en-US" sz="1100" b="0" dirty="0">
              <a:solidFill>
                <a:srgbClr val="404040"/>
              </a:solidFill>
            </a:endParaRPr>
          </a:p>
        </p:txBody>
      </p:sp>
      <p:sp>
        <p:nvSpPr>
          <p:cNvPr id="17" name="Freeform 16">
            <a:extLst>
              <a:ext uri="{FF2B5EF4-FFF2-40B4-BE49-F238E27FC236}">
                <a16:creationId xmlns:a16="http://schemas.microsoft.com/office/drawing/2014/main" id="{666E2732-8687-77BC-E3C3-6DF2D3E27B6B}"/>
              </a:ext>
            </a:extLst>
          </p:cNvPr>
          <p:cNvSpPr/>
          <p:nvPr/>
        </p:nvSpPr>
        <p:spPr>
          <a:xfrm>
            <a:off x="1" y="826593"/>
            <a:ext cx="6527799" cy="298340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B3D559A-72C0-15B7-2F60-FA51A136FCEB}"/>
              </a:ext>
            </a:extLst>
          </p:cNvPr>
          <p:cNvSpPr txBox="1">
            <a:spLocks/>
          </p:cNvSpPr>
          <p:nvPr/>
        </p:nvSpPr>
        <p:spPr>
          <a:xfrm>
            <a:off x="600391" y="2029931"/>
            <a:ext cx="5046457" cy="13660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de-DE" sz="1600" b="0" i="1" dirty="0">
                <a:solidFill>
                  <a:schemeClr val="bg1"/>
                </a:solidFill>
              </a:rPr>
              <a:t>Die Dekarbonisierung des Heizsystems ist entscheidend für die Klimaneutralität in Europa und weltweit. Die Analyse zeigt, dass die Dekarbonisierung Europas durch eine enge Abstimmung von Politik, Technologie und Bildung voranschreitet. Der Erfolg dieser Transformation hängt jedoch von einer effektiven Umsetzung und der entsprechenden Qualifizierung der Arbeitskräfte ab.</a:t>
            </a:r>
            <a:endParaRPr lang="en-US" sz="1600" b="0" i="1" dirty="0">
              <a:solidFill>
                <a:schemeClr val="bg1"/>
              </a:solidFill>
            </a:endParaRPr>
          </a:p>
          <a:p>
            <a:pPr>
              <a:lnSpc>
                <a:spcPts val="1660"/>
              </a:lnSpc>
              <a:spcBef>
                <a:spcPts val="0"/>
              </a:spcBef>
            </a:pPr>
            <a:endParaRPr lang="en-US" sz="1600" i="1" dirty="0">
              <a:solidFill>
                <a:schemeClr val="bg1"/>
              </a:solidFill>
            </a:endParaRPr>
          </a:p>
        </p:txBody>
      </p:sp>
      <p:sp>
        <p:nvSpPr>
          <p:cNvPr id="19" name="Text Placeholder 32">
            <a:extLst>
              <a:ext uri="{FF2B5EF4-FFF2-40B4-BE49-F238E27FC236}">
                <a16:creationId xmlns:a16="http://schemas.microsoft.com/office/drawing/2014/main" id="{8C9453CC-7649-7187-CFAD-65A6FECEF7C9}"/>
              </a:ext>
            </a:extLst>
          </p:cNvPr>
          <p:cNvSpPr txBox="1">
            <a:spLocks/>
          </p:cNvSpPr>
          <p:nvPr/>
        </p:nvSpPr>
        <p:spPr>
          <a:xfrm>
            <a:off x="4711701" y="1243994"/>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2CF5920D-AB87-7D73-7AB9-479866EB6A04}"/>
              </a:ext>
            </a:extLst>
          </p:cNvPr>
          <p:cNvSpPr txBox="1">
            <a:spLocks/>
          </p:cNvSpPr>
          <p:nvPr/>
        </p:nvSpPr>
        <p:spPr>
          <a:xfrm>
            <a:off x="4978399" y="1217624"/>
            <a:ext cx="2352355"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err="1">
                <a:solidFill>
                  <a:schemeClr val="bg1"/>
                </a:solidFill>
              </a:rPr>
              <a:t>Fazit</a:t>
            </a:r>
            <a:endParaRPr lang="en-US" sz="3000" dirty="0">
              <a:solidFill>
                <a:schemeClr val="bg1"/>
              </a:solidFill>
            </a:endParaRPr>
          </a:p>
          <a:p>
            <a:endParaRPr lang="en-US" sz="3000" dirty="0">
              <a:solidFill>
                <a:schemeClr val="bg1"/>
              </a:solidFill>
            </a:endParaRPr>
          </a:p>
        </p:txBody>
      </p:sp>
      <p:grpSp>
        <p:nvGrpSpPr>
          <p:cNvPr id="21" name="Graphic 40">
            <a:extLst>
              <a:ext uri="{FF2B5EF4-FFF2-40B4-BE49-F238E27FC236}">
                <a16:creationId xmlns:a16="http://schemas.microsoft.com/office/drawing/2014/main" id="{58AE75F5-0F3D-D737-20D3-6641294D62C9}"/>
              </a:ext>
            </a:extLst>
          </p:cNvPr>
          <p:cNvGrpSpPr/>
          <p:nvPr/>
        </p:nvGrpSpPr>
        <p:grpSpPr>
          <a:xfrm>
            <a:off x="-992772" y="-481407"/>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A7002D20-2F1B-A6CB-340F-924FB6095E5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F3C5CBE9-4AC9-926D-2FD2-E6A992A9F4F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C5F4671-300E-05F5-C894-FDB3D8C84EB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3D29CD31-88FB-B13F-06BA-8946CFD3E30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2248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8351-9F34-98AD-6CF8-CFA7F256B5EB}"/>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3853E133-4F47-3A87-0725-261E768636C1}"/>
              </a:ext>
            </a:extLst>
          </p:cNvPr>
          <p:cNvSpPr/>
          <p:nvPr/>
        </p:nvSpPr>
        <p:spPr>
          <a:xfrm>
            <a:off x="921" y="4967430"/>
            <a:ext cx="440291" cy="572438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E8886BA3-CA3E-15C3-282F-8D12ADCB73EE}"/>
              </a:ext>
            </a:extLst>
          </p:cNvPr>
          <p:cNvGrpSpPr/>
          <p:nvPr/>
        </p:nvGrpSpPr>
        <p:grpSpPr>
          <a:xfrm>
            <a:off x="-2522352" y="8125548"/>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07B35D4F-B748-85B6-DA1F-00B4FF26435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8FC15CC0-77FF-3B01-72D9-26047DCA0E5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0C8C0BAA-D4A2-CBAB-4E04-38D847033A1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918B5EF1-2F5E-0000-A46C-55AAEC3BEF2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7E95C8F2-8C49-6077-FADC-0831D28124E0}"/>
              </a:ext>
            </a:extLst>
          </p:cNvPr>
          <p:cNvSpPr txBox="1"/>
          <p:nvPr/>
        </p:nvSpPr>
        <p:spPr>
          <a:xfrm>
            <a:off x="1089285" y="5437043"/>
            <a:ext cx="5801729" cy="31034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1. </a:t>
            </a:r>
            <a:r>
              <a:rPr lang="de-DE" sz="1600" b="1" dirty="0">
                <a:solidFill>
                  <a:srgbClr val="ED4D24"/>
                </a:solidFill>
                <a:highlight>
                  <a:srgbClr val="FFFFFF"/>
                </a:highlight>
                <a:latin typeface="Calibri" panose="020F0502020204030204" pitchFamily="34" charset="0"/>
                <a:cs typeface="Calibri" panose="020F0502020204030204" pitchFamily="34" charset="0"/>
              </a:rPr>
              <a:t>Für politische Entscheidungsträger und Regulierungsbehörden</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0A69F21-5AE0-30B2-8307-737B63B2603B}"/>
              </a:ext>
            </a:extLst>
          </p:cNvPr>
          <p:cNvSpPr txBox="1"/>
          <p:nvPr/>
        </p:nvSpPr>
        <p:spPr>
          <a:xfrm>
            <a:off x="1089286" y="5725460"/>
            <a:ext cx="6010014" cy="4608377"/>
          </a:xfrm>
          <a:prstGeom prst="rect">
            <a:avLst/>
          </a:prstGeom>
          <a:noFill/>
        </p:spPr>
        <p:txBody>
          <a:bodyPr wrap="square" numCol="2" spcCol="252000">
            <a:spAutoFit/>
          </a:bodyPr>
          <a:lstStyle/>
          <a:p>
            <a:pPr algn="just">
              <a:lnSpc>
                <a:spcPts val="1140"/>
              </a:lnSpc>
            </a:pPr>
            <a:r>
              <a:rPr lang="de-DE" sz="1100" dirty="0">
                <a:solidFill>
                  <a:srgbClr val="404040"/>
                </a:solidFill>
                <a:latin typeface="Calibri" panose="020F0502020204030204" pitchFamily="34" charset="0"/>
                <a:cs typeface="Calibri" panose="020F0502020204030204" pitchFamily="34" charset="0"/>
              </a:rPr>
              <a:t>Europäische und nationale Behörden sollten der einheitlichen Umsetzung und der Stärkung der lokalen Akteure Priorität einräumen. Die Kernregeln sind bereits vorhanden: die EPBD (2024), die EED, RED III und die reformierte Gestaltung des Strommarktes. Sie werden jedoch nur dann Wirkung zeigen, wenn die Durchsetzung einheitlich erfolgt, die Finanzierung verlässlich ist und die Fortschritte transparent nachverfolgt werden. Das bedeutet, hochrangige Ziele in konkrete lokale Maßnahmen umzusetzen und diese mit stabiler Finanzierung und Überwachung abzusichern.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Zunächst sollte die lokale Wärmeplanung nach dänischem Vorbild in allen Mitgliedstaaten verpflichtend werden. Die Kommunen benötigen die Befugnis und die Instrumente, um den Heiz- und Kühlbedarf, die bestehenden Netze sowie erneuerbare Energie- und Abwärmequellen zu erfassen und anschließend die kostengünstigsten Wege zu wählen (Fernwärme, große Wärmepumpen, Geothermie, Solarthermie, Gebäudeelektrifizierung).</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Zweitens sollten Genehmigungsverfahren vereinfacht und die Finanzierung erneuerbarer und hybrider Lösungen ausgebaut werden. Zuschüsse und zinsgünstige Finanzierungen sollten mit leistungsbezogenen Anreizen wie Zertifikaten für erneuerbare Energien oder ökologische Zertifikate kombiniert werden, sodass Projekte für nachgewiesene Einsparungen und Emissionsreduzierungen und nicht nur für die installierte Kapazität belohnt werden.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Drittens sollten die digitalen Anforderungen für Gebäude und Fernwärmeprojekte standardisiert werden. Dazu gehören die Festlegung offener Interoperabilitätsstandards, Mindeststandards für Datensicherheit und praxisorientierte Smart Readiness Indicators (SRI) für die Berichterstattung, damit Anlagen sicher an Netze und Märkte angebunden werden können. Dies reduziert die Abhängigkeit von einzelnen Anbietern, verbessert die Cybersicherheit und ermöglicht Analysen und Optimierungen in großem Umfang.</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Schließlich sollten Flexibilitätsmärkte geöffnet und gestärkt werden. Es müssen klare, harmonisierte Regeln festgelegt werden, damit Aggregatoren, Gebäude, Elektrofahrzeuge und Wärmepumpen Netzdienstleistungen wie Kapazitätsausgleich und Engpassbeseitigung gleichberechtigt mit traditionellen Anlagen erbringen können. Dadurch kann die Nachfrageflexibilität fossile Spitzenlastkraftwerke ersetzen, die Systemkosten sinken und der Übergang zu sauberer Wärme beschleunigt werden, während gleichzeitig die Netzstabilität gewährleistet bleibt.</a:t>
            </a: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F5260F24-E2A8-8A1B-C43A-3D413566BF2C}"/>
              </a:ext>
            </a:extLst>
          </p:cNvPr>
          <p:cNvCxnSpPr>
            <a:cxnSpLocks/>
          </p:cNvCxnSpPr>
          <p:nvPr/>
        </p:nvCxnSpPr>
        <p:spPr>
          <a:xfrm>
            <a:off x="389496" y="546847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6FEEC8-D7F1-5858-A46E-823B7A7C5110}"/>
              </a:ext>
            </a:extLst>
          </p:cNvPr>
          <p:cNvCxnSpPr>
            <a:cxnSpLocks/>
          </p:cNvCxnSpPr>
          <p:nvPr/>
        </p:nvCxnSpPr>
        <p:spPr>
          <a:xfrm>
            <a:off x="1010334" y="5468474"/>
            <a:ext cx="0" cy="481940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17FDA055-39F5-778A-86E2-0F0E1C33D07C}"/>
              </a:ext>
            </a:extLst>
          </p:cNvPr>
          <p:cNvSpPr/>
          <p:nvPr/>
        </p:nvSpPr>
        <p:spPr>
          <a:xfrm rot="5400000">
            <a:off x="653667" y="538284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2586B0D-BFA4-C29A-5A63-D528057B79F3}"/>
              </a:ext>
            </a:extLst>
          </p:cNvPr>
          <p:cNvCxnSpPr>
            <a:cxnSpLocks/>
          </p:cNvCxnSpPr>
          <p:nvPr/>
        </p:nvCxnSpPr>
        <p:spPr>
          <a:xfrm>
            <a:off x="1010334" y="10287878"/>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Freeform 40">
            <a:extLst>
              <a:ext uri="{FF2B5EF4-FFF2-40B4-BE49-F238E27FC236}">
                <a16:creationId xmlns:a16="http://schemas.microsoft.com/office/drawing/2014/main" id="{DCA627BC-6CD7-BD68-C92E-09355F338C64}"/>
              </a:ext>
            </a:extLst>
          </p:cNvPr>
          <p:cNvSpPr/>
          <p:nvPr/>
        </p:nvSpPr>
        <p:spPr>
          <a:xfrm>
            <a:off x="2438400" y="601393"/>
            <a:ext cx="5123216" cy="388640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2" name="Text Placeholder 20">
            <a:extLst>
              <a:ext uri="{FF2B5EF4-FFF2-40B4-BE49-F238E27FC236}">
                <a16:creationId xmlns:a16="http://schemas.microsoft.com/office/drawing/2014/main" id="{534722BF-6F13-E881-DBBA-8CDA047C436A}"/>
              </a:ext>
            </a:extLst>
          </p:cNvPr>
          <p:cNvSpPr txBox="1">
            <a:spLocks/>
          </p:cNvSpPr>
          <p:nvPr/>
        </p:nvSpPr>
        <p:spPr>
          <a:xfrm>
            <a:off x="2984500" y="2180443"/>
            <a:ext cx="4114800" cy="127365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de-DE" sz="1600" b="0" i="1" dirty="0">
                <a:solidFill>
                  <a:schemeClr val="bg1"/>
                </a:solidFill>
              </a:rPr>
              <a:t>Der Übergang zu dekarbonisierter und digitalisierter Heizung und Kühlung erfordert koordiniertes Handeln auf verschiedenen Ebenen von Verwaltung, Industrie und Bildung. Die folgenden Empfehlungen fassen die Ergebnisse des </a:t>
            </a:r>
            <a:r>
              <a:rPr lang="de-DE" sz="1600" i="1" dirty="0">
                <a:solidFill>
                  <a:schemeClr val="bg1"/>
                </a:solidFill>
              </a:rPr>
              <a:t>Landschaftsanalyseberichts</a:t>
            </a:r>
            <a:r>
              <a:rPr lang="de-DE" sz="1600" b="0" i="1" dirty="0">
                <a:solidFill>
                  <a:schemeClr val="bg1"/>
                </a:solidFill>
              </a:rPr>
              <a:t> und ergänzender regionaler Bewertungen zusammen und skizzieren praktische Prioritäten für jede Interessengruppe.</a:t>
            </a:r>
            <a:endParaRPr lang="en-US" sz="1600" b="0" i="1" dirty="0">
              <a:solidFill>
                <a:schemeClr val="bg1"/>
              </a:solidFill>
            </a:endParaRPr>
          </a:p>
        </p:txBody>
      </p:sp>
      <p:sp>
        <p:nvSpPr>
          <p:cNvPr id="43" name="Text Placeholder 32">
            <a:extLst>
              <a:ext uri="{FF2B5EF4-FFF2-40B4-BE49-F238E27FC236}">
                <a16:creationId xmlns:a16="http://schemas.microsoft.com/office/drawing/2014/main" id="{8AABD670-6E8F-8752-5584-67A423BDB90A}"/>
              </a:ext>
            </a:extLst>
          </p:cNvPr>
          <p:cNvSpPr txBox="1">
            <a:spLocks/>
          </p:cNvSpPr>
          <p:nvPr/>
        </p:nvSpPr>
        <p:spPr>
          <a:xfrm>
            <a:off x="847988" y="868147"/>
            <a:ext cx="359648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Placeholder 11">
            <a:extLst>
              <a:ext uri="{FF2B5EF4-FFF2-40B4-BE49-F238E27FC236}">
                <a16:creationId xmlns:a16="http://schemas.microsoft.com/office/drawing/2014/main" id="{03C63DBD-A76B-1BDE-6D80-F0FD73108414}"/>
              </a:ext>
            </a:extLst>
          </p:cNvPr>
          <p:cNvSpPr txBox="1">
            <a:spLocks/>
          </p:cNvSpPr>
          <p:nvPr/>
        </p:nvSpPr>
        <p:spPr>
          <a:xfrm>
            <a:off x="1089286" y="867177"/>
            <a:ext cx="332978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err="1">
                <a:solidFill>
                  <a:schemeClr val="bg1"/>
                </a:solidFill>
              </a:rPr>
              <a:t>Empfehlungen</a:t>
            </a:r>
            <a:endParaRPr lang="en-US" sz="3000" dirty="0">
              <a:solidFill>
                <a:schemeClr val="bg1"/>
              </a:solidFill>
            </a:endParaRPr>
          </a:p>
          <a:p>
            <a:endParaRPr lang="en-US" sz="3000" dirty="0">
              <a:solidFill>
                <a:schemeClr val="bg1"/>
              </a:solidFill>
            </a:endParaRPr>
          </a:p>
        </p:txBody>
      </p:sp>
      <p:grpSp>
        <p:nvGrpSpPr>
          <p:cNvPr id="45" name="Graphic 40">
            <a:extLst>
              <a:ext uri="{FF2B5EF4-FFF2-40B4-BE49-F238E27FC236}">
                <a16:creationId xmlns:a16="http://schemas.microsoft.com/office/drawing/2014/main" id="{F13E3BF6-BC70-A9B6-A7B7-53D32D0C51E6}"/>
              </a:ext>
            </a:extLst>
          </p:cNvPr>
          <p:cNvGrpSpPr/>
          <p:nvPr/>
        </p:nvGrpSpPr>
        <p:grpSpPr>
          <a:xfrm>
            <a:off x="5597630" y="-417668"/>
            <a:ext cx="3924090" cy="2433120"/>
            <a:chOff x="-3997860" y="6017904"/>
            <a:chExt cx="935163" cy="579845"/>
          </a:xfrm>
          <a:solidFill>
            <a:schemeClr val="bg1">
              <a:alpha val="29965"/>
            </a:schemeClr>
          </a:solidFill>
        </p:grpSpPr>
        <p:sp>
          <p:nvSpPr>
            <p:cNvPr id="46" name="Freeform 45">
              <a:extLst>
                <a:ext uri="{FF2B5EF4-FFF2-40B4-BE49-F238E27FC236}">
                  <a16:creationId xmlns:a16="http://schemas.microsoft.com/office/drawing/2014/main" id="{B8C27487-F327-2C79-0483-AC71B336452A}"/>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0D2B7A22-8836-E423-2F27-88C48F02D04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CAB77E4-0743-DE79-9D66-2346C65BD8E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0836CFE5-6CA7-E7C1-27D2-EC7C74E2509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4357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B2DF-A416-3E5C-395A-AB06AA02A31B}"/>
            </a:ext>
          </a:extLst>
        </p:cNvPr>
        <p:cNvGrpSpPr/>
        <p:nvPr/>
      </p:nvGrpSpPr>
      <p:grpSpPr>
        <a:xfrm>
          <a:off x="0" y="0"/>
          <a:ext cx="0" cy="0"/>
          <a:chOff x="0" y="0"/>
          <a:chExt cx="0" cy="0"/>
        </a:xfrm>
      </p:grpSpPr>
      <p:pic>
        <p:nvPicPr>
          <p:cNvPr id="5" name="Picture 4" descr="A finger pressing a temperature on a thermostat&#10;&#10;AI-generated content may be incorrect.">
            <a:extLst>
              <a:ext uri="{FF2B5EF4-FFF2-40B4-BE49-F238E27FC236}">
                <a16:creationId xmlns:a16="http://schemas.microsoft.com/office/drawing/2014/main" id="{2CE077E0-28F9-AC10-9114-9D71D4A48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91" t="-4645" r="20335" b="16599"/>
          <a:stretch>
            <a:fillRect/>
          </a:stretch>
        </p:blipFill>
        <p:spPr>
          <a:xfrm>
            <a:off x="6458" y="6299406"/>
            <a:ext cx="3933654" cy="3202912"/>
          </a:xfrm>
          <a:prstGeom prst="rect">
            <a:avLst/>
          </a:prstGeom>
        </p:spPr>
      </p:pic>
      <p:sp>
        <p:nvSpPr>
          <p:cNvPr id="13" name="Text Placeholder 1">
            <a:extLst>
              <a:ext uri="{FF2B5EF4-FFF2-40B4-BE49-F238E27FC236}">
                <a16:creationId xmlns:a16="http://schemas.microsoft.com/office/drawing/2014/main" id="{AE02F0ED-F094-4363-EFF3-95BAEC6CAD27}"/>
              </a:ext>
            </a:extLst>
          </p:cNvPr>
          <p:cNvSpPr txBox="1">
            <a:spLocks/>
          </p:cNvSpPr>
          <p:nvPr/>
        </p:nvSpPr>
        <p:spPr>
          <a:xfrm>
            <a:off x="4102105" y="2060566"/>
            <a:ext cx="3087202" cy="71755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Um diese Ziele zu erreichen, sind transformative Maßnahmen in allen Sektoren erforderlich, insbesondere im Bereich der bebauten Umwelt. Um die Dekarbonisierung von Heiz- und Kühlsystemen und die Verbesserung der Energieeffizienz von Gebäuden wirksam zu unterstützen, ist eine Strategie auf Stadtteil- und Nachbarschaftsebene unerlässlich, die mit der überarbeiteten </a:t>
            </a:r>
            <a:r>
              <a:rPr lang="de-DE" sz="1100" b="0" i="1" dirty="0">
                <a:solidFill>
                  <a:srgbClr val="404040"/>
                </a:solidFill>
              </a:rPr>
              <a:t>Energieeffizienzrichtlinie</a:t>
            </a:r>
            <a:r>
              <a:rPr lang="de-DE" sz="1100" b="0" dirty="0">
                <a:solidFill>
                  <a:srgbClr val="404040"/>
                </a:solidFill>
              </a:rPr>
              <a:t> (EED) (</a:t>
            </a:r>
            <a:r>
              <a:rPr lang="de-DE" sz="1100" b="0" dirty="0">
                <a:solidFill>
                  <a:srgbClr val="404040"/>
                </a:solidFill>
                <a:hlinkClick r:id="rId3">
                  <a:extLst>
                    <a:ext uri="{A12FA001-AC4F-418D-AE19-62706E023703}">
                      <ahyp:hlinkClr xmlns:ahyp="http://schemas.microsoft.com/office/drawing/2018/hyperlinkcolor" val="tx"/>
                    </a:ext>
                  </a:extLst>
                </a:hlinkClick>
              </a:rPr>
              <a:t>Europäische Kommission</a:t>
            </a:r>
            <a:r>
              <a:rPr lang="de-DE" sz="1100" b="0" dirty="0">
                <a:solidFill>
                  <a:srgbClr val="404040"/>
                </a:solidFill>
              </a:rPr>
              <a:t>, o. J.), der </a:t>
            </a:r>
            <a:r>
              <a:rPr lang="de-DE" sz="1100" b="0" i="1" dirty="0">
                <a:solidFill>
                  <a:srgbClr val="404040"/>
                </a:solidFill>
              </a:rPr>
              <a:t>Erneuerbare-Energien-Richtlinie</a:t>
            </a:r>
            <a:r>
              <a:rPr lang="de-DE" sz="1100" b="0" dirty="0">
                <a:solidFill>
                  <a:srgbClr val="404040"/>
                </a:solidFill>
              </a:rPr>
              <a:t> (RED) (</a:t>
            </a:r>
            <a:r>
              <a:rPr lang="de-DE" sz="1100" b="0" dirty="0">
                <a:solidFill>
                  <a:srgbClr val="404040"/>
                </a:solidFill>
                <a:hlinkClick r:id="rId4">
                  <a:extLst>
                    <a:ext uri="{A12FA001-AC4F-418D-AE19-62706E023703}">
                      <ahyp:hlinkClr xmlns:ahyp="http://schemas.microsoft.com/office/drawing/2018/hyperlinkcolor" val="tx"/>
                    </a:ext>
                  </a:extLst>
                </a:hlinkClick>
              </a:rPr>
              <a:t>Europäische Kommission</a:t>
            </a:r>
            <a:r>
              <a:rPr lang="de-DE" sz="1100" b="0" dirty="0">
                <a:solidFill>
                  <a:srgbClr val="404040"/>
                </a:solidFill>
              </a:rPr>
              <a:t>, o. J.) und der </a:t>
            </a:r>
            <a:r>
              <a:rPr lang="de-DE" sz="1100" b="0" i="1" dirty="0">
                <a:solidFill>
                  <a:srgbClr val="404040"/>
                </a:solidFill>
              </a:rPr>
              <a:t>EU-Gebäuderichtlinie </a:t>
            </a:r>
            <a:r>
              <a:rPr lang="de-DE" sz="1100" b="0" dirty="0">
                <a:solidFill>
                  <a:srgbClr val="404040"/>
                </a:solidFill>
              </a:rPr>
              <a:t>(EPBD) (</a:t>
            </a:r>
            <a:r>
              <a:rPr lang="de-DE" sz="1100" b="0" dirty="0">
                <a:solidFill>
                  <a:srgbClr val="404040"/>
                </a:solidFill>
                <a:hlinkClick r:id="rId5">
                  <a:extLst>
                    <a:ext uri="{A12FA001-AC4F-418D-AE19-62706E023703}">
                      <ahyp:hlinkClr xmlns:ahyp="http://schemas.microsoft.com/office/drawing/2018/hyperlinkcolor" val="tx"/>
                    </a:ext>
                  </a:extLst>
                </a:hlinkClick>
              </a:rPr>
              <a:t>Europäische Kommission</a:t>
            </a:r>
            <a:r>
              <a:rPr lang="de-DE" sz="1100" b="0" dirty="0">
                <a:solidFill>
                  <a:srgbClr val="404040"/>
                </a:solidFill>
              </a:rPr>
              <a:t>, o. J.) im Einklang steht. Die Neufassung der EPBD und die aktualisierte EED verlangen bis 2030 emissionsfreie Neubauten und strengere Mindestleistungsstandards für Renovierungen, die mit der Renovierungswelle im Einklang stehen. Gleichzeitig verbindet </a:t>
            </a:r>
            <a:r>
              <a:rPr lang="de-DE" sz="1100" b="0" i="1" dirty="0">
                <a:solidFill>
                  <a:srgbClr val="404040"/>
                </a:solidFill>
              </a:rPr>
              <a:t>REPowerEU</a:t>
            </a:r>
            <a:r>
              <a:rPr lang="de-DE" sz="1100" b="0" dirty="0">
                <a:solidFill>
                  <a:srgbClr val="404040"/>
                </a:solidFill>
              </a:rPr>
              <a:t> (</a:t>
            </a:r>
            <a:r>
              <a:rPr lang="de-DE" sz="1100" b="0" dirty="0">
                <a:solidFill>
                  <a:srgbClr val="404040"/>
                </a:solidFill>
                <a:hlinkClick r:id="rId6">
                  <a:extLst>
                    <a:ext uri="{A12FA001-AC4F-418D-AE19-62706E023703}">
                      <ahyp:hlinkClr xmlns:ahyp="http://schemas.microsoft.com/office/drawing/2018/hyperlinkcolor" val="tx"/>
                    </a:ext>
                  </a:extLst>
                </a:hlinkClick>
              </a:rPr>
              <a:t>Europäische Kommission</a:t>
            </a:r>
            <a:r>
              <a:rPr lang="de-DE" sz="1100" b="0" dirty="0">
                <a:solidFill>
                  <a:srgbClr val="404040"/>
                </a:solidFill>
              </a:rPr>
              <a:t>, o. J.) saubere Wärme mit Energiesicherheit und einer geringeren Importabhängigkeit, was zu raschen Veränderungen im Bauwesen und im Bereich Heizung, Lüftung und Klimatisierung führt. Gemäß Artikel 25 Absatz 6 der neugefassten Energieeffizienzrichtlinie (Richtlinie (EU) 2023/1791) sind Gemeinden mit mehr als 45.000 Einwohnern verpflichtet, lokale Wärme- und Kältepläne zu entwickeln. Dies ist Teil der Strategie der EU zur Dekarbonisierung des Gebäudesektors und zur Verbesserung der Energieplanung auf lokaler Ebene (</a:t>
            </a:r>
            <a:r>
              <a:rPr lang="de-DE" sz="1100" b="0" dirty="0">
                <a:solidFill>
                  <a:srgbClr val="404040"/>
                </a:solidFill>
                <a:hlinkClick r:id="rId7">
                  <a:extLst>
                    <a:ext uri="{A12FA001-AC4F-418D-AE19-62706E023703}">
                      <ahyp:hlinkClr xmlns:ahyp="http://schemas.microsoft.com/office/drawing/2018/hyperlinkcolor" val="tx"/>
                    </a:ext>
                  </a:extLst>
                </a:hlinkClick>
              </a:rPr>
              <a:t>Konvent der Bürgermeister für Klima und Energie</a:t>
            </a:r>
            <a:r>
              <a:rPr lang="de-DE" sz="1100" b="0" dirty="0">
                <a:solidFill>
                  <a:srgbClr val="404040"/>
                </a:solidFill>
              </a:rPr>
              <a:t>, 2024).</a:t>
            </a:r>
            <a:endParaRPr lang="en-GB" sz="1100" b="0" dirty="0">
              <a:solidFill>
                <a:srgbClr val="404040"/>
              </a:solidFill>
            </a:endParaRP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b="0" dirty="0">
                <a:solidFill>
                  <a:srgbClr val="404040"/>
                </a:solidFill>
              </a:rPr>
              <a:t>Die Dekarbonisierung hat sich zu einer der dringendsten Herausforderungen für die Bauindustrie entwickelt. Um die Umweltauswirkungen von Gebäuden zu verringern, wandeln führende Unternehmen ihre Praktiken mithilfe von drei Schlüsselstrategien um: Innovation durch nachhaltige Materialien, Rationalisierung der Bauprozesse und Verbesserung der Betriebsleistung. Diese Bemühungen werden zunehmend durch die Elektrifizierung des Energiebedarfs, die Integration erneuerbarer Energiequellen vor Ort und die Umsetzung von Flexibilität auf der Nachfrageseite ergänzt. Zusammen unterstützen diese Ansätze den Übergang zu klimaneutralen Gebäuden, indem sie Emissionen reduzieren, die Energieeffizienz verbessern und intelligentere, widerstandsfähigere Energiesysteme ermöglichen. Durch die Einführung wissenschaftlich fundierter Klimaziele und die Integration von Prinzipien der Kreislaufwirtschaft hat der Sektor das Potenzial, die Emissionen bis 2030 um bis zu 50 % zu senken.</a:t>
            </a:r>
            <a:endParaRPr lang="en-IE" sz="1100" b="0" dirty="0">
              <a:solidFill>
                <a:srgbClr val="404040"/>
              </a:solidFill>
            </a:endParaRPr>
          </a:p>
        </p:txBody>
      </p:sp>
      <p:sp>
        <p:nvSpPr>
          <p:cNvPr id="17" name="Freeform 16">
            <a:extLst>
              <a:ext uri="{FF2B5EF4-FFF2-40B4-BE49-F238E27FC236}">
                <a16:creationId xmlns:a16="http://schemas.microsoft.com/office/drawing/2014/main" id="{9D5C4160-6FA2-9E5F-0367-71BEC3F5559E}"/>
              </a:ext>
            </a:extLst>
          </p:cNvPr>
          <p:cNvSpPr/>
          <p:nvPr/>
        </p:nvSpPr>
        <p:spPr>
          <a:xfrm>
            <a:off x="0" y="1063226"/>
            <a:ext cx="3949355" cy="843909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15000">
                <a:srgbClr val="2D62AE"/>
              </a:gs>
              <a:gs pos="72000">
                <a:srgbClr val="3190C3"/>
              </a:gs>
              <a:gs pos="88000">
                <a:srgbClr val="33A5CC">
                  <a:alpha val="65000"/>
                </a:srgbClr>
              </a:gs>
              <a:gs pos="100000">
                <a:srgbClr val="77CBC4">
                  <a:alpha val="56000"/>
                </a:srgbClr>
              </a:gs>
            </a:gsLst>
            <a:lin ang="54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A32DA758-5503-2A77-51D8-7F5885BC24FD}"/>
              </a:ext>
            </a:extLst>
          </p:cNvPr>
          <p:cNvSpPr txBox="1">
            <a:spLocks/>
          </p:cNvSpPr>
          <p:nvPr/>
        </p:nvSpPr>
        <p:spPr>
          <a:xfrm>
            <a:off x="578393" y="2060566"/>
            <a:ext cx="3174945" cy="344739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de-DE" sz="1600" b="0" i="1" dirty="0">
                <a:solidFill>
                  <a:schemeClr val="bg1"/>
                </a:solidFill>
              </a:rPr>
              <a:t>Die Europäische Union hat sich zu ehrgeizigen Klima- und Nachhaltigkeitszielen verpflichtet, wie sie im </a:t>
            </a:r>
            <a:r>
              <a:rPr lang="de-DE" sz="1600" b="0" i="1" dirty="0">
                <a:solidFill>
                  <a:schemeClr val="bg1"/>
                </a:solidFill>
                <a:hlinkClick r:id="rId8">
                  <a:extLst>
                    <a:ext uri="{A12FA001-AC4F-418D-AE19-62706E023703}">
                      <ahyp:hlinkClr xmlns:ahyp="http://schemas.microsoft.com/office/drawing/2018/hyperlinkcolor" val="tx"/>
                    </a:ext>
                  </a:extLst>
                </a:hlinkClick>
              </a:rPr>
              <a:t>Europäischen Green Deal</a:t>
            </a:r>
            <a:r>
              <a:rPr lang="de-DE" sz="1600" b="0" i="1" dirty="0">
                <a:solidFill>
                  <a:schemeClr val="bg1"/>
                </a:solidFill>
              </a:rPr>
              <a:t>, im </a:t>
            </a:r>
            <a:r>
              <a:rPr lang="de-DE" sz="1600" b="0" i="1" dirty="0">
                <a:solidFill>
                  <a:schemeClr val="bg1"/>
                </a:solidFill>
                <a:hlinkClick r:id="rId9">
                  <a:extLst>
                    <a:ext uri="{A12FA001-AC4F-418D-AE19-62706E023703}">
                      <ahyp:hlinkClr xmlns:ahyp="http://schemas.microsoft.com/office/drawing/2018/hyperlinkcolor" val="tx"/>
                    </a:ext>
                  </a:extLst>
                </a:hlinkClick>
              </a:rPr>
              <a:t>Klimazielplan 2030 </a:t>
            </a:r>
            <a:r>
              <a:rPr lang="de-DE" sz="1600" b="0" i="1" dirty="0">
                <a:solidFill>
                  <a:schemeClr val="bg1"/>
                </a:solidFill>
              </a:rPr>
              <a:t>und im </a:t>
            </a:r>
            <a:r>
              <a:rPr lang="de-DE" sz="1600" b="0" i="1" dirty="0">
                <a:solidFill>
                  <a:schemeClr val="bg1"/>
                </a:solidFill>
                <a:hlinkClick r:id="rId10">
                  <a:extLst>
                    <a:ext uri="{A12FA001-AC4F-418D-AE19-62706E023703}">
                      <ahyp:hlinkClr xmlns:ahyp="http://schemas.microsoft.com/office/drawing/2018/hyperlinkcolor" val="tx"/>
                    </a:ext>
                  </a:extLst>
                </a:hlinkClick>
              </a:rPr>
              <a:t>EU-Klimagesetz</a:t>
            </a:r>
            <a:r>
              <a:rPr lang="de-DE" sz="1600" b="0" i="1" dirty="0">
                <a:solidFill>
                  <a:schemeClr val="bg1"/>
                </a:solidFill>
              </a:rPr>
              <a:t> dargelegt sind. Ein zentrales Ziel ist die Reduzierung der Treibhausgasemissionen um mindestens 55 % bis 2030 gegenüber dem Stand von 1990, mit dem übergeordneten Ziel, bis 2050 Klimaneutralität zu erreichen (</a:t>
            </a:r>
            <a:r>
              <a:rPr lang="de-DE" sz="1600" b="0" i="1" dirty="0">
                <a:solidFill>
                  <a:schemeClr val="bg1"/>
                </a:solidFill>
                <a:hlinkClick r:id="rId11">
                  <a:extLst>
                    <a:ext uri="{A12FA001-AC4F-418D-AE19-62706E023703}">
                      <ahyp:hlinkClr xmlns:ahyp="http://schemas.microsoft.com/office/drawing/2018/hyperlinkcolor" val="tx"/>
                    </a:ext>
                  </a:extLst>
                </a:hlinkClick>
              </a:rPr>
              <a:t>Europäische Kommission</a:t>
            </a:r>
            <a:r>
              <a:rPr lang="de-DE" sz="1600" b="0" i="1" dirty="0">
                <a:solidFill>
                  <a:schemeClr val="bg1"/>
                </a:solidFill>
              </a:rPr>
              <a:t>, 2020). </a:t>
            </a:r>
          </a:p>
          <a:p>
            <a:pPr>
              <a:lnSpc>
                <a:spcPts val="1660"/>
              </a:lnSpc>
              <a:spcBef>
                <a:spcPts val="0"/>
              </a:spcBef>
            </a:pPr>
            <a:r>
              <a:rPr lang="en-GB" sz="1600" b="0" i="1" dirty="0">
                <a:solidFill>
                  <a:schemeClr val="bg1"/>
                </a:solidFill>
              </a:rPr>
              <a:t> </a:t>
            </a:r>
          </a:p>
          <a:p>
            <a:pPr>
              <a:lnSpc>
                <a:spcPts val="1660"/>
              </a:lnSpc>
              <a:spcBef>
                <a:spcPts val="0"/>
              </a:spcBef>
            </a:pPr>
            <a:r>
              <a:rPr lang="de-DE" sz="1600" b="0" i="1" dirty="0">
                <a:solidFill>
                  <a:schemeClr val="bg1"/>
                </a:solidFill>
              </a:rPr>
              <a:t>Diese Ziele sind nicht abstrakt, sondern basieren auf den harten Zahlen des Gebäudebestands, der etwa 40 % des gesamten Energieverbrauchs und 36 % der energiebezogenen Emissionen in der gesamten Union ausmacht, während etwa 75 % der für Heizung und Kühlung verwendeten Brennstoffe weiterhin fossiler Herkunft sind (</a:t>
            </a:r>
            <a:r>
              <a:rPr lang="de-DE" sz="1600" b="0" i="1" dirty="0">
                <a:solidFill>
                  <a:schemeClr val="bg1"/>
                </a:solidFill>
                <a:hlinkClick r:id="rId11">
                  <a:extLst>
                    <a:ext uri="{A12FA001-AC4F-418D-AE19-62706E023703}">
                      <ahyp:hlinkClr xmlns:ahyp="http://schemas.microsoft.com/office/drawing/2018/hyperlinkcolor" val="tx"/>
                    </a:ext>
                  </a:extLst>
                </a:hlinkClick>
              </a:rPr>
              <a:t>Europäische Kommission</a:t>
            </a:r>
            <a:r>
              <a:rPr lang="de-DE" sz="1600" b="0" i="1" dirty="0">
                <a:solidFill>
                  <a:schemeClr val="bg1"/>
                </a:solidFill>
              </a:rPr>
              <a:t>, 2020).</a:t>
            </a:r>
            <a:endParaRPr lang="en-US" sz="1600" i="1" dirty="0">
              <a:solidFill>
                <a:schemeClr val="bg1"/>
              </a:solidFill>
            </a:endParaRPr>
          </a:p>
        </p:txBody>
      </p:sp>
      <p:sp>
        <p:nvSpPr>
          <p:cNvPr id="19" name="Text Placeholder 32">
            <a:extLst>
              <a:ext uri="{FF2B5EF4-FFF2-40B4-BE49-F238E27FC236}">
                <a16:creationId xmlns:a16="http://schemas.microsoft.com/office/drawing/2014/main" id="{AB389E50-54B3-0D88-B7FA-F090143DEA1A}"/>
              </a:ext>
            </a:extLst>
          </p:cNvPr>
          <p:cNvSpPr txBox="1">
            <a:spLocks/>
          </p:cNvSpPr>
          <p:nvPr/>
        </p:nvSpPr>
        <p:spPr>
          <a:xfrm>
            <a:off x="2727950" y="1189495"/>
            <a:ext cx="2468215"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13AB3A91-A1B7-5845-CDBF-0A6BEB4C10F0}"/>
              </a:ext>
            </a:extLst>
          </p:cNvPr>
          <p:cNvSpPr txBox="1">
            <a:spLocks/>
          </p:cNvSpPr>
          <p:nvPr/>
        </p:nvSpPr>
        <p:spPr>
          <a:xfrm>
            <a:off x="2867996" y="1163125"/>
            <a:ext cx="2468217"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3000" dirty="0" err="1">
                <a:solidFill>
                  <a:schemeClr val="bg1"/>
                </a:solidFill>
              </a:rPr>
              <a:t>Einleitung</a:t>
            </a:r>
            <a:endParaRPr lang="en-US" sz="3000" dirty="0">
              <a:solidFill>
                <a:schemeClr val="bg1"/>
              </a:solidFill>
            </a:endParaRPr>
          </a:p>
        </p:txBody>
      </p:sp>
      <p:grpSp>
        <p:nvGrpSpPr>
          <p:cNvPr id="21" name="Graphic 40">
            <a:extLst>
              <a:ext uri="{FF2B5EF4-FFF2-40B4-BE49-F238E27FC236}">
                <a16:creationId xmlns:a16="http://schemas.microsoft.com/office/drawing/2014/main" id="{96F7D0F2-FCA7-9517-E0BB-F3C95EA9AA61}"/>
              </a:ext>
            </a:extLst>
          </p:cNvPr>
          <p:cNvGrpSpPr/>
          <p:nvPr/>
        </p:nvGrpSpPr>
        <p:grpSpPr>
          <a:xfrm>
            <a:off x="-1209055" y="7677705"/>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51A6C3CB-F4FB-3D48-AB17-2E92C8A4F54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6E463468-6958-3EDF-BF69-09FCA418530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FD1480DB-21F6-38EE-7E82-8DBA84D55A5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633A68D1-BB57-B557-77C5-F785328D9FB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58081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9282-28DA-DBA4-1AF0-274C6A027DF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B96DA41F-7018-3997-2419-E6A126AC3D6C}"/>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B4416BFE-EE26-DBEA-0EB6-B27E619DFEC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3F2602C3-8D71-4869-6FC0-82B350AD5E9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E4B1FDA7-931E-D3F0-0280-0D4A4748730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4CDDC8DA-5902-7AE5-2513-3B070E1A6E5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2A24547C-9267-5F43-B0B7-C9789A305C2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22238C5D-6FEA-6D4D-6B9F-409C852FB8E4}"/>
              </a:ext>
            </a:extLst>
          </p:cNvPr>
          <p:cNvSpPr txBox="1"/>
          <p:nvPr/>
        </p:nvSpPr>
        <p:spPr>
          <a:xfrm>
            <a:off x="1088365" y="422421"/>
            <a:ext cx="5504020" cy="31034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2. Für Industrie und </a:t>
            </a:r>
            <a:r>
              <a:rPr lang="en-US" sz="1600" b="1" dirty="0" err="1">
                <a:solidFill>
                  <a:srgbClr val="ED4D24"/>
                </a:solidFill>
                <a:highlight>
                  <a:srgbClr val="FFFFFF"/>
                </a:highlight>
                <a:latin typeface="Calibri" panose="020F0502020204030204" pitchFamily="34" charset="0"/>
                <a:cs typeface="Calibri" panose="020F0502020204030204" pitchFamily="34" charset="0"/>
              </a:rPr>
              <a:t>Versorgungsunternehmen</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F54224A-EFC3-7A8F-02A4-99A0C4AA41A8}"/>
              </a:ext>
            </a:extLst>
          </p:cNvPr>
          <p:cNvSpPr txBox="1"/>
          <p:nvPr/>
        </p:nvSpPr>
        <p:spPr>
          <a:xfrm>
            <a:off x="1088365" y="717236"/>
            <a:ext cx="5871600" cy="4044120"/>
          </a:xfrm>
          <a:prstGeom prst="rect">
            <a:avLst/>
          </a:prstGeom>
          <a:noFill/>
        </p:spPr>
        <p:txBody>
          <a:bodyPr wrap="square" numCol="2" spcCol="252000">
            <a:spAutoFit/>
          </a:bodyPr>
          <a:lstStyle/>
          <a:p>
            <a:pPr algn="just">
              <a:lnSpc>
                <a:spcPts val="1140"/>
              </a:lnSpc>
            </a:pPr>
            <a:r>
              <a:rPr lang="de-DE" sz="1100" dirty="0">
                <a:solidFill>
                  <a:srgbClr val="404040"/>
                </a:solidFill>
                <a:latin typeface="Calibri" panose="020F0502020204030204" pitchFamily="34" charset="0"/>
                <a:cs typeface="Calibri" panose="020F0502020204030204" pitchFamily="34" charset="0"/>
              </a:rPr>
              <a:t>Die Heizungs- und Klimabranche spielt eine zentrale Rolle auf Europas Weg zur Dekarbonisierung und Digitalisierung. Um die steigende Nachfrage nach kohlenstoffarmen und intelligenten Energiesystemen zu decken, müssen Unternehmen nicht nur technologisch innovativ sein, sondern auch in ihre Mitarbeiter investieren.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Investitionen in die Personalentwicklung und lebenslanges Lernen sind unerlässlich. Branchenakteure sollten sich verpflichten, die für die nächste Generation von Heiz- und Kühltechnologien benötigten Kompetenzen und Fähigkeiten aufzubauen. Dies beinhaltet die Einrichtung strukturierter Aus- und Weiterbildungsprogramme für Ingenieure, Installateure und Anlagenbediener mit Fokus auf neue Kompetenzen wie digitale Systemintegration, Datenanalyse, intelligente Steuerungssysteme und Cybersicherheit. Kontinuierliche berufliche Weiterbildung muss fester Bestandteil der Unternehmenskultur werden, um sicherzustellen, dass die Belegschaft mit den sich entwickelnden Technologien und regulatorischen Anforderungen Schritt hält.</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Eine enge Zusammenarbeit zwischen Industrie und Bildungseinrichtungen ist unerlässlich. Unternehmen sollten gemeinsam mit Universitäten, Berufsschulen und Ausbildungszentren Lehrpläne entwickeln, die den realen Marktbedürfnissen und den eingesetzten Technologien – wie Wärmepumpen, Gebäudeautomation, Fernwärmesystemen und digitalen Überwachungssystemen – entsprechen. Gemeinsame Initiativen wie Ausbildungsprogramme, Reallabore oder Vorführungen vor Ort ermöglichen Studierenden und Auszubildenden praktische Erfahrungen und schließen die Lücke zwischen Theorie und Praxis.</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Durch die Abstimmung von Ausbildung und Personalentwicklung kann die Branche einen stetigen Nachschub an qualifizierten Fachkräften sicherstellen, die für die Planung, Installation und den Betrieb fortschrittlicher Heiz- und Kühlsysteme bereit sind. Dies stärkt nicht nur Wettbewerbsfähigkeit und Innovationskraft, sondern beschleunigt auch Europas Energiewende hin zu einer kohlenstoffarmen, datengestützten Zukunft.</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7AD116AC-3EB8-06D7-EF07-FB56F228B27F}"/>
              </a:ext>
            </a:extLst>
          </p:cNvPr>
          <p:cNvCxnSpPr>
            <a:cxnSpLocks/>
          </p:cNvCxnSpPr>
          <p:nvPr/>
        </p:nvCxnSpPr>
        <p:spPr>
          <a:xfrm>
            <a:off x="388575" y="50104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A9469-F523-26B8-E703-466EA791DAC3}"/>
              </a:ext>
            </a:extLst>
          </p:cNvPr>
          <p:cNvCxnSpPr>
            <a:cxnSpLocks/>
          </p:cNvCxnSpPr>
          <p:nvPr/>
        </p:nvCxnSpPr>
        <p:spPr>
          <a:xfrm>
            <a:off x="1009413" y="501044"/>
            <a:ext cx="0" cy="413636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AA405E77-2356-D292-833F-D1E718255919}"/>
              </a:ext>
            </a:extLst>
          </p:cNvPr>
          <p:cNvSpPr/>
          <p:nvPr/>
        </p:nvSpPr>
        <p:spPr>
          <a:xfrm rot="5400000">
            <a:off x="652746" y="415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C424CB66-4E61-DD20-B2AE-CD2F6B2E8C01}"/>
              </a:ext>
            </a:extLst>
          </p:cNvPr>
          <p:cNvCxnSpPr>
            <a:cxnSpLocks/>
          </p:cNvCxnSpPr>
          <p:nvPr/>
        </p:nvCxnSpPr>
        <p:spPr>
          <a:xfrm>
            <a:off x="1009413" y="4637406"/>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615117-7CFE-DA74-F06E-B7F97741EF56}"/>
              </a:ext>
            </a:extLst>
          </p:cNvPr>
          <p:cNvSpPr txBox="1"/>
          <p:nvPr/>
        </p:nvSpPr>
        <p:spPr>
          <a:xfrm>
            <a:off x="1113765" y="4745547"/>
            <a:ext cx="5504020" cy="31034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3. </a:t>
            </a:r>
            <a:r>
              <a:rPr lang="de-DE" sz="1600" b="1" dirty="0">
                <a:solidFill>
                  <a:srgbClr val="ED4D24"/>
                </a:solidFill>
                <a:highlight>
                  <a:srgbClr val="FFFFFF"/>
                </a:highlight>
                <a:latin typeface="Calibri" panose="020F0502020204030204" pitchFamily="34" charset="0"/>
                <a:cs typeface="Calibri" panose="020F0502020204030204" pitchFamily="34" charset="0"/>
              </a:rPr>
              <a:t>Für Gemeinden und lokale Behörden</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1AA5EC3-6FE7-C282-5A83-2B9E6BEA69A8}"/>
              </a:ext>
            </a:extLst>
          </p:cNvPr>
          <p:cNvSpPr txBox="1"/>
          <p:nvPr/>
        </p:nvSpPr>
        <p:spPr>
          <a:xfrm>
            <a:off x="1048435" y="5012580"/>
            <a:ext cx="6000544" cy="5736892"/>
          </a:xfrm>
          <a:prstGeom prst="rect">
            <a:avLst/>
          </a:prstGeom>
          <a:noFill/>
        </p:spPr>
        <p:txBody>
          <a:bodyPr wrap="square" numCol="2" spcCol="252000">
            <a:spAutoFit/>
          </a:bodyPr>
          <a:lstStyle/>
          <a:p>
            <a:pPr algn="just">
              <a:lnSpc>
                <a:spcPts val="1140"/>
              </a:lnSpc>
            </a:pPr>
            <a:r>
              <a:rPr lang="de-DE" sz="1100" dirty="0">
                <a:solidFill>
                  <a:srgbClr val="404040"/>
                </a:solidFill>
                <a:latin typeface="Calibri" panose="020F0502020204030204" pitchFamily="34" charset="0"/>
                <a:cs typeface="Calibri" panose="020F0502020204030204" pitchFamily="34" charset="0"/>
              </a:rPr>
              <a:t>Städte und Regionen sind der Ort, an dem die Dekarbonisierung konkret wird. Daher sollten Kommunen mit transparenten Daten, realisierbaren Projekten und offener Kommunikation vorangehen. Beginnen Sie mit der Erstellung integrierter Energie- und Wärmekarten, die Bedarfsprofile, Gebäudebestand, Netzinfrastruktur und lokale Ressourcen wie Geothermie, Abwasser, Abwärme aus Rechenzentren und das Potenzial von Photovoltaikanlagen auf Dächern abbilden. Nutzen Sie diese Karten, um Zonen für Fernwärme/Fernkälte festzulegen, Standorte für große Wärmepumpen oder Erdwärmesonden zu identifizieren und Stadtteile zu ermitteln, die am meisten von umfassenden Sanierungen profitieren würden.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Nutzen Sie diese Erkenntnisse, um gebündelte, investitionsbereite Programme zu entwickeln. Die Zusammenfassung ähnlicher Projekte wie Schulgruppen, Sozialwohnungsblöcke oder kommunale Gebäude senkt die Transaktionskosten und zieht Kreditgeber und Energiedienstleistungsunternehmen an. Strukturieren Sie die Pakete mit standardisierten Designs, Verträgen und Leistungsindikatoren (KPIs), damit Gemeinschaftswärmepumpen, Niedertemperatur-Fernwärmesysteme und Gebäudesanierungen mit Fokus auf die Gebäudehülle in großem Umfang über grüne Anleihen, ELENA/InvestEU oder öffentlich-private Partnerschaften finanziert werden können. Integrieren Sie Betriebs- und Wartungsgarantien über den gesamten Lebenszyklus, um die Einsparungen zu sichern.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de-D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de-D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de-D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de-D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Binden Sie Anwohner und Interessengruppen durch transparente, digitale Kommunikation ein. Veröffentlichen Sie übersichtliche Dashboards, die den lokalen Energieverbrauch, den Projektstatus, die Tarife und die CO₂-Einsparungen nach Stadtvierteln aufzeigen. Bieten Sie Selbstbedienungstools an, damit Haushalte und KMU die Vorteile eines Netzanschlusses, des Umstiegs auf eine Wärmepumpe oder der Teilnahme an einem Sanierungsprogramm erkennen können. Ergänzen Sie dies mit klaren Verbraucherschutzmaßnahmen, fairen Anschlussrichtlinien und gezielter Unterstützung für Haushalte mit niedrigem Einkommen, um einen gerechten Übergang zu gewährleisten.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Schließlich sollten die internen Kapazitäten mit den ambitionierten Zielen in Einklang gebracht werden. Eine abteilungsübergreifende Einheit für saubere Wärmeversorgung (Planung, Wohnen, Beschaffung, IT, Finanzen) sollte eingerichtet werden, um Genehmigungen zu beschleunigen, den Datenaustausch mit Versorgungsunternehmen zu standardisieren und offene, interoperabilitätsfreundliche Ausschreibungen durchzuführen. Schulungen für kommunale Mitarbeiter zu Wärmeplanung, Beschaffung digitaler Systeme, Grundlagen der Cybersicherheit und Leistungsverträgen sollten ebenfalls integriert werden. Mit soliden Karten, tragfähigen Paketen und transparenter Berichterstattung können Kommunen nationale Ziele in konkreten Komfort, Arbeitsplätze und niedrigere Kosten vor Ort umsetzen.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F8AA4C6-18FE-2A4E-CFD5-D7B915E1F9F2}"/>
              </a:ext>
            </a:extLst>
          </p:cNvPr>
          <p:cNvCxnSpPr>
            <a:cxnSpLocks/>
          </p:cNvCxnSpPr>
          <p:nvPr/>
        </p:nvCxnSpPr>
        <p:spPr>
          <a:xfrm>
            <a:off x="413975" y="4908258"/>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E319E8-55C3-EAC1-0CCD-E7743482B28E}"/>
              </a:ext>
            </a:extLst>
          </p:cNvPr>
          <p:cNvCxnSpPr>
            <a:cxnSpLocks/>
          </p:cNvCxnSpPr>
          <p:nvPr/>
        </p:nvCxnSpPr>
        <p:spPr>
          <a:xfrm>
            <a:off x="1034813" y="4908258"/>
            <a:ext cx="13622" cy="525618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BF4B8F7-2B9B-BC17-CC8E-8F5587460501}"/>
              </a:ext>
            </a:extLst>
          </p:cNvPr>
          <p:cNvSpPr/>
          <p:nvPr/>
        </p:nvSpPr>
        <p:spPr>
          <a:xfrm rot="5400000">
            <a:off x="678146" y="481501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D126BA1-C858-6BAE-1B24-AAE3799F8857}"/>
              </a:ext>
            </a:extLst>
          </p:cNvPr>
          <p:cNvCxnSpPr>
            <a:cxnSpLocks/>
          </p:cNvCxnSpPr>
          <p:nvPr/>
        </p:nvCxnSpPr>
        <p:spPr>
          <a:xfrm>
            <a:off x="1048435" y="10164446"/>
            <a:ext cx="649316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05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8831-2474-A5FF-2D92-8B45D28C4DAD}"/>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E7FF4660-E994-2B28-1F55-5A93C2FCE04C}"/>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914607C5-57DB-B677-50F7-EB6FDB5829A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604764FC-45EF-AC10-58A6-76509BB5F8E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18455A52-43F4-0F8A-99C8-7550E37961E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A8D933A-1D50-1F53-DFFE-734B077992CF}"/>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96C2F25B-135F-9FDD-BCC7-00877F85633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A888C736-9523-4260-49E3-5C4FB603FDBA}"/>
              </a:ext>
            </a:extLst>
          </p:cNvPr>
          <p:cNvSpPr txBox="1"/>
          <p:nvPr/>
        </p:nvSpPr>
        <p:spPr>
          <a:xfrm>
            <a:off x="1088365" y="58470"/>
            <a:ext cx="5504020" cy="31438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4. Für </a:t>
            </a:r>
            <a:r>
              <a:rPr lang="en-US" sz="1600" b="1" dirty="0" err="1">
                <a:solidFill>
                  <a:srgbClr val="ED4D24"/>
                </a:solidFill>
                <a:highlight>
                  <a:srgbClr val="FFFFFF"/>
                </a:highlight>
                <a:latin typeface="Calibri" panose="020F0502020204030204" pitchFamily="34" charset="0"/>
                <a:cs typeface="Calibri" panose="020F0502020204030204" pitchFamily="34" charset="0"/>
              </a:rPr>
              <a:t>Bildungs</a:t>
            </a:r>
            <a:r>
              <a:rPr lang="en-US" sz="1600" b="1" dirty="0">
                <a:solidFill>
                  <a:srgbClr val="ED4D24"/>
                </a:solidFill>
                <a:highlight>
                  <a:srgbClr val="FFFFFF"/>
                </a:highlight>
                <a:latin typeface="Calibri" panose="020F0502020204030204" pitchFamily="34" charset="0"/>
                <a:cs typeface="Calibri" panose="020F0502020204030204" pitchFamily="34" charset="0"/>
              </a:rPr>
              <a:t>- und </a:t>
            </a:r>
            <a:r>
              <a:rPr lang="en-US" sz="1600" b="1" dirty="0" err="1">
                <a:solidFill>
                  <a:srgbClr val="ED4D24"/>
                </a:solidFill>
                <a:highlight>
                  <a:srgbClr val="FFFFFF"/>
                </a:highlight>
                <a:latin typeface="Calibri" panose="020F0502020204030204" pitchFamily="34" charset="0"/>
                <a:cs typeface="Calibri" panose="020F0502020204030204" pitchFamily="34" charset="0"/>
              </a:rPr>
              <a:t>Ausbildungseinrichtungen</a:t>
            </a:r>
            <a:r>
              <a:rPr lang="en-US" sz="1600" b="1" dirty="0">
                <a:solidFill>
                  <a:srgbClr val="ED4D24"/>
                </a:solidFill>
                <a:highlight>
                  <a:srgbClr val="FFFFFF"/>
                </a:highlight>
                <a:latin typeface="Calibri" panose="020F0502020204030204" pitchFamily="34" charset="0"/>
                <a:cs typeface="Calibri" panose="020F0502020204030204" pitchFamily="34" charset="0"/>
              </a:rPr>
              <a:t>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4920B92-CD6F-4467-67C2-B3960CFCCA47}"/>
              </a:ext>
            </a:extLst>
          </p:cNvPr>
          <p:cNvSpPr txBox="1"/>
          <p:nvPr/>
        </p:nvSpPr>
        <p:spPr>
          <a:xfrm>
            <a:off x="1003877" y="372851"/>
            <a:ext cx="6357622" cy="10250948"/>
          </a:xfrm>
          <a:prstGeom prst="rect">
            <a:avLst/>
          </a:prstGeom>
          <a:noFill/>
        </p:spPr>
        <p:txBody>
          <a:bodyPr wrap="square" numCol="2" spcCol="252000">
            <a:spAutoFit/>
          </a:bodyPr>
          <a:lstStyle/>
          <a:p>
            <a:pPr algn="just">
              <a:lnSpc>
                <a:spcPts val="1140"/>
              </a:lnSpc>
            </a:pPr>
            <a:r>
              <a:rPr lang="de-DE" sz="1100" dirty="0">
                <a:solidFill>
                  <a:srgbClr val="404040"/>
                </a:solidFill>
                <a:latin typeface="Calibri" panose="020F0502020204030204" pitchFamily="34" charset="0"/>
                <a:cs typeface="Calibri" panose="020F0502020204030204" pitchFamily="34" charset="0"/>
              </a:rPr>
              <a:t>Die Schließung der Fachkräftelücke im Bereich sauberer Wärme beginnt in Hörsälen, Laboren und auf realen Baustellen. Universitäten, Berufsfachschulen und Weiterbildungseinrichtungen sollten ihre Lehrpläne modernisieren, damit Absolventen vom ersten Tag an digitale, CO₂-arme Heiz- und Kühlsysteme planen, integrieren, in Betrieb nehmen und betreiben können. Das bedeutet, digitale Kompetenzen – Gebäudeleittechnik (GMS), IoT-Sensoren und -Protokolle, Datenanalyse und -visualisierung, Regelungstechnik und grundlegende Cybersicherheit – in die Studiengänge Ingenieurwesen, Architektur, Gebäudemanagement und Handwerk zu integrieren, und zwar nicht als Wahlfächer, sondern als Kerninhalte. Theorie und Praxis sollten miteinander verbunden werden: Reallabore, instrumentierte Lehrgebäude und praxisorientierte Inbetriebnahmekurse mit Bezug zu realen Anlagen (Wärmepumpen, Niedertemperatur-Heizsysteme, Unterzähler, Fernwärme-Schnittstellen) sind hierfür ideal. Die Studierenden sollten lernen, Systeme mithilfe realer Daten und Open-Source-Tools zu analysieren, zu diagnostizieren, abzugleichen und zu optimieren.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Lehrpläne müssen auch die Kompetenzen in den Bereichen Politik und Finanzen fördern. Zukünftige Fachkräfte müssen sich mit EPBD, RED III, EED, Produktnormen, F-Gasen und der EU-Taxonomie auskennen und dieses Wissen in die Praxis umsetzen können: konforme Technologien auswählen, Angebote strukturieren, Einsparungen quantifizieren und Anreize kombinieren. Fallbasierte Module sollten die Lernenden durch Genehmigungsverfahren, Beschaffung, Messung und Verifizierung sowie Leistungsverträge führen, damit sie Pläne in finanzierte Projekte umsetzen können.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Da die Arbeitskräfte bereits unterwegs sind, sollte die berufliche Weiterbildung für Installateure, Anlagenbediener, Stadtplaner und Teams der Energiedienstleistungsunternehmen ausgebaut werden. Es sollten kurze, aufeinander aufbauende Mikro-Zertifikate zu Themen wie Wärmepumpen-Inbetriebnahme, Betrieb von Niedertemperaturnetzen, digitale Zwillinge, Fehlererkennung und -diagnose sowie Lastmanagement angeboten werden. Wo möglich, sollten die Prüfungen an die EU-weite gegenseitige Anerkennung angepasst werden, damit die Zertifikate grenzüberschreitend gültig sind.</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Schließlich sollte die Zusammenarbeit zwischen Industrie und Bildungseinrichtungen vertieft werden. Hersteller, Energieversorger und Kommunen sollten eingeladen werden, Module gemeinsam zu entwickeln, Ausrüstung und Datensätze bereitzustellen, Ausbildungsplätze anzubieten und Standorte für Abschlussarbeiten zu öffnen. Standardisierte, herstellerneutrale Toolchains und offene Protokolle sollten verwendet werden, um Abhängigkeiten von einzelnen Anbietern zu vermeiden und das Verständnis für Interoperabilität bei den Absolventen zu fördern. Die Ergebnisse – Vermittlungsquoten, erworbene Zertifizierungen, gemessene Energie- und CO₂-Einsparungen durch studentische Projekte – sollten erfasst und in die Programmverbesserung einfließen gelassen werden. Mit dieser Kombination aus digitalen Kernkompetenzen, praktischer Erfahrung mit realen Anlagen, Kenntnissen im Bereich Politik und Finanzierung sowie übertragbaren Mikro-Zertifikaten können Bildungseinrichtungen die heutige Qualifikationslücke schließen und die Voraussetzungen für die Energiewende in Europa </a:t>
            </a:r>
          </a:p>
          <a:p>
            <a:pPr algn="just">
              <a:lnSpc>
                <a:spcPts val="1140"/>
              </a:lnSpc>
            </a:pPr>
            <a:endParaRPr lang="de-D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de-D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schaffen.</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Die Schließung der Fachkräftelücke im Bereich sauberer Wärme muss in Hörsälen, Laboren und realen Arbeitsumgebungen beginnen. Universitäten, Berufsfachschulen und Weiterbildungseinrichtungen sollten ihre Lehrpläne modernisieren, damit Absolventen vom ersten Tag an auf die Planung, Integration, Inbetriebnahme und den Betrieb digitaler, CO₂-armer Heiz- und Kühlsysteme vorbereitet sind. Um dieses Ziel zu erreichen, müssen digitale Kompetenzen – Gebäudeleittechnik (GMS), IoT-Sensoren und -Protokolle, Datenanalyse und -visualisierung, Regelungstechnik und grundlegende Cybersicherheit – in alle Ingenieur-, Architektur-, Gebäudetechnik- und Handwerksstudiengänge integriert werden, nicht als Wahlfächer, sondern als Kerninhalte. Theoretischer Unterricht sollte systematisch mit praktischem Lernen verknüpft werden, indem lebende Labore, instrumentierte Lehrgebäude und praxisorientierte Inbetriebnahmekurse mit realen Anlagen (z. B. Wärmepumpen, Niedertemperatur-Heizsysteme, Unterzähler, Fernwärme-Schnittstellen) eingerichtet werden. Absolventen sollten in der Lage sein, Systeme mithilfe realer Betriebsdaten und Open-Source-Tools zu analysieren, zu diagnostizieren, abzugleichen und zu optimieren.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Lehrpläne müssen auch die Kompetenz in Politik und Finanzen fördern. Zukünftige Fachkräfte benötigen die Fähigkeit, sich in der EU-Gebäuderichtlinie (EPBD), der Richtlinie über erneuerbare Energien (RED III), der Energieeffizienzrichtlinie (EED), relevanten Produktnormen, der F-Gas-Regelung und der EU-Taxonomie zurechtzufinden und dieses Wissen in die Projektumsetzung zu übertragen: Auswahl konformer Technologien, Strukturierung von Angeboten, Quantifizierung von Einsparungen und Nutzung von Förderprogrammen. Fallbasierte Module sollten Lernende durch Genehmigungsverfahren, Beschaffung, Messung und Verifizierung (M&amp;V) sowie Performance Contracting führen, damit sie technische Pläne in finanzierte und realisierbare Projekte umsetzen können.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Da ein Großteil der Arbeitskräfte bereits aktiv ist, sollten die Weiterbildungsangebote für Installateure, Betreiber, kommunale Planer und Teams von Energiedienstleistungsunternehmen ausgeweitet werden. Es sollten kurze, stapelbare Mikro-Zertifikate zu Themen wie Inbetriebnahme von Wärmepumpen, Betrieb von Niedertemperaturnetzen, digitale Zwillinge, Fehlererkennung und –</a:t>
            </a:r>
            <a:r>
              <a:rPr lang="de-DE" sz="1100" dirty="0" err="1">
                <a:solidFill>
                  <a:srgbClr val="404040"/>
                </a:solidFill>
                <a:latin typeface="Calibri" panose="020F0502020204030204" pitchFamily="34" charset="0"/>
                <a:cs typeface="Calibri" panose="020F0502020204030204" pitchFamily="34" charset="0"/>
              </a:rPr>
              <a:t>diagnose</a:t>
            </a:r>
            <a:r>
              <a:rPr lang="de-DE" sz="1100" dirty="0">
                <a:solidFill>
                  <a:srgbClr val="404040"/>
                </a:solidFill>
                <a:latin typeface="Calibri" panose="020F0502020204030204" pitchFamily="34" charset="0"/>
                <a:cs typeface="Calibri" panose="020F0502020204030204" pitchFamily="34" charset="0"/>
              </a:rPr>
              <a:t> sowie Bereitschaft zur Laststeuerung angeboten werden. Soweit möglich, sollten die Bewertungen an die EU-weiten Rahmenwerke für die gegenseitige Anerkennung angepasst werden, damit die Zertifikate übertragbar sind und die Arbeitnehmer über Grenzen hinweg begleiten.</a:t>
            </a: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6C5BF1B4-AE51-576D-4C1C-69AAD9EDE21A}"/>
              </a:ext>
            </a:extLst>
          </p:cNvPr>
          <p:cNvCxnSpPr>
            <a:cxnSpLocks/>
          </p:cNvCxnSpPr>
          <p:nvPr/>
        </p:nvCxnSpPr>
        <p:spPr>
          <a:xfrm>
            <a:off x="388575" y="107503"/>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496BC6-EBC7-2C4D-41FC-4E5A51784247}"/>
              </a:ext>
            </a:extLst>
          </p:cNvPr>
          <p:cNvCxnSpPr>
            <a:cxnSpLocks/>
          </p:cNvCxnSpPr>
          <p:nvPr/>
        </p:nvCxnSpPr>
        <p:spPr>
          <a:xfrm>
            <a:off x="1009413" y="107503"/>
            <a:ext cx="0" cy="1058431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5AF9E99A-7096-6AE5-1954-0D5D9FF6DF5F}"/>
              </a:ext>
            </a:extLst>
          </p:cNvPr>
          <p:cNvSpPr/>
          <p:nvPr/>
        </p:nvSpPr>
        <p:spPr>
          <a:xfrm rot="5400000">
            <a:off x="652746" y="10446"/>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3804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08DF-5F7D-BC7B-92B7-CB20108CE8A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14F0EC2B-B4B2-9286-0AC3-2EC816A4045A}"/>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1" name="TextBox 20">
            <a:extLst>
              <a:ext uri="{FF2B5EF4-FFF2-40B4-BE49-F238E27FC236}">
                <a16:creationId xmlns:a16="http://schemas.microsoft.com/office/drawing/2014/main" id="{E9F76961-EF5B-A04A-8762-EA4210DBE27E}"/>
              </a:ext>
            </a:extLst>
          </p:cNvPr>
          <p:cNvSpPr txBox="1"/>
          <p:nvPr/>
        </p:nvSpPr>
        <p:spPr>
          <a:xfrm>
            <a:off x="1088365" y="280600"/>
            <a:ext cx="5504020" cy="31438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4. Für </a:t>
            </a:r>
            <a:r>
              <a:rPr lang="en-US" sz="1600" b="1" dirty="0" err="1">
                <a:solidFill>
                  <a:srgbClr val="ED4D24"/>
                </a:solidFill>
                <a:highlight>
                  <a:srgbClr val="FFFFFF"/>
                </a:highlight>
                <a:latin typeface="Calibri" panose="020F0502020204030204" pitchFamily="34" charset="0"/>
                <a:cs typeface="Calibri" panose="020F0502020204030204" pitchFamily="34" charset="0"/>
              </a:rPr>
              <a:t>Bildungs</a:t>
            </a:r>
            <a:r>
              <a:rPr lang="en-US" sz="1600" b="1" dirty="0">
                <a:solidFill>
                  <a:srgbClr val="ED4D24"/>
                </a:solidFill>
                <a:highlight>
                  <a:srgbClr val="FFFFFF"/>
                </a:highlight>
                <a:latin typeface="Calibri" panose="020F0502020204030204" pitchFamily="34" charset="0"/>
                <a:cs typeface="Calibri" panose="020F0502020204030204" pitchFamily="34" charset="0"/>
              </a:rPr>
              <a:t>- und </a:t>
            </a:r>
            <a:r>
              <a:rPr lang="en-US" sz="1600" b="1" dirty="0" err="1">
                <a:solidFill>
                  <a:srgbClr val="ED4D24"/>
                </a:solidFill>
                <a:highlight>
                  <a:srgbClr val="FFFFFF"/>
                </a:highlight>
                <a:latin typeface="Calibri" panose="020F0502020204030204" pitchFamily="34" charset="0"/>
                <a:cs typeface="Calibri" panose="020F0502020204030204" pitchFamily="34" charset="0"/>
              </a:rPr>
              <a:t>Ausbildungseinrichtungen</a:t>
            </a:r>
            <a:r>
              <a:rPr lang="en-US" sz="1600" b="1" dirty="0">
                <a:solidFill>
                  <a:srgbClr val="ED4D24"/>
                </a:solidFill>
                <a:highlight>
                  <a:srgbClr val="FFFFFF"/>
                </a:highlight>
                <a:latin typeface="Calibri" panose="020F0502020204030204" pitchFamily="34" charset="0"/>
                <a:cs typeface="Calibri" panose="020F0502020204030204" pitchFamily="34" charset="0"/>
              </a:rPr>
              <a:t>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90BD9E1-B095-74D8-AB77-6C426BFEEF63}"/>
              </a:ext>
            </a:extLst>
          </p:cNvPr>
          <p:cNvSpPr txBox="1"/>
          <p:nvPr/>
        </p:nvSpPr>
        <p:spPr>
          <a:xfrm>
            <a:off x="1082546" y="594545"/>
            <a:ext cx="6261289" cy="2069221"/>
          </a:xfrm>
          <a:prstGeom prst="rect">
            <a:avLst/>
          </a:prstGeom>
          <a:noFill/>
        </p:spPr>
        <p:txBody>
          <a:bodyPr wrap="square" numCol="2" spcCol="252000">
            <a:spAutoFit/>
          </a:bodyPr>
          <a:lstStyle/>
          <a:p>
            <a:pPr algn="just">
              <a:lnSpc>
                <a:spcPts val="1140"/>
              </a:lnSpc>
            </a:pPr>
            <a:r>
              <a:rPr lang="de-DE" sz="1100" dirty="0">
                <a:solidFill>
                  <a:srgbClr val="404040"/>
                </a:solidFill>
                <a:latin typeface="Calibri" panose="020F0502020204030204" pitchFamily="34" charset="0"/>
                <a:cs typeface="Calibri" panose="020F0502020204030204" pitchFamily="34" charset="0"/>
              </a:rPr>
              <a:t>Schließlich sollte die Zusammenarbeit zwischen Industrie und Bildung vertieft werden. Hersteller, Energieversorger und Kommunen sollten eingeladen werden, Module gemeinsam zu entwickeln, Ausrüstung und Datensätze bereitzustellen, Ausbildungsplätze anzubieten und Standorte für Abschlussprojekte zur Verfügung zu stellen. Die Programme sollten standardisierte, herstellerneutrale Toolchains und offene Protokolle nutzen, um technologische Abhängigkeiten zu vermeiden und bei den Absolventen ein Bewusstsein für Interoperabilität zu fördern. Die Ergebnisse – Vermittlungsquoten, erworbene Zertifizierungen und gemessene Energie- und CO₂-Einsparungen durch studentische Projekte – sollten konsequent erfasst und die Erkenntnisse in die kontinuierliche Programmverbesserung einfließen. Mit dieser integrierten Kombination aus digitalen Kernkompetenzen, praktischer Erfahrung an realen Anlagen, Kenntnissen im Bereich Politik und Finanzierung sowie übertragbaren Mikro-Zertifikaten können Bildungseinrichtungen die heutige Qualifikationslücke in die Kapazitäten von morgen für die Energiewende in Europa im Bereich sauberer Wärme umwandeln.</a:t>
            </a: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8420A227-E285-7656-FB1B-F4F988B8E7DA}"/>
              </a:ext>
            </a:extLst>
          </p:cNvPr>
          <p:cNvCxnSpPr>
            <a:cxnSpLocks/>
          </p:cNvCxnSpPr>
          <p:nvPr/>
        </p:nvCxnSpPr>
        <p:spPr>
          <a:xfrm>
            <a:off x="388575" y="392371"/>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5AB3BA-8BC6-6E79-E184-797DC6E33D32}"/>
              </a:ext>
            </a:extLst>
          </p:cNvPr>
          <p:cNvCxnSpPr>
            <a:cxnSpLocks/>
          </p:cNvCxnSpPr>
          <p:nvPr/>
        </p:nvCxnSpPr>
        <p:spPr>
          <a:xfrm>
            <a:off x="1009413" y="400325"/>
            <a:ext cx="921" cy="233063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48BB9163-43F8-09CB-5845-D6A0D4D42732}"/>
              </a:ext>
            </a:extLst>
          </p:cNvPr>
          <p:cNvSpPr/>
          <p:nvPr/>
        </p:nvSpPr>
        <p:spPr>
          <a:xfrm rot="5400000">
            <a:off x="652746" y="30674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9835CC87-D9DE-91E7-2C19-A87131CF00E0}"/>
              </a:ext>
            </a:extLst>
          </p:cNvPr>
          <p:cNvCxnSpPr>
            <a:cxnSpLocks/>
          </p:cNvCxnSpPr>
          <p:nvPr/>
        </p:nvCxnSpPr>
        <p:spPr>
          <a:xfrm>
            <a:off x="1021065" y="2730956"/>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230E75-FAE1-4374-7D36-E6ECB56F79F2}"/>
              </a:ext>
            </a:extLst>
          </p:cNvPr>
          <p:cNvSpPr txBox="1"/>
          <p:nvPr/>
        </p:nvSpPr>
        <p:spPr>
          <a:xfrm>
            <a:off x="1088365" y="3063972"/>
            <a:ext cx="5504020" cy="310341"/>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5. </a:t>
            </a:r>
            <a:r>
              <a:rPr lang="de-DE" sz="1600" b="1" dirty="0">
                <a:solidFill>
                  <a:srgbClr val="ED4D24"/>
                </a:solidFill>
                <a:highlight>
                  <a:srgbClr val="FFFFFF"/>
                </a:highlight>
                <a:latin typeface="Calibri" panose="020F0502020204030204" pitchFamily="34" charset="0"/>
                <a:cs typeface="Calibri" panose="020F0502020204030204" pitchFamily="34" charset="0"/>
              </a:rPr>
              <a:t>Für Akteure im Bereich Forschung und Innovation</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D44F5EA-1C9A-231D-2C76-04A2EFA089B8}"/>
              </a:ext>
            </a:extLst>
          </p:cNvPr>
          <p:cNvSpPr txBox="1"/>
          <p:nvPr/>
        </p:nvSpPr>
        <p:spPr>
          <a:xfrm>
            <a:off x="1043805" y="3354269"/>
            <a:ext cx="6398639" cy="5024162"/>
          </a:xfrm>
          <a:prstGeom prst="rect">
            <a:avLst/>
          </a:prstGeom>
          <a:noFill/>
        </p:spPr>
        <p:txBody>
          <a:bodyPr wrap="square" numCol="2" spcCol="252000">
            <a:spAutoFit/>
          </a:bodyPr>
          <a:lstStyle/>
          <a:p>
            <a:pPr algn="just">
              <a:lnSpc>
                <a:spcPts val="1140"/>
              </a:lnSpc>
            </a:pPr>
            <a:r>
              <a:rPr lang="de-DE" sz="1100" dirty="0">
                <a:solidFill>
                  <a:srgbClr val="404040"/>
                </a:solidFill>
                <a:latin typeface="Calibri" panose="020F0502020204030204" pitchFamily="34" charset="0"/>
                <a:cs typeface="Calibri" panose="020F0502020204030204" pitchFamily="34" charset="0"/>
              </a:rPr>
              <a:t>Europas Übergang zu sauberer Wärme hängt nun von der Systemintegration und der digitalen Steuerung ab – Bereiche, in denen Forschungseinrichtungen, Innovationscluster und EU-Projekte eine überproportionale Wirkung erzielen können. Die Prioritäten sollten sich von der Einzelkomponentenleistung hin zur Optimierung des Gesamtsystems verlagern: Wie interagieren Gebäude, Nahwärmenetze, Speicher und Stromnetze unter realen Bedingungen, Marktgegebenheiten und Wetterverhältnissen.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r>
              <a:rPr lang="de-DE" sz="1100" dirty="0">
                <a:solidFill>
                  <a:srgbClr val="404040"/>
                </a:solidFill>
                <a:latin typeface="Calibri" panose="020F0502020204030204" pitchFamily="34" charset="0"/>
                <a:cs typeface="Calibri" panose="020F0502020204030204" pitchFamily="34" charset="0"/>
              </a:rPr>
              <a:t>Zunächst muss KI-gestütztes Energiemanagement als Standarddisziplin im Ingenieurwesen etabliert werden. Dazu gehören die Entwicklung und das Benchmarking von Algorithmen für Prognosen (Lasten, PV-/Wärmepumpenleistung, Preise), optimale Steuerung (modellprädiktive Regelung für Multienergiesysteme) sowie Fehlererkennung und -diagnose, die auch mit unstrukturierten und lückenhaften Daten zuverlässig arbeiten. Diese Algorithmen sollten mit der Optimierung von Wärmespeichern – von der Gebäudemasse und Warmwasserspeichern bis hin zu Aquifer-, Erdbecken- und </a:t>
            </a:r>
            <a:r>
              <a:rPr lang="de-DE" sz="1100" dirty="0" err="1">
                <a:solidFill>
                  <a:srgbClr val="404040"/>
                </a:solidFill>
                <a:latin typeface="Calibri" panose="020F0502020204030204" pitchFamily="34" charset="0"/>
                <a:cs typeface="Calibri" panose="020F0502020204030204" pitchFamily="34" charset="0"/>
              </a:rPr>
              <a:t>Erdwärmesondenspeichern</a:t>
            </a:r>
            <a:r>
              <a:rPr lang="de-DE" sz="1100" dirty="0">
                <a:solidFill>
                  <a:srgbClr val="404040"/>
                </a:solidFill>
                <a:latin typeface="Calibri" panose="020F0502020204030204" pitchFamily="34" charset="0"/>
                <a:cs typeface="Calibri" panose="020F0502020204030204" pitchFamily="34" charset="0"/>
              </a:rPr>
              <a:t>– kombiniert werden, sodass die Speichernutzung anhand expliziter KPIs für CO₂-Emissionen, Komfort und Netzflexibilität gesteuert wird.</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Zweitens: Die Grundlagen für einen sicheren, interoperablen Datenaustausch zwischen Stromnetzen, Gebäuden und Nahversorgungssystemen schaffen. Zu offenen Referenzimplementierungen für Standard-APIs, Metadatenschemata und Identitäts-/Einwilligungsmanagement beitragen, die mit den entstehenden europäischen Energiedatenräumen kompatibel sind. Datenschutz und Cybersicherheit (Bedrohungsmodellierung, Zero-Trust-Architekturen, sichere Geräteintegration) in alle Pilotprojekte integrieren und wiederverwendbare Leitfäden veröffentlichen, damit Stadt- und Versorgungsunternehmen diese replizieren können.</a:t>
            </a: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de-DE" sz="1100" dirty="0">
                <a:solidFill>
                  <a:srgbClr val="404040"/>
                </a:solidFill>
                <a:latin typeface="Calibri" panose="020F0502020204030204" pitchFamily="34" charset="0"/>
                <a:cs typeface="Calibri" panose="020F0502020204030204" pitchFamily="34" charset="0"/>
              </a:rPr>
              <a:t>Drittens sollten Sie in soziotechnische Forschung investieren, um einen inklusiven und nachhaltigen Übergang zu gewährleisten. Bewerten Sie dabei menschliche Faktoren (Bedienbarkeit der Steuerung, Vertrauen in die Automatisierung), Auswirkungen auf die Gerechtigkeit (wer profitiert von Anreizen und Flexibilitätserlösen?) sowie Verhaltensreaktionen (Komfort, Sollwerte, Teilnahme an Demand Response). Ergänzen Sie dies durch techno-ökonomische Analysen und Lebenszyklusanalysen (Betriebskosten + graue Energie, Kältemittel), um kosteneffiziente und klimafreundliche Lösungen zu entwickeln.</a:t>
            </a:r>
          </a:p>
          <a:p>
            <a:pPr algn="just">
              <a:lnSpc>
                <a:spcPts val="1140"/>
              </a:lnSpc>
            </a:pPr>
            <a:r>
              <a:rPr lang="de-DE" sz="1100" dirty="0">
                <a:solidFill>
                  <a:srgbClr val="404040"/>
                </a:solidFill>
                <a:latin typeface="Calibri" panose="020F0502020204030204" pitchFamily="34" charset="0"/>
                <a:cs typeface="Calibri" panose="020F0502020204030204" pitchFamily="34" charset="0"/>
              </a:rPr>
              <a:t>Schließlich sollten Sie als Vermittler auftreten: Bringen Sie Hersteller, Verteilnetzbetreiber, Energiedienstleistungsunternehmen und Bildungsanbieter zusammen, um Kompetenzen, Standards und Erkenntnisse zu fördern. Sobald Forschungsergebnisse als dokumentierter Code, Datensätze, Modellverträge und Schulungsmodule vorliegen, sind sie sofort nutzbar und setzen Innovationen im städtischen Maßstab in die Praxis um.</a:t>
            </a:r>
            <a:endParaRPr lang="en-IE" sz="1100" dirty="0">
              <a:solidFill>
                <a:srgbClr val="404040"/>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45125D58-3F0C-6692-8A3D-9EDCFEA82A17}"/>
              </a:ext>
            </a:extLst>
          </p:cNvPr>
          <p:cNvCxnSpPr>
            <a:cxnSpLocks/>
          </p:cNvCxnSpPr>
          <p:nvPr/>
        </p:nvCxnSpPr>
        <p:spPr>
          <a:xfrm>
            <a:off x="380814" y="3162245"/>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F79D48-2116-FB48-E5F0-AB85470D13EC}"/>
              </a:ext>
            </a:extLst>
          </p:cNvPr>
          <p:cNvCxnSpPr>
            <a:cxnSpLocks/>
          </p:cNvCxnSpPr>
          <p:nvPr/>
        </p:nvCxnSpPr>
        <p:spPr>
          <a:xfrm flipH="1">
            <a:off x="1020783" y="3162208"/>
            <a:ext cx="282" cy="521622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C4BE4B46-9468-F880-761E-8080730286FA}"/>
              </a:ext>
            </a:extLst>
          </p:cNvPr>
          <p:cNvSpPr/>
          <p:nvPr/>
        </p:nvSpPr>
        <p:spPr>
          <a:xfrm rot="5400000">
            <a:off x="644985" y="307661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A6320D8-00E2-E778-A063-9FB75C29470B}"/>
              </a:ext>
            </a:extLst>
          </p:cNvPr>
          <p:cNvCxnSpPr>
            <a:cxnSpLocks/>
          </p:cNvCxnSpPr>
          <p:nvPr/>
        </p:nvCxnSpPr>
        <p:spPr>
          <a:xfrm>
            <a:off x="1009413" y="8378431"/>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7C6EEBBF-3CA2-64DB-D998-8E8CBA3EE77B}"/>
              </a:ext>
            </a:extLst>
          </p:cNvPr>
          <p:cNvSpPr/>
          <p:nvPr/>
        </p:nvSpPr>
        <p:spPr>
          <a:xfrm>
            <a:off x="-1" y="8512059"/>
            <a:ext cx="7130005" cy="177932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9" name="Text Placeholder 20">
            <a:extLst>
              <a:ext uri="{FF2B5EF4-FFF2-40B4-BE49-F238E27FC236}">
                <a16:creationId xmlns:a16="http://schemas.microsoft.com/office/drawing/2014/main" id="{75EBC846-E962-B9D0-ACA5-C3470BB4B1C6}"/>
              </a:ext>
            </a:extLst>
          </p:cNvPr>
          <p:cNvSpPr txBox="1">
            <a:spLocks/>
          </p:cNvSpPr>
          <p:nvPr/>
        </p:nvSpPr>
        <p:spPr>
          <a:xfrm>
            <a:off x="938456" y="8518069"/>
            <a:ext cx="6191547" cy="17008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80"/>
              </a:lnSpc>
              <a:spcBef>
                <a:spcPts val="0"/>
              </a:spcBef>
            </a:pPr>
            <a:r>
              <a:rPr lang="de-DE" sz="1500" dirty="0">
                <a:solidFill>
                  <a:schemeClr val="bg1"/>
                </a:solidFill>
              </a:rPr>
              <a:t>Zusammenfassend lässt sich sagen, dass koordiniertes Handeln unerlässlich ist: Die Politik muss Prozesse vereinfachen und standardisieren, die Industrie muss digitalisieren und dekarbonisieren, die Kommunen müssen lokal planen, das Bildungswesen muss die Arbeitskräfte qualifizieren und die Forschung muss sicher Innovationen vorantreiben. Durch gemeinsames Handeln können diese Akteure den europäischen Politikrahmen bis Anfang der 2030er-Jahre in ein voll funktionsfähiges, datengestütztes System für sauberes Heizen umwandeln.</a:t>
            </a:r>
            <a:endParaRPr lang="en-IE" sz="1500" b="0" dirty="0">
              <a:solidFill>
                <a:schemeClr val="bg1"/>
              </a:solidFill>
            </a:endParaRPr>
          </a:p>
        </p:txBody>
      </p:sp>
      <p:grpSp>
        <p:nvGrpSpPr>
          <p:cNvPr id="31" name="Graphic 40">
            <a:extLst>
              <a:ext uri="{FF2B5EF4-FFF2-40B4-BE49-F238E27FC236}">
                <a16:creationId xmlns:a16="http://schemas.microsoft.com/office/drawing/2014/main" id="{1F4176C9-D9CF-0B82-E1DE-161372F69CF9}"/>
              </a:ext>
            </a:extLst>
          </p:cNvPr>
          <p:cNvGrpSpPr/>
          <p:nvPr/>
        </p:nvGrpSpPr>
        <p:grpSpPr>
          <a:xfrm>
            <a:off x="-1962045" y="6977442"/>
            <a:ext cx="3924090" cy="2433120"/>
            <a:chOff x="-3997860" y="6017904"/>
            <a:chExt cx="935163" cy="579845"/>
          </a:xfrm>
          <a:solidFill>
            <a:schemeClr val="bg1">
              <a:alpha val="13000"/>
            </a:schemeClr>
          </a:solidFill>
        </p:grpSpPr>
        <p:sp>
          <p:nvSpPr>
            <p:cNvPr id="32" name="Freeform 31">
              <a:extLst>
                <a:ext uri="{FF2B5EF4-FFF2-40B4-BE49-F238E27FC236}">
                  <a16:creationId xmlns:a16="http://schemas.microsoft.com/office/drawing/2014/main" id="{A46CD40D-DC72-0059-30D8-6D15B2B7697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0E1EBC87-0660-333B-5293-28DBFBC06D8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9FE83496-9E27-4246-1E45-F6AAD475E91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55BBCD71-ECA7-DB6C-B9A1-BDCCC7997B6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0695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55D0-DA77-3C15-6632-175E09352394}"/>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77EA8DAC-584A-98D9-DBE1-C3F02705FF8C}"/>
              </a:ext>
            </a:extLst>
          </p:cNvPr>
          <p:cNvSpPr txBox="1"/>
          <p:nvPr/>
        </p:nvSpPr>
        <p:spPr>
          <a:xfrm>
            <a:off x="991402" y="394521"/>
            <a:ext cx="6120000" cy="10080000"/>
          </a:xfrm>
          <a:prstGeom prst="rect">
            <a:avLst/>
          </a:prstGeom>
          <a:noFill/>
        </p:spPr>
        <p:txBody>
          <a:bodyPr wrap="square" numCol="2" spcCol="108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ADEME. (2024, November 26).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Key messages – The French Agency for Ecological Transition.</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lv-LV"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https://www.ademe.fr/en/futures-in-transition/key-messages/</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Ameli, H., Strbac, G., Pudjianto, D., &amp; Ameli, M. T. (2024). A review of the role of hydrogen in the heat decarbonization of future energy systems.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Energies, 17</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 1688</a:t>
            </a:r>
            <a:r>
              <a:rPr lang="en-GB"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https://doi.org/10.3390/en17071688</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Belderbos, H. (2024, May 10).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UK Government is shifting its focus to electricity for low-carbon heating</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Open Access Government.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https://www.openaccessgovernment.org/uk-government-is-shifting-its-focus-to-electricity-for-low-carbon-heating/177068/</a:t>
            </a:r>
            <a:r>
              <a:rPr lang="lv-LV"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Berg Insight.</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(2025, March 20).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Smart electricity meter penetration rate in Europe reached 63 percent at the end of 2024</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https://www.berginsight.com/smart-electricity-meter-penetration-rate-in-europe-reached-63-percent-at-the-end-of-2024/</a:t>
            </a:r>
            <a:r>
              <a:rPr lang="lv-LV"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https://www.berginsight.com/smart-electricity-meter-penetration-rate-in-europe-reached-63-percent-at-the-end-of-2024/</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Directorate-General for Research and Innovation (European Commission). (2021).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European Green Deal</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Publications Office of the European Union.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https://doi.org/10.2777/33415</a:t>
            </a:r>
            <a:r>
              <a:rPr lang="lv-LV"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Belderbos, H. (2024, May 10). UK Government is shifting its focus to electricity for low-carbon heating.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Open Access Government.</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https://www.openaccessgovernment.org/uk-government-is-shifting-its-focus-to-electricity-for-low-carbon-heating/177068/</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Bouzarovski, S., Thomson, H., &amp; Cornelis, M. (2021). Confronting energy poverty in Europe: A research and policy agenda.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Energies, 14</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(4), 858.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https://doi.org/10.3390/en14040858</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Burns, J. (2024, October 30). Air quality and energy efficiency can coexist.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Facilities Dive.</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https://www.facilitiesdive.com/news/indoor-air-quality-with-energy-efficiency-possible/731495/</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CEIC Data. (n.d.).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Countries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https://www.ceicdata.com/en/countries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Connolly</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Hansen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K.,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Drysdale</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Lund, H.,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Mathiesen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B. V.,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Werner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S.,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Persson</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U.,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Möller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B.,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Wilke</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G.,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Bettgenhäuser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K.,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Pouwels</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Boermans</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Novosel</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T.,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Krajačić</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G.,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Duić</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N.,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Trier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Møller</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 </a:t>
            </a:r>
            <a:r>
              <a:rPr lang="lv-LV" sz="11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Odgaard</a:t>
            </a:r>
            <a:r>
              <a:rPr lang="lv-LV"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 M., &amp; Jensen, L. L. (2015).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STRATEGO WP2 Country Report: Italy</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Heat Roadmap Europe.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https://heatroadmap.eu/wp-content/uploads/2018/11/STRATEGO-WP2-Country-Report-Italy.pdf</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Cornelis, M. (2024, November 20). What is the status of energy poverty in the EU? </a:t>
            </a:r>
            <a:r>
              <a:rPr lang="de-DE" sz="1100" i="1"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EnergyTransition.org</a:t>
            </a:r>
            <a:r>
              <a:rPr lang="de-DE"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a:t>
            </a:r>
            <a:r>
              <a:rPr lang="de-DE"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de-DE"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https://energytransition.org/2024/11/what-is-the-status-of-energy-poverty-in-the-european-union/</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Defreville, H. (2025, January 20).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Waste heat: The first resource to exploit for renewable and sustainable heat.</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Newheat.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https://newheat.com/en/waste-heat-the-first-resource-to-exploit-for-renewable-and-sustainable-heat/</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Ecoltd Group. (2023, September 12).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Mitigation in practice: Energy efficiency in residential buildings - E Co.</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E Co.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https://ecoltdgroup.com/mitigation-in-practice-energy-efficiency-in-residential-buildings/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 STAR. (n.d.).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 Efficiency Program Sponsor Frequently Asked Questions About ENERGY STAR Smart Thermostats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Www.energystar.gov.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https://www.energystar.gov/products/heating_cooling/smart_thermostats/smart_thermostat_faq</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EnergyWorld. </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(2025, August 4).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Europe’s energy system put to the test by record-breaking temperatures: Some power plants shut down, there were major power outages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t>https://energyworld.ro/2025/08/04/europes-energy-system-put-to-the-test-by-record-breaking-temperatures-some-power-plants-shut-down-there-were-major-power-outages</a:t>
            </a:r>
            <a:r>
              <a:rPr lang="lv-LV"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Ember.</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(2025, April 8).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Global Electricity Review 2025: Europe’s energy system put to the test by record-breaking temperatures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https://ember-energy.org/latest-insights/global-electricity-review-2025/</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Energy Poverty Advisory Hub. (n.d.).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EPAH indicators dashboard</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European Commission. Retrieved October 26, 2025,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7">
                  <a:extLst>
                    <a:ext uri="{A12FA001-AC4F-418D-AE19-62706E023703}">
                      <ahyp:hlinkClr xmlns:ahyp="http://schemas.microsoft.com/office/drawing/2018/hyperlinkcolor" val="tx"/>
                    </a:ext>
                  </a:extLst>
                </a:hlinkClick>
              </a:rPr>
              <a:t>https://energy-poverty.ec.europa.eu/epah-indicators</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ENTSO-E &amp; DSO Entity.</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(2025). </a:t>
            </a:r>
            <a:r>
              <a:rPr lang="en-GB" sz="1100" i="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European methodology for the analysis of national flexibility needs</a:t>
            </a:r>
            <a:r>
              <a:rPr lang="en-GB" sz="11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hlinkClick r:id="rId18">
                  <a:extLst>
                    <a:ext uri="{A12FA001-AC4F-418D-AE19-62706E023703}">
                      <ahyp:hlinkClr xmlns:ahyp="http://schemas.microsoft.com/office/drawing/2018/hyperlinkcolor" val="tx"/>
                    </a:ext>
                  </a:extLst>
                </a:hlinkClick>
              </a:rPr>
              <a:t>https://www.entsoe.eu/tso-dso-flexibility-methodology/</a:t>
            </a:r>
            <a:endParaRPr lang="en-IE" sz="1100" dirty="0">
              <a:solidFill>
                <a:srgbClr val="ED4D24"/>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EU DSO Entity &amp; ENTSO-E.</a:t>
            </a:r>
            <a:r>
              <a:rPr lang="de-D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(2025, April 16). </a:t>
            </a:r>
            <a:r>
              <a:rPr lang="en-GB" sz="11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DSO Entity and ENTSO-E submit joint methodology on flexibility needs assessment</a:t>
            </a:r>
            <a:r>
              <a:rPr lang="en-GB"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Retrieved from </a:t>
            </a:r>
            <a:r>
              <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https://eudsoentity.eu/news/dso-entity-and-entso-e-submit-joint-methodology-on-flexibility-needs-assessment/</a:t>
            </a:r>
            <a:endParaRPr lang="en-GB" sz="1100" u="sng"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(2020a).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2030 climate target plan: Stepping up Europe’s 2030 climate ambition</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Publications Office of the European Union.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https://eur-lex.europa.eu/legal-content/EN/TXT/?uri=CELEX%3A52020DC0562</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(2020b).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EU taxonomy for sustainable activities</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European Commission.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https://finance.ec.europa.eu/sustainable-finance/tools-and-standards/eu-taxonomy-sustainable-activities_en</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FED28CEC-B686-4028-2C1B-6BDF9985120D}"/>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34" name="Group 33">
            <a:extLst>
              <a:ext uri="{FF2B5EF4-FFF2-40B4-BE49-F238E27FC236}">
                <a16:creationId xmlns:a16="http://schemas.microsoft.com/office/drawing/2014/main" id="{7D4A5876-93AF-1B78-7A0D-1D788AE565DC}"/>
              </a:ext>
            </a:extLst>
          </p:cNvPr>
          <p:cNvGrpSpPr/>
          <p:nvPr/>
        </p:nvGrpSpPr>
        <p:grpSpPr>
          <a:xfrm rot="16200000">
            <a:off x="-638143" y="1286103"/>
            <a:ext cx="2352359" cy="569191"/>
            <a:chOff x="4711701" y="556033"/>
            <a:chExt cx="2352359" cy="569191"/>
          </a:xfrm>
        </p:grpSpPr>
        <p:sp>
          <p:nvSpPr>
            <p:cNvPr id="35" name="Text Placeholder 32">
              <a:extLst>
                <a:ext uri="{FF2B5EF4-FFF2-40B4-BE49-F238E27FC236}">
                  <a16:creationId xmlns:a16="http://schemas.microsoft.com/office/drawing/2014/main" id="{F2657680-25B6-AABE-D179-F92A1C01C637}"/>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Placeholder 11">
              <a:extLst>
                <a:ext uri="{FF2B5EF4-FFF2-40B4-BE49-F238E27FC236}">
                  <a16:creationId xmlns:a16="http://schemas.microsoft.com/office/drawing/2014/main" id="{074E0497-1352-FB74-B713-E45684ACC70C}"/>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err="1">
                  <a:solidFill>
                    <a:schemeClr val="bg1"/>
                  </a:solidFill>
                </a:rPr>
                <a:t>Referenzen</a:t>
              </a:r>
              <a:endParaRPr lang="en-US" sz="3000" dirty="0">
                <a:solidFill>
                  <a:schemeClr val="bg1"/>
                </a:solidFill>
              </a:endParaRPr>
            </a:p>
          </p:txBody>
        </p:sp>
      </p:grpSp>
      <p:grpSp>
        <p:nvGrpSpPr>
          <p:cNvPr id="37" name="Graphic 40">
            <a:extLst>
              <a:ext uri="{FF2B5EF4-FFF2-40B4-BE49-F238E27FC236}">
                <a16:creationId xmlns:a16="http://schemas.microsoft.com/office/drawing/2014/main" id="{144D14E5-64FF-B7BB-D88F-E1796AD88F77}"/>
              </a:ext>
            </a:extLst>
          </p:cNvPr>
          <p:cNvGrpSpPr/>
          <p:nvPr/>
        </p:nvGrpSpPr>
        <p:grpSpPr>
          <a:xfrm>
            <a:off x="-2546155" y="8258696"/>
            <a:ext cx="3924090" cy="2433120"/>
            <a:chOff x="-3997860" y="6017904"/>
            <a:chExt cx="935163" cy="579845"/>
          </a:xfrm>
          <a:solidFill>
            <a:schemeClr val="bg1">
              <a:alpha val="29965"/>
            </a:schemeClr>
          </a:solidFill>
        </p:grpSpPr>
        <p:sp>
          <p:nvSpPr>
            <p:cNvPr id="38" name="Freeform 37">
              <a:extLst>
                <a:ext uri="{FF2B5EF4-FFF2-40B4-BE49-F238E27FC236}">
                  <a16:creationId xmlns:a16="http://schemas.microsoft.com/office/drawing/2014/main" id="{225A749D-9AF3-F0E6-2F08-A544FD13675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D9BA5134-ABDE-7310-CAC6-A9C1D155E3A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70E3561-3A3B-8F8F-6031-11375F9B9B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E932B77E-AAAB-BD26-B22E-AF5F7695887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2031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641C-ADA2-E4BA-910D-F8D4E7D3032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EA32574B-1CC7-4D7F-4D29-CC328229A79A}"/>
              </a:ext>
            </a:extLst>
          </p:cNvPr>
          <p:cNvSpPr txBox="1"/>
          <p:nvPr/>
        </p:nvSpPr>
        <p:spPr>
          <a:xfrm>
            <a:off x="1091181" y="442853"/>
            <a:ext cx="6045116" cy="10556736"/>
          </a:xfrm>
          <a:prstGeom prst="rect">
            <a:avLst/>
          </a:prstGeom>
          <a:noFill/>
        </p:spPr>
        <p:txBody>
          <a:bodyPr wrap="square" numCol="2" spcCol="144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(2021).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Regulation (EU) 2021/1119 of the European Parliament and of the Council of 30 June 2021 establishing the framework for achieving climate neutrality and amending Regulations (EC) No 401/2009 and (EU) 2018/1999 (European Climate Law)</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Official Journal of the European Union, L 243, 1–17.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https://eur-lex.europa.eu/legal-content/EN/TXT/?uri=CELEX%3A32021R1119</a:t>
            </a:r>
            <a:r>
              <a:rPr lang="lv-LV" sz="1100" dirty="0">
                <a:solidFill>
                  <a:srgbClr val="ED4D24"/>
                </a:solidFill>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European Parliament and Council of the European Union. (2021).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Regulation (EU) 2021/1119 establishing the framework for achieving climate neutrality and amending Regulations (EC) No 401/2009 and (EU) 2018/1999 (European Climate Law)</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Official Journal of the European Union, L 243, 1–17.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https://eur-lex.europa.eu/legal-content/EN/TXT/?uri=CELEX:32021R1119</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(2020, October 14). </a:t>
            </a:r>
            <a:r>
              <a:rPr lang="en-GB" sz="1100" i="1" dirty="0">
                <a:solidFill>
                  <a:srgbClr val="404040"/>
                </a:solidFill>
                <a:latin typeface="Calibri" panose="020F0502020204030204" pitchFamily="34" charset="0"/>
                <a:ea typeface="Calibri" panose="020F0502020204030204" pitchFamily="34" charset="0"/>
                <a:cs typeface="Calibri" panose="020F0502020204030204" pitchFamily="34" charset="0"/>
              </a:rPr>
              <a:t>Commission welcomes political agreement on the Recovery and Resilience Facility</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[Press release]. European Commission. </a:t>
            </a:r>
            <a:r>
              <a:rPr lang="en-GB" sz="1100" u="sng" dirty="0">
                <a:solidFill>
                  <a:srgbClr val="ED4D24"/>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https://ec.europa.eu/commission/presscorner/detail/en/ip_20_1835</a:t>
            </a:r>
            <a:endParaRPr lang="en-IE" sz="1100" dirty="0">
              <a:solidFill>
                <a:srgbClr val="ED4D24"/>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REPowerEU: Affordable, secure and sustainable energy for Europe</a:t>
            </a:r>
            <a:r>
              <a:rPr lang="en-GB" sz="1100" dirty="0">
                <a:solidFill>
                  <a:srgbClr val="404040"/>
                </a:solidFill>
                <a:latin typeface="Calibri" panose="020F0502020204030204" pitchFamily="34" charset="0"/>
                <a:cs typeface="Calibri" panose="020F0502020204030204" pitchFamily="34" charset="0"/>
              </a:rPr>
              <a:t>. European Commission. </a:t>
            </a:r>
            <a:r>
              <a:rPr lang="en-GB" sz="1100" u="sng" dirty="0">
                <a:solidFill>
                  <a:srgbClr val="ED4D2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https://commission.europa.eu/topics/energy/repowereu_en</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Konvent der Bürgermeister für Klima und Energie</a:t>
            </a:r>
            <a:r>
              <a:rPr lang="en-GB" sz="1100" dirty="0">
                <a:solidFill>
                  <a:srgbClr val="404040"/>
                </a:solidFill>
                <a:latin typeface="Calibri" panose="020F0502020204030204" pitchFamily="34" charset="0"/>
                <a:cs typeface="Calibri" panose="020F0502020204030204" pitchFamily="34" charset="0"/>
              </a:rPr>
              <a:t>. (2024, April). </a:t>
            </a:r>
            <a:r>
              <a:rPr lang="en-GB" sz="1100" i="1" dirty="0">
                <a:solidFill>
                  <a:srgbClr val="404040"/>
                </a:solidFill>
                <a:latin typeface="Calibri" panose="020F0502020204030204" pitchFamily="34" charset="0"/>
                <a:cs typeface="Calibri" panose="020F0502020204030204" pitchFamily="34" charset="0"/>
              </a:rPr>
              <a:t>Heating and cooling structured summary</a:t>
            </a:r>
            <a:r>
              <a:rPr lang="en-GB" sz="1100" dirty="0">
                <a:solidFill>
                  <a:srgbClr val="404040"/>
                </a:solidFill>
                <a:latin typeface="Calibri" panose="020F0502020204030204" pitchFamily="34" charset="0"/>
                <a:cs typeface="Calibri" panose="020F0502020204030204" pitchFamily="34" charset="0"/>
              </a:rPr>
              <a:t>. </a:t>
            </a:r>
            <a:r>
              <a:rPr lang="lv-LV" sz="1100" u="sng" dirty="0">
                <a:solidFill>
                  <a:srgbClr val="ED4D24"/>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https://eu-mayors.ec.europa.eu/sites/default/files/2024-04/Heating%20and%20Cooling%20Structured%20Summary%20Final.pdf</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Energy Efficiency Directive</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https://energy.ec.europa.eu/topics/energy-efficiency/energy-efficiency-targets-directive-and-rules/energy-efficiency-directive_en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cs typeface="Calibri" panose="020F0502020204030204" pitchFamily="34" charset="0"/>
              </a:rPr>
              <a:t>. (2024). </a:t>
            </a:r>
            <a:r>
              <a:rPr lang="en-GB" sz="1100" i="1" dirty="0">
                <a:solidFill>
                  <a:srgbClr val="404040"/>
                </a:solidFill>
                <a:latin typeface="Calibri" panose="020F0502020204030204" pitchFamily="34" charset="0"/>
                <a:cs typeface="Calibri" panose="020F0502020204030204" pitchFamily="34" charset="0"/>
              </a:rPr>
              <a:t>The Net-Zero Industry Act</a:t>
            </a:r>
            <a:r>
              <a:rPr lang="en-GB" sz="1100" dirty="0">
                <a:solidFill>
                  <a:srgbClr val="404040"/>
                </a:solidFill>
                <a:latin typeface="Calibri" panose="020F0502020204030204" pitchFamily="34" charset="0"/>
                <a:cs typeface="Calibri" panose="020F0502020204030204" pitchFamily="34" charset="0"/>
              </a:rPr>
              <a:t>. Single-Market-Economy.ec.europa.eu. </a:t>
            </a:r>
            <a:r>
              <a:rPr lang="lv-LV" sz="1100" u="sng" dirty="0">
                <a:solidFill>
                  <a:srgbClr val="ED4D24"/>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https://single-market-economy.ec.europa.eu/industry/sustainability/net-zero-industry-act_en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Renewable Energy Directive</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https://energy.ec.europa.eu/topics/renewable-energy/renewable-energy-directive-targets-and-rules/renewable-energy-directive_en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Energy Performance of Buildings Directive</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https://energy.ec.europa.eu/topics/energy-efficiency/energy-performance-buildings/energy-performance-buildings-directive_en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cs typeface="Calibri" panose="020F0502020204030204" pitchFamily="34" charset="0"/>
              </a:rPr>
              <a:t>. (n.d.-a). </a:t>
            </a:r>
            <a:r>
              <a:rPr lang="en-GB" sz="1100" i="1" dirty="0">
                <a:solidFill>
                  <a:srgbClr val="404040"/>
                </a:solidFill>
                <a:latin typeface="Calibri" panose="020F0502020204030204" pitchFamily="34" charset="0"/>
                <a:cs typeface="Calibri" panose="020F0502020204030204" pitchFamily="34" charset="0"/>
              </a:rPr>
              <a:t>Heat pumps</a:t>
            </a:r>
            <a:r>
              <a:rPr lang="en-GB" sz="1100" dirty="0">
                <a:solidFill>
                  <a:srgbClr val="404040"/>
                </a:solidFill>
                <a:latin typeface="Calibri" panose="020F0502020204030204" pitchFamily="34" charset="0"/>
                <a:cs typeface="Calibri" panose="020F0502020204030204" pitchFamily="34" charset="0"/>
              </a:rPr>
              <a:t>. Energy.ec.europa.eu. Retrieved August 10, 2025, from </a:t>
            </a:r>
            <a:r>
              <a:rPr lang="en-GB" sz="1100" u="sng" dirty="0">
                <a:solidFill>
                  <a:srgbClr val="ED4D24"/>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https://energy.ec.europa.eu/topics/energy-efficiency/heat-pumps_en</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dirty="0">
                <a:solidFill>
                  <a:srgbClr val="404040"/>
                </a:solidFill>
                <a:latin typeface="Calibri" panose="020F0502020204030204" pitchFamily="34" charset="0"/>
                <a:cs typeface="Calibri" panose="020F0502020204030204" pitchFamily="34" charset="0"/>
              </a:rPr>
              <a:t>. (n.d.-b). </a:t>
            </a:r>
            <a:r>
              <a:rPr lang="en-GB" sz="1100" i="1" dirty="0">
                <a:solidFill>
                  <a:srgbClr val="404040"/>
                </a:solidFill>
                <a:latin typeface="Calibri" panose="020F0502020204030204" pitchFamily="34" charset="0"/>
                <a:cs typeface="Calibri" panose="020F0502020204030204" pitchFamily="34" charset="0"/>
              </a:rPr>
              <a:t>Hydrogen and decarbonised gas market</a:t>
            </a:r>
            <a:r>
              <a:rPr lang="en-GB" sz="1100" dirty="0">
                <a:solidFill>
                  <a:srgbClr val="404040"/>
                </a:solidFill>
                <a:latin typeface="Calibri" panose="020F0502020204030204" pitchFamily="34" charset="0"/>
                <a:cs typeface="Calibri" panose="020F0502020204030204" pitchFamily="34" charset="0"/>
              </a:rPr>
              <a:t>. Energy. </a:t>
            </a:r>
            <a:r>
              <a:rPr lang="en-GB" sz="1100" u="sng" dirty="0">
                <a:solidFill>
                  <a:srgbClr val="ED4D24"/>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https://energy.ec.europa.eu/topics/markets-and-consumers/hydrogen-and-decarbonised-gas-market_en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err="1">
                <a:solidFill>
                  <a:srgbClr val="404040"/>
                </a:solidFill>
                <a:latin typeface="Calibri" panose="020F0502020204030204" pitchFamily="34" charset="0"/>
                <a:ea typeface="Calibri" panose="020F0502020204030204" pitchFamily="34" charset="0"/>
                <a:cs typeface="Calibri" panose="020F0502020204030204" pitchFamily="34" charset="0"/>
              </a:rPr>
              <a:t>Europäische</a:t>
            </a:r>
            <a:r>
              <a:rPr lang="en-GB" sz="110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GB" sz="1100" b="1" dirty="0" err="1">
                <a:solidFill>
                  <a:srgbClr val="404040"/>
                </a:solidFill>
                <a:latin typeface="Calibri" panose="020F0502020204030204" pitchFamily="34" charset="0"/>
                <a:ea typeface="Calibri" panose="020F0502020204030204" pitchFamily="34" charset="0"/>
                <a:cs typeface="Calibri" panose="020F0502020204030204" pitchFamily="34" charset="0"/>
              </a:rPr>
              <a:t>Kommission</a:t>
            </a:r>
            <a:r>
              <a:rPr lang="en-GB" sz="1100" b="1" dirty="0">
                <a:solidFill>
                  <a:srgbClr val="404040"/>
                </a:solidFill>
                <a:latin typeface="Calibri" panose="020F0502020204030204" pitchFamily="34" charset="0"/>
                <a:cs typeface="Calibri" panose="020F0502020204030204" pitchFamily="34" charset="0"/>
              </a:rPr>
              <a:t>.</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Digitalisation of the energy system</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https://energy.ec.europa.eu/topics/eus-energy-system/digitalisation-energy-system_en</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European Commission Joint Research Centre.</a:t>
            </a:r>
            <a:r>
              <a:rPr lang="en-GB" sz="1100" dirty="0">
                <a:solidFill>
                  <a:srgbClr val="404040"/>
                </a:solidFill>
                <a:latin typeface="Calibri" panose="020F0502020204030204" pitchFamily="34" charset="0"/>
                <a:cs typeface="Calibri" panose="020F0502020204030204" pitchFamily="34" charset="0"/>
              </a:rPr>
              <a:t> (2024). </a:t>
            </a:r>
            <a:r>
              <a:rPr lang="en-GB" sz="1100" i="1" dirty="0">
                <a:solidFill>
                  <a:srgbClr val="404040"/>
                </a:solidFill>
                <a:latin typeface="Calibri" panose="020F0502020204030204" pitchFamily="34" charset="0"/>
                <a:cs typeface="Calibri" panose="020F0502020204030204" pitchFamily="34" charset="0"/>
              </a:rPr>
              <a:t>Who’s energy poor in the EU? It’s more complex than it seems</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https://joint-research-centre.ec.europa.eu/jrc-news-and-updates/whos-energy-poor-eu-its-more-complex-it-seems-2024-09-25_en</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Parliament. (2024). </a:t>
            </a:r>
            <a:r>
              <a:rPr lang="en-GB" sz="1100" i="1" dirty="0">
                <a:solidFill>
                  <a:srgbClr val="404040"/>
                </a:solidFill>
                <a:latin typeface="Calibri" panose="020F0502020204030204" pitchFamily="34" charset="0"/>
                <a:cs typeface="Calibri" panose="020F0502020204030204" pitchFamily="34" charset="0"/>
              </a:rPr>
              <a:t>European Parliament resolution of 18 January 2024 on geothermal energy</a:t>
            </a:r>
            <a:r>
              <a:rPr lang="en-GB" sz="1100" dirty="0">
                <a:solidFill>
                  <a:srgbClr val="404040"/>
                </a:solidFill>
                <a:latin typeface="Calibri" panose="020F0502020204030204" pitchFamily="34" charset="0"/>
                <a:cs typeface="Calibri" panose="020F0502020204030204" pitchFamily="34" charset="0"/>
              </a:rPr>
              <a:t>. </a:t>
            </a:r>
            <a:r>
              <a:rPr lang="de-DE" sz="1100" dirty="0" err="1">
                <a:solidFill>
                  <a:srgbClr val="404040"/>
                </a:solidFill>
                <a:latin typeface="Calibri" panose="020F0502020204030204" pitchFamily="34" charset="0"/>
                <a:cs typeface="Calibri" panose="020F0502020204030204" pitchFamily="34" charset="0"/>
              </a:rPr>
              <a:t>Europa.eu</a:t>
            </a:r>
            <a:r>
              <a:rPr lang="de-DE" sz="1100" dirty="0">
                <a:solidFill>
                  <a:srgbClr val="404040"/>
                </a:solidFill>
                <a:latin typeface="Calibri" panose="020F0502020204030204" pitchFamily="34" charset="0"/>
                <a:cs typeface="Calibri" panose="020F0502020204030204" pitchFamily="34" charset="0"/>
              </a:rPr>
              <a:t>. </a:t>
            </a:r>
            <a:r>
              <a:rPr lang="de-DE" sz="1100" u="sng" dirty="0">
                <a:solidFill>
                  <a:srgbClr val="ED4D24"/>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https://www.europarl.europa.eu/doceo/document/TA-9-2024-0049_EN.html</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European Union. (2020). </a:t>
            </a:r>
            <a:r>
              <a:rPr lang="en-GB" sz="1100" i="1" dirty="0">
                <a:solidFill>
                  <a:srgbClr val="404040"/>
                </a:solidFill>
                <a:latin typeface="Calibri" panose="020F0502020204030204" pitchFamily="34" charset="0"/>
                <a:cs typeface="Calibri" panose="020F0502020204030204" pitchFamily="34" charset="0"/>
              </a:rPr>
              <a:t>Regulation (EU) 2020/852 of the European Parliament and of the Council of 18 June 2020 on the establishment of a framework to facilitate sustainable investment</a:t>
            </a:r>
            <a:r>
              <a:rPr lang="en-GB" sz="1100" dirty="0">
                <a:solidFill>
                  <a:srgbClr val="404040"/>
                </a:solidFill>
                <a:latin typeface="Calibri" panose="020F0502020204030204" pitchFamily="34" charset="0"/>
                <a:cs typeface="Calibri" panose="020F0502020204030204" pitchFamily="34" charset="0"/>
              </a:rPr>
              <a:t>. Official Journal of the European Union, L 198, 13–43. </a:t>
            </a:r>
            <a:r>
              <a:rPr lang="en-GB" sz="1100" u="sng" dirty="0">
                <a:solidFill>
                  <a:srgbClr val="ED4D24"/>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https://eur-lex.europa.eu/legal-content/EN/TXT/?uri=CELEX%3A32020R0852</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Eurostat. (2023, February 3). </a:t>
            </a:r>
            <a:r>
              <a:rPr lang="en-GB" sz="1100" i="1" dirty="0">
                <a:solidFill>
                  <a:srgbClr val="404040"/>
                </a:solidFill>
                <a:latin typeface="Calibri" panose="020F0502020204030204" pitchFamily="34" charset="0"/>
                <a:cs typeface="Calibri" panose="020F0502020204030204" pitchFamily="34" charset="0"/>
              </a:rPr>
              <a:t>Heating and cooling from renewables gradually increasing - Products Eurostat News - Eurostat</a:t>
            </a:r>
            <a:r>
              <a:rPr lang="en-GB" sz="1100" dirty="0">
                <a:solidFill>
                  <a:srgbClr val="404040"/>
                </a:solidFill>
                <a:latin typeface="Calibri" panose="020F0502020204030204" pitchFamily="34" charset="0"/>
                <a:cs typeface="Calibri" panose="020F0502020204030204" pitchFamily="34" charset="0"/>
              </a:rPr>
              <a:t>. </a:t>
            </a:r>
            <a:r>
              <a:rPr lang="de-DE" sz="1100" dirty="0" err="1">
                <a:solidFill>
                  <a:srgbClr val="404040"/>
                </a:solidFill>
                <a:latin typeface="Calibri" panose="020F0502020204030204" pitchFamily="34" charset="0"/>
                <a:cs typeface="Calibri" panose="020F0502020204030204" pitchFamily="34" charset="0"/>
              </a:rPr>
              <a:t>Ec.europa.eu</a:t>
            </a:r>
            <a:r>
              <a:rPr lang="de-DE" sz="1100" dirty="0">
                <a:solidFill>
                  <a:srgbClr val="404040"/>
                </a:solidFill>
                <a:latin typeface="Calibri" panose="020F0502020204030204" pitchFamily="34" charset="0"/>
                <a:cs typeface="Calibri" panose="020F0502020204030204" pitchFamily="34" charset="0"/>
              </a:rPr>
              <a:t>. </a:t>
            </a:r>
            <a:r>
              <a:rPr lang="de-DE" sz="1100" u="sng" dirty="0">
                <a:solidFill>
                  <a:srgbClr val="ED4D24"/>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https://ec.europa.eu/eurostat/web/products-eurostat-news/w/DDN-20230203-1</a:t>
            </a:r>
            <a:endParaRPr lang="de-DE" sz="1100" u="sng"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a:t>
            </a:r>
            <a:r>
              <a:rPr lang="en-GB" sz="1100" dirty="0">
                <a:solidFill>
                  <a:srgbClr val="404040"/>
                </a:solidFill>
                <a:latin typeface="Calibri" panose="020F0502020204030204" pitchFamily="34" charset="0"/>
                <a:cs typeface="Calibri" panose="020F0502020204030204" pitchFamily="34" charset="0"/>
              </a:rPr>
              <a:t> (2025, March 5). </a:t>
            </a:r>
            <a:r>
              <a:rPr lang="en-GB" sz="1100" i="1" dirty="0">
                <a:solidFill>
                  <a:srgbClr val="404040"/>
                </a:solidFill>
                <a:latin typeface="Calibri" panose="020F0502020204030204" pitchFamily="34" charset="0"/>
                <a:cs typeface="Calibri" panose="020F0502020204030204" pitchFamily="34" charset="0"/>
              </a:rPr>
              <a:t>EU renewable energy for heating and cooling reaches 26%. </a:t>
            </a:r>
            <a:r>
              <a:rPr lang="en-GB" sz="1100" dirty="0">
                <a:solidFill>
                  <a:srgbClr val="404040"/>
                </a:solidFill>
                <a:latin typeface="Calibri" panose="020F0502020204030204" pitchFamily="34" charset="0"/>
                <a:cs typeface="Calibri" panose="020F0502020204030204" pitchFamily="34" charset="0"/>
              </a:rPr>
              <a:t>Retrieved from </a:t>
            </a:r>
            <a:r>
              <a:rPr lang="en-GB" sz="1100" u="sng" dirty="0">
                <a:solidFill>
                  <a:srgbClr val="ED4D24"/>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https://ec.europa.eu/eurostat/web/products-eurostat-news/w/ddn-20250305-1</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a:t>
            </a:r>
            <a:r>
              <a:rPr lang="en-GB" sz="1100" dirty="0">
                <a:solidFill>
                  <a:srgbClr val="404040"/>
                </a:solidFill>
                <a:latin typeface="Calibri" panose="020F0502020204030204" pitchFamily="34" charset="0"/>
                <a:cs typeface="Calibri" panose="020F0502020204030204" pitchFamily="34" charset="0"/>
              </a:rPr>
              <a:t> (2025, June 25). </a:t>
            </a:r>
            <a:r>
              <a:rPr lang="en-GB" sz="1100" i="1" dirty="0">
                <a:solidFill>
                  <a:srgbClr val="404040"/>
                </a:solidFill>
                <a:latin typeface="Calibri" panose="020F0502020204030204" pitchFamily="34" charset="0"/>
                <a:cs typeface="Calibri" panose="020F0502020204030204" pitchFamily="34" charset="0"/>
              </a:rPr>
              <a:t>District heating in the EU: A closer look at energy consumption trends</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https://ec.europa.eu/eurostat/en/web/products-eurostat-news/w/ddn-20250625-2</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Eurostat.</a:t>
            </a:r>
            <a:r>
              <a:rPr lang="en-GB" sz="1100" dirty="0">
                <a:solidFill>
                  <a:srgbClr val="404040"/>
                </a:solidFill>
                <a:latin typeface="Calibri" panose="020F0502020204030204" pitchFamily="34" charset="0"/>
                <a:cs typeface="Calibri" panose="020F0502020204030204" pitchFamily="34" charset="0"/>
              </a:rPr>
              <a:t> (n.d.). </a:t>
            </a:r>
            <a:r>
              <a:rPr lang="en-GB" sz="1100" i="1" dirty="0">
                <a:solidFill>
                  <a:srgbClr val="404040"/>
                </a:solidFill>
                <a:latin typeface="Calibri" panose="020F0502020204030204" pitchFamily="34" charset="0"/>
                <a:cs typeface="Calibri" panose="020F0502020204030204" pitchFamily="34" charset="0"/>
              </a:rPr>
              <a:t>Share of district heating in final energy consumption</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https://ec.europa.eu/eurostat/databrowser/view/nrg_chdd_a/default/map?lang=en</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Fernandes, J., Remédios, S., Gérard, F., Andro Bačan, Stroleny, M., Vassiliki Drosou, &amp; Christodoulaki, R. (2025). The Decarbonisation of Heating and Cooling Following EU Directives. </a:t>
            </a:r>
            <a:r>
              <a:rPr lang="en-GB" sz="1100" i="1" dirty="0">
                <a:solidFill>
                  <a:srgbClr val="404040"/>
                </a:solidFill>
                <a:latin typeface="Calibri" panose="020F0502020204030204" pitchFamily="34" charset="0"/>
                <a:cs typeface="Calibri" panose="020F0502020204030204" pitchFamily="34" charset="0"/>
              </a:rPr>
              <a:t>Energies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18</a:t>
            </a:r>
            <a:r>
              <a:rPr lang="en-GB" sz="1100" dirty="0">
                <a:solidFill>
                  <a:srgbClr val="404040"/>
                </a:solidFill>
                <a:latin typeface="Calibri" panose="020F0502020204030204" pitchFamily="34" charset="0"/>
                <a:cs typeface="Calibri" panose="020F0502020204030204" pitchFamily="34" charset="0"/>
              </a:rPr>
              <a:t>(13), 3432–3432. </a:t>
            </a:r>
            <a:r>
              <a:rPr lang="en-GB" sz="1100" u="sng" dirty="0">
                <a:solidFill>
                  <a:srgbClr val="ED4D24"/>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https://doi.org/10.3390/en18133432</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Fry, N., Adebayo, P., Tian, R., Shor, R., &amp; Mwesigye, A. (2024). A review of district energy technology with subsurface thermal storage integration. </a:t>
            </a:r>
            <a:r>
              <a:rPr lang="en-GB" sz="1100" i="1" dirty="0">
                <a:solidFill>
                  <a:srgbClr val="404040"/>
                </a:solidFill>
                <a:latin typeface="Calibri" panose="020F0502020204030204" pitchFamily="34" charset="0"/>
                <a:cs typeface="Calibri" panose="020F0502020204030204" pitchFamily="34" charset="0"/>
              </a:rPr>
              <a:t>Geothermal Energy</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12</a:t>
            </a:r>
            <a:r>
              <a:rPr lang="en-GB" sz="1100" dirty="0">
                <a:solidFill>
                  <a:srgbClr val="404040"/>
                </a:solidFill>
                <a:latin typeface="Calibri" panose="020F0502020204030204" pitchFamily="34" charset="0"/>
                <a:cs typeface="Calibri" panose="020F0502020204030204" pitchFamily="34" charset="0"/>
              </a:rPr>
              <a:t>(1). </a:t>
            </a:r>
            <a:r>
              <a:rPr lang="en-GB" sz="1100" u="sng" dirty="0">
                <a:solidFill>
                  <a:srgbClr val="ED4D24"/>
                </a:solidFill>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https://doi.org/10.1186/s40517-024-00308-3</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endParaRPr lang="en-IE" sz="1100" dirty="0">
              <a:solidFill>
                <a:srgbClr val="404040"/>
              </a:solidFill>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A8D48E-FAB1-2AA7-5DC5-5D37E36864F8}"/>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4" name="Group 13">
            <a:extLst>
              <a:ext uri="{FF2B5EF4-FFF2-40B4-BE49-F238E27FC236}">
                <a16:creationId xmlns:a16="http://schemas.microsoft.com/office/drawing/2014/main" id="{69E97CBA-4FAA-F975-D0D3-D5E79FDE3EEF}"/>
              </a:ext>
            </a:extLst>
          </p:cNvPr>
          <p:cNvGrpSpPr/>
          <p:nvPr/>
        </p:nvGrpSpPr>
        <p:grpSpPr>
          <a:xfrm rot="16200000">
            <a:off x="-638143" y="1286103"/>
            <a:ext cx="2352359" cy="569191"/>
            <a:chOff x="4711701" y="556033"/>
            <a:chExt cx="2352359" cy="569191"/>
          </a:xfrm>
        </p:grpSpPr>
        <p:sp>
          <p:nvSpPr>
            <p:cNvPr id="15" name="Text Placeholder 32">
              <a:extLst>
                <a:ext uri="{FF2B5EF4-FFF2-40B4-BE49-F238E27FC236}">
                  <a16:creationId xmlns:a16="http://schemas.microsoft.com/office/drawing/2014/main" id="{995BC235-A023-B7A6-BB48-AA5D5E3C90C3}"/>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11">
              <a:extLst>
                <a:ext uri="{FF2B5EF4-FFF2-40B4-BE49-F238E27FC236}">
                  <a16:creationId xmlns:a16="http://schemas.microsoft.com/office/drawing/2014/main" id="{BF10CAE7-C725-70D4-CFF2-872F48C8AC0D}"/>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err="1">
                  <a:solidFill>
                    <a:schemeClr val="bg1"/>
                  </a:solidFill>
                </a:rPr>
                <a:t>Referenzen</a:t>
              </a:r>
              <a:endParaRPr lang="en-US" sz="3000" dirty="0">
                <a:solidFill>
                  <a:schemeClr val="bg1"/>
                </a:solidFill>
              </a:endParaRPr>
            </a:p>
            <a:p>
              <a:endParaRPr lang="en-US" sz="3000" dirty="0">
                <a:solidFill>
                  <a:schemeClr val="bg1"/>
                </a:solidFill>
              </a:endParaRPr>
            </a:p>
          </p:txBody>
        </p:sp>
      </p:grpSp>
      <p:grpSp>
        <p:nvGrpSpPr>
          <p:cNvPr id="18" name="Graphic 40">
            <a:extLst>
              <a:ext uri="{FF2B5EF4-FFF2-40B4-BE49-F238E27FC236}">
                <a16:creationId xmlns:a16="http://schemas.microsoft.com/office/drawing/2014/main" id="{DE5F2E6F-21D7-C2E5-AD46-706C8DDEDBC1}"/>
              </a:ext>
            </a:extLst>
          </p:cNvPr>
          <p:cNvGrpSpPr/>
          <p:nvPr/>
        </p:nvGrpSpPr>
        <p:grpSpPr>
          <a:xfrm>
            <a:off x="-2546155" y="8258696"/>
            <a:ext cx="3924090" cy="2433120"/>
            <a:chOff x="-3997860" y="6017904"/>
            <a:chExt cx="935163" cy="579845"/>
          </a:xfrm>
          <a:solidFill>
            <a:schemeClr val="bg1">
              <a:alpha val="29965"/>
            </a:schemeClr>
          </a:solidFill>
        </p:grpSpPr>
        <p:sp>
          <p:nvSpPr>
            <p:cNvPr id="26" name="Freeform 25">
              <a:extLst>
                <a:ext uri="{FF2B5EF4-FFF2-40B4-BE49-F238E27FC236}">
                  <a16:creationId xmlns:a16="http://schemas.microsoft.com/office/drawing/2014/main" id="{D11CE17D-FB56-23D1-325A-5100F3A6270C}"/>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8E72823F-5F7D-5B4B-F0D7-86ACD5A6676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F00B3C61-F3BC-FB51-D652-64484441AF0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887DDF53-928A-195E-F05D-E85C75A238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65179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F4729-4EF1-44AC-0EA1-EF6F07328187}"/>
            </a:ext>
          </a:extLst>
        </p:cNvPr>
        <p:cNvGrpSpPr/>
        <p:nvPr/>
      </p:nvGrpSpPr>
      <p:grpSpPr>
        <a:xfrm>
          <a:off x="0" y="0"/>
          <a:ext cx="0" cy="0"/>
          <a:chOff x="0" y="0"/>
          <a:chExt cx="0" cy="0"/>
        </a:xfrm>
      </p:grpSpPr>
      <p:sp>
        <p:nvSpPr>
          <p:cNvPr id="17" name="Freeform 16">
            <a:extLst>
              <a:ext uri="{FF2B5EF4-FFF2-40B4-BE49-F238E27FC236}">
                <a16:creationId xmlns:a16="http://schemas.microsoft.com/office/drawing/2014/main" id="{61E13025-BBDB-7DC4-DA55-574CE6FA51E2}"/>
              </a:ext>
            </a:extLst>
          </p:cNvPr>
          <p:cNvSpPr/>
          <p:nvPr/>
        </p:nvSpPr>
        <p:spPr>
          <a:xfrm rot="16200000" flipV="1">
            <a:off x="-5104401" y="5103728"/>
            <a:ext cx="10691816" cy="48435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F1493C85-5B1F-D404-232D-CA6C62AAC576}"/>
              </a:ext>
            </a:extLst>
          </p:cNvPr>
          <p:cNvGrpSpPr/>
          <p:nvPr/>
        </p:nvGrpSpPr>
        <p:grpSpPr>
          <a:xfrm rot="16200000">
            <a:off x="-638143" y="1286103"/>
            <a:ext cx="2352359" cy="569191"/>
            <a:chOff x="4711701" y="556033"/>
            <a:chExt cx="2352359" cy="569191"/>
          </a:xfrm>
        </p:grpSpPr>
        <p:sp>
          <p:nvSpPr>
            <p:cNvPr id="19" name="Text Placeholder 32">
              <a:extLst>
                <a:ext uri="{FF2B5EF4-FFF2-40B4-BE49-F238E27FC236}">
                  <a16:creationId xmlns:a16="http://schemas.microsoft.com/office/drawing/2014/main" id="{45481E60-612A-BD42-DD11-C901D9FA349C}"/>
                </a:ext>
              </a:extLst>
            </p:cNvPr>
            <p:cNvSpPr txBox="1">
              <a:spLocks/>
            </p:cNvSpPr>
            <p:nvPr/>
          </p:nvSpPr>
          <p:spPr>
            <a:xfrm>
              <a:off x="4711701" y="582401"/>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80A434EB-F776-D5FE-B6C8-34EE87AC020B}"/>
                </a:ext>
              </a:extLst>
            </p:cNvPr>
            <p:cNvSpPr txBox="1">
              <a:spLocks/>
            </p:cNvSpPr>
            <p:nvPr/>
          </p:nvSpPr>
          <p:spPr>
            <a:xfrm>
              <a:off x="4711702" y="556033"/>
              <a:ext cx="235235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err="1">
                  <a:solidFill>
                    <a:schemeClr val="bg1"/>
                  </a:solidFill>
                </a:rPr>
                <a:t>Referenzen</a:t>
              </a:r>
              <a:endParaRPr lang="en-US" sz="3000" dirty="0">
                <a:solidFill>
                  <a:schemeClr val="bg1"/>
                </a:solidFill>
              </a:endParaRPr>
            </a:p>
            <a:p>
              <a:endParaRPr lang="en-US" sz="3000" dirty="0">
                <a:solidFill>
                  <a:schemeClr val="bg1"/>
                </a:solidFill>
              </a:endParaRPr>
            </a:p>
          </p:txBody>
        </p:sp>
      </p:grpSp>
      <p:grpSp>
        <p:nvGrpSpPr>
          <p:cNvPr id="21" name="Graphic 40">
            <a:extLst>
              <a:ext uri="{FF2B5EF4-FFF2-40B4-BE49-F238E27FC236}">
                <a16:creationId xmlns:a16="http://schemas.microsoft.com/office/drawing/2014/main" id="{AC9493DF-FB4D-B138-AACA-555E293F2F78}"/>
              </a:ext>
            </a:extLst>
          </p:cNvPr>
          <p:cNvGrpSpPr/>
          <p:nvPr/>
        </p:nvGrpSpPr>
        <p:grpSpPr>
          <a:xfrm>
            <a:off x="-2546155" y="8258696"/>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0B06BD67-DD8D-4498-12D4-1AB3059D331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3062585-B105-E624-7089-6974D19ED6F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94FF537-1BA0-6AEE-BCD5-0A069D7EA96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C287876-886E-0C7E-7B09-990EBE30BDB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CA4885CD-24E1-C452-4B7D-C2096E92E9E7}"/>
              </a:ext>
            </a:extLst>
          </p:cNvPr>
          <p:cNvSpPr txBox="1"/>
          <p:nvPr/>
        </p:nvSpPr>
        <p:spPr>
          <a:xfrm>
            <a:off x="967789" y="394521"/>
            <a:ext cx="6193407" cy="9838591"/>
          </a:xfrm>
          <a:prstGeom prst="rect">
            <a:avLst/>
          </a:prstGeom>
          <a:noFill/>
        </p:spPr>
        <p:txBody>
          <a:bodyPr wrap="square" numCol="2" spcCol="144000">
            <a:spAutoFit/>
          </a:bodyPr>
          <a:lstStyle/>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(2023). </a:t>
            </a:r>
            <a:r>
              <a:rPr lang="en-GB" sz="1100" i="1" dirty="0">
                <a:solidFill>
                  <a:srgbClr val="404040"/>
                </a:solidFill>
                <a:latin typeface="Calibri" panose="020F0502020204030204" pitchFamily="34" charset="0"/>
                <a:cs typeface="Calibri" panose="020F0502020204030204" pitchFamily="34" charset="0"/>
              </a:rPr>
              <a:t>District Heating - Energy System</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IEA. </a:t>
            </a:r>
            <a:r>
              <a:rPr lang="es-ES" sz="1100" u="sng" dirty="0">
                <a:solidFill>
                  <a:srgbClr val="ED4D24"/>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https://www.iea.org/energy-system/buildings/district-heating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(2024, March 26). </a:t>
            </a:r>
            <a:r>
              <a:rPr lang="en-GB" sz="1100" i="1" dirty="0">
                <a:solidFill>
                  <a:srgbClr val="404040"/>
                </a:solidFill>
                <a:latin typeface="Calibri" panose="020F0502020204030204" pitchFamily="34" charset="0"/>
                <a:cs typeface="Calibri" panose="020F0502020204030204" pitchFamily="34" charset="0"/>
              </a:rPr>
              <a:t>The Future of Heat Pumps in China</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IEA. </a:t>
            </a:r>
            <a:r>
              <a:rPr lang="es-ES" sz="1100" u="sng" dirty="0">
                <a:solidFill>
                  <a:srgbClr val="ED4D2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https://www.iea.org/reports/the-future-of-heat-pumps-in-china</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International Institute of Refrigeration.</a:t>
            </a:r>
            <a:r>
              <a:rPr lang="en-GB" sz="1100" dirty="0">
                <a:solidFill>
                  <a:srgbClr val="404040"/>
                </a:solidFill>
                <a:latin typeface="Calibri" panose="020F0502020204030204" pitchFamily="34" charset="0"/>
                <a:cs typeface="Calibri" panose="020F0502020204030204" pitchFamily="34" charset="0"/>
              </a:rPr>
              <a:t> (2025, July 30). </a:t>
            </a:r>
            <a:r>
              <a:rPr lang="en-GB" sz="1100" i="1" dirty="0">
                <a:solidFill>
                  <a:srgbClr val="404040"/>
                </a:solidFill>
                <a:latin typeface="Calibri" panose="020F0502020204030204" pitchFamily="34" charset="0"/>
                <a:cs typeface="Calibri" panose="020F0502020204030204" pitchFamily="34" charset="0"/>
              </a:rPr>
              <a:t>Renewables power 26.2% of EU heating and cooling – Sweden leads the way</a:t>
            </a:r>
            <a:r>
              <a:rPr lang="en-GB" sz="1100" dirty="0">
                <a:solidFill>
                  <a:srgbClr val="404040"/>
                </a:solidFill>
                <a:latin typeface="Calibri" panose="020F0502020204030204" pitchFamily="34" charset="0"/>
                <a:cs typeface="Calibri" panose="020F0502020204030204" pitchFamily="34" charset="0"/>
              </a:rPr>
              <a:t>. Retrieved from </a:t>
            </a:r>
            <a:r>
              <a:rPr lang="en-GB" sz="1100" u="sng" dirty="0">
                <a:solidFill>
                  <a:srgbClr val="ED4D24"/>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https://iifiir.org/en/news/renewables-power-26-2-of-eu-heating-and-cooling-sweden-leads-the-way</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IPCC. (2022). </a:t>
            </a:r>
            <a:r>
              <a:rPr lang="en-GB" sz="1100" i="1" dirty="0">
                <a:solidFill>
                  <a:srgbClr val="404040"/>
                </a:solidFill>
                <a:latin typeface="Calibri" panose="020F0502020204030204" pitchFamily="34" charset="0"/>
                <a:cs typeface="Calibri" panose="020F0502020204030204" pitchFamily="34" charset="0"/>
              </a:rPr>
              <a:t>Climate Change 2022: Impacts, Adaptation, and Vulnerability</a:t>
            </a:r>
            <a:r>
              <a:rPr lang="en-GB" sz="1100" dirty="0">
                <a:solidFill>
                  <a:srgbClr val="404040"/>
                </a:solidFill>
                <a:latin typeface="Calibri" panose="020F0502020204030204" pitchFamily="34" charset="0"/>
                <a:cs typeface="Calibri" panose="020F0502020204030204" pitchFamily="34" charset="0"/>
              </a:rPr>
              <a:t>. Contribution of Working Group II to the Sixth Assessment Report of the Intergovernmental Panel on Climate Change (H.-O. Pörtner, D.C. Roberts, M. Tignor, E.S. Poloczanska, K. Mintenbeck, A. Alegría, M. Craig, S. Langsdorf, S. Löschke, V. Möller, A. Okem, &amp; B. Rama, Eds.). Cambridge University Press. </a:t>
            </a:r>
            <a:r>
              <a:rPr lang="en-GB" sz="1100" u="sng" dirty="0">
                <a:solidFill>
                  <a:srgbClr val="ED4D24"/>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https://doi.org/10.1017/9781009325844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IEA Global Energy Review. (2025, March 31). </a:t>
            </a:r>
            <a:r>
              <a:rPr lang="en-GB" sz="1100" i="1" dirty="0">
                <a:solidFill>
                  <a:srgbClr val="404040"/>
                </a:solidFill>
                <a:latin typeface="Calibri" panose="020F0502020204030204" pitchFamily="34" charset="0"/>
                <a:cs typeface="Calibri" panose="020F0502020204030204" pitchFamily="34" charset="0"/>
              </a:rPr>
              <a:t>IEA Global Energy Review 2025: Main Takeaways for Heat Pumps - HPT - Heat Pumping Technologies</a:t>
            </a:r>
            <a:r>
              <a:rPr lang="en-GB" sz="1100" dirty="0">
                <a:solidFill>
                  <a:srgbClr val="404040"/>
                </a:solidFill>
                <a:latin typeface="Calibri" panose="020F0502020204030204" pitchFamily="34" charset="0"/>
                <a:cs typeface="Calibri" panose="020F0502020204030204" pitchFamily="34" charset="0"/>
              </a:rPr>
              <a:t>. HPT - Heat Pumping Technologies. </a:t>
            </a:r>
            <a:r>
              <a:rPr lang="en-GB" sz="1100" u="sng" dirty="0">
                <a:solidFill>
                  <a:srgbClr val="ED4D24"/>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https://heatpumpingtechnologies.org/iea-global-energy-review-2025-main-takeaways-for-heat-pumps/</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IRS. (2025, January 28). </a:t>
            </a:r>
            <a:r>
              <a:rPr lang="en-GB" sz="1100" i="1" dirty="0">
                <a:solidFill>
                  <a:srgbClr val="404040"/>
                </a:solidFill>
                <a:latin typeface="Calibri" panose="020F0502020204030204" pitchFamily="34" charset="0"/>
                <a:cs typeface="Calibri" panose="020F0502020204030204" pitchFamily="34" charset="0"/>
              </a:rPr>
              <a:t>Energy Efficient Home Improvement Credit | Internal Revenue Service</a:t>
            </a:r>
            <a:r>
              <a:rPr lang="en-GB" sz="1100" dirty="0">
                <a:solidFill>
                  <a:srgbClr val="404040"/>
                </a:solidFill>
                <a:latin typeface="Calibri" panose="020F0502020204030204" pitchFamily="34" charset="0"/>
                <a:cs typeface="Calibri" panose="020F0502020204030204" pitchFamily="34" charset="0"/>
              </a:rPr>
              <a:t>. Www.irs.gov. </a:t>
            </a:r>
            <a:r>
              <a:rPr lang="en-GB" sz="1100" u="sng" dirty="0">
                <a:solidFill>
                  <a:srgbClr val="ED4D2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https://www.irs.gov/credits-deductions/energy-efficient-home-improvement-credit</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Kaspar, F. (2025, May 12). </a:t>
            </a:r>
            <a:r>
              <a:rPr lang="en-GB" sz="1100" i="1" dirty="0">
                <a:solidFill>
                  <a:srgbClr val="404040"/>
                </a:solidFill>
                <a:latin typeface="Calibri" panose="020F0502020204030204" pitchFamily="34" charset="0"/>
                <a:cs typeface="Calibri" panose="020F0502020204030204" pitchFamily="34" charset="0"/>
              </a:rPr>
              <a:t>Smart Home and HVAC: How Energy Management Is Shaping Future Spending</a:t>
            </a:r>
            <a:r>
              <a:rPr lang="en-GB" sz="1100" dirty="0">
                <a:solidFill>
                  <a:srgbClr val="404040"/>
                </a:solidFill>
                <a:latin typeface="Calibri" panose="020F0502020204030204" pitchFamily="34" charset="0"/>
                <a:cs typeface="Calibri" panose="020F0502020204030204" pitchFamily="34" charset="0"/>
              </a:rPr>
              <a:t>. The Chill Brothers. </a:t>
            </a:r>
            <a:r>
              <a:rPr lang="en-GB" sz="1100" u="sng" dirty="0">
                <a:solidFill>
                  <a:srgbClr val="ED4D24"/>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https://thechillbrothers.com/smart-home-and-hvac-how-energy-management-is-shaping-future-spending/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s-ES" sz="1100" dirty="0">
                <a:solidFill>
                  <a:srgbClr val="404040"/>
                </a:solidFill>
                <a:latin typeface="Calibri" panose="020F0502020204030204" pitchFamily="34" charset="0"/>
                <a:cs typeface="Calibri" panose="020F0502020204030204" pitchFamily="34" charset="0"/>
              </a:rPr>
              <a:t>Mišík, M., Oravcová, V., &amp; Vicenová, R. (2024). </a:t>
            </a:r>
            <a:r>
              <a:rPr lang="en-GB" sz="1100" dirty="0">
                <a:solidFill>
                  <a:srgbClr val="404040"/>
                </a:solidFill>
                <a:latin typeface="Calibri" panose="020F0502020204030204" pitchFamily="34" charset="0"/>
                <a:cs typeface="Calibri" panose="020F0502020204030204" pitchFamily="34" charset="0"/>
              </a:rPr>
              <a:t>Energy efficiency of buildings in Central and Eastern Europe: room for improvement. </a:t>
            </a:r>
            <a:r>
              <a:rPr lang="en-GB" sz="1100" i="1" dirty="0">
                <a:solidFill>
                  <a:srgbClr val="404040"/>
                </a:solidFill>
                <a:latin typeface="Calibri" panose="020F0502020204030204" pitchFamily="34" charset="0"/>
                <a:cs typeface="Calibri" panose="020F0502020204030204" pitchFamily="34" charset="0"/>
              </a:rPr>
              <a:t>Energy Efficiency</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17</a:t>
            </a:r>
            <a:r>
              <a:rPr lang="en-GB" sz="1100" dirty="0">
                <a:solidFill>
                  <a:srgbClr val="404040"/>
                </a:solidFill>
                <a:latin typeface="Calibri" panose="020F0502020204030204" pitchFamily="34" charset="0"/>
                <a:cs typeface="Calibri" panose="020F0502020204030204" pitchFamily="34" charset="0"/>
              </a:rPr>
              <a:t>(4). </a:t>
            </a:r>
            <a:r>
              <a:rPr lang="en-GB" sz="1100" u="sng" dirty="0">
                <a:solidFill>
                  <a:srgbClr val="ED4D24"/>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https://doi.org/10.1007/s12053-024-10215-y</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Newton, E. (2025, April 8). </a:t>
            </a:r>
            <a:r>
              <a:rPr lang="en-GB" sz="1100" i="1" dirty="0">
                <a:solidFill>
                  <a:srgbClr val="404040"/>
                </a:solidFill>
                <a:latin typeface="Calibri" panose="020F0502020204030204" pitchFamily="34" charset="0"/>
                <a:cs typeface="Calibri" panose="020F0502020204030204" pitchFamily="34" charset="0"/>
              </a:rPr>
              <a:t>Why 2025 Is the Tipping Point for Smart HVAC Integration in Every Building</a:t>
            </a:r>
            <a:r>
              <a:rPr lang="en-GB" sz="1100" dirty="0">
                <a:solidFill>
                  <a:srgbClr val="404040"/>
                </a:solidFill>
                <a:latin typeface="Calibri" panose="020F0502020204030204" pitchFamily="34" charset="0"/>
                <a:cs typeface="Calibri" panose="020F0502020204030204" pitchFamily="34" charset="0"/>
              </a:rPr>
              <a:t>. Buildings.com; Buildings. </a:t>
            </a:r>
            <a:r>
              <a:rPr lang="en-GB" sz="1100" u="sng" dirty="0">
                <a:solidFill>
                  <a:srgbClr val="ED4D24"/>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https://www.buildings.com/building-systems-om/hvac/article/55280698/why-2025-is-the-tipping-point-for-smart-hvac-integration-in-every-building</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Pastore, L. M., Groppi, D., &amp; Feijoo, F. (2024). District Heating Deployment and Energy-Saving Measures to Decarbonise the Building Stock in 100% Renewable Energy Systems. </a:t>
            </a:r>
            <a:r>
              <a:rPr lang="en-GB" sz="1100" i="1" dirty="0">
                <a:solidFill>
                  <a:srgbClr val="404040"/>
                </a:solidFill>
                <a:latin typeface="Calibri" panose="020F0502020204030204" pitchFamily="34" charset="0"/>
                <a:cs typeface="Calibri" panose="020F0502020204030204" pitchFamily="34" charset="0"/>
              </a:rPr>
              <a:t>Buildings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14</a:t>
            </a:r>
            <a:r>
              <a:rPr lang="en-GB" sz="1100" dirty="0">
                <a:solidFill>
                  <a:srgbClr val="404040"/>
                </a:solidFill>
                <a:latin typeface="Calibri" panose="020F0502020204030204" pitchFamily="34" charset="0"/>
                <a:cs typeface="Calibri" panose="020F0502020204030204" pitchFamily="34" charset="0"/>
              </a:rPr>
              <a:t>(8), 2267–2267. </a:t>
            </a:r>
            <a:r>
              <a:rPr lang="en-GB" sz="1100" u="sng" dirty="0">
                <a:solidFill>
                  <a:srgbClr val="ED4D24"/>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https://doi.org/10.3390/buildings14082267</a:t>
            </a:r>
            <a:r>
              <a:rPr lang="lv-LV" sz="1100" dirty="0">
                <a:solidFill>
                  <a:srgbClr val="ED4D24"/>
                </a:solidFill>
                <a:latin typeface="Calibri" panose="020F0502020204030204" pitchFamily="34" charset="0"/>
                <a:cs typeface="Calibri" panose="020F0502020204030204" pitchFamily="34" charset="0"/>
              </a:rPr>
              <a:t> </a:t>
            </a:r>
          </a:p>
          <a:p>
            <a:pPr marL="171450" indent="-171450">
              <a:lnSpc>
                <a:spcPts val="1220"/>
              </a:lnSpc>
              <a:spcAft>
                <a:spcPts val="400"/>
              </a:spcAft>
              <a:buClr>
                <a:srgbClr val="2D62AE"/>
              </a:buClr>
              <a:buFont typeface="Arial" panose="020B0604020202020204" pitchFamily="34" charset="0"/>
              <a:buChar char="•"/>
            </a:pPr>
            <a:endParaRPr lang="lv-LV" sz="1100" dirty="0">
              <a:solidFill>
                <a:srgbClr val="404040"/>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REHVA. (2024). </a:t>
            </a:r>
            <a:r>
              <a:rPr lang="en-GB" sz="1100" i="1" dirty="0">
                <a:solidFill>
                  <a:srgbClr val="404040"/>
                </a:solidFill>
                <a:latin typeface="Calibri" panose="020F0502020204030204" pitchFamily="34" charset="0"/>
                <a:cs typeface="Calibri" panose="020F0502020204030204" pitchFamily="34" charset="0"/>
              </a:rPr>
              <a:t>Guidebook No. 34: Instantaneous Wastewater Heat Recovery in Buildings</a:t>
            </a:r>
            <a:r>
              <a:rPr lang="en-GB" sz="1100" dirty="0">
                <a:solidFill>
                  <a:srgbClr val="404040"/>
                </a:solidFill>
                <a:latin typeface="Calibri" panose="020F0502020204030204" pitchFamily="34" charset="0"/>
                <a:cs typeface="Calibri" panose="020F0502020204030204" pitchFamily="34" charset="0"/>
              </a:rPr>
              <a:t>. Federation of European Heating, Ventilation and Air Conditioning Associations. Retrieved from </a:t>
            </a:r>
            <a:r>
              <a:rPr lang="en-GB" sz="1100" u="sng" dirty="0">
                <a:solidFill>
                  <a:srgbClr val="ED4D24"/>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https://www.rehva.eu/fileadmin/user_upload/2024/GB34_WWHR-1-24_protected.pdf</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Rosenow, J., Gibb, D., &amp; Thomas, S. (2025). From Inefficient to Efficient Renewable Heating: A Critical Assessment of the EU Renewable Energy Directive. </a:t>
            </a:r>
            <a:r>
              <a:rPr lang="en-GB" sz="1100" i="1" dirty="0">
                <a:solidFill>
                  <a:srgbClr val="404040"/>
                </a:solidFill>
                <a:latin typeface="Calibri" panose="020F0502020204030204" pitchFamily="34" charset="0"/>
                <a:cs typeface="Calibri" panose="020F0502020204030204" pitchFamily="34" charset="0"/>
              </a:rPr>
              <a:t>Sustainability</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17</a:t>
            </a:r>
            <a:r>
              <a:rPr lang="en-GB" sz="1100" dirty="0">
                <a:solidFill>
                  <a:srgbClr val="404040"/>
                </a:solidFill>
                <a:latin typeface="Calibri" panose="020F0502020204030204" pitchFamily="34" charset="0"/>
                <a:cs typeface="Calibri" panose="020F0502020204030204" pitchFamily="34" charset="0"/>
              </a:rPr>
              <a:t>(9), 4164. </a:t>
            </a:r>
            <a:r>
              <a:rPr lang="en-GB" sz="1100" u="sng" dirty="0">
                <a:solidFill>
                  <a:srgbClr val="ED4D24"/>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https://doi.org/10.3390/su17094164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Rosenqvist, F. (2023, December 13). </a:t>
            </a:r>
            <a:r>
              <a:rPr lang="en-GB" sz="1100" i="1" dirty="0">
                <a:solidFill>
                  <a:srgbClr val="404040"/>
                </a:solidFill>
                <a:latin typeface="Calibri" panose="020F0502020204030204" pitchFamily="34" charset="0"/>
                <a:cs typeface="Calibri" panose="020F0502020204030204" pitchFamily="34" charset="0"/>
              </a:rPr>
              <a:t>Heat pumps and urban heating as a cornerstone of sustainable cities</a:t>
            </a:r>
            <a:r>
              <a:rPr lang="en-GB" sz="1100" dirty="0">
                <a:solidFill>
                  <a:srgbClr val="404040"/>
                </a:solidFill>
                <a:latin typeface="Calibri" panose="020F0502020204030204" pitchFamily="34" charset="0"/>
                <a:cs typeface="Calibri" panose="020F0502020204030204" pitchFamily="34" charset="0"/>
              </a:rPr>
              <a:t>. Open Access Government. </a:t>
            </a:r>
            <a:r>
              <a:rPr lang="en-GB" sz="1100" u="sng" dirty="0">
                <a:solidFill>
                  <a:srgbClr val="ED4D24"/>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https://www.openaccessgovernment.org/heat-pumps-and-urban-heating-as-a-cornerstone-of-sustainable-cities/171234/</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St. John, J. (2024, December 18). </a:t>
            </a:r>
            <a:r>
              <a:rPr lang="en-GB" sz="1100" i="1" dirty="0">
                <a:solidFill>
                  <a:srgbClr val="404040"/>
                </a:solidFill>
                <a:latin typeface="Calibri" panose="020F0502020204030204" pitchFamily="34" charset="0"/>
                <a:cs typeface="Calibri" panose="020F0502020204030204" pitchFamily="34" charset="0"/>
              </a:rPr>
              <a:t>How heat pumps can maintain their momentum in 2025 and beyond</a:t>
            </a:r>
            <a:r>
              <a:rPr lang="en-GB" sz="1100" dirty="0">
                <a:solidFill>
                  <a:srgbClr val="404040"/>
                </a:solidFill>
                <a:latin typeface="Calibri" panose="020F0502020204030204" pitchFamily="34" charset="0"/>
                <a:cs typeface="Calibri" panose="020F0502020204030204" pitchFamily="34" charset="0"/>
              </a:rPr>
              <a:t>. </a:t>
            </a:r>
            <a:r>
              <a:rPr lang="es-ES" sz="1100" dirty="0">
                <a:solidFill>
                  <a:srgbClr val="404040"/>
                </a:solidFill>
                <a:latin typeface="Calibri" panose="020F0502020204030204" pitchFamily="34" charset="0"/>
                <a:cs typeface="Calibri" panose="020F0502020204030204" pitchFamily="34" charset="0"/>
              </a:rPr>
              <a:t>Canary Media; canarymedia. </a:t>
            </a:r>
            <a:r>
              <a:rPr lang="es-ES" sz="1100" u="sng" dirty="0">
                <a:solidFill>
                  <a:srgbClr val="ED4D24"/>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https://www.canarymedia.com/articles/heat-pumps/how-heat-pumps-can-maintain-their-momentum-in-2025-and-beyond</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b="1" dirty="0">
                <a:solidFill>
                  <a:srgbClr val="404040"/>
                </a:solidFill>
                <a:latin typeface="Calibri" panose="020F0502020204030204" pitchFamily="34" charset="0"/>
                <a:cs typeface="Calibri" panose="020F0502020204030204" pitchFamily="34" charset="0"/>
              </a:rPr>
              <a:t>Schmidt, D.</a:t>
            </a:r>
            <a:r>
              <a:rPr lang="en-GB" sz="1100" dirty="0">
                <a:solidFill>
                  <a:srgbClr val="404040"/>
                </a:solidFill>
                <a:latin typeface="Calibri" panose="020F0502020204030204" pitchFamily="34" charset="0"/>
                <a:cs typeface="Calibri" panose="020F0502020204030204" pitchFamily="34" charset="0"/>
              </a:rPr>
              <a:t> (Ed.). (2023). </a:t>
            </a:r>
            <a:r>
              <a:rPr lang="en-GB" sz="1100" i="1" dirty="0">
                <a:solidFill>
                  <a:srgbClr val="404040"/>
                </a:solidFill>
                <a:latin typeface="Calibri" panose="020F0502020204030204" pitchFamily="34" charset="0"/>
                <a:cs typeface="Calibri" panose="020F0502020204030204" pitchFamily="34" charset="0"/>
              </a:rPr>
              <a:t>Guidebook for the digitalisation of district heating: Transforming heat networks for a sustainable future</a:t>
            </a:r>
            <a:r>
              <a:rPr lang="en-GB" sz="1100" dirty="0">
                <a:solidFill>
                  <a:srgbClr val="404040"/>
                </a:solidFill>
                <a:latin typeface="Calibri" panose="020F0502020204030204" pitchFamily="34" charset="0"/>
                <a:cs typeface="Calibri" panose="020F0502020204030204" pitchFamily="34" charset="0"/>
              </a:rPr>
              <a:t> (Final Report of DHC Annex TS4). AGFW Project Company. Retrieved from </a:t>
            </a:r>
            <a:r>
              <a:rPr lang="en-GB" sz="1100" u="sng" dirty="0">
                <a:solidFill>
                  <a:srgbClr val="ED4D24"/>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https://www.iea-dhc.org/fileadmin/documents/Annex_TS4/IEA_DHC_Annex_TS4_Guidebook_2023.pdf</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Taušová, M., Domaracká, L., Čulková, K., Tauš, P., &amp; Kaňuch, P. (2024). Development of Energy Poverty and Its Solutions through the Use of Renewables: The EU Case with a Focus on Slovakia. </a:t>
            </a:r>
            <a:r>
              <a:rPr lang="en-GB" sz="1100" i="1" dirty="0">
                <a:solidFill>
                  <a:srgbClr val="404040"/>
                </a:solidFill>
                <a:latin typeface="Calibri" panose="020F0502020204030204" pitchFamily="34" charset="0"/>
                <a:cs typeface="Calibri" panose="020F0502020204030204" pitchFamily="34" charset="0"/>
              </a:rPr>
              <a:t>Energies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17</a:t>
            </a:r>
            <a:r>
              <a:rPr lang="en-GB" sz="1100" dirty="0">
                <a:solidFill>
                  <a:srgbClr val="404040"/>
                </a:solidFill>
                <a:latin typeface="Calibri" panose="020F0502020204030204" pitchFamily="34" charset="0"/>
                <a:cs typeface="Calibri" panose="020F0502020204030204" pitchFamily="34" charset="0"/>
              </a:rPr>
              <a:t>(15), 3762–3762. </a:t>
            </a:r>
            <a:r>
              <a:rPr lang="en-GB" sz="1100" u="sng" dirty="0">
                <a:solidFill>
                  <a:srgbClr val="ED4D24"/>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https://doi.org/10.3390/en17153762</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en-GB" sz="1100" dirty="0">
                <a:solidFill>
                  <a:srgbClr val="404040"/>
                </a:solidFill>
                <a:latin typeface="Calibri" panose="020F0502020204030204" pitchFamily="34" charset="0"/>
                <a:cs typeface="Calibri" panose="020F0502020204030204" pitchFamily="34" charset="0"/>
              </a:rPr>
              <a:t>Taylor, C. (2025). </a:t>
            </a:r>
            <a:r>
              <a:rPr lang="en-GB" sz="1100" i="1" dirty="0">
                <a:solidFill>
                  <a:srgbClr val="404040"/>
                </a:solidFill>
                <a:latin typeface="Calibri" panose="020F0502020204030204" pitchFamily="34" charset="0"/>
                <a:cs typeface="Calibri" panose="020F0502020204030204" pitchFamily="34" charset="0"/>
              </a:rPr>
              <a:t>Up in Smoke: The Biomass Energy Paradox</a:t>
            </a:r>
            <a:r>
              <a:rPr lang="en-GB" sz="1100" dirty="0">
                <a:solidFill>
                  <a:srgbClr val="404040"/>
                </a:solidFill>
                <a:latin typeface="Calibri" panose="020F0502020204030204" pitchFamily="34" charset="0"/>
                <a:cs typeface="Calibri" panose="020F0502020204030204" pitchFamily="34" charset="0"/>
              </a:rPr>
              <a:t>. Green European Journal. </a:t>
            </a:r>
            <a:r>
              <a:rPr lang="en-GB" sz="1100" u="sng" dirty="0">
                <a:solidFill>
                  <a:srgbClr val="ED4D24"/>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https://www.greeneuropeanjournal.eu/up-in-smoke-the-biomass-energy-paradox/</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dirty="0">
                <a:solidFill>
                  <a:srgbClr val="404040"/>
                </a:solidFill>
                <a:latin typeface="Calibri" panose="020F0502020204030204" pitchFamily="34" charset="0"/>
                <a:cs typeface="Calibri" panose="020F0502020204030204" pitchFamily="34" charset="0"/>
              </a:rPr>
              <a:t>Verheyen, J., Thommessen, C., Roes, J., &amp; Hoster, H. (2025). </a:t>
            </a:r>
            <a:r>
              <a:rPr lang="en-GB" sz="1100" dirty="0">
                <a:solidFill>
                  <a:srgbClr val="404040"/>
                </a:solidFill>
                <a:latin typeface="Calibri" panose="020F0502020204030204" pitchFamily="34" charset="0"/>
                <a:cs typeface="Calibri" panose="020F0502020204030204" pitchFamily="34" charset="0"/>
              </a:rPr>
              <a:t>Effects on the Unit Commitment of a District Heating System Due to Seasonal Aquifer Thermal Energy Storage and Solar Thermal Integration. </a:t>
            </a:r>
            <a:r>
              <a:rPr lang="de-DE" sz="1100" i="1" dirty="0">
                <a:solidFill>
                  <a:srgbClr val="404040"/>
                </a:solidFill>
                <a:latin typeface="Calibri" panose="020F0502020204030204" pitchFamily="34" charset="0"/>
                <a:cs typeface="Calibri" panose="020F0502020204030204" pitchFamily="34" charset="0"/>
              </a:rPr>
              <a:t>Energies</a:t>
            </a:r>
            <a:r>
              <a:rPr lang="de-DE" sz="1100" dirty="0">
                <a:solidFill>
                  <a:srgbClr val="404040"/>
                </a:solidFill>
                <a:latin typeface="Calibri" panose="020F0502020204030204" pitchFamily="34" charset="0"/>
                <a:cs typeface="Calibri" panose="020F0502020204030204" pitchFamily="34" charset="0"/>
              </a:rPr>
              <a:t>, </a:t>
            </a:r>
            <a:r>
              <a:rPr lang="de-DE" sz="1100" i="1" dirty="0">
                <a:solidFill>
                  <a:srgbClr val="404040"/>
                </a:solidFill>
                <a:latin typeface="Calibri" panose="020F0502020204030204" pitchFamily="34" charset="0"/>
                <a:cs typeface="Calibri" panose="020F0502020204030204" pitchFamily="34" charset="0"/>
              </a:rPr>
              <a:t>18</a:t>
            </a:r>
            <a:r>
              <a:rPr lang="de-DE" sz="1100" dirty="0">
                <a:solidFill>
                  <a:srgbClr val="404040"/>
                </a:solidFill>
                <a:latin typeface="Calibri" panose="020F0502020204030204" pitchFamily="34" charset="0"/>
                <a:cs typeface="Calibri" panose="020F0502020204030204" pitchFamily="34" charset="0"/>
              </a:rPr>
              <a:t>(3), 645–645. </a:t>
            </a:r>
            <a:r>
              <a:rPr lang="de-DE" sz="1100" u="sng" dirty="0">
                <a:solidFill>
                  <a:srgbClr val="ED4D24"/>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https://doi.org/10.3390/en18030645</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b="1" dirty="0">
                <a:solidFill>
                  <a:srgbClr val="404040"/>
                </a:solidFill>
                <a:latin typeface="Calibri" panose="020F0502020204030204" pitchFamily="34" charset="0"/>
                <a:cs typeface="Calibri" panose="020F0502020204030204" pitchFamily="34" charset="0"/>
              </a:rPr>
              <a:t>Voswinkel, F., Senat, D., Della Valle, N., </a:t>
            </a:r>
            <a:r>
              <a:rPr lang="de-DE" sz="1100" b="1" dirty="0" err="1">
                <a:solidFill>
                  <a:srgbClr val="404040"/>
                </a:solidFill>
                <a:latin typeface="Calibri" panose="020F0502020204030204" pitchFamily="34" charset="0"/>
                <a:cs typeface="Calibri" panose="020F0502020204030204" pitchFamily="34" charset="0"/>
              </a:rPr>
              <a:t>D’Angiolini</a:t>
            </a:r>
            <a:r>
              <a:rPr lang="de-DE" sz="1100" b="1" dirty="0">
                <a:solidFill>
                  <a:srgbClr val="404040"/>
                </a:solidFill>
                <a:latin typeface="Calibri" panose="020F0502020204030204" pitchFamily="34" charset="0"/>
                <a:cs typeface="Calibri" panose="020F0502020204030204" pitchFamily="34" charset="0"/>
              </a:rPr>
              <a:t>, G., &amp; </a:t>
            </a:r>
            <a:r>
              <a:rPr lang="de-DE" sz="1100" b="1" dirty="0" err="1">
                <a:solidFill>
                  <a:srgbClr val="404040"/>
                </a:solidFill>
                <a:latin typeface="Calibri" panose="020F0502020204030204" pitchFamily="34" charset="0"/>
                <a:cs typeface="Calibri" panose="020F0502020204030204" pitchFamily="34" charset="0"/>
              </a:rPr>
              <a:t>Callioni</a:t>
            </a:r>
            <a:r>
              <a:rPr lang="de-DE" sz="1100" b="1" dirty="0">
                <a:solidFill>
                  <a:srgbClr val="404040"/>
                </a:solidFill>
                <a:latin typeface="Calibri" panose="020F0502020204030204" pitchFamily="34" charset="0"/>
                <a:cs typeface="Calibri" panose="020F0502020204030204" pitchFamily="34" charset="0"/>
              </a:rPr>
              <a:t>, F.</a:t>
            </a:r>
            <a:r>
              <a:rPr lang="de-DE" sz="1100" dirty="0">
                <a:solidFill>
                  <a:srgbClr val="404040"/>
                </a:solidFill>
                <a:latin typeface="Calibri" panose="020F0502020204030204" pitchFamily="34" charset="0"/>
                <a:cs typeface="Calibri" panose="020F0502020204030204" pitchFamily="34" charset="0"/>
              </a:rPr>
              <a:t> (2025, </a:t>
            </a:r>
            <a:r>
              <a:rPr lang="de-DE" sz="1100" dirty="0" err="1">
                <a:solidFill>
                  <a:srgbClr val="404040"/>
                </a:solidFill>
                <a:latin typeface="Calibri" panose="020F0502020204030204" pitchFamily="34" charset="0"/>
                <a:cs typeface="Calibri" panose="020F0502020204030204" pitchFamily="34" charset="0"/>
              </a:rPr>
              <a:t>July</a:t>
            </a:r>
            <a:r>
              <a:rPr lang="de-DE" sz="1100" dirty="0">
                <a:solidFill>
                  <a:srgbClr val="404040"/>
                </a:solidFill>
                <a:latin typeface="Calibri" panose="020F0502020204030204" pitchFamily="34" charset="0"/>
                <a:cs typeface="Calibri" panose="020F0502020204030204" pitchFamily="34" charset="0"/>
              </a:rPr>
              <a:t> 28). </a:t>
            </a:r>
            <a:r>
              <a:rPr lang="en-GB" sz="1100" i="1" dirty="0">
                <a:solidFill>
                  <a:srgbClr val="404040"/>
                </a:solidFill>
                <a:latin typeface="Calibri" panose="020F0502020204030204" pitchFamily="34" charset="0"/>
                <a:cs typeface="Calibri" panose="020F0502020204030204" pitchFamily="34" charset="0"/>
              </a:rPr>
              <a:t>Staying cool without overheating the energy system</a:t>
            </a:r>
            <a:r>
              <a:rPr lang="en-GB" sz="1100" dirty="0">
                <a:solidFill>
                  <a:srgbClr val="404040"/>
                </a:solidFill>
                <a:latin typeface="Calibri" panose="020F0502020204030204" pitchFamily="34" charset="0"/>
                <a:cs typeface="Calibri" panose="020F0502020204030204" pitchFamily="34" charset="0"/>
              </a:rPr>
              <a:t>. International Energy Agency. Retrieved from </a:t>
            </a:r>
            <a:r>
              <a:rPr lang="en-GB" sz="1100" u="sng" dirty="0">
                <a:solidFill>
                  <a:srgbClr val="ED4D24"/>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https://www.iea.org/commentaries/staying-cool-without-overheating-the-energy-system</a:t>
            </a:r>
            <a:endParaRPr lang="en-IE" sz="1100" dirty="0">
              <a:solidFill>
                <a:srgbClr val="ED4D24"/>
              </a:solidFill>
              <a:latin typeface="Calibri" panose="020F0502020204030204" pitchFamily="34" charset="0"/>
              <a:cs typeface="Calibri" panose="020F0502020204030204" pitchFamily="34" charset="0"/>
            </a:endParaRPr>
          </a:p>
          <a:p>
            <a:pPr marL="171450" indent="-171450">
              <a:lnSpc>
                <a:spcPts val="1220"/>
              </a:lnSpc>
              <a:spcAft>
                <a:spcPts val="400"/>
              </a:spcAft>
              <a:buClr>
                <a:srgbClr val="2D62AE"/>
              </a:buClr>
              <a:buFont typeface="Arial" panose="020B0604020202020204" pitchFamily="34" charset="0"/>
              <a:buChar char="•"/>
            </a:pPr>
            <a:r>
              <a:rPr lang="de-DE" sz="1100" dirty="0" err="1">
                <a:solidFill>
                  <a:srgbClr val="404040"/>
                </a:solidFill>
                <a:latin typeface="Calibri" panose="020F0502020204030204" pitchFamily="34" charset="0"/>
                <a:cs typeface="Calibri" panose="020F0502020204030204" pitchFamily="34" charset="0"/>
              </a:rPr>
              <a:t>Zirne</a:t>
            </a:r>
            <a:r>
              <a:rPr lang="de-DE" sz="1100" dirty="0">
                <a:solidFill>
                  <a:srgbClr val="404040"/>
                </a:solidFill>
                <a:latin typeface="Calibri" panose="020F0502020204030204" pitchFamily="34" charset="0"/>
                <a:cs typeface="Calibri" panose="020F0502020204030204" pitchFamily="34" charset="0"/>
              </a:rPr>
              <a:t>, M. A., &amp; </a:t>
            </a:r>
            <a:r>
              <a:rPr lang="de-DE" sz="1100" dirty="0" err="1">
                <a:solidFill>
                  <a:srgbClr val="404040"/>
                </a:solidFill>
                <a:latin typeface="Calibri" panose="020F0502020204030204" pitchFamily="34" charset="0"/>
                <a:cs typeface="Calibri" panose="020F0502020204030204" pitchFamily="34" charset="0"/>
              </a:rPr>
              <a:t>Pakere</a:t>
            </a:r>
            <a:r>
              <a:rPr lang="de-DE" sz="1100" dirty="0">
                <a:solidFill>
                  <a:srgbClr val="404040"/>
                </a:solidFill>
                <a:latin typeface="Calibri" panose="020F0502020204030204" pitchFamily="34" charset="0"/>
                <a:cs typeface="Calibri" panose="020F0502020204030204" pitchFamily="34" charset="0"/>
              </a:rPr>
              <a:t>, I. (2024). </a:t>
            </a:r>
            <a:r>
              <a:rPr lang="en-GB" sz="1100" dirty="0">
                <a:solidFill>
                  <a:srgbClr val="404040"/>
                </a:solidFill>
                <a:latin typeface="Calibri" panose="020F0502020204030204" pitchFamily="34" charset="0"/>
                <a:cs typeface="Calibri" panose="020F0502020204030204" pitchFamily="34" charset="0"/>
              </a:rPr>
              <a:t>Integrating Low-temperature Waste Heat in District Heating Systems. Legal Framework and Pricing. </a:t>
            </a:r>
            <a:r>
              <a:rPr lang="en-GB" sz="1100" i="1" dirty="0">
                <a:solidFill>
                  <a:srgbClr val="404040"/>
                </a:solidFill>
                <a:latin typeface="Calibri" panose="020F0502020204030204" pitchFamily="34" charset="0"/>
                <a:cs typeface="Calibri" panose="020F0502020204030204" pitchFamily="34" charset="0"/>
              </a:rPr>
              <a:t>Environmental and Climate Technologies</a:t>
            </a:r>
            <a:r>
              <a:rPr lang="en-GB" sz="1100" dirty="0">
                <a:solidFill>
                  <a:srgbClr val="404040"/>
                </a:solidFill>
                <a:latin typeface="Calibri" panose="020F0502020204030204" pitchFamily="34" charset="0"/>
                <a:cs typeface="Calibri" panose="020F0502020204030204" pitchFamily="34" charset="0"/>
              </a:rPr>
              <a:t>, </a:t>
            </a:r>
            <a:r>
              <a:rPr lang="en-GB" sz="1100" i="1" dirty="0">
                <a:solidFill>
                  <a:srgbClr val="404040"/>
                </a:solidFill>
                <a:latin typeface="Calibri" panose="020F0502020204030204" pitchFamily="34" charset="0"/>
                <a:cs typeface="Calibri" panose="020F0502020204030204" pitchFamily="34" charset="0"/>
              </a:rPr>
              <a:t>28</a:t>
            </a:r>
            <a:r>
              <a:rPr lang="en-GB" sz="1100" dirty="0">
                <a:solidFill>
                  <a:srgbClr val="404040"/>
                </a:solidFill>
                <a:latin typeface="Calibri" panose="020F0502020204030204" pitchFamily="34" charset="0"/>
                <a:cs typeface="Calibri" panose="020F0502020204030204" pitchFamily="34" charset="0"/>
              </a:rPr>
              <a:t>(1). </a:t>
            </a:r>
            <a:r>
              <a:rPr lang="en-GB" sz="1100" u="sng" dirty="0">
                <a:solidFill>
                  <a:srgbClr val="ED4D24"/>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https://doi.org/10.2478/rtuect-2024-0067</a:t>
            </a:r>
            <a:r>
              <a:rPr lang="lv-LV" sz="1100" dirty="0">
                <a:solidFill>
                  <a:srgbClr val="ED4D24"/>
                </a:solidFill>
                <a:latin typeface="Calibri" panose="020F0502020204030204" pitchFamily="34" charset="0"/>
                <a:cs typeface="Calibri" panose="020F0502020204030204" pitchFamily="34" charset="0"/>
              </a:rPr>
              <a:t> </a:t>
            </a:r>
            <a:endParaRPr lang="en-IE" sz="1100" dirty="0">
              <a:solidFill>
                <a:srgbClr val="ED4D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886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146E5EC-23AC-17D8-F543-BCDC971C70AF}"/>
              </a:ext>
            </a:extLst>
          </p:cNvPr>
          <p:cNvSpPr/>
          <p:nvPr/>
        </p:nvSpPr>
        <p:spPr>
          <a:xfrm>
            <a:off x="1" y="766389"/>
            <a:ext cx="6603966" cy="33015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Text Placeholder 20">
            <a:extLst>
              <a:ext uri="{FF2B5EF4-FFF2-40B4-BE49-F238E27FC236}">
                <a16:creationId xmlns:a16="http://schemas.microsoft.com/office/drawing/2014/main" id="{4AEEC325-D759-A8BF-0CB2-290D6E5BE1F7}"/>
              </a:ext>
            </a:extLst>
          </p:cNvPr>
          <p:cNvSpPr txBox="1">
            <a:spLocks/>
          </p:cNvSpPr>
          <p:nvPr/>
        </p:nvSpPr>
        <p:spPr>
          <a:xfrm>
            <a:off x="404775" y="1396328"/>
            <a:ext cx="2040251"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800"/>
              </a:lnSpc>
              <a:spcBef>
                <a:spcPts val="0"/>
              </a:spcBef>
            </a:pPr>
            <a:r>
              <a:rPr lang="en-GB" sz="3000" dirty="0" err="1">
                <a:solidFill>
                  <a:schemeClr val="bg1"/>
                </a:solidFill>
              </a:rPr>
              <a:t>Anzahl</a:t>
            </a:r>
            <a:r>
              <a:rPr lang="en-GB" sz="3000" dirty="0">
                <a:solidFill>
                  <a:schemeClr val="bg1"/>
                </a:solidFill>
              </a:rPr>
              <a:t> der </a:t>
            </a:r>
            <a:r>
              <a:rPr lang="en-GB" sz="3000" dirty="0" err="1">
                <a:solidFill>
                  <a:schemeClr val="bg1"/>
                </a:solidFill>
              </a:rPr>
              <a:t>Fallstudien</a:t>
            </a:r>
            <a:r>
              <a:rPr lang="en-GB" sz="3000" dirty="0">
                <a:solidFill>
                  <a:schemeClr val="bg1"/>
                </a:solidFill>
              </a:rPr>
              <a:t>: 68</a:t>
            </a:r>
            <a:endParaRPr lang="en-IE" sz="3000" dirty="0">
              <a:solidFill>
                <a:schemeClr val="bg1"/>
              </a:solidFill>
            </a:endParaRPr>
          </a:p>
          <a:p>
            <a:pPr>
              <a:lnSpc>
                <a:spcPts val="2800"/>
              </a:lnSpc>
              <a:spcBef>
                <a:spcPts val="0"/>
              </a:spcBef>
            </a:pPr>
            <a:endParaRPr lang="en-US" sz="3000" i="1" dirty="0">
              <a:solidFill>
                <a:schemeClr val="bg1"/>
              </a:solidFill>
            </a:endParaRPr>
          </a:p>
        </p:txBody>
      </p:sp>
      <p:sp>
        <p:nvSpPr>
          <p:cNvPr id="14" name="Text Placeholder 32">
            <a:extLst>
              <a:ext uri="{FF2B5EF4-FFF2-40B4-BE49-F238E27FC236}">
                <a16:creationId xmlns:a16="http://schemas.microsoft.com/office/drawing/2014/main" id="{3A25D361-73AC-EE34-A19E-AFBAC59C70D1}"/>
              </a:ext>
            </a:extLst>
          </p:cNvPr>
          <p:cNvSpPr txBox="1">
            <a:spLocks/>
          </p:cNvSpPr>
          <p:nvPr/>
        </p:nvSpPr>
        <p:spPr>
          <a:xfrm>
            <a:off x="538771" y="466987"/>
            <a:ext cx="2192854"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Placeholder 11">
            <a:extLst>
              <a:ext uri="{FF2B5EF4-FFF2-40B4-BE49-F238E27FC236}">
                <a16:creationId xmlns:a16="http://schemas.microsoft.com/office/drawing/2014/main" id="{FEDA7B8C-E488-7116-975E-00683E0C08B3}"/>
              </a:ext>
            </a:extLst>
          </p:cNvPr>
          <p:cNvSpPr txBox="1">
            <a:spLocks/>
          </p:cNvSpPr>
          <p:nvPr/>
        </p:nvSpPr>
        <p:spPr>
          <a:xfrm>
            <a:off x="538771" y="429008"/>
            <a:ext cx="2285451"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err="1">
                <a:solidFill>
                  <a:schemeClr val="bg1"/>
                </a:solidFill>
              </a:rPr>
              <a:t>Anhang</a:t>
            </a:r>
            <a:endParaRPr lang="en-US" sz="3000" dirty="0">
              <a:solidFill>
                <a:schemeClr val="bg1"/>
              </a:solidFill>
            </a:endParaRPr>
          </a:p>
        </p:txBody>
      </p:sp>
      <p:grpSp>
        <p:nvGrpSpPr>
          <p:cNvPr id="16" name="Graphic 40">
            <a:extLst>
              <a:ext uri="{FF2B5EF4-FFF2-40B4-BE49-F238E27FC236}">
                <a16:creationId xmlns:a16="http://schemas.microsoft.com/office/drawing/2014/main" id="{DB6D7048-1DBE-8D53-E6D2-B87082031F18}"/>
              </a:ext>
            </a:extLst>
          </p:cNvPr>
          <p:cNvGrpSpPr/>
          <p:nvPr/>
        </p:nvGrpSpPr>
        <p:grpSpPr>
          <a:xfrm>
            <a:off x="-2772296" y="1813279"/>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C62FA2D0-9E17-4A6F-CBBF-626AA5D868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8D278620-F492-D8A3-D7F6-26E00E89888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8F69A3C-D629-F7C6-A6FD-6F9A5BDB30D8}"/>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D2F49FB-1A1A-099C-B21B-D21F721D2F7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26" name="Straight Connector 25">
            <a:extLst>
              <a:ext uri="{FF2B5EF4-FFF2-40B4-BE49-F238E27FC236}">
                <a16:creationId xmlns:a16="http://schemas.microsoft.com/office/drawing/2014/main" id="{BAE17F0C-DB03-1E1D-52F7-8B9A9062D30F}"/>
              </a:ext>
            </a:extLst>
          </p:cNvPr>
          <p:cNvCxnSpPr>
            <a:cxnSpLocks/>
          </p:cNvCxnSpPr>
          <p:nvPr/>
        </p:nvCxnSpPr>
        <p:spPr>
          <a:xfrm>
            <a:off x="0" y="4296707"/>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C8946D-AD48-855B-77A9-2FCEB1F0D7DE}"/>
              </a:ext>
            </a:extLst>
          </p:cNvPr>
          <p:cNvCxnSpPr>
            <a:cxnSpLocks/>
          </p:cNvCxnSpPr>
          <p:nvPr/>
        </p:nvCxnSpPr>
        <p:spPr>
          <a:xfrm>
            <a:off x="559085" y="4296707"/>
            <a:ext cx="0" cy="550054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F20D0962-7039-E968-081D-C93E8553DADE}"/>
              </a:ext>
            </a:extLst>
          </p:cNvPr>
          <p:cNvSpPr/>
          <p:nvPr/>
        </p:nvSpPr>
        <p:spPr>
          <a:xfrm rot="5400000">
            <a:off x="202418" y="4211081"/>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C96C81C8-599C-A513-2A45-1419B6472050}"/>
              </a:ext>
            </a:extLst>
          </p:cNvPr>
          <p:cNvGrpSpPr/>
          <p:nvPr/>
        </p:nvGrpSpPr>
        <p:grpSpPr>
          <a:xfrm>
            <a:off x="576076" y="9606081"/>
            <a:ext cx="7020904" cy="400869"/>
            <a:chOff x="576076" y="9606081"/>
            <a:chExt cx="7020904" cy="400869"/>
          </a:xfrm>
        </p:grpSpPr>
        <p:cxnSp>
          <p:nvCxnSpPr>
            <p:cNvPr id="29" name="Straight Connector 28">
              <a:extLst>
                <a:ext uri="{FF2B5EF4-FFF2-40B4-BE49-F238E27FC236}">
                  <a16:creationId xmlns:a16="http://schemas.microsoft.com/office/drawing/2014/main" id="{E4B519E5-66C2-9FF1-B123-EFA22698C930}"/>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D650EF3-9147-1D79-7EFF-8656C4AE1681}"/>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Placeholder 20">
            <a:extLst>
              <a:ext uri="{FF2B5EF4-FFF2-40B4-BE49-F238E27FC236}">
                <a16:creationId xmlns:a16="http://schemas.microsoft.com/office/drawing/2014/main" id="{BD130951-CCA8-0C4C-3AD3-00D0D4B93128}"/>
              </a:ext>
            </a:extLst>
          </p:cNvPr>
          <p:cNvSpPr txBox="1">
            <a:spLocks/>
          </p:cNvSpPr>
          <p:nvPr/>
        </p:nvSpPr>
        <p:spPr>
          <a:xfrm>
            <a:off x="2357081" y="1412797"/>
            <a:ext cx="3864816"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60"/>
              </a:lnSpc>
              <a:spcBef>
                <a:spcPts val="0"/>
              </a:spcBef>
            </a:pPr>
            <a:r>
              <a:rPr lang="de-DE" sz="1500" b="0" i="1" dirty="0">
                <a:solidFill>
                  <a:schemeClr val="bg1"/>
                </a:solidFill>
              </a:rPr>
              <a:t>Die Fallstudien enthalten Informationen über Gebäudetyp, Standort, allgemeine Beschreibung und Hintergrundsituation. Sie beinhalten allgemeine Informationen zu Heizungs-, Lüftungs- und Klimaanlagen, einschließlich technischer Angaben zu Geräten und Funktionsprinzipien. Die technischen Details umfassen Beschreibungen bewährter Verfahren, und viele Fallstudien enthalten Informationen zu Herausforderungen und Fehlentwicklungen (vor der Sanierung oder zu noch ungelösten Problemen).</a:t>
            </a:r>
            <a:endParaRPr lang="en-US" sz="1500" b="0" i="1" dirty="0">
              <a:solidFill>
                <a:schemeClr val="bg1"/>
              </a:solidFill>
            </a:endParaRPr>
          </a:p>
          <a:p>
            <a:pPr>
              <a:lnSpc>
                <a:spcPts val="1560"/>
              </a:lnSpc>
              <a:spcBef>
                <a:spcPts val="0"/>
              </a:spcBef>
            </a:pPr>
            <a:endParaRPr lang="en-US" sz="1500" i="1" dirty="0">
              <a:solidFill>
                <a:schemeClr val="bg1"/>
              </a:solidFill>
            </a:endParaRPr>
          </a:p>
        </p:txBody>
      </p:sp>
      <p:cxnSp>
        <p:nvCxnSpPr>
          <p:cNvPr id="33" name="Straight Connector 32">
            <a:extLst>
              <a:ext uri="{FF2B5EF4-FFF2-40B4-BE49-F238E27FC236}">
                <a16:creationId xmlns:a16="http://schemas.microsoft.com/office/drawing/2014/main" id="{D83A9BFF-8F45-23AE-9EDE-4723E2B3A190}"/>
              </a:ext>
            </a:extLst>
          </p:cNvPr>
          <p:cNvCxnSpPr>
            <a:cxnSpLocks/>
          </p:cNvCxnSpPr>
          <p:nvPr/>
        </p:nvCxnSpPr>
        <p:spPr>
          <a:xfrm>
            <a:off x="2357081" y="1396328"/>
            <a:ext cx="0" cy="204128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6FAB8F-193A-C7CA-3086-B5E3E8162EC7}"/>
              </a:ext>
            </a:extLst>
          </p:cNvPr>
          <p:cNvSpPr txBox="1"/>
          <p:nvPr/>
        </p:nvSpPr>
        <p:spPr>
          <a:xfrm>
            <a:off x="778610" y="4451583"/>
            <a:ext cx="6255241" cy="5555367"/>
          </a:xfrm>
          <a:prstGeom prst="rect">
            <a:avLst/>
          </a:prstGeom>
          <a:noFill/>
        </p:spPr>
        <p:txBody>
          <a:bodyPr wrap="square" rtlCol="0">
            <a:spAutoFit/>
          </a:bodyPr>
          <a:lstStyle/>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Lettland</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8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Gemischt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genutzter</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Geschäftskomplex</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Einzelhandelsflächen</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Lagerhallen</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2025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Tschechien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Typisches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1-2-stöckiges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Kaufhaus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2003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Tschechien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Bürogebäude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2008</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Dänemark</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6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Modernes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Bürogebäude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2010</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Italien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Campus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mit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Bürogebäuden</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Bars und Restaurant,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im</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Jahr 2013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Japan, Saudi-</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Arabien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Anbringung</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von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Tageslichtstrahlungsfolie</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London, Göteborg, Frankfurt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Richtige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Auswahl</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der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Heiz</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und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Kühlregister</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Norwegen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Multifunktionales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Bürogebäude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Norwegen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4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Werkstatt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Labore,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1956, HLK-</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Renovierung</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im</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Jahr 2013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Norwegen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5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und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Werkstatt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1992,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erweitert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im</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Jahr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Norwegen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8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Bürogebäude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1978,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im</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Jahr 2022</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Norwegen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9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Hotel, 1966,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2016</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Irland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Milchverarbeitungsanlage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1972,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Irland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Produktionsstätte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für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medizinische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Geräte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1974,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Irland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Unternehmen</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für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medizinische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Geräte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1999,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Irland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4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Firmengebäude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1970,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erweitert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2015,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2022</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Irland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6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Hafenverwaltungsgebäude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1981,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modernisiert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2013–2014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Bürogebäude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Spanien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8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Lagerhäuser</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mit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2022</a:t>
            </a: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775D47B9-0404-020D-845C-DA4D19B3B150}"/>
              </a:ext>
            </a:extLst>
          </p:cNvPr>
          <p:cNvSpPr txBox="1">
            <a:spLocks/>
          </p:cNvSpPr>
          <p:nvPr/>
        </p:nvSpPr>
        <p:spPr>
          <a:xfrm>
            <a:off x="778610" y="4102242"/>
            <a:ext cx="4333461"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err="1">
                <a:solidFill>
                  <a:srgbClr val="ED4D24"/>
                </a:solidFill>
              </a:rPr>
              <a:t>Gewerbe</a:t>
            </a:r>
            <a:r>
              <a:rPr lang="en-GB" sz="1600" b="1" dirty="0">
                <a:solidFill>
                  <a:srgbClr val="ED4D24"/>
                </a:solidFill>
              </a:rPr>
              <a:t>- / </a:t>
            </a:r>
            <a:r>
              <a:rPr lang="en-GB" sz="1600" b="1" dirty="0" err="1">
                <a:solidFill>
                  <a:srgbClr val="ED4D24"/>
                </a:solidFill>
              </a:rPr>
              <a:t>Industriegebäude</a:t>
            </a:r>
            <a:r>
              <a:rPr lang="en-GB" sz="1600" b="1" dirty="0">
                <a:solidFill>
                  <a:srgbClr val="ED4D24"/>
                </a:solidFill>
              </a:rPr>
              <a:t> (19)</a:t>
            </a:r>
          </a:p>
          <a:p>
            <a:pPr marL="363538" algn="l"/>
            <a:endParaRPr lang="en-GB" sz="1800" b="1" dirty="0">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DABBC34F-98F6-C772-F2BB-EDD0C521897F}"/>
              </a:ext>
            </a:extLst>
          </p:cNvPr>
          <p:cNvSpPr/>
          <p:nvPr/>
        </p:nvSpPr>
        <p:spPr>
          <a:xfrm>
            <a:off x="6562967" y="9382599"/>
            <a:ext cx="690408" cy="542824"/>
          </a:xfrm>
          <a:custGeom>
            <a:avLst/>
            <a:gdLst>
              <a:gd name="connsiteX0" fmla="*/ 1065444 w 1092242"/>
              <a:gd name="connsiteY0" fmla="*/ 834291 h 858760"/>
              <a:gd name="connsiteX1" fmla="*/ 1038645 w 1092242"/>
              <a:gd name="connsiteY1" fmla="*/ 833126 h 858760"/>
              <a:gd name="connsiteX2" fmla="*/ 1028484 w 1092242"/>
              <a:gd name="connsiteY2" fmla="*/ 365220 h 858760"/>
              <a:gd name="connsiteX3" fmla="*/ 939931 w 1092242"/>
              <a:gd name="connsiteY3" fmla="*/ 392346 h 858760"/>
              <a:gd name="connsiteX4" fmla="*/ 800948 w 1092242"/>
              <a:gd name="connsiteY4" fmla="*/ 447139 h 858760"/>
              <a:gd name="connsiteX5" fmla="*/ 741524 w 1092242"/>
              <a:gd name="connsiteY5" fmla="*/ 469609 h 858760"/>
              <a:gd name="connsiteX6" fmla="*/ 740438 w 1092242"/>
              <a:gd name="connsiteY6" fmla="*/ 426468 h 858760"/>
              <a:gd name="connsiteX7" fmla="*/ 734612 w 1092242"/>
              <a:gd name="connsiteY7" fmla="*/ 377450 h 858760"/>
              <a:gd name="connsiteX8" fmla="*/ 718221 w 1092242"/>
              <a:gd name="connsiteY8" fmla="*/ 371624 h 858760"/>
              <a:gd name="connsiteX9" fmla="*/ 705553 w 1092242"/>
              <a:gd name="connsiteY9" fmla="*/ 354225 h 858760"/>
              <a:gd name="connsiteX10" fmla="*/ 693691 w 1092242"/>
              <a:gd name="connsiteY10" fmla="*/ 234209 h 858760"/>
              <a:gd name="connsiteX11" fmla="*/ 681890 w 1092242"/>
              <a:gd name="connsiteY11" fmla="*/ 121183 h 858760"/>
              <a:gd name="connsiteX12" fmla="*/ 619409 w 1092242"/>
              <a:gd name="connsiteY12" fmla="*/ 110697 h 858760"/>
              <a:gd name="connsiteX13" fmla="*/ 556270 w 1092242"/>
              <a:gd name="connsiteY13" fmla="*/ 115833 h 858760"/>
              <a:gd name="connsiteX14" fmla="*/ 549172 w 1092242"/>
              <a:gd name="connsiteY14" fmla="*/ 172928 h 858760"/>
              <a:gd name="connsiteX15" fmla="*/ 539627 w 1092242"/>
              <a:gd name="connsiteY15" fmla="*/ 301791 h 858760"/>
              <a:gd name="connsiteX16" fmla="*/ 531354 w 1092242"/>
              <a:gd name="connsiteY16" fmla="*/ 403961 h 858760"/>
              <a:gd name="connsiteX17" fmla="*/ 528297 w 1092242"/>
              <a:gd name="connsiteY17" fmla="*/ 429232 h 858760"/>
              <a:gd name="connsiteX18" fmla="*/ 438210 w 1092242"/>
              <a:gd name="connsiteY18" fmla="*/ 452620 h 858760"/>
              <a:gd name="connsiteX19" fmla="*/ 424004 w 1092242"/>
              <a:gd name="connsiteY19" fmla="*/ 298813 h 858760"/>
              <a:gd name="connsiteX20" fmla="*/ 407691 w 1092242"/>
              <a:gd name="connsiteY20" fmla="*/ 144180 h 858760"/>
              <a:gd name="connsiteX21" fmla="*/ 348859 w 1092242"/>
              <a:gd name="connsiteY21" fmla="*/ 139519 h 858760"/>
              <a:gd name="connsiteX22" fmla="*/ 295261 w 1092242"/>
              <a:gd name="connsiteY22" fmla="*/ 140992 h 858760"/>
              <a:gd name="connsiteX23" fmla="*/ 276772 w 1092242"/>
              <a:gd name="connsiteY23" fmla="*/ 369373 h 858760"/>
              <a:gd name="connsiteX24" fmla="*/ 265926 w 1092242"/>
              <a:gd name="connsiteY24" fmla="*/ 465941 h 858760"/>
              <a:gd name="connsiteX25" fmla="*/ 169422 w 1092242"/>
              <a:gd name="connsiteY25" fmla="*/ 470602 h 858760"/>
              <a:gd name="connsiteX26" fmla="*/ 76207 w 1092242"/>
              <a:gd name="connsiteY26" fmla="*/ 471911 h 858760"/>
              <a:gd name="connsiteX27" fmla="*/ 73877 w 1092242"/>
              <a:gd name="connsiteY27" fmla="*/ 833126 h 858760"/>
              <a:gd name="connsiteX28" fmla="*/ 4791 w 1092242"/>
              <a:gd name="connsiteY28" fmla="*/ 836692 h 858760"/>
              <a:gd name="connsiteX29" fmla="*/ 196 w 1092242"/>
              <a:gd name="connsiteY29" fmla="*/ 849439 h 858760"/>
              <a:gd name="connsiteX30" fmla="*/ 547005 w 1092242"/>
              <a:gd name="connsiteY30" fmla="*/ 858761 h 858760"/>
              <a:gd name="connsiteX31" fmla="*/ 1092243 w 1092242"/>
              <a:gd name="connsiteY31" fmla="*/ 858761 h 858760"/>
              <a:gd name="connsiteX32" fmla="*/ 1065444 w 1092242"/>
              <a:gd name="connsiteY32" fmla="*/ 834291 h 858760"/>
              <a:gd name="connsiteX33" fmla="*/ 577234 w 1092242"/>
              <a:gd name="connsiteY33" fmla="*/ 164296 h 858760"/>
              <a:gd name="connsiteX34" fmla="*/ 577234 w 1092242"/>
              <a:gd name="connsiteY34" fmla="*/ 134001 h 858760"/>
              <a:gd name="connsiteX35" fmla="*/ 616850 w 1092242"/>
              <a:gd name="connsiteY35" fmla="*/ 134001 h 858760"/>
              <a:gd name="connsiteX36" fmla="*/ 658731 w 1092242"/>
              <a:gd name="connsiteY36" fmla="*/ 144488 h 858760"/>
              <a:gd name="connsiteX37" fmla="*/ 661127 w 1092242"/>
              <a:gd name="connsiteY37" fmla="*/ 194592 h 858760"/>
              <a:gd name="connsiteX38" fmla="*/ 577234 w 1092242"/>
              <a:gd name="connsiteY38" fmla="*/ 194592 h 858760"/>
              <a:gd name="connsiteX39" fmla="*/ 577234 w 1092242"/>
              <a:gd name="connsiteY39" fmla="*/ 164296 h 858760"/>
              <a:gd name="connsiteX40" fmla="*/ 563042 w 1092242"/>
              <a:gd name="connsiteY40" fmla="*/ 343738 h 858760"/>
              <a:gd name="connsiteX41" fmla="*/ 570732 w 1092242"/>
              <a:gd name="connsiteY41" fmla="*/ 244696 h 858760"/>
              <a:gd name="connsiteX42" fmla="*/ 573398 w 1092242"/>
              <a:gd name="connsiteY42" fmla="*/ 217896 h 858760"/>
              <a:gd name="connsiteX43" fmla="*/ 619591 w 1092242"/>
              <a:gd name="connsiteY43" fmla="*/ 217896 h 858760"/>
              <a:gd name="connsiteX44" fmla="*/ 665885 w 1092242"/>
              <a:gd name="connsiteY44" fmla="*/ 226052 h 858760"/>
              <a:gd name="connsiteX45" fmla="*/ 672737 w 1092242"/>
              <a:gd name="connsiteY45" fmla="*/ 299460 h 858760"/>
              <a:gd name="connsiteX46" fmla="*/ 679630 w 1092242"/>
              <a:gd name="connsiteY46" fmla="*/ 372869 h 858760"/>
              <a:gd name="connsiteX47" fmla="*/ 620346 w 1092242"/>
              <a:gd name="connsiteY47" fmla="*/ 399524 h 858760"/>
              <a:gd name="connsiteX48" fmla="*/ 559472 w 1092242"/>
              <a:gd name="connsiteY48" fmla="*/ 417002 h 858760"/>
              <a:gd name="connsiteX49" fmla="*/ 563042 w 1092242"/>
              <a:gd name="connsiteY49" fmla="*/ 343738 h 858760"/>
              <a:gd name="connsiteX50" fmla="*/ 317348 w 1092242"/>
              <a:gd name="connsiteY50" fmla="*/ 200502 h 858760"/>
              <a:gd name="connsiteX51" fmla="*/ 320844 w 1092242"/>
              <a:gd name="connsiteY51" fmla="*/ 174783 h 858760"/>
              <a:gd name="connsiteX52" fmla="*/ 383815 w 1092242"/>
              <a:gd name="connsiteY52" fmla="*/ 166408 h 858760"/>
              <a:gd name="connsiteX53" fmla="*/ 387366 w 1092242"/>
              <a:gd name="connsiteY53" fmla="*/ 181667 h 858760"/>
              <a:gd name="connsiteX54" fmla="*/ 390862 w 1092242"/>
              <a:gd name="connsiteY54" fmla="*/ 207409 h 858760"/>
              <a:gd name="connsiteX55" fmla="*/ 313904 w 1092242"/>
              <a:gd name="connsiteY55" fmla="*/ 218068 h 858760"/>
              <a:gd name="connsiteX56" fmla="*/ 317348 w 1092242"/>
              <a:gd name="connsiteY56" fmla="*/ 200502 h 858760"/>
              <a:gd name="connsiteX57" fmla="*/ 299866 w 1092242"/>
              <a:gd name="connsiteY57" fmla="*/ 440451 h 858760"/>
              <a:gd name="connsiteX58" fmla="*/ 307174 w 1092242"/>
              <a:gd name="connsiteY58" fmla="*/ 336747 h 858760"/>
              <a:gd name="connsiteX59" fmla="*/ 314104 w 1092242"/>
              <a:gd name="connsiteY59" fmla="*/ 251687 h 858760"/>
              <a:gd name="connsiteX60" fmla="*/ 353403 w 1092242"/>
              <a:gd name="connsiteY60" fmla="*/ 245861 h 858760"/>
              <a:gd name="connsiteX61" fmla="*/ 392791 w 1092242"/>
              <a:gd name="connsiteY61" fmla="*/ 256348 h 858760"/>
              <a:gd name="connsiteX62" fmla="*/ 400048 w 1092242"/>
              <a:gd name="connsiteY62" fmla="*/ 341408 h 858760"/>
              <a:gd name="connsiteX63" fmla="*/ 411779 w 1092242"/>
              <a:gd name="connsiteY63" fmla="*/ 465037 h 858760"/>
              <a:gd name="connsiteX64" fmla="*/ 297591 w 1092242"/>
              <a:gd name="connsiteY64" fmla="*/ 464920 h 858760"/>
              <a:gd name="connsiteX65" fmla="*/ 299866 w 1092242"/>
              <a:gd name="connsiteY65" fmla="*/ 440451 h 858760"/>
              <a:gd name="connsiteX66" fmla="*/ 101841 w 1092242"/>
              <a:gd name="connsiteY66" fmla="*/ 833126 h 858760"/>
              <a:gd name="connsiteX67" fmla="*/ 101841 w 1092242"/>
              <a:gd name="connsiteY67" fmla="*/ 497546 h 858760"/>
              <a:gd name="connsiteX68" fmla="*/ 409448 w 1092242"/>
              <a:gd name="connsiteY68" fmla="*/ 497546 h 858760"/>
              <a:gd name="connsiteX69" fmla="*/ 552765 w 1092242"/>
              <a:gd name="connsiteY69" fmla="*/ 450905 h 858760"/>
              <a:gd name="connsiteX70" fmla="*/ 704239 w 1092242"/>
              <a:gd name="connsiteY70" fmla="*/ 401966 h 858760"/>
              <a:gd name="connsiteX71" fmla="*/ 712665 w 1092242"/>
              <a:gd name="connsiteY71" fmla="*/ 431129 h 858760"/>
              <a:gd name="connsiteX72" fmla="*/ 716221 w 1092242"/>
              <a:gd name="connsiteY72" fmla="*/ 481233 h 858760"/>
              <a:gd name="connsiteX73" fmla="*/ 728772 w 1092242"/>
              <a:gd name="connsiteY73" fmla="*/ 501172 h 858760"/>
              <a:gd name="connsiteX74" fmla="*/ 870859 w 1092242"/>
              <a:gd name="connsiteY74" fmla="*/ 449227 h 858760"/>
              <a:gd name="connsiteX75" fmla="*/ 1007185 w 1092242"/>
              <a:gd name="connsiteY75" fmla="*/ 395492 h 858760"/>
              <a:gd name="connsiteX76" fmla="*/ 1010680 w 1092242"/>
              <a:gd name="connsiteY76" fmla="*/ 833126 h 858760"/>
              <a:gd name="connsiteX77" fmla="*/ 101841 w 1092242"/>
              <a:gd name="connsiteY77" fmla="*/ 833126 h 858760"/>
              <a:gd name="connsiteX78" fmla="*/ 361676 w 1092242"/>
              <a:gd name="connsiteY78" fmla="*/ 96849 h 858760"/>
              <a:gd name="connsiteX79" fmla="*/ 381484 w 1092242"/>
              <a:gd name="connsiteY79" fmla="*/ 79520 h 858760"/>
              <a:gd name="connsiteX80" fmla="*/ 409448 w 1092242"/>
              <a:gd name="connsiteY80" fmla="*/ 51206 h 858760"/>
              <a:gd name="connsiteX81" fmla="*/ 444404 w 1092242"/>
              <a:gd name="connsiteY81" fmla="*/ 34930 h 858760"/>
              <a:gd name="connsiteX82" fmla="*/ 514314 w 1092242"/>
              <a:gd name="connsiteY82" fmla="*/ 29929 h 858760"/>
              <a:gd name="connsiteX83" fmla="*/ 581895 w 1092242"/>
              <a:gd name="connsiteY83" fmla="*/ 32078 h 858760"/>
              <a:gd name="connsiteX84" fmla="*/ 598207 w 1092242"/>
              <a:gd name="connsiteY84" fmla="*/ 24532 h 858760"/>
              <a:gd name="connsiteX85" fmla="*/ 584225 w 1092242"/>
              <a:gd name="connsiteY85" fmla="*/ 8242 h 858760"/>
              <a:gd name="connsiteX86" fmla="*/ 521306 w 1092242"/>
              <a:gd name="connsiteY86" fmla="*/ 132 h 858760"/>
              <a:gd name="connsiteX87" fmla="*/ 449065 w 1092242"/>
              <a:gd name="connsiteY87" fmla="*/ 5613 h 858760"/>
              <a:gd name="connsiteX88" fmla="*/ 409448 w 1092242"/>
              <a:gd name="connsiteY88" fmla="*/ 18920 h 858760"/>
              <a:gd name="connsiteX89" fmla="*/ 377383 w 1092242"/>
              <a:gd name="connsiteY89" fmla="*/ 41381 h 858760"/>
              <a:gd name="connsiteX90" fmla="*/ 354871 w 1092242"/>
              <a:gd name="connsiteY90" fmla="*/ 71079 h 858760"/>
              <a:gd name="connsiteX91" fmla="*/ 350821 w 1092242"/>
              <a:gd name="connsiteY91" fmla="*/ 90888 h 858760"/>
              <a:gd name="connsiteX92" fmla="*/ 361676 w 1092242"/>
              <a:gd name="connsiteY92" fmla="*/ 96849 h 858760"/>
              <a:gd name="connsiteX93" fmla="*/ 645980 w 1092242"/>
              <a:gd name="connsiteY93" fmla="*/ 59325 h 858760"/>
              <a:gd name="connsiteX94" fmla="*/ 675109 w 1092242"/>
              <a:gd name="connsiteY94" fmla="*/ 46810 h 858760"/>
              <a:gd name="connsiteX95" fmla="*/ 717055 w 1092242"/>
              <a:gd name="connsiteY95" fmla="*/ 34203 h 858760"/>
              <a:gd name="connsiteX96" fmla="*/ 777645 w 1092242"/>
              <a:gd name="connsiteY96" fmla="*/ 49472 h 858760"/>
              <a:gd name="connsiteX97" fmla="*/ 845225 w 1092242"/>
              <a:gd name="connsiteY97" fmla="*/ 64941 h 858760"/>
              <a:gd name="connsiteX98" fmla="*/ 884841 w 1092242"/>
              <a:gd name="connsiteY98" fmla="*/ 60462 h 858760"/>
              <a:gd name="connsiteX99" fmla="*/ 902319 w 1092242"/>
              <a:gd name="connsiteY99" fmla="*/ 48381 h 858760"/>
              <a:gd name="connsiteX100" fmla="*/ 905814 w 1092242"/>
              <a:gd name="connsiteY100" fmla="*/ 33793 h 858760"/>
              <a:gd name="connsiteX101" fmla="*/ 894163 w 1092242"/>
              <a:gd name="connsiteY101" fmla="*/ 26802 h 858760"/>
              <a:gd name="connsiteX102" fmla="*/ 882511 w 1092242"/>
              <a:gd name="connsiteY102" fmla="*/ 31462 h 858760"/>
              <a:gd name="connsiteX103" fmla="*/ 849886 w 1092242"/>
              <a:gd name="connsiteY103" fmla="*/ 36123 h 858760"/>
              <a:gd name="connsiteX104" fmla="*/ 777645 w 1092242"/>
              <a:gd name="connsiteY104" fmla="*/ 19810 h 858760"/>
              <a:gd name="connsiteX105" fmla="*/ 718099 w 1092242"/>
              <a:gd name="connsiteY105" fmla="*/ 3497 h 858760"/>
              <a:gd name="connsiteX106" fmla="*/ 671492 w 1092242"/>
              <a:gd name="connsiteY106" fmla="*/ 17480 h 858760"/>
              <a:gd name="connsiteX107" fmla="*/ 637823 w 1092242"/>
              <a:gd name="connsiteY107" fmla="*/ 40784 h 858760"/>
              <a:gd name="connsiteX108" fmla="*/ 635493 w 1092242"/>
              <a:gd name="connsiteY108" fmla="*/ 54767 h 858760"/>
              <a:gd name="connsiteX109" fmla="*/ 645980 w 1092242"/>
              <a:gd name="connsiteY109" fmla="*/ 59325 h 858760"/>
              <a:gd name="connsiteX110" fmla="*/ 700743 w 1092242"/>
              <a:gd name="connsiteY110" fmla="*/ 593093 h 858760"/>
              <a:gd name="connsiteX111" fmla="*/ 593686 w 1092242"/>
              <a:gd name="connsiteY111" fmla="*/ 593727 h 858760"/>
              <a:gd name="connsiteX112" fmla="*/ 590442 w 1092242"/>
              <a:gd name="connsiteY112" fmla="*/ 649797 h 858760"/>
              <a:gd name="connsiteX113" fmla="*/ 598207 w 1092242"/>
              <a:gd name="connsiteY113" fmla="*/ 704953 h 858760"/>
              <a:gd name="connsiteX114" fmla="*/ 648310 w 1092242"/>
              <a:gd name="connsiteY114" fmla="*/ 707489 h 858760"/>
              <a:gd name="connsiteX115" fmla="*/ 697205 w 1092242"/>
              <a:gd name="connsiteY115" fmla="*/ 701663 h 858760"/>
              <a:gd name="connsiteX116" fmla="*/ 701866 w 1092242"/>
              <a:gd name="connsiteY116" fmla="*/ 644362 h 858760"/>
              <a:gd name="connsiteX117" fmla="*/ 700743 w 1092242"/>
              <a:gd name="connsiteY117" fmla="*/ 593093 h 858760"/>
              <a:gd name="connsiteX118" fmla="*/ 675109 w 1092242"/>
              <a:gd name="connsiteY118" fmla="*/ 674658 h 858760"/>
              <a:gd name="connsiteX119" fmla="*/ 619181 w 1092242"/>
              <a:gd name="connsiteY119" fmla="*/ 674658 h 858760"/>
              <a:gd name="connsiteX120" fmla="*/ 619181 w 1092242"/>
              <a:gd name="connsiteY120" fmla="*/ 618728 h 858760"/>
              <a:gd name="connsiteX121" fmla="*/ 675109 w 1092242"/>
              <a:gd name="connsiteY121" fmla="*/ 618728 h 858760"/>
              <a:gd name="connsiteX122" fmla="*/ 675109 w 1092242"/>
              <a:gd name="connsiteY122" fmla="*/ 674658 h 858760"/>
              <a:gd name="connsiteX123" fmla="*/ 910475 w 1092242"/>
              <a:gd name="connsiteY123" fmla="*/ 593093 h 858760"/>
              <a:gd name="connsiteX124" fmla="*/ 803418 w 1092242"/>
              <a:gd name="connsiteY124" fmla="*/ 593727 h 858760"/>
              <a:gd name="connsiteX125" fmla="*/ 800095 w 1092242"/>
              <a:gd name="connsiteY125" fmla="*/ 646301 h 858760"/>
              <a:gd name="connsiteX126" fmla="*/ 806695 w 1092242"/>
              <a:gd name="connsiteY126" fmla="*/ 701532 h 858760"/>
              <a:gd name="connsiteX127" fmla="*/ 854546 w 1092242"/>
              <a:gd name="connsiteY127" fmla="*/ 707438 h 858760"/>
              <a:gd name="connsiteX128" fmla="*/ 904798 w 1092242"/>
              <a:gd name="connsiteY128" fmla="*/ 701537 h 858760"/>
              <a:gd name="connsiteX129" fmla="*/ 911789 w 1092242"/>
              <a:gd name="connsiteY129" fmla="*/ 644362 h 858760"/>
              <a:gd name="connsiteX130" fmla="*/ 910475 w 1092242"/>
              <a:gd name="connsiteY130" fmla="*/ 593093 h 858760"/>
              <a:gd name="connsiteX131" fmla="*/ 884841 w 1092242"/>
              <a:gd name="connsiteY131" fmla="*/ 674658 h 858760"/>
              <a:gd name="connsiteX132" fmla="*/ 828913 w 1092242"/>
              <a:gd name="connsiteY132" fmla="*/ 674658 h 858760"/>
              <a:gd name="connsiteX133" fmla="*/ 828913 w 1092242"/>
              <a:gd name="connsiteY133" fmla="*/ 618728 h 858760"/>
              <a:gd name="connsiteX134" fmla="*/ 884841 w 1092242"/>
              <a:gd name="connsiteY134" fmla="*/ 618728 h 858760"/>
              <a:gd name="connsiteX135" fmla="*/ 884841 w 1092242"/>
              <a:gd name="connsiteY135" fmla="*/ 674658 h 858760"/>
              <a:gd name="connsiteX136" fmla="*/ 234285 w 1092242"/>
              <a:gd name="connsiteY136" fmla="*/ 590683 h 858760"/>
              <a:gd name="connsiteX137" fmla="*/ 183404 w 1092242"/>
              <a:gd name="connsiteY137" fmla="*/ 593871 h 858760"/>
              <a:gd name="connsiteX138" fmla="*/ 180300 w 1092242"/>
              <a:gd name="connsiteY138" fmla="*/ 649797 h 858760"/>
              <a:gd name="connsiteX139" fmla="*/ 188065 w 1092242"/>
              <a:gd name="connsiteY139" fmla="*/ 704953 h 858760"/>
              <a:gd name="connsiteX140" fmla="*/ 238400 w 1092242"/>
              <a:gd name="connsiteY140" fmla="*/ 707284 h 858760"/>
              <a:gd name="connsiteX141" fmla="*/ 287417 w 1092242"/>
              <a:gd name="connsiteY141" fmla="*/ 701458 h 858760"/>
              <a:gd name="connsiteX142" fmla="*/ 293089 w 1092242"/>
              <a:gd name="connsiteY142" fmla="*/ 649023 h 858760"/>
              <a:gd name="connsiteX143" fmla="*/ 287184 w 1092242"/>
              <a:gd name="connsiteY143" fmla="*/ 596509 h 858760"/>
              <a:gd name="connsiteX144" fmla="*/ 234285 w 1092242"/>
              <a:gd name="connsiteY144" fmla="*/ 590683 h 858760"/>
              <a:gd name="connsiteX145" fmla="*/ 264966 w 1092242"/>
              <a:gd name="connsiteY145" fmla="*/ 674658 h 858760"/>
              <a:gd name="connsiteX146" fmla="*/ 209038 w 1092242"/>
              <a:gd name="connsiteY146" fmla="*/ 674658 h 858760"/>
              <a:gd name="connsiteX147" fmla="*/ 209038 w 1092242"/>
              <a:gd name="connsiteY147" fmla="*/ 618728 h 858760"/>
              <a:gd name="connsiteX148" fmla="*/ 264966 w 1092242"/>
              <a:gd name="connsiteY148" fmla="*/ 618728 h 858760"/>
              <a:gd name="connsiteX149" fmla="*/ 264966 w 1092242"/>
              <a:gd name="connsiteY149" fmla="*/ 674658 h 858760"/>
              <a:gd name="connsiteX150" fmla="*/ 491011 w 1092242"/>
              <a:gd name="connsiteY150" fmla="*/ 593093 h 858760"/>
              <a:gd name="connsiteX151" fmla="*/ 390950 w 1092242"/>
              <a:gd name="connsiteY151" fmla="*/ 596202 h 858760"/>
              <a:gd name="connsiteX152" fmla="*/ 385138 w 1092242"/>
              <a:gd name="connsiteY152" fmla="*/ 648790 h 858760"/>
              <a:gd name="connsiteX153" fmla="*/ 391892 w 1092242"/>
              <a:gd name="connsiteY153" fmla="*/ 701532 h 858760"/>
              <a:gd name="connsiteX154" fmla="*/ 439743 w 1092242"/>
              <a:gd name="connsiteY154" fmla="*/ 707568 h 858760"/>
              <a:gd name="connsiteX155" fmla="*/ 487473 w 1092242"/>
              <a:gd name="connsiteY155" fmla="*/ 701663 h 858760"/>
              <a:gd name="connsiteX156" fmla="*/ 492134 w 1092242"/>
              <a:gd name="connsiteY156" fmla="*/ 644362 h 858760"/>
              <a:gd name="connsiteX157" fmla="*/ 491011 w 1092242"/>
              <a:gd name="connsiteY157" fmla="*/ 593093 h 858760"/>
              <a:gd name="connsiteX158" fmla="*/ 414109 w 1092242"/>
              <a:gd name="connsiteY158" fmla="*/ 674658 h 858760"/>
              <a:gd name="connsiteX159" fmla="*/ 414352 w 1092242"/>
              <a:gd name="connsiteY159" fmla="*/ 646460 h 858760"/>
              <a:gd name="connsiteX160" fmla="*/ 414589 w 1092242"/>
              <a:gd name="connsiteY160" fmla="*/ 618262 h 858760"/>
              <a:gd name="connsiteX161" fmla="*/ 467707 w 1092242"/>
              <a:gd name="connsiteY161" fmla="*/ 621058 h 858760"/>
              <a:gd name="connsiteX162" fmla="*/ 470038 w 1092242"/>
              <a:gd name="connsiteY162" fmla="*/ 674658 h 858760"/>
              <a:gd name="connsiteX163" fmla="*/ 414109 w 1092242"/>
              <a:gd name="connsiteY163" fmla="*/ 674658 h 85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092242" h="858760">
                <a:moveTo>
                  <a:pt x="1065444" y="834291"/>
                </a:moveTo>
                <a:lnTo>
                  <a:pt x="1038645" y="833126"/>
                </a:lnTo>
                <a:cubicBezTo>
                  <a:pt x="1036417" y="390990"/>
                  <a:pt x="1035615" y="369928"/>
                  <a:pt x="1028484" y="365220"/>
                </a:cubicBezTo>
                <a:cubicBezTo>
                  <a:pt x="1022239" y="361100"/>
                  <a:pt x="1004258" y="366609"/>
                  <a:pt x="939931" y="392346"/>
                </a:cubicBezTo>
                <a:cubicBezTo>
                  <a:pt x="895533" y="410109"/>
                  <a:pt x="832991" y="434764"/>
                  <a:pt x="800948" y="447139"/>
                </a:cubicBezTo>
                <a:cubicBezTo>
                  <a:pt x="768906" y="459513"/>
                  <a:pt x="742167" y="469623"/>
                  <a:pt x="741524" y="469609"/>
                </a:cubicBezTo>
                <a:cubicBezTo>
                  <a:pt x="740886" y="469595"/>
                  <a:pt x="740396" y="450178"/>
                  <a:pt x="740438" y="426468"/>
                </a:cubicBezTo>
                <a:cubicBezTo>
                  <a:pt x="740489" y="397795"/>
                  <a:pt x="738537" y="381379"/>
                  <a:pt x="734612" y="377450"/>
                </a:cubicBezTo>
                <a:cubicBezTo>
                  <a:pt x="731364" y="374206"/>
                  <a:pt x="723990" y="371582"/>
                  <a:pt x="718221" y="371624"/>
                </a:cubicBezTo>
                <a:cubicBezTo>
                  <a:pt x="709580" y="371689"/>
                  <a:pt x="707352" y="368627"/>
                  <a:pt x="705553" y="354225"/>
                </a:cubicBezTo>
                <a:cubicBezTo>
                  <a:pt x="704350" y="344610"/>
                  <a:pt x="699014" y="290605"/>
                  <a:pt x="693691" y="234209"/>
                </a:cubicBezTo>
                <a:cubicBezTo>
                  <a:pt x="688369" y="177813"/>
                  <a:pt x="683060" y="126949"/>
                  <a:pt x="681890" y="121183"/>
                </a:cubicBezTo>
                <a:cubicBezTo>
                  <a:pt x="679821" y="110957"/>
                  <a:pt x="678269" y="110697"/>
                  <a:pt x="619409" y="110697"/>
                </a:cubicBezTo>
                <a:cubicBezTo>
                  <a:pt x="580231" y="110697"/>
                  <a:pt x="558074" y="112500"/>
                  <a:pt x="556270" y="115833"/>
                </a:cubicBezTo>
                <a:cubicBezTo>
                  <a:pt x="554746" y="118657"/>
                  <a:pt x="551549" y="144348"/>
                  <a:pt x="549172" y="172928"/>
                </a:cubicBezTo>
                <a:cubicBezTo>
                  <a:pt x="546795" y="201504"/>
                  <a:pt x="542498" y="259494"/>
                  <a:pt x="539627" y="301791"/>
                </a:cubicBezTo>
                <a:cubicBezTo>
                  <a:pt x="536760" y="344088"/>
                  <a:pt x="533032" y="390067"/>
                  <a:pt x="531354" y="403961"/>
                </a:cubicBezTo>
                <a:lnTo>
                  <a:pt x="528297" y="429232"/>
                </a:lnTo>
                <a:cubicBezTo>
                  <a:pt x="454121" y="453711"/>
                  <a:pt x="440419" y="456367"/>
                  <a:pt x="438210" y="452620"/>
                </a:cubicBezTo>
                <a:cubicBezTo>
                  <a:pt x="436490" y="449702"/>
                  <a:pt x="430095" y="380489"/>
                  <a:pt x="424004" y="298813"/>
                </a:cubicBezTo>
                <a:cubicBezTo>
                  <a:pt x="417530" y="212070"/>
                  <a:pt x="410744" y="147764"/>
                  <a:pt x="407691" y="144180"/>
                </a:cubicBezTo>
                <a:cubicBezTo>
                  <a:pt x="403781" y="139603"/>
                  <a:pt x="388885" y="138424"/>
                  <a:pt x="348859" y="139519"/>
                </a:cubicBezTo>
                <a:lnTo>
                  <a:pt x="295261" y="140992"/>
                </a:lnTo>
                <a:cubicBezTo>
                  <a:pt x="286788" y="245744"/>
                  <a:pt x="280929" y="318104"/>
                  <a:pt x="276772" y="369373"/>
                </a:cubicBezTo>
                <a:cubicBezTo>
                  <a:pt x="272615" y="420642"/>
                  <a:pt x="267735" y="464095"/>
                  <a:pt x="265926" y="465941"/>
                </a:cubicBezTo>
                <a:cubicBezTo>
                  <a:pt x="264118" y="467782"/>
                  <a:pt x="220690" y="469879"/>
                  <a:pt x="169422" y="470602"/>
                </a:cubicBezTo>
                <a:lnTo>
                  <a:pt x="76207" y="471911"/>
                </a:lnTo>
                <a:lnTo>
                  <a:pt x="73877" y="833126"/>
                </a:lnTo>
                <a:cubicBezTo>
                  <a:pt x="25117" y="833238"/>
                  <a:pt x="8184" y="834809"/>
                  <a:pt x="4791" y="836692"/>
                </a:cubicBezTo>
                <a:cubicBezTo>
                  <a:pt x="1398" y="838575"/>
                  <a:pt x="-666" y="844312"/>
                  <a:pt x="196" y="849439"/>
                </a:cubicBezTo>
                <a:cubicBezTo>
                  <a:pt x="1753" y="858696"/>
                  <a:pt x="5393" y="858761"/>
                  <a:pt x="547005" y="858761"/>
                </a:cubicBezTo>
                <a:lnTo>
                  <a:pt x="1092243" y="858761"/>
                </a:lnTo>
                <a:cubicBezTo>
                  <a:pt x="1092243" y="836165"/>
                  <a:pt x="1090612" y="835387"/>
                  <a:pt x="1065444" y="834291"/>
                </a:cubicBezTo>
                <a:close/>
                <a:moveTo>
                  <a:pt x="577234" y="164296"/>
                </a:moveTo>
                <a:lnTo>
                  <a:pt x="577234" y="134001"/>
                </a:lnTo>
                <a:lnTo>
                  <a:pt x="616850" y="134001"/>
                </a:lnTo>
                <a:cubicBezTo>
                  <a:pt x="654154" y="134001"/>
                  <a:pt x="656601" y="134611"/>
                  <a:pt x="658731" y="144488"/>
                </a:cubicBezTo>
                <a:cubicBezTo>
                  <a:pt x="659980" y="150253"/>
                  <a:pt x="661029" y="163886"/>
                  <a:pt x="661127" y="194592"/>
                </a:cubicBezTo>
                <a:lnTo>
                  <a:pt x="577234" y="194592"/>
                </a:lnTo>
                <a:lnTo>
                  <a:pt x="577234" y="164296"/>
                </a:lnTo>
                <a:close/>
                <a:moveTo>
                  <a:pt x="563042" y="343738"/>
                </a:moveTo>
                <a:cubicBezTo>
                  <a:pt x="565806" y="304005"/>
                  <a:pt x="569264" y="259433"/>
                  <a:pt x="570732" y="244696"/>
                </a:cubicBezTo>
                <a:lnTo>
                  <a:pt x="573398" y="217896"/>
                </a:lnTo>
                <a:lnTo>
                  <a:pt x="619591" y="217896"/>
                </a:lnTo>
                <a:cubicBezTo>
                  <a:pt x="660446" y="217896"/>
                  <a:pt x="665802" y="218837"/>
                  <a:pt x="665885" y="226052"/>
                </a:cubicBezTo>
                <a:cubicBezTo>
                  <a:pt x="665937" y="230536"/>
                  <a:pt x="669022" y="263572"/>
                  <a:pt x="672737" y="299460"/>
                </a:cubicBezTo>
                <a:cubicBezTo>
                  <a:pt x="676456" y="335349"/>
                  <a:pt x="679555" y="368380"/>
                  <a:pt x="679630" y="372869"/>
                </a:cubicBezTo>
                <a:cubicBezTo>
                  <a:pt x="679742" y="379273"/>
                  <a:pt x="667009" y="384996"/>
                  <a:pt x="620346" y="399524"/>
                </a:cubicBezTo>
                <a:cubicBezTo>
                  <a:pt x="587665" y="409694"/>
                  <a:pt x="560269" y="417561"/>
                  <a:pt x="559472" y="417002"/>
                </a:cubicBezTo>
                <a:cubicBezTo>
                  <a:pt x="558675" y="416438"/>
                  <a:pt x="560283" y="383472"/>
                  <a:pt x="563042" y="343738"/>
                </a:cubicBezTo>
                <a:close/>
                <a:moveTo>
                  <a:pt x="317348" y="200502"/>
                </a:moveTo>
                <a:cubicBezTo>
                  <a:pt x="319245" y="190844"/>
                  <a:pt x="320816" y="179267"/>
                  <a:pt x="320844" y="174783"/>
                </a:cubicBezTo>
                <a:cubicBezTo>
                  <a:pt x="320886" y="167834"/>
                  <a:pt x="325560" y="166608"/>
                  <a:pt x="383815" y="166408"/>
                </a:cubicBezTo>
                <a:lnTo>
                  <a:pt x="387366" y="181667"/>
                </a:lnTo>
                <a:cubicBezTo>
                  <a:pt x="389323" y="190057"/>
                  <a:pt x="390894" y="201639"/>
                  <a:pt x="390862" y="207409"/>
                </a:cubicBezTo>
                <a:cubicBezTo>
                  <a:pt x="390810" y="217425"/>
                  <a:pt x="389081" y="217900"/>
                  <a:pt x="313904" y="218068"/>
                </a:cubicBezTo>
                <a:lnTo>
                  <a:pt x="317348" y="200502"/>
                </a:lnTo>
                <a:close/>
                <a:moveTo>
                  <a:pt x="299866" y="440451"/>
                </a:moveTo>
                <a:cubicBezTo>
                  <a:pt x="301115" y="426990"/>
                  <a:pt x="304405" y="380326"/>
                  <a:pt x="307174" y="336747"/>
                </a:cubicBezTo>
                <a:cubicBezTo>
                  <a:pt x="309942" y="293168"/>
                  <a:pt x="313060" y="254889"/>
                  <a:pt x="314104" y="251687"/>
                </a:cubicBezTo>
                <a:cubicBezTo>
                  <a:pt x="315414" y="247669"/>
                  <a:pt x="327602" y="245861"/>
                  <a:pt x="353403" y="245861"/>
                </a:cubicBezTo>
                <a:cubicBezTo>
                  <a:pt x="388494" y="245861"/>
                  <a:pt x="390927" y="246509"/>
                  <a:pt x="392791" y="256348"/>
                </a:cubicBezTo>
                <a:cubicBezTo>
                  <a:pt x="393886" y="262113"/>
                  <a:pt x="397149" y="300393"/>
                  <a:pt x="400048" y="341408"/>
                </a:cubicBezTo>
                <a:cubicBezTo>
                  <a:pt x="402942" y="382423"/>
                  <a:pt x="406768" y="427018"/>
                  <a:pt x="411779" y="465037"/>
                </a:cubicBezTo>
                <a:lnTo>
                  <a:pt x="297591" y="464920"/>
                </a:lnTo>
                <a:lnTo>
                  <a:pt x="299866" y="440451"/>
                </a:lnTo>
                <a:close/>
                <a:moveTo>
                  <a:pt x="101841" y="833126"/>
                </a:moveTo>
                <a:lnTo>
                  <a:pt x="101841" y="497546"/>
                </a:lnTo>
                <a:lnTo>
                  <a:pt x="409448" y="497546"/>
                </a:lnTo>
                <a:lnTo>
                  <a:pt x="552765" y="450905"/>
                </a:lnTo>
                <a:cubicBezTo>
                  <a:pt x="631592" y="425256"/>
                  <a:pt x="699755" y="403234"/>
                  <a:pt x="704239" y="401966"/>
                </a:cubicBezTo>
                <a:cubicBezTo>
                  <a:pt x="711411" y="399944"/>
                  <a:pt x="712427" y="403462"/>
                  <a:pt x="712665" y="431129"/>
                </a:cubicBezTo>
                <a:cubicBezTo>
                  <a:pt x="712810" y="448430"/>
                  <a:pt x="714413" y="470979"/>
                  <a:pt x="716221" y="481233"/>
                </a:cubicBezTo>
                <a:cubicBezTo>
                  <a:pt x="718635" y="494908"/>
                  <a:pt x="721977" y="500221"/>
                  <a:pt x="728772" y="501172"/>
                </a:cubicBezTo>
                <a:cubicBezTo>
                  <a:pt x="733862" y="501885"/>
                  <a:pt x="797802" y="478511"/>
                  <a:pt x="870859" y="449227"/>
                </a:cubicBezTo>
                <a:cubicBezTo>
                  <a:pt x="943916" y="419943"/>
                  <a:pt x="1005264" y="395763"/>
                  <a:pt x="1007185" y="395492"/>
                </a:cubicBezTo>
                <a:cubicBezTo>
                  <a:pt x="1009110" y="395227"/>
                  <a:pt x="1010680" y="493584"/>
                  <a:pt x="1010680" y="833126"/>
                </a:cubicBezTo>
                <a:lnTo>
                  <a:pt x="101841" y="833126"/>
                </a:lnTo>
                <a:close/>
                <a:moveTo>
                  <a:pt x="361676" y="96849"/>
                </a:moveTo>
                <a:cubicBezTo>
                  <a:pt x="366164" y="96924"/>
                  <a:pt x="375076" y="89126"/>
                  <a:pt x="381484" y="79520"/>
                </a:cubicBezTo>
                <a:cubicBezTo>
                  <a:pt x="387893" y="69914"/>
                  <a:pt x="400476" y="57176"/>
                  <a:pt x="409448" y="51206"/>
                </a:cubicBezTo>
                <a:cubicBezTo>
                  <a:pt x="418420" y="45240"/>
                  <a:pt x="434150" y="37913"/>
                  <a:pt x="444404" y="34930"/>
                </a:cubicBezTo>
                <a:cubicBezTo>
                  <a:pt x="454657" y="31942"/>
                  <a:pt x="486117" y="29696"/>
                  <a:pt x="514314" y="29929"/>
                </a:cubicBezTo>
                <a:cubicBezTo>
                  <a:pt x="542512" y="30167"/>
                  <a:pt x="572923" y="31132"/>
                  <a:pt x="581895" y="32078"/>
                </a:cubicBezTo>
                <a:cubicBezTo>
                  <a:pt x="595639" y="33523"/>
                  <a:pt x="598207" y="32334"/>
                  <a:pt x="598207" y="24532"/>
                </a:cubicBezTo>
                <a:cubicBezTo>
                  <a:pt x="598207" y="18915"/>
                  <a:pt x="592708" y="12507"/>
                  <a:pt x="584225" y="8242"/>
                </a:cubicBezTo>
                <a:cubicBezTo>
                  <a:pt x="574960" y="3581"/>
                  <a:pt x="553739" y="845"/>
                  <a:pt x="521306" y="132"/>
                </a:cubicBezTo>
                <a:cubicBezTo>
                  <a:pt x="490219" y="-553"/>
                  <a:pt x="463867" y="1447"/>
                  <a:pt x="449065" y="5613"/>
                </a:cubicBezTo>
                <a:cubicBezTo>
                  <a:pt x="436248" y="9216"/>
                  <a:pt x="418420" y="15205"/>
                  <a:pt x="409448" y="18920"/>
                </a:cubicBezTo>
                <a:cubicBezTo>
                  <a:pt x="400476" y="22630"/>
                  <a:pt x="386047" y="32739"/>
                  <a:pt x="377383" y="41381"/>
                </a:cubicBezTo>
                <a:cubicBezTo>
                  <a:pt x="368714" y="50026"/>
                  <a:pt x="358586" y="63389"/>
                  <a:pt x="354871" y="71079"/>
                </a:cubicBezTo>
                <a:cubicBezTo>
                  <a:pt x="351157" y="78770"/>
                  <a:pt x="349335" y="87681"/>
                  <a:pt x="350821" y="90888"/>
                </a:cubicBezTo>
                <a:cubicBezTo>
                  <a:pt x="352303" y="94090"/>
                  <a:pt x="357193" y="96775"/>
                  <a:pt x="361676" y="96849"/>
                </a:cubicBezTo>
                <a:close/>
                <a:moveTo>
                  <a:pt x="645980" y="59325"/>
                </a:moveTo>
                <a:cubicBezTo>
                  <a:pt x="650468" y="59269"/>
                  <a:pt x="663574" y="53639"/>
                  <a:pt x="675109" y="46810"/>
                </a:cubicBezTo>
                <a:cubicBezTo>
                  <a:pt x="689198" y="38472"/>
                  <a:pt x="702966" y="34333"/>
                  <a:pt x="717055" y="34203"/>
                </a:cubicBezTo>
                <a:cubicBezTo>
                  <a:pt x="730138" y="34077"/>
                  <a:pt x="752934" y="39824"/>
                  <a:pt x="777645" y="49472"/>
                </a:cubicBezTo>
                <a:cubicBezTo>
                  <a:pt x="806825" y="60868"/>
                  <a:pt x="824629" y="64941"/>
                  <a:pt x="845225" y="64941"/>
                </a:cubicBezTo>
                <a:cubicBezTo>
                  <a:pt x="860605" y="64946"/>
                  <a:pt x="878433" y="62928"/>
                  <a:pt x="884841" y="60462"/>
                </a:cubicBezTo>
                <a:cubicBezTo>
                  <a:pt x="891250" y="58001"/>
                  <a:pt x="899117" y="52562"/>
                  <a:pt x="902319" y="48381"/>
                </a:cubicBezTo>
                <a:cubicBezTo>
                  <a:pt x="905525" y="44205"/>
                  <a:pt x="907096" y="37638"/>
                  <a:pt x="905814" y="33793"/>
                </a:cubicBezTo>
                <a:cubicBezTo>
                  <a:pt x="904532" y="29948"/>
                  <a:pt x="899289" y="26802"/>
                  <a:pt x="894163" y="26802"/>
                </a:cubicBezTo>
                <a:cubicBezTo>
                  <a:pt x="889036" y="26802"/>
                  <a:pt x="883792" y="28899"/>
                  <a:pt x="882511" y="31462"/>
                </a:cubicBezTo>
                <a:cubicBezTo>
                  <a:pt x="881229" y="34026"/>
                  <a:pt x="866548" y="36123"/>
                  <a:pt x="849886" y="36123"/>
                </a:cubicBezTo>
                <a:cubicBezTo>
                  <a:pt x="826358" y="36123"/>
                  <a:pt x="810218" y="32479"/>
                  <a:pt x="777645" y="19810"/>
                </a:cubicBezTo>
                <a:cubicBezTo>
                  <a:pt x="754574" y="10838"/>
                  <a:pt x="727780" y="3497"/>
                  <a:pt x="718099" y="3497"/>
                </a:cubicBezTo>
                <a:cubicBezTo>
                  <a:pt x="708098" y="3497"/>
                  <a:pt x="687977" y="9533"/>
                  <a:pt x="671492" y="17480"/>
                </a:cubicBezTo>
                <a:cubicBezTo>
                  <a:pt x="655539" y="25170"/>
                  <a:pt x="640387" y="35657"/>
                  <a:pt x="637823" y="40784"/>
                </a:cubicBezTo>
                <a:cubicBezTo>
                  <a:pt x="635260" y="45911"/>
                  <a:pt x="634211" y="52203"/>
                  <a:pt x="635493" y="54767"/>
                </a:cubicBezTo>
                <a:cubicBezTo>
                  <a:pt x="636775" y="57330"/>
                  <a:pt x="641496" y="59381"/>
                  <a:pt x="645980" y="59325"/>
                </a:cubicBezTo>
                <a:close/>
                <a:moveTo>
                  <a:pt x="700743" y="593093"/>
                </a:moveTo>
                <a:cubicBezTo>
                  <a:pt x="620891" y="591061"/>
                  <a:pt x="595900" y="591937"/>
                  <a:pt x="593686" y="593727"/>
                </a:cubicBezTo>
                <a:cubicBezTo>
                  <a:pt x="591473" y="595512"/>
                  <a:pt x="590014" y="620746"/>
                  <a:pt x="590442" y="649797"/>
                </a:cubicBezTo>
                <a:cubicBezTo>
                  <a:pt x="591062" y="692127"/>
                  <a:pt x="592605" y="703084"/>
                  <a:pt x="598207" y="704953"/>
                </a:cubicBezTo>
                <a:cubicBezTo>
                  <a:pt x="602052" y="706235"/>
                  <a:pt x="624601" y="707377"/>
                  <a:pt x="648310" y="707489"/>
                </a:cubicBezTo>
                <a:cubicBezTo>
                  <a:pt x="677742" y="707633"/>
                  <a:pt x="693258" y="705783"/>
                  <a:pt x="697205" y="701663"/>
                </a:cubicBezTo>
                <a:cubicBezTo>
                  <a:pt x="701251" y="697449"/>
                  <a:pt x="702654" y="680185"/>
                  <a:pt x="701866" y="644362"/>
                </a:cubicBezTo>
                <a:lnTo>
                  <a:pt x="700743" y="593093"/>
                </a:lnTo>
                <a:close/>
                <a:moveTo>
                  <a:pt x="675109" y="674658"/>
                </a:moveTo>
                <a:lnTo>
                  <a:pt x="619181" y="674658"/>
                </a:lnTo>
                <a:lnTo>
                  <a:pt x="619181" y="618728"/>
                </a:lnTo>
                <a:lnTo>
                  <a:pt x="675109" y="618728"/>
                </a:lnTo>
                <a:lnTo>
                  <a:pt x="675109" y="674658"/>
                </a:lnTo>
                <a:close/>
                <a:moveTo>
                  <a:pt x="910475" y="593093"/>
                </a:moveTo>
                <a:cubicBezTo>
                  <a:pt x="830628" y="591061"/>
                  <a:pt x="805632" y="591937"/>
                  <a:pt x="803418" y="593727"/>
                </a:cubicBezTo>
                <a:cubicBezTo>
                  <a:pt x="801205" y="595512"/>
                  <a:pt x="799708" y="619175"/>
                  <a:pt x="800095" y="646301"/>
                </a:cubicBezTo>
                <a:cubicBezTo>
                  <a:pt x="800557" y="679062"/>
                  <a:pt x="802775" y="697612"/>
                  <a:pt x="806695" y="701532"/>
                </a:cubicBezTo>
                <a:cubicBezTo>
                  <a:pt x="810587" y="705424"/>
                  <a:pt x="826913" y="707438"/>
                  <a:pt x="854546" y="707438"/>
                </a:cubicBezTo>
                <a:cubicBezTo>
                  <a:pt x="880931" y="707442"/>
                  <a:pt x="899574" y="705251"/>
                  <a:pt x="904798" y="701537"/>
                </a:cubicBezTo>
                <a:cubicBezTo>
                  <a:pt x="912050" y="696377"/>
                  <a:pt x="912936" y="689139"/>
                  <a:pt x="911789" y="644362"/>
                </a:cubicBezTo>
                <a:lnTo>
                  <a:pt x="910475" y="593093"/>
                </a:lnTo>
                <a:close/>
                <a:moveTo>
                  <a:pt x="884841" y="674658"/>
                </a:moveTo>
                <a:lnTo>
                  <a:pt x="828913" y="674658"/>
                </a:lnTo>
                <a:lnTo>
                  <a:pt x="828913" y="618728"/>
                </a:lnTo>
                <a:lnTo>
                  <a:pt x="884841" y="618728"/>
                </a:lnTo>
                <a:lnTo>
                  <a:pt x="884841" y="674658"/>
                </a:lnTo>
                <a:close/>
                <a:moveTo>
                  <a:pt x="234285" y="590683"/>
                </a:moveTo>
                <a:cubicBezTo>
                  <a:pt x="208437" y="590725"/>
                  <a:pt x="185543" y="592161"/>
                  <a:pt x="183404" y="593871"/>
                </a:cubicBezTo>
                <a:cubicBezTo>
                  <a:pt x="181269" y="595577"/>
                  <a:pt x="179871" y="620746"/>
                  <a:pt x="180300" y="649797"/>
                </a:cubicBezTo>
                <a:cubicBezTo>
                  <a:pt x="180920" y="692127"/>
                  <a:pt x="182462" y="703084"/>
                  <a:pt x="188065" y="704953"/>
                </a:cubicBezTo>
                <a:cubicBezTo>
                  <a:pt x="191910" y="706235"/>
                  <a:pt x="214561" y="707284"/>
                  <a:pt x="238400" y="707284"/>
                </a:cubicBezTo>
                <a:cubicBezTo>
                  <a:pt x="266947" y="707284"/>
                  <a:pt x="283684" y="705293"/>
                  <a:pt x="287417" y="701458"/>
                </a:cubicBezTo>
                <a:cubicBezTo>
                  <a:pt x="291104" y="697668"/>
                  <a:pt x="293089" y="679328"/>
                  <a:pt x="293089" y="649023"/>
                </a:cubicBezTo>
                <a:cubicBezTo>
                  <a:pt x="293089" y="617623"/>
                  <a:pt x="291160" y="600485"/>
                  <a:pt x="287184" y="596509"/>
                </a:cubicBezTo>
                <a:cubicBezTo>
                  <a:pt x="283190" y="592515"/>
                  <a:pt x="266090" y="590632"/>
                  <a:pt x="234285" y="590683"/>
                </a:cubicBezTo>
                <a:close/>
                <a:moveTo>
                  <a:pt x="264966" y="674658"/>
                </a:moveTo>
                <a:lnTo>
                  <a:pt x="209038" y="674658"/>
                </a:lnTo>
                <a:lnTo>
                  <a:pt x="209038" y="618728"/>
                </a:lnTo>
                <a:lnTo>
                  <a:pt x="264966" y="618728"/>
                </a:lnTo>
                <a:lnTo>
                  <a:pt x="264966" y="674658"/>
                </a:lnTo>
                <a:close/>
                <a:moveTo>
                  <a:pt x="491011" y="593093"/>
                </a:moveTo>
                <a:cubicBezTo>
                  <a:pt x="412329" y="590875"/>
                  <a:pt x="395518" y="592268"/>
                  <a:pt x="390950" y="596202"/>
                </a:cubicBezTo>
                <a:cubicBezTo>
                  <a:pt x="385870" y="600579"/>
                  <a:pt x="384486" y="613121"/>
                  <a:pt x="385138" y="648790"/>
                </a:cubicBezTo>
                <a:cubicBezTo>
                  <a:pt x="385693" y="679347"/>
                  <a:pt x="388042" y="697682"/>
                  <a:pt x="391892" y="701532"/>
                </a:cubicBezTo>
                <a:cubicBezTo>
                  <a:pt x="395760" y="705401"/>
                  <a:pt x="412264" y="707484"/>
                  <a:pt x="439743" y="707568"/>
                </a:cubicBezTo>
                <a:cubicBezTo>
                  <a:pt x="468131" y="707657"/>
                  <a:pt x="483558" y="705745"/>
                  <a:pt x="487473" y="701663"/>
                </a:cubicBezTo>
                <a:cubicBezTo>
                  <a:pt x="491519" y="697449"/>
                  <a:pt x="492922" y="680185"/>
                  <a:pt x="492134" y="644362"/>
                </a:cubicBezTo>
                <a:lnTo>
                  <a:pt x="491011" y="593093"/>
                </a:lnTo>
                <a:close/>
                <a:moveTo>
                  <a:pt x="414109" y="674658"/>
                </a:moveTo>
                <a:lnTo>
                  <a:pt x="414352" y="646460"/>
                </a:lnTo>
                <a:lnTo>
                  <a:pt x="414589" y="618262"/>
                </a:lnTo>
                <a:lnTo>
                  <a:pt x="467707" y="621058"/>
                </a:lnTo>
                <a:lnTo>
                  <a:pt x="470038" y="674658"/>
                </a:lnTo>
                <a:lnTo>
                  <a:pt x="414109" y="674658"/>
                </a:lnTo>
                <a:close/>
              </a:path>
            </a:pathLst>
          </a:custGeom>
          <a:solidFill>
            <a:srgbClr val="ED4D24"/>
          </a:solidFill>
          <a:ln w="4657" cap="flat">
            <a:noFill/>
            <a:prstDash val="solid"/>
            <a:miter/>
          </a:ln>
        </p:spPr>
        <p:txBody>
          <a:bodyPr rtlCol="0" anchor="ctr"/>
          <a:lstStyle/>
          <a:p>
            <a:endParaRPr lang="en-US" dirty="0"/>
          </a:p>
        </p:txBody>
      </p:sp>
    </p:spTree>
    <p:extLst>
      <p:ext uri="{BB962C8B-B14F-4D97-AF65-F5344CB8AC3E}">
        <p14:creationId xmlns:p14="http://schemas.microsoft.com/office/powerpoint/2010/main" val="3548279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F889-4D1E-1068-79DA-6B97B681C0DA}"/>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D5B31E7-B30E-BE0C-8915-D957BE141A84}"/>
              </a:ext>
            </a:extLst>
          </p:cNvPr>
          <p:cNvCxnSpPr>
            <a:cxnSpLocks/>
          </p:cNvCxnSpPr>
          <p:nvPr/>
        </p:nvCxnSpPr>
        <p:spPr>
          <a:xfrm>
            <a:off x="-5141" y="2697699"/>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4799FA-AD9D-3D9F-8AE9-46939F0FE31B}"/>
              </a:ext>
            </a:extLst>
          </p:cNvPr>
          <p:cNvCxnSpPr>
            <a:cxnSpLocks/>
          </p:cNvCxnSpPr>
          <p:nvPr/>
        </p:nvCxnSpPr>
        <p:spPr>
          <a:xfrm>
            <a:off x="553944" y="2697699"/>
            <a:ext cx="0" cy="707492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B1EF5082-41E5-69AD-8828-F663FF96AC33}"/>
              </a:ext>
            </a:extLst>
          </p:cNvPr>
          <p:cNvSpPr/>
          <p:nvPr/>
        </p:nvSpPr>
        <p:spPr>
          <a:xfrm rot="5400000">
            <a:off x="197277" y="261207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974C7962-C970-D9E6-B400-119D96A73FAC}"/>
              </a:ext>
            </a:extLst>
          </p:cNvPr>
          <p:cNvGrpSpPr/>
          <p:nvPr/>
        </p:nvGrpSpPr>
        <p:grpSpPr>
          <a:xfrm>
            <a:off x="538771" y="9581456"/>
            <a:ext cx="7020904" cy="400869"/>
            <a:chOff x="576076" y="9606081"/>
            <a:chExt cx="7020904" cy="400869"/>
          </a:xfrm>
        </p:grpSpPr>
        <p:cxnSp>
          <p:nvCxnSpPr>
            <p:cNvPr id="29" name="Straight Connector 28">
              <a:extLst>
                <a:ext uri="{FF2B5EF4-FFF2-40B4-BE49-F238E27FC236}">
                  <a16:creationId xmlns:a16="http://schemas.microsoft.com/office/drawing/2014/main" id="{D006D584-62EF-D978-9FED-65C17B0DB3CB}"/>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E357A58-6FC7-A2BD-8D76-A3C81D0DBE9A}"/>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F5BBF6DD-EA44-7F52-AF48-766381AEFB1A}"/>
              </a:ext>
            </a:extLst>
          </p:cNvPr>
          <p:cNvSpPr txBox="1"/>
          <p:nvPr/>
        </p:nvSpPr>
        <p:spPr>
          <a:xfrm>
            <a:off x="773469" y="2966030"/>
            <a:ext cx="6255241" cy="6837769"/>
          </a:xfrm>
          <a:prstGeom prst="rect">
            <a:avLst/>
          </a:prstGeom>
          <a:noFill/>
        </p:spPr>
        <p:txBody>
          <a:bodyPr wrap="square" rtlCol="0">
            <a:spAutoFit/>
          </a:bodyPr>
          <a:lstStyle/>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Deutschland Fallbeispiel 1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Thermalbad, öffentliches Schwimmbad, 1989, teilweise renoviert 2003 und 2017</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Deutschland Fallbeispiel 5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Universität, 1970, Renovierung der HLK-Anlage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1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Verschiedene öffentliche Gebäude (typische Beispiele)</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2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Universitätscampusgebäude, 2009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3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Universitätscampusgebäude, Anfang der 2000er Jahre</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5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Kultur- und Gemeindezentrum, 1953, renoviert 2009</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9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Öffentliche Schule, 1960er Jahre, renoviert 2016–2018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Lettland Fallbeispiel 1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Universität, 1975, renoviert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Lettland</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2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Lettische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Nationalbibliothek</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2014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Lettland</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7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Öffentliche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Schule, 1937,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renoviert</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2008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Norwegen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1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Schule,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kombinierte</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Büros</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und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Klassenzimmer</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1955,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Renovierung</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der HLK- Anlage 2012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Norwegen</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b="1" dirty="0" err="1">
                <a:solidFill>
                  <a:srgbClr val="404040"/>
                </a:solidFill>
                <a:latin typeface="Calibri" panose="020F0502020204030204" pitchFamily="34" charset="0"/>
                <a:ea typeface="Calibri" panose="020F0502020204030204" pitchFamily="34" charset="0"/>
                <a:cs typeface="Calibri" panose="020F0502020204030204" pitchFamily="34" charset="0"/>
              </a:rPr>
              <a:t>Fallbeispiel</a:t>
            </a:r>
            <a:r>
              <a:rPr lang="en-I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 3 </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IE" sz="1350" dirty="0" err="1">
                <a:solidFill>
                  <a:srgbClr val="404040"/>
                </a:solidFill>
                <a:latin typeface="Calibri" panose="020F0502020204030204" pitchFamily="34" charset="0"/>
                <a:ea typeface="Calibri" panose="020F0502020204030204" pitchFamily="34" charset="0"/>
                <a:cs typeface="Calibri" panose="020F0502020204030204" pitchFamily="34" charset="0"/>
              </a:rPr>
              <a:t>Kurszentrum</a:t>
            </a:r>
            <a:r>
              <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rPr>
              <a:t>, 2005</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Norwegen Fallbeispiel 6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Schule, kombinierte Büros und Klassenzimmer, 1985, erweitert im Jahr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Norwegen Fallbeispiel 7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Pflegeheim,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Irland Fallbeispiel 5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Hochschulbibliothek, 1984, renoviert im Jahr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1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Grundschule, 1963, renoviert im Jahr 2023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2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Wissenschafts- und Kulturzentrum, 1849, renoviert 2021</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4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Wissenschafts- und Konferenzzentrum, Kultur- und Bildungseinrichtung, 2024</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5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Zentrum für Umweltbildung, 2020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6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Sozialpflegeheim, Mitte des 17. Jahrhunderts, 1922 umgebaut, 1994 renoviert</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7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Regionalkrankenhaus, 1996, renoviert und erweitert zwischen 2014 und 2020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8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Vorschule, 2022</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Serbien Fallbeispiel 2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Technische Schule, 1979, renoviert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Serbien Fallbeispiel 3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Kulturzentrum, 1950, renoviert 2018</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Serbien Fallbeispiel 5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Haus der Künste, 1987, renoviert 2019</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FDECC17A-03C8-543B-DC69-C3A09331269C}"/>
              </a:ext>
            </a:extLst>
          </p:cNvPr>
          <p:cNvSpPr txBox="1">
            <a:spLocks/>
          </p:cNvSpPr>
          <p:nvPr/>
        </p:nvSpPr>
        <p:spPr>
          <a:xfrm>
            <a:off x="771351" y="2532274"/>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err="1">
                <a:solidFill>
                  <a:srgbClr val="ED4D24"/>
                </a:solidFill>
              </a:rPr>
              <a:t>Öffentliche</a:t>
            </a:r>
            <a:r>
              <a:rPr lang="en-GB" sz="1600" b="1" dirty="0">
                <a:solidFill>
                  <a:srgbClr val="ED4D24"/>
                </a:solidFill>
              </a:rPr>
              <a:t> / </a:t>
            </a:r>
            <a:r>
              <a:rPr lang="en-GB" sz="1600" b="1" dirty="0" err="1">
                <a:solidFill>
                  <a:srgbClr val="ED4D24"/>
                </a:solidFill>
              </a:rPr>
              <a:t>institutionelle</a:t>
            </a:r>
            <a:r>
              <a:rPr lang="en-GB" sz="1600" b="1" dirty="0">
                <a:solidFill>
                  <a:srgbClr val="ED4D24"/>
                </a:solidFill>
              </a:rPr>
              <a:t> </a:t>
            </a:r>
            <a:r>
              <a:rPr lang="en-GB" sz="1600" b="1" dirty="0" err="1">
                <a:solidFill>
                  <a:srgbClr val="ED4D24"/>
                </a:solidFill>
              </a:rPr>
              <a:t>Gebäude</a:t>
            </a:r>
            <a:r>
              <a:rPr lang="en-GB" sz="1600" b="1" dirty="0">
                <a:solidFill>
                  <a:srgbClr val="ED4D24"/>
                </a:solidFill>
              </a:rPr>
              <a:t> (25)</a:t>
            </a:r>
          </a:p>
          <a:p>
            <a:pPr marL="9525" algn="l"/>
            <a:endParaRPr lang="en-GB" sz="1800" b="1"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03330A19-E674-7227-7BFD-2653B2B4A3B9}"/>
              </a:ext>
            </a:extLst>
          </p:cNvPr>
          <p:cNvSpPr/>
          <p:nvPr/>
        </p:nvSpPr>
        <p:spPr>
          <a:xfrm>
            <a:off x="6516375" y="9164005"/>
            <a:ext cx="679542" cy="613278"/>
          </a:xfrm>
          <a:custGeom>
            <a:avLst/>
            <a:gdLst>
              <a:gd name="connsiteX0" fmla="*/ 750142 w 978749"/>
              <a:gd name="connsiteY0" fmla="*/ 638406 h 883309"/>
              <a:gd name="connsiteX1" fmla="*/ 696776 w 978749"/>
              <a:gd name="connsiteY1" fmla="*/ 644209 h 883309"/>
              <a:gd name="connsiteX2" fmla="*/ 691253 w 978749"/>
              <a:gd name="connsiteY2" fmla="*/ 694313 h 883309"/>
              <a:gd name="connsiteX3" fmla="*/ 695681 w 978749"/>
              <a:gd name="connsiteY3" fmla="*/ 744678 h 883309"/>
              <a:gd name="connsiteX4" fmla="*/ 752705 w 978749"/>
              <a:gd name="connsiteY4" fmla="*/ 749339 h 883309"/>
              <a:gd name="connsiteX5" fmla="*/ 806303 w 978749"/>
              <a:gd name="connsiteY5" fmla="*/ 748146 h 883309"/>
              <a:gd name="connsiteX6" fmla="*/ 802770 w 978749"/>
              <a:gd name="connsiteY6" fmla="*/ 644232 h 883309"/>
              <a:gd name="connsiteX7" fmla="*/ 750142 w 978749"/>
              <a:gd name="connsiteY7" fmla="*/ 638406 h 883309"/>
              <a:gd name="connsiteX8" fmla="*/ 780669 w 978749"/>
              <a:gd name="connsiteY8" fmla="*/ 727172 h 883309"/>
              <a:gd name="connsiteX9" fmla="*/ 720080 w 978749"/>
              <a:gd name="connsiteY9" fmla="*/ 727172 h 883309"/>
              <a:gd name="connsiteX10" fmla="*/ 720080 w 978749"/>
              <a:gd name="connsiteY10" fmla="*/ 666581 h 883309"/>
              <a:gd name="connsiteX11" fmla="*/ 780669 w 978749"/>
              <a:gd name="connsiteY11" fmla="*/ 666581 h 883309"/>
              <a:gd name="connsiteX12" fmla="*/ 780669 w 978749"/>
              <a:gd name="connsiteY12" fmla="*/ 727172 h 883309"/>
              <a:gd name="connsiteX13" fmla="*/ 940299 w 978749"/>
              <a:gd name="connsiteY13" fmla="*/ 858841 h 883309"/>
              <a:gd name="connsiteX14" fmla="*/ 901848 w 978749"/>
              <a:gd name="connsiteY14" fmla="*/ 857675 h 883309"/>
              <a:gd name="connsiteX15" fmla="*/ 896101 w 978749"/>
              <a:gd name="connsiteY15" fmla="*/ 192262 h 883309"/>
              <a:gd name="connsiteX16" fmla="*/ 870388 w 978749"/>
              <a:gd name="connsiteY16" fmla="*/ 186436 h 883309"/>
              <a:gd name="connsiteX17" fmla="*/ 850580 w 978749"/>
              <a:gd name="connsiteY17" fmla="*/ 186515 h 883309"/>
              <a:gd name="connsiteX18" fmla="*/ 844829 w 978749"/>
              <a:gd name="connsiteY18" fmla="*/ 5828 h 883309"/>
              <a:gd name="connsiteX19" fmla="*/ 493802 w 978749"/>
              <a:gd name="connsiteY19" fmla="*/ 2 h 883309"/>
              <a:gd name="connsiteX20" fmla="*/ 142152 w 978749"/>
              <a:gd name="connsiteY20" fmla="*/ 5674 h 883309"/>
              <a:gd name="connsiteX21" fmla="*/ 136559 w 978749"/>
              <a:gd name="connsiteY21" fmla="*/ 98891 h 883309"/>
              <a:gd name="connsiteX22" fmla="*/ 137491 w 978749"/>
              <a:gd name="connsiteY22" fmla="*/ 186515 h 883309"/>
              <a:gd name="connsiteX23" fmla="*/ 91737 w 978749"/>
              <a:gd name="connsiteY23" fmla="*/ 192341 h 883309"/>
              <a:gd name="connsiteX24" fmla="*/ 86144 w 978749"/>
              <a:gd name="connsiteY24" fmla="*/ 527921 h 883309"/>
              <a:gd name="connsiteX25" fmla="*/ 86223 w 978749"/>
              <a:gd name="connsiteY25" fmla="*/ 857675 h 883309"/>
              <a:gd name="connsiteX26" fmla="*/ 0 w 978749"/>
              <a:gd name="connsiteY26" fmla="*/ 871658 h 883309"/>
              <a:gd name="connsiteX27" fmla="*/ 0 w 978749"/>
              <a:gd name="connsiteY27" fmla="*/ 883310 h 883309"/>
              <a:gd name="connsiteX28" fmla="*/ 978749 w 978749"/>
              <a:gd name="connsiteY28" fmla="*/ 883310 h 883309"/>
              <a:gd name="connsiteX29" fmla="*/ 940299 w 978749"/>
              <a:gd name="connsiteY29" fmla="*/ 858841 h 883309"/>
              <a:gd name="connsiteX30" fmla="*/ 165455 w 978749"/>
              <a:gd name="connsiteY30" fmla="*/ 107281 h 883309"/>
              <a:gd name="connsiteX31" fmla="*/ 165455 w 978749"/>
              <a:gd name="connsiteY31" fmla="*/ 28047 h 883309"/>
              <a:gd name="connsiteX32" fmla="*/ 822616 w 978749"/>
              <a:gd name="connsiteY32" fmla="*/ 28047 h 883309"/>
              <a:gd name="connsiteX33" fmla="*/ 822616 w 978749"/>
              <a:gd name="connsiteY33" fmla="*/ 186515 h 883309"/>
              <a:gd name="connsiteX34" fmla="*/ 165455 w 978749"/>
              <a:gd name="connsiteY34" fmla="*/ 186515 h 883309"/>
              <a:gd name="connsiteX35" fmla="*/ 165455 w 978749"/>
              <a:gd name="connsiteY35" fmla="*/ 107281 h 883309"/>
              <a:gd name="connsiteX36" fmla="*/ 871553 w 978749"/>
              <a:gd name="connsiteY36" fmla="*/ 855345 h 883309"/>
              <a:gd name="connsiteX37" fmla="*/ 114187 w 978749"/>
              <a:gd name="connsiteY37" fmla="*/ 857675 h 883309"/>
              <a:gd name="connsiteX38" fmla="*/ 114187 w 978749"/>
              <a:gd name="connsiteY38" fmla="*/ 214480 h 883309"/>
              <a:gd name="connsiteX39" fmla="*/ 872411 w 978749"/>
              <a:gd name="connsiteY39" fmla="*/ 214480 h 883309"/>
              <a:gd name="connsiteX40" fmla="*/ 871553 w 978749"/>
              <a:gd name="connsiteY40" fmla="*/ 855345 h 883309"/>
              <a:gd name="connsiteX41" fmla="*/ 438107 w 978749"/>
              <a:gd name="connsiteY41" fmla="*/ 65333 h 883309"/>
              <a:gd name="connsiteX42" fmla="*/ 408152 w 978749"/>
              <a:gd name="connsiteY42" fmla="*/ 60672 h 883309"/>
              <a:gd name="connsiteX43" fmla="*/ 372894 w 978749"/>
              <a:gd name="connsiteY43" fmla="*/ 76370 h 883309"/>
              <a:gd name="connsiteX44" fmla="*/ 356242 w 978749"/>
              <a:gd name="connsiteY44" fmla="*/ 113657 h 883309"/>
              <a:gd name="connsiteX45" fmla="*/ 362892 w 978749"/>
              <a:gd name="connsiteY45" fmla="*/ 148063 h 883309"/>
              <a:gd name="connsiteX46" fmla="*/ 386196 w 978749"/>
              <a:gd name="connsiteY46" fmla="*/ 169037 h 883309"/>
              <a:gd name="connsiteX47" fmla="*/ 412473 w 978749"/>
              <a:gd name="connsiteY47" fmla="*/ 177193 h 883309"/>
              <a:gd name="connsiteX48" fmla="*/ 436942 w 978749"/>
              <a:gd name="connsiteY48" fmla="*/ 170281 h 883309"/>
              <a:gd name="connsiteX49" fmla="*/ 460245 w 978749"/>
              <a:gd name="connsiteY49" fmla="*/ 149307 h 883309"/>
              <a:gd name="connsiteX50" fmla="*/ 468383 w 978749"/>
              <a:gd name="connsiteY50" fmla="*/ 117768 h 883309"/>
              <a:gd name="connsiteX51" fmla="*/ 459062 w 978749"/>
              <a:gd name="connsiteY51" fmla="*/ 85142 h 883309"/>
              <a:gd name="connsiteX52" fmla="*/ 438107 w 978749"/>
              <a:gd name="connsiteY52" fmla="*/ 65333 h 883309"/>
              <a:gd name="connsiteX53" fmla="*/ 439738 w 978749"/>
              <a:gd name="connsiteY53" fmla="*/ 136411 h 883309"/>
              <a:gd name="connsiteX54" fmla="*/ 429252 w 978749"/>
              <a:gd name="connsiteY54" fmla="*/ 150319 h 883309"/>
              <a:gd name="connsiteX55" fmla="*/ 411308 w 978749"/>
              <a:gd name="connsiteY55" fmla="*/ 153814 h 883309"/>
              <a:gd name="connsiteX56" fmla="*/ 389169 w 978749"/>
              <a:gd name="connsiteY56" fmla="*/ 144567 h 883309"/>
              <a:gd name="connsiteX57" fmla="*/ 379848 w 978749"/>
              <a:gd name="connsiteY57" fmla="*/ 116602 h 883309"/>
              <a:gd name="connsiteX58" fmla="*/ 389169 w 978749"/>
              <a:gd name="connsiteY58" fmla="*/ 88637 h 883309"/>
              <a:gd name="connsiteX59" fmla="*/ 412473 w 978749"/>
              <a:gd name="connsiteY59" fmla="*/ 79316 h 883309"/>
              <a:gd name="connsiteX60" fmla="*/ 435935 w 978749"/>
              <a:gd name="connsiteY60" fmla="*/ 92133 h 883309"/>
              <a:gd name="connsiteX61" fmla="*/ 445257 w 978749"/>
              <a:gd name="connsiteY61" fmla="*/ 115437 h 883309"/>
              <a:gd name="connsiteX62" fmla="*/ 439738 w 978749"/>
              <a:gd name="connsiteY62" fmla="*/ 136411 h 883309"/>
              <a:gd name="connsiteX63" fmla="*/ 241192 w 978749"/>
              <a:gd name="connsiteY63" fmla="*/ 638686 h 883309"/>
              <a:gd name="connsiteX64" fmla="*/ 184303 w 978749"/>
              <a:gd name="connsiteY64" fmla="*/ 642559 h 883309"/>
              <a:gd name="connsiteX65" fmla="*/ 179642 w 978749"/>
              <a:gd name="connsiteY65" fmla="*/ 697254 h 883309"/>
              <a:gd name="connsiteX66" fmla="*/ 181768 w 978749"/>
              <a:gd name="connsiteY66" fmla="*/ 748146 h 883309"/>
              <a:gd name="connsiteX67" fmla="*/ 293625 w 978749"/>
              <a:gd name="connsiteY67" fmla="*/ 748146 h 883309"/>
              <a:gd name="connsiteX68" fmla="*/ 293825 w 978749"/>
              <a:gd name="connsiteY68" fmla="*/ 649103 h 883309"/>
              <a:gd name="connsiteX69" fmla="*/ 241192 w 978749"/>
              <a:gd name="connsiteY69" fmla="*/ 638686 h 883309"/>
              <a:gd name="connsiteX70" fmla="*/ 267991 w 978749"/>
              <a:gd name="connsiteY70" fmla="*/ 727172 h 883309"/>
              <a:gd name="connsiteX71" fmla="*/ 207402 w 978749"/>
              <a:gd name="connsiteY71" fmla="*/ 727172 h 883309"/>
              <a:gd name="connsiteX72" fmla="*/ 207402 w 978749"/>
              <a:gd name="connsiteY72" fmla="*/ 666581 h 883309"/>
              <a:gd name="connsiteX73" fmla="*/ 267991 w 978749"/>
              <a:gd name="connsiteY73" fmla="*/ 666581 h 883309"/>
              <a:gd name="connsiteX74" fmla="*/ 267991 w 978749"/>
              <a:gd name="connsiteY74" fmla="*/ 727172 h 883309"/>
              <a:gd name="connsiteX75" fmla="*/ 309937 w 978749"/>
              <a:gd name="connsiteY75" fmla="*/ 81646 h 883309"/>
              <a:gd name="connsiteX76" fmla="*/ 309937 w 978749"/>
              <a:gd name="connsiteY76" fmla="*/ 102620 h 883309"/>
              <a:gd name="connsiteX77" fmla="*/ 258669 w 978749"/>
              <a:gd name="connsiteY77" fmla="*/ 102620 h 883309"/>
              <a:gd name="connsiteX78" fmla="*/ 247018 w 978749"/>
              <a:gd name="connsiteY78" fmla="*/ 60672 h 883309"/>
              <a:gd name="connsiteX79" fmla="*/ 235366 w 978749"/>
              <a:gd name="connsiteY79" fmla="*/ 60672 h 883309"/>
              <a:gd name="connsiteX80" fmla="*/ 235366 w 978749"/>
              <a:gd name="connsiteY80" fmla="*/ 172532 h 883309"/>
              <a:gd name="connsiteX81" fmla="*/ 258669 w 978749"/>
              <a:gd name="connsiteY81" fmla="*/ 149228 h 883309"/>
              <a:gd name="connsiteX82" fmla="*/ 258669 w 978749"/>
              <a:gd name="connsiteY82" fmla="*/ 125924 h 883309"/>
              <a:gd name="connsiteX83" fmla="*/ 309937 w 978749"/>
              <a:gd name="connsiteY83" fmla="*/ 125924 h 883309"/>
              <a:gd name="connsiteX84" fmla="*/ 321589 w 978749"/>
              <a:gd name="connsiteY84" fmla="*/ 172532 h 883309"/>
              <a:gd name="connsiteX85" fmla="*/ 333241 w 978749"/>
              <a:gd name="connsiteY85" fmla="*/ 172532 h 883309"/>
              <a:gd name="connsiteX86" fmla="*/ 333241 w 978749"/>
              <a:gd name="connsiteY86" fmla="*/ 60672 h 883309"/>
              <a:gd name="connsiteX87" fmla="*/ 309937 w 978749"/>
              <a:gd name="connsiteY87" fmla="*/ 81646 h 883309"/>
              <a:gd name="connsiteX88" fmla="*/ 525109 w 978749"/>
              <a:gd name="connsiteY88" fmla="*/ 61670 h 883309"/>
              <a:gd name="connsiteX89" fmla="*/ 474274 w 978749"/>
              <a:gd name="connsiteY89" fmla="*/ 67542 h 883309"/>
              <a:gd name="connsiteX90" fmla="*/ 474614 w 978749"/>
              <a:gd name="connsiteY90" fmla="*/ 78192 h 883309"/>
              <a:gd name="connsiteX91" fmla="*/ 495587 w 978749"/>
              <a:gd name="connsiteY91" fmla="*/ 81646 h 883309"/>
              <a:gd name="connsiteX92" fmla="*/ 512678 w 978749"/>
              <a:gd name="connsiteY92" fmla="*/ 81646 h 883309"/>
              <a:gd name="connsiteX93" fmla="*/ 526660 w 978749"/>
              <a:gd name="connsiteY93" fmla="*/ 172532 h 883309"/>
              <a:gd name="connsiteX94" fmla="*/ 538312 w 978749"/>
              <a:gd name="connsiteY94" fmla="*/ 172532 h 883309"/>
              <a:gd name="connsiteX95" fmla="*/ 538312 w 978749"/>
              <a:gd name="connsiteY95" fmla="*/ 79316 h 883309"/>
              <a:gd name="connsiteX96" fmla="*/ 573995 w 978749"/>
              <a:gd name="connsiteY96" fmla="*/ 71159 h 883309"/>
              <a:gd name="connsiteX97" fmla="*/ 525109 w 978749"/>
              <a:gd name="connsiteY97" fmla="*/ 61670 h 883309"/>
              <a:gd name="connsiteX98" fmla="*/ 736392 w 978749"/>
              <a:gd name="connsiteY98" fmla="*/ 153889 h 883309"/>
              <a:gd name="connsiteX99" fmla="*/ 710758 w 978749"/>
              <a:gd name="connsiteY99" fmla="*/ 153889 h 883309"/>
              <a:gd name="connsiteX100" fmla="*/ 698314 w 978749"/>
              <a:gd name="connsiteY100" fmla="*/ 61511 h 883309"/>
              <a:gd name="connsiteX101" fmla="*/ 687828 w 978749"/>
              <a:gd name="connsiteY101" fmla="*/ 116276 h 883309"/>
              <a:gd name="connsiteX102" fmla="*/ 687455 w 978749"/>
              <a:gd name="connsiteY102" fmla="*/ 172532 h 883309"/>
              <a:gd name="connsiteX103" fmla="*/ 762026 w 978749"/>
              <a:gd name="connsiteY103" fmla="*/ 163211 h 883309"/>
              <a:gd name="connsiteX104" fmla="*/ 736392 w 978749"/>
              <a:gd name="connsiteY104" fmla="*/ 153889 h 883309"/>
              <a:gd name="connsiteX105" fmla="*/ 626866 w 978749"/>
              <a:gd name="connsiteY105" fmla="*/ 60672 h 883309"/>
              <a:gd name="connsiteX106" fmla="*/ 589580 w 978749"/>
              <a:gd name="connsiteY106" fmla="*/ 60672 h 883309"/>
              <a:gd name="connsiteX107" fmla="*/ 589580 w 978749"/>
              <a:gd name="connsiteY107" fmla="*/ 172532 h 883309"/>
              <a:gd name="connsiteX108" fmla="*/ 664151 w 978749"/>
              <a:gd name="connsiteY108" fmla="*/ 163211 h 883309"/>
              <a:gd name="connsiteX109" fmla="*/ 638517 w 978749"/>
              <a:gd name="connsiteY109" fmla="*/ 153889 h 883309"/>
              <a:gd name="connsiteX110" fmla="*/ 612884 w 978749"/>
              <a:gd name="connsiteY110" fmla="*/ 139907 h 883309"/>
              <a:gd name="connsiteX111" fmla="*/ 638517 w 978749"/>
              <a:gd name="connsiteY111" fmla="*/ 125924 h 883309"/>
              <a:gd name="connsiteX112" fmla="*/ 664151 w 978749"/>
              <a:gd name="connsiteY112" fmla="*/ 116602 h 883309"/>
              <a:gd name="connsiteX113" fmla="*/ 638517 w 978749"/>
              <a:gd name="connsiteY113" fmla="*/ 107281 h 883309"/>
              <a:gd name="connsiteX114" fmla="*/ 612884 w 978749"/>
              <a:gd name="connsiteY114" fmla="*/ 93298 h 883309"/>
              <a:gd name="connsiteX115" fmla="*/ 612884 w 978749"/>
              <a:gd name="connsiteY115" fmla="*/ 79316 h 883309"/>
              <a:gd name="connsiteX116" fmla="*/ 665317 w 978749"/>
              <a:gd name="connsiteY116" fmla="*/ 77885 h 883309"/>
              <a:gd name="connsiteX117" fmla="*/ 664151 w 978749"/>
              <a:gd name="connsiteY117" fmla="*/ 67664 h 883309"/>
              <a:gd name="connsiteX118" fmla="*/ 626866 w 978749"/>
              <a:gd name="connsiteY118" fmla="*/ 60672 h 883309"/>
              <a:gd name="connsiteX119" fmla="*/ 234084 w 978749"/>
              <a:gd name="connsiteY119" fmla="*/ 461425 h 883309"/>
              <a:gd name="connsiteX120" fmla="*/ 181749 w 978749"/>
              <a:gd name="connsiteY120" fmla="*/ 467628 h 883309"/>
              <a:gd name="connsiteX121" fmla="*/ 180696 w 978749"/>
              <a:gd name="connsiteY121" fmla="*/ 524724 h 883309"/>
              <a:gd name="connsiteX122" fmla="*/ 181768 w 978749"/>
              <a:gd name="connsiteY122" fmla="*/ 575695 h 883309"/>
              <a:gd name="connsiteX123" fmla="*/ 290334 w 978749"/>
              <a:gd name="connsiteY123" fmla="*/ 572157 h 883309"/>
              <a:gd name="connsiteX124" fmla="*/ 296240 w 978749"/>
              <a:gd name="connsiteY124" fmla="*/ 519765 h 883309"/>
              <a:gd name="connsiteX125" fmla="*/ 290204 w 978749"/>
              <a:gd name="connsiteY125" fmla="*/ 467251 h 883309"/>
              <a:gd name="connsiteX126" fmla="*/ 234084 w 978749"/>
              <a:gd name="connsiteY126" fmla="*/ 461425 h 883309"/>
              <a:gd name="connsiteX127" fmla="*/ 267991 w 978749"/>
              <a:gd name="connsiteY127" fmla="*/ 550060 h 883309"/>
              <a:gd name="connsiteX128" fmla="*/ 207402 w 978749"/>
              <a:gd name="connsiteY128" fmla="*/ 550060 h 883309"/>
              <a:gd name="connsiteX129" fmla="*/ 207402 w 978749"/>
              <a:gd name="connsiteY129" fmla="*/ 489469 h 883309"/>
              <a:gd name="connsiteX130" fmla="*/ 267991 w 978749"/>
              <a:gd name="connsiteY130" fmla="*/ 489469 h 883309"/>
              <a:gd name="connsiteX131" fmla="*/ 267991 w 978749"/>
              <a:gd name="connsiteY131" fmla="*/ 550060 h 883309"/>
              <a:gd name="connsiteX132" fmla="*/ 354214 w 978749"/>
              <a:gd name="connsiteY132" fmla="*/ 748146 h 883309"/>
              <a:gd name="connsiteX133" fmla="*/ 461410 w 978749"/>
              <a:gd name="connsiteY133" fmla="*/ 748146 h 883309"/>
              <a:gd name="connsiteX134" fmla="*/ 461410 w 978749"/>
              <a:gd name="connsiteY134" fmla="*/ 640946 h 883309"/>
              <a:gd name="connsiteX135" fmla="*/ 354312 w 978749"/>
              <a:gd name="connsiteY135" fmla="*/ 644601 h 883309"/>
              <a:gd name="connsiteX136" fmla="*/ 353109 w 978749"/>
              <a:gd name="connsiteY136" fmla="*/ 699519 h 883309"/>
              <a:gd name="connsiteX137" fmla="*/ 354214 w 978749"/>
              <a:gd name="connsiteY137" fmla="*/ 748146 h 883309"/>
              <a:gd name="connsiteX138" fmla="*/ 439440 w 978749"/>
              <a:gd name="connsiteY138" fmla="*/ 666581 h 883309"/>
              <a:gd name="connsiteX139" fmla="*/ 438107 w 978749"/>
              <a:gd name="connsiteY139" fmla="*/ 724842 h 883309"/>
              <a:gd name="connsiteX140" fmla="*/ 377518 w 978749"/>
              <a:gd name="connsiteY140" fmla="*/ 724842 h 883309"/>
              <a:gd name="connsiteX141" fmla="*/ 376124 w 978749"/>
              <a:gd name="connsiteY141" fmla="*/ 695711 h 883309"/>
              <a:gd name="connsiteX142" fmla="*/ 374731 w 978749"/>
              <a:gd name="connsiteY142" fmla="*/ 666581 h 883309"/>
              <a:gd name="connsiteX143" fmla="*/ 439440 w 978749"/>
              <a:gd name="connsiteY143" fmla="*/ 666581 h 883309"/>
              <a:gd name="connsiteX144" fmla="*/ 522000 w 978749"/>
              <a:gd name="connsiteY144" fmla="*/ 748146 h 883309"/>
              <a:gd name="connsiteX145" fmla="*/ 634057 w 978749"/>
              <a:gd name="connsiteY145" fmla="*/ 739989 h 883309"/>
              <a:gd name="connsiteX146" fmla="*/ 635222 w 978749"/>
              <a:gd name="connsiteY146" fmla="*/ 685224 h 883309"/>
              <a:gd name="connsiteX147" fmla="*/ 633857 w 978749"/>
              <a:gd name="connsiteY147" fmla="*/ 640946 h 883309"/>
              <a:gd name="connsiteX148" fmla="*/ 522093 w 978749"/>
              <a:gd name="connsiteY148" fmla="*/ 644605 h 883309"/>
              <a:gd name="connsiteX149" fmla="*/ 520895 w 978749"/>
              <a:gd name="connsiteY149" fmla="*/ 699519 h 883309"/>
              <a:gd name="connsiteX150" fmla="*/ 522000 w 978749"/>
              <a:gd name="connsiteY150" fmla="*/ 748146 h 883309"/>
              <a:gd name="connsiteX151" fmla="*/ 547634 w 978749"/>
              <a:gd name="connsiteY151" fmla="*/ 696877 h 883309"/>
              <a:gd name="connsiteX152" fmla="*/ 547634 w 978749"/>
              <a:gd name="connsiteY152" fmla="*/ 666581 h 883309"/>
              <a:gd name="connsiteX153" fmla="*/ 608223 w 978749"/>
              <a:gd name="connsiteY153" fmla="*/ 666581 h 883309"/>
              <a:gd name="connsiteX154" fmla="*/ 608223 w 978749"/>
              <a:gd name="connsiteY154" fmla="*/ 727172 h 883309"/>
              <a:gd name="connsiteX155" fmla="*/ 547634 w 978749"/>
              <a:gd name="connsiteY155" fmla="*/ 727172 h 883309"/>
              <a:gd name="connsiteX156" fmla="*/ 547634 w 978749"/>
              <a:gd name="connsiteY156" fmla="*/ 696877 h 883309"/>
              <a:gd name="connsiteX157" fmla="*/ 522000 w 978749"/>
              <a:gd name="connsiteY157" fmla="*/ 575695 h 883309"/>
              <a:gd name="connsiteX158" fmla="*/ 630319 w 978749"/>
              <a:gd name="connsiteY158" fmla="*/ 572507 h 883309"/>
              <a:gd name="connsiteX159" fmla="*/ 634980 w 978749"/>
              <a:gd name="connsiteY159" fmla="*/ 515104 h 883309"/>
              <a:gd name="connsiteX160" fmla="*/ 633857 w 978749"/>
              <a:gd name="connsiteY160" fmla="*/ 463835 h 883309"/>
              <a:gd name="connsiteX161" fmla="*/ 522130 w 978749"/>
              <a:gd name="connsiteY161" fmla="*/ 467479 h 883309"/>
              <a:gd name="connsiteX162" fmla="*/ 520928 w 978749"/>
              <a:gd name="connsiteY162" fmla="*/ 524724 h 883309"/>
              <a:gd name="connsiteX163" fmla="*/ 522000 w 978749"/>
              <a:gd name="connsiteY163" fmla="*/ 575695 h 883309"/>
              <a:gd name="connsiteX164" fmla="*/ 547634 w 978749"/>
              <a:gd name="connsiteY164" fmla="*/ 519765 h 883309"/>
              <a:gd name="connsiteX165" fmla="*/ 547634 w 978749"/>
              <a:gd name="connsiteY165" fmla="*/ 489469 h 883309"/>
              <a:gd name="connsiteX166" fmla="*/ 608223 w 978749"/>
              <a:gd name="connsiteY166" fmla="*/ 489469 h 883309"/>
              <a:gd name="connsiteX167" fmla="*/ 608223 w 978749"/>
              <a:gd name="connsiteY167" fmla="*/ 550060 h 883309"/>
              <a:gd name="connsiteX168" fmla="*/ 547634 w 978749"/>
              <a:gd name="connsiteY168" fmla="*/ 550060 h 883309"/>
              <a:gd name="connsiteX169" fmla="*/ 547634 w 978749"/>
              <a:gd name="connsiteY169" fmla="*/ 519765 h 883309"/>
              <a:gd name="connsiteX170" fmla="*/ 354214 w 978749"/>
              <a:gd name="connsiteY170" fmla="*/ 398583 h 883309"/>
              <a:gd name="connsiteX171" fmla="*/ 461410 w 978749"/>
              <a:gd name="connsiteY171" fmla="*/ 398583 h 883309"/>
              <a:gd name="connsiteX172" fmla="*/ 461410 w 978749"/>
              <a:gd name="connsiteY172" fmla="*/ 286723 h 883309"/>
              <a:gd name="connsiteX173" fmla="*/ 354349 w 978749"/>
              <a:gd name="connsiteY173" fmla="*/ 290363 h 883309"/>
              <a:gd name="connsiteX174" fmla="*/ 353142 w 978749"/>
              <a:gd name="connsiteY174" fmla="*/ 347612 h 883309"/>
              <a:gd name="connsiteX175" fmla="*/ 354214 w 978749"/>
              <a:gd name="connsiteY175" fmla="*/ 398583 h 883309"/>
              <a:gd name="connsiteX176" fmla="*/ 375187 w 978749"/>
              <a:gd name="connsiteY176" fmla="*/ 342653 h 883309"/>
              <a:gd name="connsiteX177" fmla="*/ 375187 w 978749"/>
              <a:gd name="connsiteY177" fmla="*/ 312358 h 883309"/>
              <a:gd name="connsiteX178" fmla="*/ 440437 w 978749"/>
              <a:gd name="connsiteY178" fmla="*/ 312358 h 883309"/>
              <a:gd name="connsiteX179" fmla="*/ 440437 w 978749"/>
              <a:gd name="connsiteY179" fmla="*/ 372948 h 883309"/>
              <a:gd name="connsiteX180" fmla="*/ 375187 w 978749"/>
              <a:gd name="connsiteY180" fmla="*/ 372948 h 883309"/>
              <a:gd name="connsiteX181" fmla="*/ 375187 w 978749"/>
              <a:gd name="connsiteY181" fmla="*/ 342653 h 883309"/>
              <a:gd name="connsiteX182" fmla="*/ 522000 w 978749"/>
              <a:gd name="connsiteY182" fmla="*/ 398583 h 883309"/>
              <a:gd name="connsiteX183" fmla="*/ 630319 w 978749"/>
              <a:gd name="connsiteY183" fmla="*/ 395395 h 883309"/>
              <a:gd name="connsiteX184" fmla="*/ 634980 w 978749"/>
              <a:gd name="connsiteY184" fmla="*/ 337992 h 883309"/>
              <a:gd name="connsiteX185" fmla="*/ 633857 w 978749"/>
              <a:gd name="connsiteY185" fmla="*/ 286723 h 883309"/>
              <a:gd name="connsiteX186" fmla="*/ 522130 w 978749"/>
              <a:gd name="connsiteY186" fmla="*/ 290368 h 883309"/>
              <a:gd name="connsiteX187" fmla="*/ 520928 w 978749"/>
              <a:gd name="connsiteY187" fmla="*/ 347612 h 883309"/>
              <a:gd name="connsiteX188" fmla="*/ 522000 w 978749"/>
              <a:gd name="connsiteY188" fmla="*/ 398583 h 883309"/>
              <a:gd name="connsiteX189" fmla="*/ 547634 w 978749"/>
              <a:gd name="connsiteY189" fmla="*/ 342653 h 883309"/>
              <a:gd name="connsiteX190" fmla="*/ 547634 w 978749"/>
              <a:gd name="connsiteY190" fmla="*/ 312358 h 883309"/>
              <a:gd name="connsiteX191" fmla="*/ 608223 w 978749"/>
              <a:gd name="connsiteY191" fmla="*/ 312358 h 883309"/>
              <a:gd name="connsiteX192" fmla="*/ 608223 w 978749"/>
              <a:gd name="connsiteY192" fmla="*/ 372948 h 883309"/>
              <a:gd name="connsiteX193" fmla="*/ 547634 w 978749"/>
              <a:gd name="connsiteY193" fmla="*/ 372948 h 883309"/>
              <a:gd name="connsiteX194" fmla="*/ 547634 w 978749"/>
              <a:gd name="connsiteY194" fmla="*/ 342653 h 883309"/>
              <a:gd name="connsiteX195" fmla="*/ 697862 w 978749"/>
              <a:gd name="connsiteY195" fmla="*/ 395162 h 883309"/>
              <a:gd name="connsiteX196" fmla="*/ 750608 w 978749"/>
              <a:gd name="connsiteY196" fmla="*/ 400988 h 883309"/>
              <a:gd name="connsiteX197" fmla="*/ 803120 w 978749"/>
              <a:gd name="connsiteY197" fmla="*/ 395087 h 883309"/>
              <a:gd name="connsiteX198" fmla="*/ 808787 w 978749"/>
              <a:gd name="connsiteY198" fmla="*/ 342653 h 883309"/>
              <a:gd name="connsiteX199" fmla="*/ 802882 w 978749"/>
              <a:gd name="connsiteY199" fmla="*/ 290139 h 883309"/>
              <a:gd name="connsiteX200" fmla="*/ 750142 w 978749"/>
              <a:gd name="connsiteY200" fmla="*/ 284313 h 883309"/>
              <a:gd name="connsiteX201" fmla="*/ 696776 w 978749"/>
              <a:gd name="connsiteY201" fmla="*/ 289985 h 883309"/>
              <a:gd name="connsiteX202" fmla="*/ 691104 w 978749"/>
              <a:gd name="connsiteY202" fmla="*/ 342420 h 883309"/>
              <a:gd name="connsiteX203" fmla="*/ 697862 w 978749"/>
              <a:gd name="connsiteY203" fmla="*/ 395162 h 883309"/>
              <a:gd name="connsiteX204" fmla="*/ 720080 w 978749"/>
              <a:gd name="connsiteY204" fmla="*/ 342653 h 883309"/>
              <a:gd name="connsiteX205" fmla="*/ 720080 w 978749"/>
              <a:gd name="connsiteY205" fmla="*/ 312358 h 883309"/>
              <a:gd name="connsiteX206" fmla="*/ 780669 w 978749"/>
              <a:gd name="connsiteY206" fmla="*/ 312358 h 883309"/>
              <a:gd name="connsiteX207" fmla="*/ 780669 w 978749"/>
              <a:gd name="connsiteY207" fmla="*/ 372948 h 883309"/>
              <a:gd name="connsiteX208" fmla="*/ 720080 w 978749"/>
              <a:gd name="connsiteY208" fmla="*/ 372948 h 883309"/>
              <a:gd name="connsiteX209" fmla="*/ 720080 w 978749"/>
              <a:gd name="connsiteY209" fmla="*/ 342653 h 883309"/>
              <a:gd name="connsiteX210" fmla="*/ 181768 w 978749"/>
              <a:gd name="connsiteY210" fmla="*/ 398583 h 883309"/>
              <a:gd name="connsiteX211" fmla="*/ 290437 w 978749"/>
              <a:gd name="connsiteY211" fmla="*/ 395045 h 883309"/>
              <a:gd name="connsiteX212" fmla="*/ 295098 w 978749"/>
              <a:gd name="connsiteY212" fmla="*/ 337992 h 883309"/>
              <a:gd name="connsiteX213" fmla="*/ 293625 w 978749"/>
              <a:gd name="connsiteY213" fmla="*/ 286723 h 883309"/>
              <a:gd name="connsiteX214" fmla="*/ 183725 w 978749"/>
              <a:gd name="connsiteY214" fmla="*/ 290745 h 883309"/>
              <a:gd name="connsiteX215" fmla="*/ 179563 w 978749"/>
              <a:gd name="connsiteY215" fmla="*/ 347985 h 883309"/>
              <a:gd name="connsiteX216" fmla="*/ 181768 w 978749"/>
              <a:gd name="connsiteY216" fmla="*/ 398583 h 883309"/>
              <a:gd name="connsiteX217" fmla="*/ 207402 w 978749"/>
              <a:gd name="connsiteY217" fmla="*/ 342653 h 883309"/>
              <a:gd name="connsiteX218" fmla="*/ 207402 w 978749"/>
              <a:gd name="connsiteY218" fmla="*/ 312358 h 883309"/>
              <a:gd name="connsiteX219" fmla="*/ 267991 w 978749"/>
              <a:gd name="connsiteY219" fmla="*/ 312358 h 883309"/>
              <a:gd name="connsiteX220" fmla="*/ 267991 w 978749"/>
              <a:gd name="connsiteY220" fmla="*/ 372948 h 883309"/>
              <a:gd name="connsiteX221" fmla="*/ 207402 w 978749"/>
              <a:gd name="connsiteY221" fmla="*/ 372948 h 883309"/>
              <a:gd name="connsiteX222" fmla="*/ 207402 w 978749"/>
              <a:gd name="connsiteY222" fmla="*/ 342653 h 883309"/>
              <a:gd name="connsiteX223" fmla="*/ 697862 w 978749"/>
              <a:gd name="connsiteY223" fmla="*/ 572274 h 883309"/>
              <a:gd name="connsiteX224" fmla="*/ 750608 w 978749"/>
              <a:gd name="connsiteY224" fmla="*/ 578100 h 883309"/>
              <a:gd name="connsiteX225" fmla="*/ 803120 w 978749"/>
              <a:gd name="connsiteY225" fmla="*/ 572199 h 883309"/>
              <a:gd name="connsiteX226" fmla="*/ 808787 w 978749"/>
              <a:gd name="connsiteY226" fmla="*/ 519765 h 883309"/>
              <a:gd name="connsiteX227" fmla="*/ 802882 w 978749"/>
              <a:gd name="connsiteY227" fmla="*/ 467251 h 883309"/>
              <a:gd name="connsiteX228" fmla="*/ 750142 w 978749"/>
              <a:gd name="connsiteY228" fmla="*/ 461425 h 883309"/>
              <a:gd name="connsiteX229" fmla="*/ 696776 w 978749"/>
              <a:gd name="connsiteY229" fmla="*/ 467097 h 883309"/>
              <a:gd name="connsiteX230" fmla="*/ 691104 w 978749"/>
              <a:gd name="connsiteY230" fmla="*/ 519531 h 883309"/>
              <a:gd name="connsiteX231" fmla="*/ 697862 w 978749"/>
              <a:gd name="connsiteY231" fmla="*/ 572274 h 883309"/>
              <a:gd name="connsiteX232" fmla="*/ 720080 w 978749"/>
              <a:gd name="connsiteY232" fmla="*/ 519765 h 883309"/>
              <a:gd name="connsiteX233" fmla="*/ 720080 w 978749"/>
              <a:gd name="connsiteY233" fmla="*/ 489469 h 883309"/>
              <a:gd name="connsiteX234" fmla="*/ 780669 w 978749"/>
              <a:gd name="connsiteY234" fmla="*/ 489469 h 883309"/>
              <a:gd name="connsiteX235" fmla="*/ 780669 w 978749"/>
              <a:gd name="connsiteY235" fmla="*/ 550060 h 883309"/>
              <a:gd name="connsiteX236" fmla="*/ 720080 w 978749"/>
              <a:gd name="connsiteY236" fmla="*/ 550060 h 883309"/>
              <a:gd name="connsiteX237" fmla="*/ 720080 w 978749"/>
              <a:gd name="connsiteY237" fmla="*/ 519765 h 883309"/>
              <a:gd name="connsiteX238" fmla="*/ 354214 w 978749"/>
              <a:gd name="connsiteY238" fmla="*/ 575695 h 883309"/>
              <a:gd name="connsiteX239" fmla="*/ 453254 w 978749"/>
              <a:gd name="connsiteY239" fmla="*/ 575895 h 883309"/>
              <a:gd name="connsiteX240" fmla="*/ 463820 w 978749"/>
              <a:gd name="connsiteY240" fmla="*/ 523260 h 883309"/>
              <a:gd name="connsiteX241" fmla="*/ 457990 w 978749"/>
              <a:gd name="connsiteY241" fmla="*/ 467251 h 883309"/>
              <a:gd name="connsiteX242" fmla="*/ 404200 w 978749"/>
              <a:gd name="connsiteY242" fmla="*/ 461425 h 883309"/>
              <a:gd name="connsiteX243" fmla="*/ 354196 w 978749"/>
              <a:gd name="connsiteY243" fmla="*/ 467628 h 883309"/>
              <a:gd name="connsiteX244" fmla="*/ 353142 w 978749"/>
              <a:gd name="connsiteY244" fmla="*/ 524724 h 883309"/>
              <a:gd name="connsiteX245" fmla="*/ 354214 w 978749"/>
              <a:gd name="connsiteY245" fmla="*/ 575695 h 883309"/>
              <a:gd name="connsiteX246" fmla="*/ 377704 w 978749"/>
              <a:gd name="connsiteY246" fmla="*/ 492377 h 883309"/>
              <a:gd name="connsiteX247" fmla="*/ 438107 w 978749"/>
              <a:gd name="connsiteY247" fmla="*/ 491800 h 883309"/>
              <a:gd name="connsiteX248" fmla="*/ 440437 w 978749"/>
              <a:gd name="connsiteY248" fmla="*/ 550060 h 883309"/>
              <a:gd name="connsiteX249" fmla="*/ 375187 w 978749"/>
              <a:gd name="connsiteY249" fmla="*/ 550060 h 883309"/>
              <a:gd name="connsiteX250" fmla="*/ 374409 w 978749"/>
              <a:gd name="connsiteY250" fmla="*/ 522869 h 883309"/>
              <a:gd name="connsiteX251" fmla="*/ 377704 w 978749"/>
              <a:gd name="connsiteY251" fmla="*/ 492377 h 88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978749" h="883309">
                <a:moveTo>
                  <a:pt x="750142" y="638406"/>
                </a:moveTo>
                <a:cubicBezTo>
                  <a:pt x="720728" y="638537"/>
                  <a:pt x="700873" y="640695"/>
                  <a:pt x="696776" y="644209"/>
                </a:cubicBezTo>
                <a:cubicBezTo>
                  <a:pt x="691883" y="648399"/>
                  <a:pt x="690503" y="660951"/>
                  <a:pt x="691253" y="694313"/>
                </a:cubicBezTo>
                <a:cubicBezTo>
                  <a:pt x="691808" y="718792"/>
                  <a:pt x="693798" y="741457"/>
                  <a:pt x="695681" y="744678"/>
                </a:cubicBezTo>
                <a:cubicBezTo>
                  <a:pt x="698184" y="748961"/>
                  <a:pt x="713536" y="750215"/>
                  <a:pt x="752705" y="749339"/>
                </a:cubicBezTo>
                <a:lnTo>
                  <a:pt x="806303" y="748146"/>
                </a:lnTo>
                <a:cubicBezTo>
                  <a:pt x="808214" y="665211"/>
                  <a:pt x="806793" y="648422"/>
                  <a:pt x="802770" y="644232"/>
                </a:cubicBezTo>
                <a:cubicBezTo>
                  <a:pt x="798758" y="640052"/>
                  <a:pt x="782617" y="638262"/>
                  <a:pt x="750142" y="638406"/>
                </a:cubicBezTo>
                <a:close/>
                <a:moveTo>
                  <a:pt x="780669" y="727172"/>
                </a:moveTo>
                <a:lnTo>
                  <a:pt x="720080" y="727172"/>
                </a:lnTo>
                <a:lnTo>
                  <a:pt x="720080" y="666581"/>
                </a:lnTo>
                <a:lnTo>
                  <a:pt x="780669" y="666581"/>
                </a:lnTo>
                <a:lnTo>
                  <a:pt x="780669" y="727172"/>
                </a:lnTo>
                <a:close/>
                <a:moveTo>
                  <a:pt x="940299" y="858841"/>
                </a:moveTo>
                <a:lnTo>
                  <a:pt x="901848" y="857675"/>
                </a:lnTo>
                <a:cubicBezTo>
                  <a:pt x="901988" y="267935"/>
                  <a:pt x="900752" y="196918"/>
                  <a:pt x="896101" y="192262"/>
                </a:cubicBezTo>
                <a:cubicBezTo>
                  <a:pt x="892853" y="189013"/>
                  <a:pt x="881280" y="186394"/>
                  <a:pt x="870388" y="186436"/>
                </a:cubicBezTo>
                <a:lnTo>
                  <a:pt x="850580" y="186515"/>
                </a:lnTo>
                <a:cubicBezTo>
                  <a:pt x="850715" y="34725"/>
                  <a:pt x="849182" y="10177"/>
                  <a:pt x="844829" y="5828"/>
                </a:cubicBezTo>
                <a:cubicBezTo>
                  <a:pt x="840173" y="1167"/>
                  <a:pt x="766193" y="-58"/>
                  <a:pt x="493802" y="2"/>
                </a:cubicBezTo>
                <a:cubicBezTo>
                  <a:pt x="232197" y="63"/>
                  <a:pt x="147097" y="1433"/>
                  <a:pt x="142152" y="5674"/>
                </a:cubicBezTo>
                <a:cubicBezTo>
                  <a:pt x="136923" y="10153"/>
                  <a:pt x="135813" y="28685"/>
                  <a:pt x="136559" y="98891"/>
                </a:cubicBezTo>
                <a:lnTo>
                  <a:pt x="137491" y="186515"/>
                </a:lnTo>
                <a:cubicBezTo>
                  <a:pt x="106427" y="186515"/>
                  <a:pt x="94855" y="189134"/>
                  <a:pt x="91737" y="192341"/>
                </a:cubicBezTo>
                <a:cubicBezTo>
                  <a:pt x="87393" y="196806"/>
                  <a:pt x="86083" y="275145"/>
                  <a:pt x="86144" y="527921"/>
                </a:cubicBezTo>
                <a:lnTo>
                  <a:pt x="86223" y="857675"/>
                </a:lnTo>
                <a:cubicBezTo>
                  <a:pt x="541" y="859987"/>
                  <a:pt x="0" y="860150"/>
                  <a:pt x="0" y="871658"/>
                </a:cubicBezTo>
                <a:lnTo>
                  <a:pt x="0" y="883310"/>
                </a:lnTo>
                <a:lnTo>
                  <a:pt x="978749" y="883310"/>
                </a:lnTo>
                <a:cubicBezTo>
                  <a:pt x="978749" y="860262"/>
                  <a:pt x="977897" y="859978"/>
                  <a:pt x="940299" y="858841"/>
                </a:cubicBezTo>
                <a:close/>
                <a:moveTo>
                  <a:pt x="165455" y="107281"/>
                </a:moveTo>
                <a:lnTo>
                  <a:pt x="165455" y="28047"/>
                </a:lnTo>
                <a:lnTo>
                  <a:pt x="822616" y="28047"/>
                </a:lnTo>
                <a:lnTo>
                  <a:pt x="822616" y="186515"/>
                </a:lnTo>
                <a:lnTo>
                  <a:pt x="165455" y="186515"/>
                </a:lnTo>
                <a:lnTo>
                  <a:pt x="165455" y="107281"/>
                </a:lnTo>
                <a:close/>
                <a:moveTo>
                  <a:pt x="871553" y="855345"/>
                </a:moveTo>
                <a:lnTo>
                  <a:pt x="114187" y="857675"/>
                </a:lnTo>
                <a:lnTo>
                  <a:pt x="114187" y="214480"/>
                </a:lnTo>
                <a:lnTo>
                  <a:pt x="872411" y="214480"/>
                </a:lnTo>
                <a:lnTo>
                  <a:pt x="871553" y="855345"/>
                </a:lnTo>
                <a:close/>
                <a:moveTo>
                  <a:pt x="438107" y="65333"/>
                </a:moveTo>
                <a:cubicBezTo>
                  <a:pt x="431698" y="62770"/>
                  <a:pt x="418220" y="60672"/>
                  <a:pt x="408152" y="60672"/>
                </a:cubicBezTo>
                <a:cubicBezTo>
                  <a:pt x="393839" y="60672"/>
                  <a:pt x="386159" y="64089"/>
                  <a:pt x="372894" y="76370"/>
                </a:cubicBezTo>
                <a:cubicBezTo>
                  <a:pt x="357947" y="90203"/>
                  <a:pt x="355971" y="94626"/>
                  <a:pt x="356242" y="113657"/>
                </a:cubicBezTo>
                <a:cubicBezTo>
                  <a:pt x="356405" y="125528"/>
                  <a:pt x="359402" y="141011"/>
                  <a:pt x="362892" y="148063"/>
                </a:cubicBezTo>
                <a:cubicBezTo>
                  <a:pt x="366383" y="155110"/>
                  <a:pt x="376870" y="164548"/>
                  <a:pt x="386196" y="169037"/>
                </a:cubicBezTo>
                <a:cubicBezTo>
                  <a:pt x="395522" y="173520"/>
                  <a:pt x="407346" y="177193"/>
                  <a:pt x="412473" y="177193"/>
                </a:cubicBezTo>
                <a:cubicBezTo>
                  <a:pt x="417600" y="177193"/>
                  <a:pt x="428608" y="174084"/>
                  <a:pt x="436942" y="170281"/>
                </a:cubicBezTo>
                <a:cubicBezTo>
                  <a:pt x="445271" y="166483"/>
                  <a:pt x="455757" y="157044"/>
                  <a:pt x="460245" y="149307"/>
                </a:cubicBezTo>
                <a:cubicBezTo>
                  <a:pt x="464729" y="141575"/>
                  <a:pt x="468392" y="127378"/>
                  <a:pt x="468383" y="117768"/>
                </a:cubicBezTo>
                <a:cubicBezTo>
                  <a:pt x="468374" y="108152"/>
                  <a:pt x="464179" y="93471"/>
                  <a:pt x="459062" y="85142"/>
                </a:cubicBezTo>
                <a:cubicBezTo>
                  <a:pt x="453944" y="76808"/>
                  <a:pt x="444515" y="67897"/>
                  <a:pt x="438107" y="65333"/>
                </a:cubicBezTo>
                <a:close/>
                <a:moveTo>
                  <a:pt x="439738" y="136411"/>
                </a:moveTo>
                <a:cubicBezTo>
                  <a:pt x="436793" y="142176"/>
                  <a:pt x="432071" y="148436"/>
                  <a:pt x="429252" y="150319"/>
                </a:cubicBezTo>
                <a:cubicBezTo>
                  <a:pt x="426432" y="152202"/>
                  <a:pt x="418355" y="153777"/>
                  <a:pt x="411308" y="153814"/>
                </a:cubicBezTo>
                <a:cubicBezTo>
                  <a:pt x="404256" y="153856"/>
                  <a:pt x="394296" y="149694"/>
                  <a:pt x="389169" y="144567"/>
                </a:cubicBezTo>
                <a:cubicBezTo>
                  <a:pt x="382952" y="138350"/>
                  <a:pt x="379848" y="129028"/>
                  <a:pt x="379848" y="116602"/>
                </a:cubicBezTo>
                <a:cubicBezTo>
                  <a:pt x="379848" y="104172"/>
                  <a:pt x="382952" y="94850"/>
                  <a:pt x="389169" y="88637"/>
                </a:cubicBezTo>
                <a:cubicBezTo>
                  <a:pt x="394347" y="83455"/>
                  <a:pt x="404704" y="79316"/>
                  <a:pt x="412473" y="79316"/>
                </a:cubicBezTo>
                <a:cubicBezTo>
                  <a:pt x="422321" y="79316"/>
                  <a:pt x="429256" y="83105"/>
                  <a:pt x="435935" y="92133"/>
                </a:cubicBezTo>
                <a:cubicBezTo>
                  <a:pt x="441150" y="99180"/>
                  <a:pt x="445345" y="109667"/>
                  <a:pt x="445257" y="115437"/>
                </a:cubicBezTo>
                <a:cubicBezTo>
                  <a:pt x="445168" y="121203"/>
                  <a:pt x="442684" y="130641"/>
                  <a:pt x="439738" y="136411"/>
                </a:cubicBezTo>
                <a:close/>
                <a:moveTo>
                  <a:pt x="241192" y="638686"/>
                </a:moveTo>
                <a:cubicBezTo>
                  <a:pt x="213633" y="638723"/>
                  <a:pt x="188036" y="640466"/>
                  <a:pt x="184303" y="642559"/>
                </a:cubicBezTo>
                <a:cubicBezTo>
                  <a:pt x="178794" y="645645"/>
                  <a:pt x="177918" y="655954"/>
                  <a:pt x="179642" y="697254"/>
                </a:cubicBezTo>
                <a:lnTo>
                  <a:pt x="181768" y="748146"/>
                </a:lnTo>
                <a:lnTo>
                  <a:pt x="293625" y="748146"/>
                </a:lnTo>
                <a:cubicBezTo>
                  <a:pt x="295741" y="679515"/>
                  <a:pt x="295219" y="654868"/>
                  <a:pt x="293825" y="649103"/>
                </a:cubicBezTo>
                <a:cubicBezTo>
                  <a:pt x="291393" y="639026"/>
                  <a:pt x="289318" y="638616"/>
                  <a:pt x="241192" y="638686"/>
                </a:cubicBezTo>
                <a:close/>
                <a:moveTo>
                  <a:pt x="267991" y="727172"/>
                </a:moveTo>
                <a:lnTo>
                  <a:pt x="207402" y="727172"/>
                </a:lnTo>
                <a:lnTo>
                  <a:pt x="207402" y="666581"/>
                </a:lnTo>
                <a:lnTo>
                  <a:pt x="267991" y="666581"/>
                </a:lnTo>
                <a:lnTo>
                  <a:pt x="267991" y="727172"/>
                </a:lnTo>
                <a:close/>
                <a:moveTo>
                  <a:pt x="309937" y="81646"/>
                </a:moveTo>
                <a:lnTo>
                  <a:pt x="309937" y="102620"/>
                </a:lnTo>
                <a:lnTo>
                  <a:pt x="258669" y="102620"/>
                </a:lnTo>
                <a:cubicBezTo>
                  <a:pt x="258669" y="62378"/>
                  <a:pt x="257719" y="60672"/>
                  <a:pt x="247018" y="60672"/>
                </a:cubicBezTo>
                <a:lnTo>
                  <a:pt x="235366" y="60672"/>
                </a:lnTo>
                <a:lnTo>
                  <a:pt x="235366" y="172532"/>
                </a:lnTo>
                <a:cubicBezTo>
                  <a:pt x="257891" y="172532"/>
                  <a:pt x="258669" y="170975"/>
                  <a:pt x="258669" y="149228"/>
                </a:cubicBezTo>
                <a:lnTo>
                  <a:pt x="258669" y="125924"/>
                </a:lnTo>
                <a:lnTo>
                  <a:pt x="309937" y="125924"/>
                </a:lnTo>
                <a:cubicBezTo>
                  <a:pt x="309937" y="170975"/>
                  <a:pt x="310711" y="172532"/>
                  <a:pt x="321589" y="172532"/>
                </a:cubicBezTo>
                <a:lnTo>
                  <a:pt x="333241" y="172532"/>
                </a:lnTo>
                <a:lnTo>
                  <a:pt x="333241" y="60672"/>
                </a:lnTo>
                <a:cubicBezTo>
                  <a:pt x="310888" y="60672"/>
                  <a:pt x="309937" y="62378"/>
                  <a:pt x="309937" y="81646"/>
                </a:cubicBezTo>
                <a:close/>
                <a:moveTo>
                  <a:pt x="525109" y="61670"/>
                </a:moveTo>
                <a:cubicBezTo>
                  <a:pt x="486191" y="60579"/>
                  <a:pt x="477192" y="61619"/>
                  <a:pt x="474274" y="67542"/>
                </a:cubicBezTo>
                <a:cubicBezTo>
                  <a:pt x="472326" y="71504"/>
                  <a:pt x="472480" y="76295"/>
                  <a:pt x="474614" y="78192"/>
                </a:cubicBezTo>
                <a:cubicBezTo>
                  <a:pt x="476754" y="80094"/>
                  <a:pt x="486191" y="81646"/>
                  <a:pt x="495587" y="81646"/>
                </a:cubicBezTo>
                <a:lnTo>
                  <a:pt x="512678" y="81646"/>
                </a:lnTo>
                <a:cubicBezTo>
                  <a:pt x="514999" y="172141"/>
                  <a:pt x="515107" y="172532"/>
                  <a:pt x="526660" y="172532"/>
                </a:cubicBezTo>
                <a:lnTo>
                  <a:pt x="538312" y="172532"/>
                </a:lnTo>
                <a:lnTo>
                  <a:pt x="538312" y="79316"/>
                </a:lnTo>
                <a:cubicBezTo>
                  <a:pt x="572210" y="79316"/>
                  <a:pt x="575304" y="77833"/>
                  <a:pt x="573995" y="71159"/>
                </a:cubicBezTo>
                <a:cubicBezTo>
                  <a:pt x="572620" y="64140"/>
                  <a:pt x="565797" y="62816"/>
                  <a:pt x="525109" y="61670"/>
                </a:cubicBezTo>
                <a:close/>
                <a:moveTo>
                  <a:pt x="736392" y="153889"/>
                </a:moveTo>
                <a:lnTo>
                  <a:pt x="710758" y="153889"/>
                </a:lnTo>
                <a:cubicBezTo>
                  <a:pt x="708498" y="65804"/>
                  <a:pt x="707804" y="62909"/>
                  <a:pt x="698314" y="61511"/>
                </a:cubicBezTo>
                <a:cubicBezTo>
                  <a:pt x="688424" y="60057"/>
                  <a:pt x="688187" y="61297"/>
                  <a:pt x="687828" y="116276"/>
                </a:cubicBezTo>
                <a:lnTo>
                  <a:pt x="687455" y="172532"/>
                </a:lnTo>
                <a:cubicBezTo>
                  <a:pt x="758918" y="172532"/>
                  <a:pt x="762026" y="171754"/>
                  <a:pt x="762026" y="163211"/>
                </a:cubicBezTo>
                <a:cubicBezTo>
                  <a:pt x="762026" y="155017"/>
                  <a:pt x="758918" y="153889"/>
                  <a:pt x="736392" y="153889"/>
                </a:cubicBezTo>
                <a:close/>
                <a:moveTo>
                  <a:pt x="626866" y="60672"/>
                </a:moveTo>
                <a:lnTo>
                  <a:pt x="589580" y="60672"/>
                </a:lnTo>
                <a:lnTo>
                  <a:pt x="589580" y="172532"/>
                </a:lnTo>
                <a:cubicBezTo>
                  <a:pt x="661043" y="172532"/>
                  <a:pt x="664151" y="171754"/>
                  <a:pt x="664151" y="163211"/>
                </a:cubicBezTo>
                <a:cubicBezTo>
                  <a:pt x="664151" y="155017"/>
                  <a:pt x="661043" y="153889"/>
                  <a:pt x="638517" y="153889"/>
                </a:cubicBezTo>
                <a:cubicBezTo>
                  <a:pt x="613140" y="153889"/>
                  <a:pt x="612884" y="153745"/>
                  <a:pt x="612884" y="139907"/>
                </a:cubicBezTo>
                <a:cubicBezTo>
                  <a:pt x="612884" y="126064"/>
                  <a:pt x="613140" y="125924"/>
                  <a:pt x="638517" y="125924"/>
                </a:cubicBezTo>
                <a:cubicBezTo>
                  <a:pt x="661043" y="125924"/>
                  <a:pt x="664151" y="124791"/>
                  <a:pt x="664151" y="116602"/>
                </a:cubicBezTo>
                <a:cubicBezTo>
                  <a:pt x="664151" y="108409"/>
                  <a:pt x="661043" y="107281"/>
                  <a:pt x="638517" y="107281"/>
                </a:cubicBezTo>
                <a:cubicBezTo>
                  <a:pt x="613140" y="107281"/>
                  <a:pt x="612884" y="107136"/>
                  <a:pt x="612884" y="93298"/>
                </a:cubicBezTo>
                <a:lnTo>
                  <a:pt x="612884" y="79316"/>
                </a:lnTo>
                <a:cubicBezTo>
                  <a:pt x="654420" y="80714"/>
                  <a:pt x="665955" y="79665"/>
                  <a:pt x="665317" y="77885"/>
                </a:cubicBezTo>
                <a:cubicBezTo>
                  <a:pt x="664673" y="76109"/>
                  <a:pt x="664151" y="71509"/>
                  <a:pt x="664151" y="67664"/>
                </a:cubicBezTo>
                <a:cubicBezTo>
                  <a:pt x="664151" y="62028"/>
                  <a:pt x="656899" y="60672"/>
                  <a:pt x="626866" y="60672"/>
                </a:cubicBezTo>
                <a:close/>
                <a:moveTo>
                  <a:pt x="234084" y="461425"/>
                </a:moveTo>
                <a:cubicBezTo>
                  <a:pt x="196836" y="461481"/>
                  <a:pt x="183320" y="463084"/>
                  <a:pt x="181749" y="467628"/>
                </a:cubicBezTo>
                <a:cubicBezTo>
                  <a:pt x="180584" y="470998"/>
                  <a:pt x="180109" y="496689"/>
                  <a:pt x="180696" y="524724"/>
                </a:cubicBezTo>
                <a:lnTo>
                  <a:pt x="181768" y="575695"/>
                </a:lnTo>
                <a:cubicBezTo>
                  <a:pt x="268858" y="577601"/>
                  <a:pt x="286121" y="576198"/>
                  <a:pt x="290334" y="572157"/>
                </a:cubicBezTo>
                <a:cubicBezTo>
                  <a:pt x="294506" y="568158"/>
                  <a:pt x="296328" y="551966"/>
                  <a:pt x="296240" y="519765"/>
                </a:cubicBezTo>
                <a:cubicBezTo>
                  <a:pt x="296151" y="488518"/>
                  <a:pt x="294166" y="471208"/>
                  <a:pt x="290204" y="467251"/>
                </a:cubicBezTo>
                <a:cubicBezTo>
                  <a:pt x="286163" y="463205"/>
                  <a:pt x="268490" y="461374"/>
                  <a:pt x="234084" y="461425"/>
                </a:cubicBezTo>
                <a:close/>
                <a:moveTo>
                  <a:pt x="267991" y="550060"/>
                </a:moveTo>
                <a:lnTo>
                  <a:pt x="207402" y="550060"/>
                </a:lnTo>
                <a:lnTo>
                  <a:pt x="207402" y="489469"/>
                </a:lnTo>
                <a:lnTo>
                  <a:pt x="267991" y="489469"/>
                </a:lnTo>
                <a:lnTo>
                  <a:pt x="267991" y="550060"/>
                </a:lnTo>
                <a:close/>
                <a:moveTo>
                  <a:pt x="354214" y="748146"/>
                </a:moveTo>
                <a:lnTo>
                  <a:pt x="461410" y="748146"/>
                </a:lnTo>
                <a:lnTo>
                  <a:pt x="461410" y="640946"/>
                </a:lnTo>
                <a:cubicBezTo>
                  <a:pt x="368345" y="638602"/>
                  <a:pt x="356102" y="639716"/>
                  <a:pt x="354312" y="644601"/>
                </a:cubicBezTo>
                <a:cubicBezTo>
                  <a:pt x="353044" y="648063"/>
                  <a:pt x="352504" y="672775"/>
                  <a:pt x="353109" y="699519"/>
                </a:cubicBezTo>
                <a:lnTo>
                  <a:pt x="354214" y="748146"/>
                </a:lnTo>
                <a:close/>
                <a:moveTo>
                  <a:pt x="439440" y="666581"/>
                </a:moveTo>
                <a:lnTo>
                  <a:pt x="438107" y="724842"/>
                </a:lnTo>
                <a:lnTo>
                  <a:pt x="377518" y="724842"/>
                </a:lnTo>
                <a:lnTo>
                  <a:pt x="376124" y="695711"/>
                </a:lnTo>
                <a:lnTo>
                  <a:pt x="374731" y="666581"/>
                </a:lnTo>
                <a:lnTo>
                  <a:pt x="439440" y="666581"/>
                </a:lnTo>
                <a:close/>
                <a:moveTo>
                  <a:pt x="522000" y="748146"/>
                </a:moveTo>
                <a:cubicBezTo>
                  <a:pt x="630142" y="750443"/>
                  <a:pt x="631587" y="750210"/>
                  <a:pt x="634057" y="739989"/>
                </a:cubicBezTo>
                <a:cubicBezTo>
                  <a:pt x="635451" y="734219"/>
                  <a:pt x="635973" y="709577"/>
                  <a:pt x="635222" y="685224"/>
                </a:cubicBezTo>
                <a:lnTo>
                  <a:pt x="633857" y="640946"/>
                </a:lnTo>
                <a:cubicBezTo>
                  <a:pt x="536518" y="638607"/>
                  <a:pt x="523887" y="639711"/>
                  <a:pt x="522093" y="644605"/>
                </a:cubicBezTo>
                <a:cubicBezTo>
                  <a:pt x="520830" y="648068"/>
                  <a:pt x="520289" y="672775"/>
                  <a:pt x="520895" y="699519"/>
                </a:cubicBezTo>
                <a:lnTo>
                  <a:pt x="522000" y="748146"/>
                </a:lnTo>
                <a:close/>
                <a:moveTo>
                  <a:pt x="547634" y="696877"/>
                </a:moveTo>
                <a:lnTo>
                  <a:pt x="547634" y="666581"/>
                </a:lnTo>
                <a:lnTo>
                  <a:pt x="608223" y="666581"/>
                </a:lnTo>
                <a:lnTo>
                  <a:pt x="608223" y="727172"/>
                </a:lnTo>
                <a:lnTo>
                  <a:pt x="547634" y="727172"/>
                </a:lnTo>
                <a:lnTo>
                  <a:pt x="547634" y="696877"/>
                </a:lnTo>
                <a:close/>
                <a:moveTo>
                  <a:pt x="522000" y="575695"/>
                </a:moveTo>
                <a:cubicBezTo>
                  <a:pt x="611187" y="578258"/>
                  <a:pt x="626041" y="577042"/>
                  <a:pt x="630319" y="572507"/>
                </a:cubicBezTo>
                <a:cubicBezTo>
                  <a:pt x="634356" y="568223"/>
                  <a:pt x="635763" y="550885"/>
                  <a:pt x="634980" y="515104"/>
                </a:cubicBezTo>
                <a:lnTo>
                  <a:pt x="633857" y="463835"/>
                </a:lnTo>
                <a:cubicBezTo>
                  <a:pt x="536574" y="461499"/>
                  <a:pt x="523892" y="462600"/>
                  <a:pt x="522130" y="467479"/>
                </a:cubicBezTo>
                <a:cubicBezTo>
                  <a:pt x="520881" y="470928"/>
                  <a:pt x="520341" y="496689"/>
                  <a:pt x="520928" y="524724"/>
                </a:cubicBezTo>
                <a:lnTo>
                  <a:pt x="522000" y="575695"/>
                </a:lnTo>
                <a:close/>
                <a:moveTo>
                  <a:pt x="547634" y="519765"/>
                </a:moveTo>
                <a:lnTo>
                  <a:pt x="547634" y="489469"/>
                </a:lnTo>
                <a:lnTo>
                  <a:pt x="608223" y="489469"/>
                </a:lnTo>
                <a:lnTo>
                  <a:pt x="608223" y="550060"/>
                </a:lnTo>
                <a:lnTo>
                  <a:pt x="547634" y="550060"/>
                </a:lnTo>
                <a:lnTo>
                  <a:pt x="547634" y="519765"/>
                </a:lnTo>
                <a:close/>
                <a:moveTo>
                  <a:pt x="354214" y="398583"/>
                </a:moveTo>
                <a:lnTo>
                  <a:pt x="461410" y="398583"/>
                </a:lnTo>
                <a:lnTo>
                  <a:pt x="461410" y="286723"/>
                </a:lnTo>
                <a:cubicBezTo>
                  <a:pt x="368397" y="284378"/>
                  <a:pt x="356111" y="285497"/>
                  <a:pt x="354349" y="290363"/>
                </a:cubicBezTo>
                <a:cubicBezTo>
                  <a:pt x="353100" y="293817"/>
                  <a:pt x="352555" y="319577"/>
                  <a:pt x="353142" y="347612"/>
                </a:cubicBezTo>
                <a:lnTo>
                  <a:pt x="354214" y="398583"/>
                </a:lnTo>
                <a:close/>
                <a:moveTo>
                  <a:pt x="375187" y="342653"/>
                </a:moveTo>
                <a:lnTo>
                  <a:pt x="375187" y="312358"/>
                </a:lnTo>
                <a:lnTo>
                  <a:pt x="440437" y="312358"/>
                </a:lnTo>
                <a:lnTo>
                  <a:pt x="440437" y="372948"/>
                </a:lnTo>
                <a:lnTo>
                  <a:pt x="375187" y="372948"/>
                </a:lnTo>
                <a:lnTo>
                  <a:pt x="375187" y="342653"/>
                </a:lnTo>
                <a:close/>
                <a:moveTo>
                  <a:pt x="522000" y="398583"/>
                </a:moveTo>
                <a:cubicBezTo>
                  <a:pt x="611187" y="401146"/>
                  <a:pt x="626041" y="399930"/>
                  <a:pt x="630319" y="395395"/>
                </a:cubicBezTo>
                <a:cubicBezTo>
                  <a:pt x="634356" y="391112"/>
                  <a:pt x="635763" y="373773"/>
                  <a:pt x="634980" y="337992"/>
                </a:cubicBezTo>
                <a:lnTo>
                  <a:pt x="633857" y="286723"/>
                </a:lnTo>
                <a:cubicBezTo>
                  <a:pt x="536574" y="284388"/>
                  <a:pt x="523892" y="285488"/>
                  <a:pt x="522130" y="290368"/>
                </a:cubicBezTo>
                <a:cubicBezTo>
                  <a:pt x="520881" y="293817"/>
                  <a:pt x="520341" y="319577"/>
                  <a:pt x="520928" y="347612"/>
                </a:cubicBezTo>
                <a:lnTo>
                  <a:pt x="522000" y="398583"/>
                </a:lnTo>
                <a:close/>
                <a:moveTo>
                  <a:pt x="547634" y="342653"/>
                </a:moveTo>
                <a:lnTo>
                  <a:pt x="547634" y="312358"/>
                </a:lnTo>
                <a:lnTo>
                  <a:pt x="608223" y="312358"/>
                </a:lnTo>
                <a:lnTo>
                  <a:pt x="608223" y="372948"/>
                </a:lnTo>
                <a:lnTo>
                  <a:pt x="547634" y="372948"/>
                </a:lnTo>
                <a:lnTo>
                  <a:pt x="547634" y="342653"/>
                </a:lnTo>
                <a:close/>
                <a:moveTo>
                  <a:pt x="697862" y="395162"/>
                </a:moveTo>
                <a:cubicBezTo>
                  <a:pt x="701857" y="399156"/>
                  <a:pt x="718929" y="401044"/>
                  <a:pt x="750608" y="400988"/>
                </a:cubicBezTo>
                <a:cubicBezTo>
                  <a:pt x="781858" y="400936"/>
                  <a:pt x="799335" y="398974"/>
                  <a:pt x="803120" y="395087"/>
                </a:cubicBezTo>
                <a:cubicBezTo>
                  <a:pt x="806807" y="391298"/>
                  <a:pt x="808787" y="372957"/>
                  <a:pt x="808787" y="342653"/>
                </a:cubicBezTo>
                <a:cubicBezTo>
                  <a:pt x="808787" y="311253"/>
                  <a:pt x="806863" y="294115"/>
                  <a:pt x="802882" y="290139"/>
                </a:cubicBezTo>
                <a:cubicBezTo>
                  <a:pt x="798893" y="286145"/>
                  <a:pt x="781820" y="284262"/>
                  <a:pt x="750142" y="284313"/>
                </a:cubicBezTo>
                <a:cubicBezTo>
                  <a:pt x="720546" y="284360"/>
                  <a:pt x="700897" y="286448"/>
                  <a:pt x="696776" y="289985"/>
                </a:cubicBezTo>
                <a:cubicBezTo>
                  <a:pt x="691869" y="294190"/>
                  <a:pt x="690461" y="307207"/>
                  <a:pt x="691104" y="342420"/>
                </a:cubicBezTo>
                <a:cubicBezTo>
                  <a:pt x="691664" y="372971"/>
                  <a:pt x="694013" y="391312"/>
                  <a:pt x="697862" y="395162"/>
                </a:cubicBezTo>
                <a:close/>
                <a:moveTo>
                  <a:pt x="720080" y="342653"/>
                </a:moveTo>
                <a:lnTo>
                  <a:pt x="720080" y="312358"/>
                </a:lnTo>
                <a:lnTo>
                  <a:pt x="780669" y="312358"/>
                </a:lnTo>
                <a:lnTo>
                  <a:pt x="780669" y="372948"/>
                </a:lnTo>
                <a:lnTo>
                  <a:pt x="720080" y="372948"/>
                </a:lnTo>
                <a:lnTo>
                  <a:pt x="720080" y="342653"/>
                </a:lnTo>
                <a:close/>
                <a:moveTo>
                  <a:pt x="181768" y="398583"/>
                </a:moveTo>
                <a:cubicBezTo>
                  <a:pt x="268816" y="400489"/>
                  <a:pt x="286154" y="399082"/>
                  <a:pt x="290437" y="395045"/>
                </a:cubicBezTo>
                <a:cubicBezTo>
                  <a:pt x="294972" y="390767"/>
                  <a:pt x="296188" y="375913"/>
                  <a:pt x="295098" y="337992"/>
                </a:cubicBezTo>
                <a:lnTo>
                  <a:pt x="293625" y="286723"/>
                </a:lnTo>
                <a:cubicBezTo>
                  <a:pt x="201813" y="284397"/>
                  <a:pt x="188652" y="285604"/>
                  <a:pt x="183725" y="290745"/>
                </a:cubicBezTo>
                <a:cubicBezTo>
                  <a:pt x="178841" y="295839"/>
                  <a:pt x="177871" y="309179"/>
                  <a:pt x="179563" y="347985"/>
                </a:cubicBezTo>
                <a:lnTo>
                  <a:pt x="181768" y="398583"/>
                </a:lnTo>
                <a:close/>
                <a:moveTo>
                  <a:pt x="207402" y="342653"/>
                </a:moveTo>
                <a:lnTo>
                  <a:pt x="207402" y="312358"/>
                </a:lnTo>
                <a:lnTo>
                  <a:pt x="267991" y="312358"/>
                </a:lnTo>
                <a:lnTo>
                  <a:pt x="267991" y="372948"/>
                </a:lnTo>
                <a:lnTo>
                  <a:pt x="207402" y="372948"/>
                </a:lnTo>
                <a:lnTo>
                  <a:pt x="207402" y="342653"/>
                </a:lnTo>
                <a:close/>
                <a:moveTo>
                  <a:pt x="697862" y="572274"/>
                </a:moveTo>
                <a:cubicBezTo>
                  <a:pt x="701857" y="576268"/>
                  <a:pt x="718929" y="578155"/>
                  <a:pt x="750608" y="578100"/>
                </a:cubicBezTo>
                <a:cubicBezTo>
                  <a:pt x="781858" y="578048"/>
                  <a:pt x="799335" y="576086"/>
                  <a:pt x="803120" y="572199"/>
                </a:cubicBezTo>
                <a:cubicBezTo>
                  <a:pt x="806807" y="568410"/>
                  <a:pt x="808787" y="550069"/>
                  <a:pt x="808787" y="519765"/>
                </a:cubicBezTo>
                <a:cubicBezTo>
                  <a:pt x="808787" y="488365"/>
                  <a:pt x="806863" y="471227"/>
                  <a:pt x="802882" y="467251"/>
                </a:cubicBezTo>
                <a:cubicBezTo>
                  <a:pt x="798893" y="463257"/>
                  <a:pt x="781820" y="461374"/>
                  <a:pt x="750142" y="461425"/>
                </a:cubicBezTo>
                <a:cubicBezTo>
                  <a:pt x="720546" y="461472"/>
                  <a:pt x="700897" y="463564"/>
                  <a:pt x="696776" y="467097"/>
                </a:cubicBezTo>
                <a:cubicBezTo>
                  <a:pt x="691869" y="471301"/>
                  <a:pt x="690461" y="484319"/>
                  <a:pt x="691104" y="519531"/>
                </a:cubicBezTo>
                <a:cubicBezTo>
                  <a:pt x="691664" y="550083"/>
                  <a:pt x="694013" y="568424"/>
                  <a:pt x="697862" y="572274"/>
                </a:cubicBezTo>
                <a:close/>
                <a:moveTo>
                  <a:pt x="720080" y="519765"/>
                </a:moveTo>
                <a:lnTo>
                  <a:pt x="720080" y="489469"/>
                </a:lnTo>
                <a:lnTo>
                  <a:pt x="780669" y="489469"/>
                </a:lnTo>
                <a:lnTo>
                  <a:pt x="780669" y="550060"/>
                </a:lnTo>
                <a:lnTo>
                  <a:pt x="720080" y="550060"/>
                </a:lnTo>
                <a:lnTo>
                  <a:pt x="720080" y="519765"/>
                </a:lnTo>
                <a:close/>
                <a:moveTo>
                  <a:pt x="354214" y="575695"/>
                </a:moveTo>
                <a:cubicBezTo>
                  <a:pt x="422843" y="577811"/>
                  <a:pt x="447484" y="577289"/>
                  <a:pt x="453254" y="575895"/>
                </a:cubicBezTo>
                <a:cubicBezTo>
                  <a:pt x="463317" y="573467"/>
                  <a:pt x="463741" y="571332"/>
                  <a:pt x="463820" y="523260"/>
                </a:cubicBezTo>
                <a:cubicBezTo>
                  <a:pt x="463871" y="488947"/>
                  <a:pt x="462035" y="471292"/>
                  <a:pt x="457990" y="467251"/>
                </a:cubicBezTo>
                <a:cubicBezTo>
                  <a:pt x="453981" y="463243"/>
                  <a:pt x="436723" y="461374"/>
                  <a:pt x="404200" y="461425"/>
                </a:cubicBezTo>
                <a:cubicBezTo>
                  <a:pt x="368877" y="461481"/>
                  <a:pt x="355757" y="463108"/>
                  <a:pt x="354196" y="467628"/>
                </a:cubicBezTo>
                <a:cubicBezTo>
                  <a:pt x="353030" y="470998"/>
                  <a:pt x="352555" y="496689"/>
                  <a:pt x="353142" y="524724"/>
                </a:cubicBezTo>
                <a:lnTo>
                  <a:pt x="354214" y="575695"/>
                </a:lnTo>
                <a:close/>
                <a:moveTo>
                  <a:pt x="377704" y="492377"/>
                </a:moveTo>
                <a:cubicBezTo>
                  <a:pt x="379946" y="490560"/>
                  <a:pt x="394450" y="489688"/>
                  <a:pt x="438107" y="491800"/>
                </a:cubicBezTo>
                <a:lnTo>
                  <a:pt x="440437" y="550060"/>
                </a:lnTo>
                <a:lnTo>
                  <a:pt x="375187" y="550060"/>
                </a:lnTo>
                <a:lnTo>
                  <a:pt x="374409" y="522869"/>
                </a:lnTo>
                <a:cubicBezTo>
                  <a:pt x="373980" y="507917"/>
                  <a:pt x="375467" y="494195"/>
                  <a:pt x="377704" y="492377"/>
                </a:cubicBezTo>
                <a:close/>
              </a:path>
            </a:pathLst>
          </a:custGeom>
          <a:solidFill>
            <a:srgbClr val="ED4D24"/>
          </a:solidFill>
          <a:ln w="4657"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C63357D-4A32-49FE-4CE2-47E0F0845617}"/>
              </a:ext>
            </a:extLst>
          </p:cNvPr>
          <p:cNvSpPr/>
          <p:nvPr/>
        </p:nvSpPr>
        <p:spPr>
          <a:xfrm>
            <a:off x="1" y="521968"/>
            <a:ext cx="7559674" cy="80308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2" name="Text Placeholder 32">
            <a:extLst>
              <a:ext uri="{FF2B5EF4-FFF2-40B4-BE49-F238E27FC236}">
                <a16:creationId xmlns:a16="http://schemas.microsoft.com/office/drawing/2014/main" id="{E6B8938B-18CD-50EE-9DA4-DD958313CCC2}"/>
              </a:ext>
            </a:extLst>
          </p:cNvPr>
          <p:cNvSpPr txBox="1">
            <a:spLocks/>
          </p:cNvSpPr>
          <p:nvPr/>
        </p:nvSpPr>
        <p:spPr>
          <a:xfrm>
            <a:off x="557780" y="265451"/>
            <a:ext cx="2081248"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11">
            <a:extLst>
              <a:ext uri="{FF2B5EF4-FFF2-40B4-BE49-F238E27FC236}">
                <a16:creationId xmlns:a16="http://schemas.microsoft.com/office/drawing/2014/main" id="{039470CB-B4E7-70D1-19A2-FC47006FB904}"/>
              </a:ext>
            </a:extLst>
          </p:cNvPr>
          <p:cNvSpPr txBox="1">
            <a:spLocks/>
          </p:cNvSpPr>
          <p:nvPr/>
        </p:nvSpPr>
        <p:spPr>
          <a:xfrm>
            <a:off x="453606" y="227473"/>
            <a:ext cx="2278016"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err="1">
                <a:solidFill>
                  <a:schemeClr val="bg1"/>
                </a:solidFill>
              </a:rPr>
              <a:t>Anhang</a:t>
            </a:r>
            <a:endParaRPr lang="en-US" sz="3000" dirty="0">
              <a:solidFill>
                <a:schemeClr val="bg1"/>
              </a:solidFill>
            </a:endParaRPr>
          </a:p>
        </p:txBody>
      </p:sp>
      <p:grpSp>
        <p:nvGrpSpPr>
          <p:cNvPr id="24" name="Graphic 40">
            <a:extLst>
              <a:ext uri="{FF2B5EF4-FFF2-40B4-BE49-F238E27FC236}">
                <a16:creationId xmlns:a16="http://schemas.microsoft.com/office/drawing/2014/main" id="{C60E09F4-3ECD-C43F-065E-9A295C719065}"/>
              </a:ext>
            </a:extLst>
          </p:cNvPr>
          <p:cNvGrpSpPr/>
          <p:nvPr/>
        </p:nvGrpSpPr>
        <p:grpSpPr>
          <a:xfrm>
            <a:off x="5183587" y="0"/>
            <a:ext cx="3924090" cy="2433120"/>
            <a:chOff x="-3997860" y="6017904"/>
            <a:chExt cx="935163" cy="579845"/>
          </a:xfrm>
          <a:solidFill>
            <a:schemeClr val="bg1">
              <a:alpha val="29965"/>
            </a:schemeClr>
          </a:solidFill>
        </p:grpSpPr>
        <p:sp>
          <p:nvSpPr>
            <p:cNvPr id="25" name="Freeform 24">
              <a:extLst>
                <a:ext uri="{FF2B5EF4-FFF2-40B4-BE49-F238E27FC236}">
                  <a16:creationId xmlns:a16="http://schemas.microsoft.com/office/drawing/2014/main" id="{F1C6C3C3-B601-955E-D2AF-57A9FDBFE3C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B068EE9A-3ADD-3DC5-E3AB-0CFA31B9DF8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40C7CE7E-95BF-1B02-D360-FB11C41E98D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7F8606AD-6FA4-437A-07E8-0674219D6FD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69473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4A9A-BCB7-8D4D-428A-0BDCB18F3D60}"/>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E668E419-E525-78C2-152C-5C1753139E76}"/>
              </a:ext>
            </a:extLst>
          </p:cNvPr>
          <p:cNvCxnSpPr>
            <a:cxnSpLocks/>
          </p:cNvCxnSpPr>
          <p:nvPr/>
        </p:nvCxnSpPr>
        <p:spPr>
          <a:xfrm>
            <a:off x="10682" y="1768196"/>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081B41-F877-13F3-C6FF-E35ED2BA36EF}"/>
              </a:ext>
            </a:extLst>
          </p:cNvPr>
          <p:cNvCxnSpPr>
            <a:cxnSpLocks/>
          </p:cNvCxnSpPr>
          <p:nvPr/>
        </p:nvCxnSpPr>
        <p:spPr>
          <a:xfrm flipH="1">
            <a:off x="557780" y="1768196"/>
            <a:ext cx="11988" cy="576607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040C224C-452A-10E3-8186-993873006D72}"/>
              </a:ext>
            </a:extLst>
          </p:cNvPr>
          <p:cNvSpPr/>
          <p:nvPr/>
        </p:nvSpPr>
        <p:spPr>
          <a:xfrm rot="5400000">
            <a:off x="213100" y="168257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A24D2028-5C5E-2C43-4C34-926077F2ED75}"/>
              </a:ext>
            </a:extLst>
          </p:cNvPr>
          <p:cNvGrpSpPr/>
          <p:nvPr/>
        </p:nvGrpSpPr>
        <p:grpSpPr>
          <a:xfrm>
            <a:off x="559085" y="7333840"/>
            <a:ext cx="7020904" cy="400869"/>
            <a:chOff x="576076" y="9606081"/>
            <a:chExt cx="7020904" cy="400869"/>
          </a:xfrm>
        </p:grpSpPr>
        <p:cxnSp>
          <p:nvCxnSpPr>
            <p:cNvPr id="29" name="Straight Connector 28">
              <a:extLst>
                <a:ext uri="{FF2B5EF4-FFF2-40B4-BE49-F238E27FC236}">
                  <a16:creationId xmlns:a16="http://schemas.microsoft.com/office/drawing/2014/main" id="{413A448B-1DEA-62EA-7DBD-4CBFB2CCB8BA}"/>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ED00013-701D-50EA-2413-7BF02AC5A9CE}"/>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9163DC82-C3FD-7847-A344-83AC020FB07B}"/>
              </a:ext>
            </a:extLst>
          </p:cNvPr>
          <p:cNvSpPr txBox="1"/>
          <p:nvPr/>
        </p:nvSpPr>
        <p:spPr>
          <a:xfrm>
            <a:off x="803794" y="2015673"/>
            <a:ext cx="5768679" cy="5581015"/>
          </a:xfrm>
          <a:prstGeom prst="rect">
            <a:avLst/>
          </a:prstGeom>
          <a:noFill/>
        </p:spPr>
        <p:txBody>
          <a:bodyPr wrap="square" rtlCol="0">
            <a:spAutoFit/>
          </a:bodyPr>
          <a:lstStyle/>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Deutschland Fallbeispiel 3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Typisches Einfamilienhaus, 1980, renoviert 1999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4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Übliche Einfamilienhäuser und mehrstöckige Wohngebäude</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7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Fast-Nullenergie-Einfamilienhaus, 2015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10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Mehrfamilienhaus, Anfang der 2000er Jahre</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Lettland Fallbeispiel 3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Typisches Mehrfamilienhaus, 1973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Lettland Fallbeispiel 4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Mehrfamilienhaus, 2008</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Lettland Fallbeispiel 5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Mehrfamilienhaus,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Deutschland Fallbeispiel 4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Lebensmittelproduktionsbetrieb, 2001, Erweiterung 2010, neue HLK-Anlage 2025</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Polen Fallbeispiel 9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Mehrfamilienhaus,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1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Wohnanlage, mehrere Mehrfamilienhäuser, 1970, renoviert</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2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Mehrfamilienhaus, 1960, renoviert</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3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Mehrfamilienhaus, 1976, renoviert</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4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Wohnanlage, mehrere Mehrfamilienhäuser, 2009, renoviert</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5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Wohnheim für pflegebedürftige ältere Menschen, renoviert im Jahr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6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Einfamilienhaus, renoviert im Jahr 2023</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7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Einfamilienhaus, 2021</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9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Einfamilienhaus, 2019</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Spanien Fallbeispiel 10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Einfamilienhaus, 2024</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Serbien Fallbeispiel 1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Einfamilienhaus, 1980, renoviert im Jahr 2022</a:t>
            </a: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Serbien Fallbeispiel 4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Wohn- und Geschäftshaus, 1984, renoviert im Jahr 2017</a:t>
            </a: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Text Placeholder 32">
            <a:extLst>
              <a:ext uri="{FF2B5EF4-FFF2-40B4-BE49-F238E27FC236}">
                <a16:creationId xmlns:a16="http://schemas.microsoft.com/office/drawing/2014/main" id="{A928E12C-1865-9311-A66D-31F814E90873}"/>
              </a:ext>
            </a:extLst>
          </p:cNvPr>
          <p:cNvSpPr txBox="1">
            <a:spLocks/>
          </p:cNvSpPr>
          <p:nvPr/>
        </p:nvSpPr>
        <p:spPr>
          <a:xfrm>
            <a:off x="789292" y="1655188"/>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err="1">
                <a:solidFill>
                  <a:srgbClr val="ED4D24"/>
                </a:solidFill>
              </a:rPr>
              <a:t>Wohngebäude</a:t>
            </a:r>
            <a:r>
              <a:rPr lang="en-GB" sz="1600" b="1" dirty="0">
                <a:solidFill>
                  <a:srgbClr val="ED4D24"/>
                </a:solidFill>
              </a:rPr>
              <a:t> (20)</a:t>
            </a:r>
          </a:p>
        </p:txBody>
      </p:sp>
      <p:sp>
        <p:nvSpPr>
          <p:cNvPr id="3" name="Freeform 2">
            <a:extLst>
              <a:ext uri="{FF2B5EF4-FFF2-40B4-BE49-F238E27FC236}">
                <a16:creationId xmlns:a16="http://schemas.microsoft.com/office/drawing/2014/main" id="{9076873D-57EB-DEDF-4FE1-00ED570A70D8}"/>
              </a:ext>
            </a:extLst>
          </p:cNvPr>
          <p:cNvSpPr/>
          <p:nvPr/>
        </p:nvSpPr>
        <p:spPr>
          <a:xfrm>
            <a:off x="6557972" y="6980622"/>
            <a:ext cx="645320" cy="553653"/>
          </a:xfrm>
          <a:custGeom>
            <a:avLst/>
            <a:gdLst>
              <a:gd name="connsiteX0" fmla="*/ 856658 w 921871"/>
              <a:gd name="connsiteY0" fmla="*/ 763942 h 790920"/>
              <a:gd name="connsiteX1" fmla="*/ 825198 w 921871"/>
              <a:gd name="connsiteY1" fmla="*/ 764151 h 790920"/>
              <a:gd name="connsiteX2" fmla="*/ 829859 w 921871"/>
              <a:gd name="connsiteY2" fmla="*/ 428571 h 790920"/>
              <a:gd name="connsiteX3" fmla="*/ 836850 w 921871"/>
              <a:gd name="connsiteY3" fmla="*/ 433232 h 790920"/>
              <a:gd name="connsiteX4" fmla="*/ 847337 w 921871"/>
              <a:gd name="connsiteY4" fmla="*/ 438019 h 790920"/>
              <a:gd name="connsiteX5" fmla="*/ 889283 w 921871"/>
              <a:gd name="connsiteY5" fmla="*/ 403062 h 790920"/>
              <a:gd name="connsiteX6" fmla="*/ 921843 w 921871"/>
              <a:gd name="connsiteY6" fmla="*/ 359824 h 790920"/>
              <a:gd name="connsiteX7" fmla="*/ 857758 w 921871"/>
              <a:gd name="connsiteY7" fmla="*/ 303292 h 790920"/>
              <a:gd name="connsiteX8" fmla="*/ 794904 w 921871"/>
              <a:gd name="connsiteY8" fmla="*/ 254918 h 790920"/>
              <a:gd name="connsiteX9" fmla="*/ 790243 w 921871"/>
              <a:gd name="connsiteY9" fmla="*/ 44052 h 790920"/>
              <a:gd name="connsiteX10" fmla="*/ 655082 w 921871"/>
              <a:gd name="connsiteY10" fmla="*/ 44052 h 790920"/>
              <a:gd name="connsiteX11" fmla="*/ 650422 w 921871"/>
              <a:gd name="connsiteY11" fmla="*/ 144260 h 790920"/>
              <a:gd name="connsiteX12" fmla="*/ 556042 w 921871"/>
              <a:gd name="connsiteY12" fmla="*/ 71835 h 790920"/>
              <a:gd name="connsiteX13" fmla="*/ 457002 w 921871"/>
              <a:gd name="connsiteY13" fmla="*/ 2 h 790920"/>
              <a:gd name="connsiteX14" fmla="*/ 326502 w 921871"/>
              <a:gd name="connsiteY14" fmla="*/ 98164 h 790920"/>
              <a:gd name="connsiteX15" fmla="*/ 119138 w 921871"/>
              <a:gd name="connsiteY15" fmla="*/ 259718 h 790920"/>
              <a:gd name="connsiteX16" fmla="*/ 17553 w 921871"/>
              <a:gd name="connsiteY16" fmla="*/ 340015 h 790920"/>
              <a:gd name="connsiteX17" fmla="*/ 1 w 921871"/>
              <a:gd name="connsiteY17" fmla="*/ 363319 h 790920"/>
              <a:gd name="connsiteX18" fmla="*/ 34005 w 921871"/>
              <a:gd name="connsiteY18" fmla="*/ 404064 h 790920"/>
              <a:gd name="connsiteX19" fmla="*/ 72493 w 921871"/>
              <a:gd name="connsiteY19" fmla="*/ 438019 h 790920"/>
              <a:gd name="connsiteX20" fmla="*/ 89971 w 921871"/>
              <a:gd name="connsiteY20" fmla="*/ 428734 h 790920"/>
              <a:gd name="connsiteX21" fmla="*/ 102788 w 921871"/>
              <a:gd name="connsiteY21" fmla="*/ 419249 h 790920"/>
              <a:gd name="connsiteX22" fmla="*/ 102788 w 921871"/>
              <a:gd name="connsiteY22" fmla="*/ 764151 h 790920"/>
              <a:gd name="connsiteX23" fmla="*/ 24721 w 921871"/>
              <a:gd name="connsiteY23" fmla="*/ 779299 h 790920"/>
              <a:gd name="connsiteX24" fmla="*/ 25886 w 921871"/>
              <a:gd name="connsiteY24" fmla="*/ 789786 h 790920"/>
              <a:gd name="connsiteX25" fmla="*/ 897439 w 921871"/>
              <a:gd name="connsiteY25" fmla="*/ 785125 h 790920"/>
              <a:gd name="connsiteX26" fmla="*/ 893944 w 921871"/>
              <a:gd name="connsiteY26" fmla="*/ 770933 h 790920"/>
              <a:gd name="connsiteX27" fmla="*/ 856658 w 921871"/>
              <a:gd name="connsiteY27" fmla="*/ 763942 h 790920"/>
              <a:gd name="connsiteX28" fmla="*/ 680716 w 921871"/>
              <a:gd name="connsiteY28" fmla="*/ 118625 h 790920"/>
              <a:gd name="connsiteX29" fmla="*/ 680716 w 921871"/>
              <a:gd name="connsiteY29" fmla="*/ 69687 h 790920"/>
              <a:gd name="connsiteX30" fmla="*/ 764609 w 921871"/>
              <a:gd name="connsiteY30" fmla="*/ 69687 h 790920"/>
              <a:gd name="connsiteX31" fmla="*/ 764609 w 921871"/>
              <a:gd name="connsiteY31" fmla="*/ 148921 h 790920"/>
              <a:gd name="connsiteX32" fmla="*/ 761114 w 921871"/>
              <a:gd name="connsiteY32" fmla="*/ 228113 h 790920"/>
              <a:gd name="connsiteX33" fmla="*/ 680716 w 921871"/>
              <a:gd name="connsiteY33" fmla="*/ 167564 h 790920"/>
              <a:gd name="connsiteX34" fmla="*/ 680716 w 921871"/>
              <a:gd name="connsiteY34" fmla="*/ 118625 h 790920"/>
              <a:gd name="connsiteX35" fmla="*/ 249600 w 921871"/>
              <a:gd name="connsiteY35" fmla="*/ 764217 h 790920"/>
              <a:gd name="connsiteX36" fmla="*/ 246091 w 921871"/>
              <a:gd name="connsiteY36" fmla="*/ 721071 h 790920"/>
              <a:gd name="connsiteX37" fmla="*/ 241817 w 921871"/>
              <a:gd name="connsiteY37" fmla="*/ 588983 h 790920"/>
              <a:gd name="connsiteX38" fmla="*/ 245038 w 921871"/>
              <a:gd name="connsiteY38" fmla="*/ 496829 h 790920"/>
              <a:gd name="connsiteX39" fmla="*/ 422047 w 921871"/>
              <a:gd name="connsiteY39" fmla="*/ 496153 h 790920"/>
              <a:gd name="connsiteX40" fmla="*/ 424377 w 921871"/>
              <a:gd name="connsiteY40" fmla="*/ 764151 h 790920"/>
              <a:gd name="connsiteX41" fmla="*/ 249600 w 921871"/>
              <a:gd name="connsiteY41" fmla="*/ 764217 h 790920"/>
              <a:gd name="connsiteX42" fmla="*/ 797234 w 921871"/>
              <a:gd name="connsiteY42" fmla="*/ 764151 h 790920"/>
              <a:gd name="connsiteX43" fmla="*/ 452341 w 921871"/>
              <a:gd name="connsiteY43" fmla="*/ 764151 h 790920"/>
              <a:gd name="connsiteX44" fmla="*/ 450011 w 921871"/>
              <a:gd name="connsiteY44" fmla="*/ 468188 h 790920"/>
              <a:gd name="connsiteX45" fmla="*/ 221636 w 921871"/>
              <a:gd name="connsiteY45" fmla="*/ 468188 h 790920"/>
              <a:gd name="connsiteX46" fmla="*/ 219306 w 921871"/>
              <a:gd name="connsiteY46" fmla="*/ 764151 h 790920"/>
              <a:gd name="connsiteX47" fmla="*/ 207654 w 921871"/>
              <a:gd name="connsiteY47" fmla="*/ 766482 h 790920"/>
              <a:gd name="connsiteX48" fmla="*/ 130664 w 921871"/>
              <a:gd name="connsiteY48" fmla="*/ 761821 h 790920"/>
              <a:gd name="connsiteX49" fmla="*/ 130995 w 921871"/>
              <a:gd name="connsiteY49" fmla="*/ 393615 h 790920"/>
              <a:gd name="connsiteX50" fmla="*/ 183307 w 921871"/>
              <a:gd name="connsiteY50" fmla="*/ 352823 h 790920"/>
              <a:gd name="connsiteX51" fmla="*/ 347475 w 921871"/>
              <a:gd name="connsiteY51" fmla="*/ 223713 h 790920"/>
              <a:gd name="connsiteX52" fmla="*/ 460498 w 921871"/>
              <a:gd name="connsiteY52" fmla="*/ 135167 h 790920"/>
              <a:gd name="connsiteX53" fmla="*/ 577016 w 921871"/>
              <a:gd name="connsiteY53" fmla="*/ 227125 h 790920"/>
              <a:gd name="connsiteX54" fmla="*/ 798469 w 921871"/>
              <a:gd name="connsiteY54" fmla="*/ 401212 h 790920"/>
              <a:gd name="connsiteX55" fmla="*/ 797234 w 921871"/>
              <a:gd name="connsiteY55" fmla="*/ 764151 h 790920"/>
              <a:gd name="connsiteX56" fmla="*/ 618617 w 921871"/>
              <a:gd name="connsiteY56" fmla="*/ 223252 h 790920"/>
              <a:gd name="connsiteX57" fmla="*/ 468309 w 921871"/>
              <a:gd name="connsiteY57" fmla="*/ 104643 h 790920"/>
              <a:gd name="connsiteX58" fmla="*/ 454928 w 921871"/>
              <a:gd name="connsiteY58" fmla="*/ 104643 h 790920"/>
              <a:gd name="connsiteX59" fmla="*/ 266169 w 921871"/>
              <a:gd name="connsiteY59" fmla="*/ 252624 h 790920"/>
              <a:gd name="connsiteX60" fmla="*/ 78319 w 921871"/>
              <a:gd name="connsiteY60" fmla="*/ 398387 h 790920"/>
              <a:gd name="connsiteX61" fmla="*/ 54513 w 921871"/>
              <a:gd name="connsiteY61" fmla="*/ 383244 h 790920"/>
              <a:gd name="connsiteX62" fmla="*/ 39365 w 921871"/>
              <a:gd name="connsiteY62" fmla="*/ 359824 h 790920"/>
              <a:gd name="connsiteX63" fmla="*/ 159882 w 921871"/>
              <a:gd name="connsiteY63" fmla="*/ 263349 h 790920"/>
              <a:gd name="connsiteX64" fmla="*/ 366118 w 921871"/>
              <a:gd name="connsiteY64" fmla="*/ 102848 h 790920"/>
              <a:gd name="connsiteX65" fmla="*/ 457002 w 921871"/>
              <a:gd name="connsiteY65" fmla="*/ 32652 h 790920"/>
              <a:gd name="connsiteX66" fmla="*/ 533904 w 921871"/>
              <a:gd name="connsiteY66" fmla="*/ 90549 h 790920"/>
              <a:gd name="connsiteX67" fmla="*/ 655082 w 921871"/>
              <a:gd name="connsiteY67" fmla="*/ 184735 h 790920"/>
              <a:gd name="connsiteX68" fmla="*/ 793492 w 921871"/>
              <a:gd name="connsiteY68" fmla="*/ 290233 h 790920"/>
              <a:gd name="connsiteX69" fmla="*/ 885340 w 921871"/>
              <a:gd name="connsiteY69" fmla="*/ 362718 h 790920"/>
              <a:gd name="connsiteX70" fmla="*/ 849327 w 921871"/>
              <a:gd name="connsiteY70" fmla="*/ 407597 h 790920"/>
              <a:gd name="connsiteX71" fmla="*/ 805805 w 921871"/>
              <a:gd name="connsiteY71" fmla="*/ 372399 h 790920"/>
              <a:gd name="connsiteX72" fmla="*/ 618617 w 921871"/>
              <a:gd name="connsiteY72" fmla="*/ 223252 h 790920"/>
              <a:gd name="connsiteX73" fmla="*/ 520183 w 921871"/>
              <a:gd name="connsiteY73" fmla="*/ 462493 h 790920"/>
              <a:gd name="connsiteX74" fmla="*/ 519134 w 921871"/>
              <a:gd name="connsiteY74" fmla="*/ 561535 h 790920"/>
              <a:gd name="connsiteX75" fmla="*/ 519922 w 921871"/>
              <a:gd name="connsiteY75" fmla="*/ 654622 h 790920"/>
              <a:gd name="connsiteX76" fmla="*/ 712381 w 921871"/>
              <a:gd name="connsiteY76" fmla="*/ 651042 h 790920"/>
              <a:gd name="connsiteX77" fmla="*/ 718287 w 921871"/>
              <a:gd name="connsiteY77" fmla="*/ 556744 h 790920"/>
              <a:gd name="connsiteX78" fmla="*/ 712256 w 921871"/>
              <a:gd name="connsiteY78" fmla="*/ 462283 h 790920"/>
              <a:gd name="connsiteX79" fmla="*/ 614185 w 921871"/>
              <a:gd name="connsiteY79" fmla="*/ 456457 h 790920"/>
              <a:gd name="connsiteX80" fmla="*/ 520183 w 921871"/>
              <a:gd name="connsiteY80" fmla="*/ 462493 h 790920"/>
              <a:gd name="connsiteX81" fmla="*/ 545556 w 921871"/>
              <a:gd name="connsiteY81" fmla="*/ 556744 h 790920"/>
              <a:gd name="connsiteX82" fmla="*/ 545556 w 921871"/>
              <a:gd name="connsiteY82" fmla="*/ 484501 h 790920"/>
              <a:gd name="connsiteX83" fmla="*/ 685377 w 921871"/>
              <a:gd name="connsiteY83" fmla="*/ 484501 h 790920"/>
              <a:gd name="connsiteX84" fmla="*/ 685377 w 921871"/>
              <a:gd name="connsiteY84" fmla="*/ 628987 h 790920"/>
              <a:gd name="connsiteX85" fmla="*/ 545556 w 921871"/>
              <a:gd name="connsiteY85" fmla="*/ 628987 h 790920"/>
              <a:gd name="connsiteX86" fmla="*/ 545556 w 921871"/>
              <a:gd name="connsiteY86" fmla="*/ 556744 h 7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21871" h="790920">
                <a:moveTo>
                  <a:pt x="856658" y="763942"/>
                </a:moveTo>
                <a:lnTo>
                  <a:pt x="825198" y="764151"/>
                </a:lnTo>
                <a:cubicBezTo>
                  <a:pt x="825198" y="487610"/>
                  <a:pt x="826839" y="428571"/>
                  <a:pt x="829859" y="428571"/>
                </a:cubicBezTo>
                <a:cubicBezTo>
                  <a:pt x="832423" y="428571"/>
                  <a:pt x="835569" y="430668"/>
                  <a:pt x="836850" y="433232"/>
                </a:cubicBezTo>
                <a:cubicBezTo>
                  <a:pt x="838132" y="435795"/>
                  <a:pt x="842849" y="437949"/>
                  <a:pt x="847337" y="438019"/>
                </a:cubicBezTo>
                <a:cubicBezTo>
                  <a:pt x="851821" y="438088"/>
                  <a:pt x="870696" y="422358"/>
                  <a:pt x="889283" y="403062"/>
                </a:cubicBezTo>
                <a:cubicBezTo>
                  <a:pt x="909376" y="382205"/>
                  <a:pt x="922575" y="364676"/>
                  <a:pt x="921843" y="359824"/>
                </a:cubicBezTo>
                <a:cubicBezTo>
                  <a:pt x="921163" y="355340"/>
                  <a:pt x="892327" y="329901"/>
                  <a:pt x="857758" y="303292"/>
                </a:cubicBezTo>
                <a:lnTo>
                  <a:pt x="794904" y="254918"/>
                </a:lnTo>
                <a:lnTo>
                  <a:pt x="790243" y="44052"/>
                </a:lnTo>
                <a:lnTo>
                  <a:pt x="655082" y="44052"/>
                </a:lnTo>
                <a:cubicBezTo>
                  <a:pt x="653274" y="121716"/>
                  <a:pt x="651704" y="144260"/>
                  <a:pt x="650422" y="144260"/>
                </a:cubicBezTo>
                <a:cubicBezTo>
                  <a:pt x="649140" y="144260"/>
                  <a:pt x="606667" y="111667"/>
                  <a:pt x="556042" y="71835"/>
                </a:cubicBezTo>
                <a:cubicBezTo>
                  <a:pt x="505413" y="31999"/>
                  <a:pt x="460847" y="-324"/>
                  <a:pt x="457002" y="2"/>
                </a:cubicBezTo>
                <a:cubicBezTo>
                  <a:pt x="453157" y="329"/>
                  <a:pt x="394432" y="44504"/>
                  <a:pt x="326502" y="98164"/>
                </a:cubicBezTo>
                <a:cubicBezTo>
                  <a:pt x="258573" y="151829"/>
                  <a:pt x="165260" y="224529"/>
                  <a:pt x="119138" y="259718"/>
                </a:cubicBezTo>
                <a:cubicBezTo>
                  <a:pt x="73020" y="294908"/>
                  <a:pt x="27308" y="331043"/>
                  <a:pt x="17553" y="340015"/>
                </a:cubicBezTo>
                <a:cubicBezTo>
                  <a:pt x="7803" y="348987"/>
                  <a:pt x="-97" y="359474"/>
                  <a:pt x="1" y="363319"/>
                </a:cubicBezTo>
                <a:cubicBezTo>
                  <a:pt x="94" y="367165"/>
                  <a:pt x="15395" y="385500"/>
                  <a:pt x="34005" y="404064"/>
                </a:cubicBezTo>
                <a:cubicBezTo>
                  <a:pt x="52611" y="422629"/>
                  <a:pt x="69930" y="437907"/>
                  <a:pt x="72493" y="438019"/>
                </a:cubicBezTo>
                <a:cubicBezTo>
                  <a:pt x="75057" y="438126"/>
                  <a:pt x="82919" y="433950"/>
                  <a:pt x="89971" y="428734"/>
                </a:cubicBezTo>
                <a:lnTo>
                  <a:pt x="102788" y="419249"/>
                </a:lnTo>
                <a:lnTo>
                  <a:pt x="102788" y="764151"/>
                </a:lnTo>
                <a:cubicBezTo>
                  <a:pt x="25444" y="768700"/>
                  <a:pt x="23612" y="769311"/>
                  <a:pt x="24721" y="779299"/>
                </a:cubicBezTo>
                <a:lnTo>
                  <a:pt x="25886" y="789786"/>
                </a:lnTo>
                <a:cubicBezTo>
                  <a:pt x="843371" y="791977"/>
                  <a:pt x="895384" y="791287"/>
                  <a:pt x="897439" y="785125"/>
                </a:cubicBezTo>
                <a:cubicBezTo>
                  <a:pt x="898721" y="781280"/>
                  <a:pt x="897146" y="774894"/>
                  <a:pt x="893944" y="770933"/>
                </a:cubicBezTo>
                <a:cubicBezTo>
                  <a:pt x="889698" y="765689"/>
                  <a:pt x="879594" y="763792"/>
                  <a:pt x="856658" y="763942"/>
                </a:cubicBezTo>
                <a:close/>
                <a:moveTo>
                  <a:pt x="680716" y="118625"/>
                </a:moveTo>
                <a:lnTo>
                  <a:pt x="680716" y="69687"/>
                </a:lnTo>
                <a:lnTo>
                  <a:pt x="764609" y="69687"/>
                </a:lnTo>
                <a:lnTo>
                  <a:pt x="764609" y="148921"/>
                </a:lnTo>
                <a:cubicBezTo>
                  <a:pt x="764609" y="192500"/>
                  <a:pt x="763034" y="228137"/>
                  <a:pt x="761114" y="228113"/>
                </a:cubicBezTo>
                <a:cubicBezTo>
                  <a:pt x="759193" y="228090"/>
                  <a:pt x="740313" y="214457"/>
                  <a:pt x="680716" y="167564"/>
                </a:cubicBezTo>
                <a:lnTo>
                  <a:pt x="680716" y="118625"/>
                </a:lnTo>
                <a:close/>
                <a:moveTo>
                  <a:pt x="249600" y="764217"/>
                </a:moveTo>
                <a:lnTo>
                  <a:pt x="246091" y="721071"/>
                </a:lnTo>
                <a:cubicBezTo>
                  <a:pt x="244157" y="697343"/>
                  <a:pt x="242237" y="637903"/>
                  <a:pt x="241817" y="588983"/>
                </a:cubicBezTo>
                <a:cubicBezTo>
                  <a:pt x="241398" y="540063"/>
                  <a:pt x="242847" y="498595"/>
                  <a:pt x="245038" y="496829"/>
                </a:cubicBezTo>
                <a:cubicBezTo>
                  <a:pt x="247228" y="495067"/>
                  <a:pt x="287949" y="494191"/>
                  <a:pt x="422047" y="496153"/>
                </a:cubicBezTo>
                <a:lnTo>
                  <a:pt x="424377" y="764151"/>
                </a:lnTo>
                <a:lnTo>
                  <a:pt x="249600" y="764217"/>
                </a:lnTo>
                <a:close/>
                <a:moveTo>
                  <a:pt x="797234" y="764151"/>
                </a:moveTo>
                <a:lnTo>
                  <a:pt x="452341" y="764151"/>
                </a:lnTo>
                <a:lnTo>
                  <a:pt x="450011" y="468188"/>
                </a:lnTo>
                <a:lnTo>
                  <a:pt x="221636" y="468188"/>
                </a:lnTo>
                <a:lnTo>
                  <a:pt x="219306" y="764151"/>
                </a:lnTo>
                <a:lnTo>
                  <a:pt x="207654" y="766482"/>
                </a:lnTo>
                <a:cubicBezTo>
                  <a:pt x="201246" y="767763"/>
                  <a:pt x="181302" y="767241"/>
                  <a:pt x="130664" y="761821"/>
                </a:cubicBezTo>
                <a:lnTo>
                  <a:pt x="130995" y="393615"/>
                </a:lnTo>
                <a:lnTo>
                  <a:pt x="183307" y="352823"/>
                </a:lnTo>
                <a:cubicBezTo>
                  <a:pt x="212077" y="330386"/>
                  <a:pt x="285954" y="272288"/>
                  <a:pt x="347475" y="223713"/>
                </a:cubicBezTo>
                <a:cubicBezTo>
                  <a:pt x="408997" y="175143"/>
                  <a:pt x="459855" y="135297"/>
                  <a:pt x="460498" y="135167"/>
                </a:cubicBezTo>
                <a:cubicBezTo>
                  <a:pt x="461136" y="135041"/>
                  <a:pt x="513569" y="176424"/>
                  <a:pt x="577016" y="227125"/>
                </a:cubicBezTo>
                <a:cubicBezTo>
                  <a:pt x="640457" y="277830"/>
                  <a:pt x="716240" y="337741"/>
                  <a:pt x="798469" y="401212"/>
                </a:cubicBezTo>
                <a:lnTo>
                  <a:pt x="797234" y="764151"/>
                </a:lnTo>
                <a:close/>
                <a:moveTo>
                  <a:pt x="618617" y="223252"/>
                </a:moveTo>
                <a:cubicBezTo>
                  <a:pt x="539600" y="160582"/>
                  <a:pt x="471963" y="107206"/>
                  <a:pt x="468309" y="104643"/>
                </a:cubicBezTo>
                <a:cubicBezTo>
                  <a:pt x="463877" y="101534"/>
                  <a:pt x="459416" y="101534"/>
                  <a:pt x="454928" y="104643"/>
                </a:cubicBezTo>
                <a:cubicBezTo>
                  <a:pt x="451223" y="107206"/>
                  <a:pt x="366282" y="173800"/>
                  <a:pt x="266169" y="252624"/>
                </a:cubicBezTo>
                <a:cubicBezTo>
                  <a:pt x="166057" y="331453"/>
                  <a:pt x="81521" y="397045"/>
                  <a:pt x="78319" y="398387"/>
                </a:cubicBezTo>
                <a:cubicBezTo>
                  <a:pt x="75113" y="399734"/>
                  <a:pt x="64403" y="392916"/>
                  <a:pt x="54513" y="383244"/>
                </a:cubicBezTo>
                <a:cubicBezTo>
                  <a:pt x="44473" y="373419"/>
                  <a:pt x="37780" y="363077"/>
                  <a:pt x="39365" y="359824"/>
                </a:cubicBezTo>
                <a:cubicBezTo>
                  <a:pt x="40922" y="356622"/>
                  <a:pt x="95154" y="313206"/>
                  <a:pt x="159882" y="263349"/>
                </a:cubicBezTo>
                <a:cubicBezTo>
                  <a:pt x="224605" y="213492"/>
                  <a:pt x="317414" y="141268"/>
                  <a:pt x="366118" y="102848"/>
                </a:cubicBezTo>
                <a:cubicBezTo>
                  <a:pt x="414823" y="64429"/>
                  <a:pt x="455721" y="32843"/>
                  <a:pt x="457002" y="32652"/>
                </a:cubicBezTo>
                <a:cubicBezTo>
                  <a:pt x="458284" y="32465"/>
                  <a:pt x="492890" y="58519"/>
                  <a:pt x="533904" y="90549"/>
                </a:cubicBezTo>
                <a:cubicBezTo>
                  <a:pt x="574918" y="122582"/>
                  <a:pt x="629449" y="164963"/>
                  <a:pt x="655082" y="184735"/>
                </a:cubicBezTo>
                <a:cubicBezTo>
                  <a:pt x="680716" y="204506"/>
                  <a:pt x="743002" y="251977"/>
                  <a:pt x="793492" y="290233"/>
                </a:cubicBezTo>
                <a:cubicBezTo>
                  <a:pt x="843986" y="328484"/>
                  <a:pt x="885317" y="361105"/>
                  <a:pt x="885340" y="362718"/>
                </a:cubicBezTo>
                <a:cubicBezTo>
                  <a:pt x="885368" y="364331"/>
                  <a:pt x="877277" y="375088"/>
                  <a:pt x="849327" y="407597"/>
                </a:cubicBezTo>
                <a:lnTo>
                  <a:pt x="805805" y="372399"/>
                </a:lnTo>
                <a:cubicBezTo>
                  <a:pt x="781863" y="353037"/>
                  <a:pt x="697630" y="285921"/>
                  <a:pt x="618617" y="223252"/>
                </a:cubicBezTo>
                <a:close/>
                <a:moveTo>
                  <a:pt x="520183" y="462493"/>
                </a:moveTo>
                <a:cubicBezTo>
                  <a:pt x="519176" y="465769"/>
                  <a:pt x="518701" y="510341"/>
                  <a:pt x="519134" y="561535"/>
                </a:cubicBezTo>
                <a:lnTo>
                  <a:pt x="519922" y="654622"/>
                </a:lnTo>
                <a:cubicBezTo>
                  <a:pt x="681877" y="656500"/>
                  <a:pt x="707935" y="655279"/>
                  <a:pt x="712381" y="651042"/>
                </a:cubicBezTo>
                <a:cubicBezTo>
                  <a:pt x="716916" y="646726"/>
                  <a:pt x="718384" y="623287"/>
                  <a:pt x="718287" y="556744"/>
                </a:cubicBezTo>
                <a:cubicBezTo>
                  <a:pt x="718193" y="491637"/>
                  <a:pt x="716595" y="466627"/>
                  <a:pt x="712256" y="462283"/>
                </a:cubicBezTo>
                <a:cubicBezTo>
                  <a:pt x="707884" y="457911"/>
                  <a:pt x="682436" y="456401"/>
                  <a:pt x="614185" y="456457"/>
                </a:cubicBezTo>
                <a:cubicBezTo>
                  <a:pt x="543486" y="456517"/>
                  <a:pt x="521590" y="457925"/>
                  <a:pt x="520183" y="462493"/>
                </a:cubicBezTo>
                <a:close/>
                <a:moveTo>
                  <a:pt x="545556" y="556744"/>
                </a:moveTo>
                <a:lnTo>
                  <a:pt x="545556" y="484501"/>
                </a:lnTo>
                <a:lnTo>
                  <a:pt x="685377" y="484501"/>
                </a:lnTo>
                <a:lnTo>
                  <a:pt x="685377" y="628987"/>
                </a:lnTo>
                <a:lnTo>
                  <a:pt x="545556" y="628987"/>
                </a:lnTo>
                <a:lnTo>
                  <a:pt x="545556" y="556744"/>
                </a:lnTo>
                <a:close/>
              </a:path>
            </a:pathLst>
          </a:custGeom>
          <a:solidFill>
            <a:srgbClr val="ED4D24"/>
          </a:solidFill>
          <a:ln w="4657" cap="flat">
            <a:noFill/>
            <a:prstDash val="solid"/>
            <a:miter/>
          </a:ln>
        </p:spPr>
        <p:txBody>
          <a:bodyPr rtlCol="0" anchor="ctr"/>
          <a:lstStyle/>
          <a:p>
            <a:endParaRPr lang="en-US" dirty="0"/>
          </a:p>
        </p:txBody>
      </p:sp>
      <p:cxnSp>
        <p:nvCxnSpPr>
          <p:cNvPr id="5" name="Straight Connector 4">
            <a:extLst>
              <a:ext uri="{FF2B5EF4-FFF2-40B4-BE49-F238E27FC236}">
                <a16:creationId xmlns:a16="http://schemas.microsoft.com/office/drawing/2014/main" id="{9CA1EB7F-08D9-1457-74D0-3EC4FCD0FF57}"/>
              </a:ext>
            </a:extLst>
          </p:cNvPr>
          <p:cNvCxnSpPr>
            <a:cxnSpLocks/>
          </p:cNvCxnSpPr>
          <p:nvPr/>
        </p:nvCxnSpPr>
        <p:spPr>
          <a:xfrm>
            <a:off x="0" y="7794419"/>
            <a:ext cx="55908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AD1A86-AEB6-ED1C-4606-394B1F76DE9C}"/>
              </a:ext>
            </a:extLst>
          </p:cNvPr>
          <p:cNvCxnSpPr>
            <a:cxnSpLocks/>
          </p:cNvCxnSpPr>
          <p:nvPr/>
        </p:nvCxnSpPr>
        <p:spPr>
          <a:xfrm>
            <a:off x="559085" y="7794419"/>
            <a:ext cx="0" cy="215638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8258D99-640E-8786-AB4F-35AB4AA7C489}"/>
              </a:ext>
            </a:extLst>
          </p:cNvPr>
          <p:cNvSpPr/>
          <p:nvPr/>
        </p:nvSpPr>
        <p:spPr>
          <a:xfrm rot="5400000">
            <a:off x="202418" y="770879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72FCCF4-B0FA-70DD-5B10-A1C7089D8D7A}"/>
              </a:ext>
            </a:extLst>
          </p:cNvPr>
          <p:cNvGrpSpPr/>
          <p:nvPr/>
        </p:nvGrpSpPr>
        <p:grpSpPr>
          <a:xfrm>
            <a:off x="559085" y="9750371"/>
            <a:ext cx="7020904" cy="400869"/>
            <a:chOff x="576076" y="9606081"/>
            <a:chExt cx="7020904" cy="400869"/>
          </a:xfrm>
        </p:grpSpPr>
        <p:cxnSp>
          <p:nvCxnSpPr>
            <p:cNvPr id="9" name="Straight Connector 8">
              <a:extLst>
                <a:ext uri="{FF2B5EF4-FFF2-40B4-BE49-F238E27FC236}">
                  <a16:creationId xmlns:a16="http://schemas.microsoft.com/office/drawing/2014/main" id="{66E99B51-9442-A691-B2E8-45C0A5942288}"/>
                </a:ext>
              </a:extLst>
            </p:cNvPr>
            <p:cNvCxnSpPr>
              <a:cxnSpLocks/>
            </p:cNvCxnSpPr>
            <p:nvPr/>
          </p:nvCxnSpPr>
          <p:spPr>
            <a:xfrm>
              <a:off x="576076" y="9797252"/>
              <a:ext cx="702090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619C82C-0A7C-6EEE-9041-940629EAF6A0}"/>
                </a:ext>
              </a:extLst>
            </p:cNvPr>
            <p:cNvSpPr/>
            <p:nvPr/>
          </p:nvSpPr>
          <p:spPr>
            <a:xfrm>
              <a:off x="6603966" y="9606081"/>
              <a:ext cx="578970" cy="400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9557855D-DE08-59C1-89FF-CEF00E12B0DF}"/>
              </a:ext>
            </a:extLst>
          </p:cNvPr>
          <p:cNvSpPr txBox="1"/>
          <p:nvPr/>
        </p:nvSpPr>
        <p:spPr>
          <a:xfrm>
            <a:off x="778611" y="8055276"/>
            <a:ext cx="4983598" cy="1926168"/>
          </a:xfrm>
          <a:prstGeom prst="rect">
            <a:avLst/>
          </a:prstGeom>
          <a:noFill/>
        </p:spPr>
        <p:txBody>
          <a:bodyPr wrap="square" rtlCol="0">
            <a:spAutoFit/>
          </a:bodyPr>
          <a:lstStyle/>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Deutschland Fallbeispiel 2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Heizkraftwerk für Fernwärmenetz, 2010</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Deutschland Fallbeispiel 6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Bioenergie-Dorf, Renovierungen im Jahr 2013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Dänemark Fallbeispiel 8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Historisches Gebäude, umgebaut zu einem Fernwärme- und Fernkältezentrum, 2023</a:t>
            </a:r>
          </a:p>
          <a:p>
            <a:pPr marL="177800" indent="-177800">
              <a:lnSpc>
                <a:spcPts val="1480"/>
              </a:lnSpc>
              <a:spcAft>
                <a:spcPts val="200"/>
              </a:spcAft>
              <a:buClr>
                <a:srgbClr val="ED4D24"/>
              </a:buClr>
              <a:buFont typeface="Arial" panose="020B0604020202020204" pitchFamily="34" charset="0"/>
              <a:buChar char="•"/>
              <a:tabLst>
                <a:tab pos="533400" algn="l"/>
                <a:tab pos="574675" algn="l"/>
              </a:tabLst>
            </a:pPr>
            <a:r>
              <a:rPr lang="de-DE" sz="1350" b="1" dirty="0">
                <a:solidFill>
                  <a:srgbClr val="404040"/>
                </a:solidFill>
                <a:latin typeface="Calibri" panose="020F0502020204030204" pitchFamily="34" charset="0"/>
                <a:ea typeface="Calibri" panose="020F0502020204030204" pitchFamily="34" charset="0"/>
                <a:cs typeface="Calibri" panose="020F0502020204030204" pitchFamily="34" charset="0"/>
              </a:rPr>
              <a:t>Lettland Fallbeispiel 6 </a:t>
            </a:r>
            <a:r>
              <a:rPr lang="de-DE" sz="1350" dirty="0">
                <a:solidFill>
                  <a:srgbClr val="404040"/>
                </a:solidFill>
                <a:latin typeface="Calibri" panose="020F0502020204030204" pitchFamily="34" charset="0"/>
                <a:ea typeface="Calibri" panose="020F0502020204030204" pitchFamily="34" charset="0"/>
                <a:cs typeface="Calibri" panose="020F0502020204030204" pitchFamily="34" charset="0"/>
              </a:rPr>
              <a:t>– Solarthermische Heizungsanlage, angeschlossen an Fernwärme, 2019</a:t>
            </a:r>
            <a:endParaRPr lang="en-IE" sz="135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177800" lvl="0" indent="-177800">
              <a:lnSpc>
                <a:spcPts val="1480"/>
              </a:lnSpc>
              <a:spcAft>
                <a:spcPts val="200"/>
              </a:spcAft>
              <a:buClr>
                <a:srgbClr val="ED4D24"/>
              </a:buClr>
              <a:buFont typeface="Arial" panose="020B0604020202020204" pitchFamily="34" charset="0"/>
              <a:buChar char="•"/>
              <a:tabLst>
                <a:tab pos="533400" algn="l"/>
                <a:tab pos="574675" algn="l"/>
              </a:tabLst>
            </a:pPr>
            <a:endParaRPr lang="en-IE" sz="135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B2F7064F-D8BE-EA24-371D-E862450FFA11}"/>
              </a:ext>
            </a:extLst>
          </p:cNvPr>
          <p:cNvSpPr txBox="1">
            <a:spLocks/>
          </p:cNvSpPr>
          <p:nvPr/>
        </p:nvSpPr>
        <p:spPr>
          <a:xfrm>
            <a:off x="776492" y="7652500"/>
            <a:ext cx="4876754" cy="346963"/>
          </a:xfrm>
          <a:prstGeom prst="rect">
            <a:avLst/>
          </a:prstGeom>
          <a:no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l"/>
            <a:r>
              <a:rPr lang="en-GB" sz="1600" b="1" dirty="0">
                <a:solidFill>
                  <a:srgbClr val="ED4D24"/>
                </a:solidFill>
              </a:rPr>
              <a:t>Externe </a:t>
            </a:r>
            <a:r>
              <a:rPr lang="en-GB" sz="1600" b="1" dirty="0" err="1">
                <a:solidFill>
                  <a:srgbClr val="ED4D24"/>
                </a:solidFill>
              </a:rPr>
              <a:t>Netzwerke</a:t>
            </a:r>
            <a:r>
              <a:rPr lang="en-GB" sz="1600" b="1" dirty="0">
                <a:solidFill>
                  <a:srgbClr val="ED4D24"/>
                </a:solidFill>
              </a:rPr>
              <a:t> / </a:t>
            </a:r>
            <a:r>
              <a:rPr lang="en-GB" sz="1600" b="1" dirty="0" err="1">
                <a:solidFill>
                  <a:srgbClr val="ED4D24"/>
                </a:solidFill>
              </a:rPr>
              <a:t>Quartiere</a:t>
            </a:r>
            <a:r>
              <a:rPr lang="en-GB" sz="1600" b="1" dirty="0">
                <a:solidFill>
                  <a:srgbClr val="ED4D24"/>
                </a:solidFill>
              </a:rPr>
              <a:t> (4)</a:t>
            </a:r>
          </a:p>
          <a:p>
            <a:pPr marL="9525" algn="l"/>
            <a:endParaRPr lang="en-GB" sz="1600" b="1" dirty="0">
              <a:solidFill>
                <a:srgbClr val="ED4D24"/>
              </a:solidFill>
            </a:endParaRPr>
          </a:p>
        </p:txBody>
      </p:sp>
      <p:sp>
        <p:nvSpPr>
          <p:cNvPr id="17" name="Freeform 16">
            <a:extLst>
              <a:ext uri="{FF2B5EF4-FFF2-40B4-BE49-F238E27FC236}">
                <a16:creationId xmlns:a16="http://schemas.microsoft.com/office/drawing/2014/main" id="{547D3FF7-E2D8-182A-46B1-F7A9513B00F0}"/>
              </a:ext>
            </a:extLst>
          </p:cNvPr>
          <p:cNvSpPr/>
          <p:nvPr/>
        </p:nvSpPr>
        <p:spPr>
          <a:xfrm>
            <a:off x="6586974" y="9380679"/>
            <a:ext cx="680848" cy="570126"/>
          </a:xfrm>
          <a:custGeom>
            <a:avLst/>
            <a:gdLst>
              <a:gd name="connsiteX0" fmla="*/ 390847 w 990839"/>
              <a:gd name="connsiteY0" fmla="*/ 247026 h 829705"/>
              <a:gd name="connsiteX1" fmla="*/ 339719 w 990839"/>
              <a:gd name="connsiteY1" fmla="*/ 253608 h 829705"/>
              <a:gd name="connsiteX2" fmla="*/ 335665 w 990839"/>
              <a:gd name="connsiteY2" fmla="*/ 308373 h 829705"/>
              <a:gd name="connsiteX3" fmla="*/ 337902 w 990839"/>
              <a:gd name="connsiteY3" fmla="*/ 356631 h 829705"/>
              <a:gd name="connsiteX4" fmla="*/ 441789 w 990839"/>
              <a:gd name="connsiteY4" fmla="*/ 353098 h 829705"/>
              <a:gd name="connsiteX5" fmla="*/ 447708 w 990839"/>
              <a:gd name="connsiteY5" fmla="*/ 303031 h 829705"/>
              <a:gd name="connsiteX6" fmla="*/ 441696 w 990839"/>
              <a:gd name="connsiteY6" fmla="*/ 252852 h 829705"/>
              <a:gd name="connsiteX7" fmla="*/ 390847 w 990839"/>
              <a:gd name="connsiteY7" fmla="*/ 247026 h 829705"/>
              <a:gd name="connsiteX8" fmla="*/ 419464 w 990839"/>
              <a:gd name="connsiteY8" fmla="*/ 330996 h 829705"/>
              <a:gd name="connsiteX9" fmla="*/ 363536 w 990839"/>
              <a:gd name="connsiteY9" fmla="*/ 330996 h 829705"/>
              <a:gd name="connsiteX10" fmla="*/ 363536 w 990839"/>
              <a:gd name="connsiteY10" fmla="*/ 275066 h 829705"/>
              <a:gd name="connsiteX11" fmla="*/ 419464 w 990839"/>
              <a:gd name="connsiteY11" fmla="*/ 275066 h 829705"/>
              <a:gd name="connsiteX12" fmla="*/ 419464 w 990839"/>
              <a:gd name="connsiteY12" fmla="*/ 330996 h 829705"/>
              <a:gd name="connsiteX13" fmla="*/ 986906 w 990839"/>
              <a:gd name="connsiteY13" fmla="*/ 808527 h 829705"/>
              <a:gd name="connsiteX14" fmla="*/ 956611 w 990839"/>
              <a:gd name="connsiteY14" fmla="*/ 801536 h 829705"/>
              <a:gd name="connsiteX15" fmla="*/ 932142 w 990839"/>
              <a:gd name="connsiteY15" fmla="*/ 801740 h 829705"/>
              <a:gd name="connsiteX16" fmla="*/ 929812 w 990839"/>
              <a:gd name="connsiteY16" fmla="*/ 221466 h 829705"/>
              <a:gd name="connsiteX17" fmla="*/ 531321 w 990839"/>
              <a:gd name="connsiteY17" fmla="*/ 219136 h 829705"/>
              <a:gd name="connsiteX18" fmla="*/ 525589 w 990839"/>
              <a:gd name="connsiteY18" fmla="*/ 5828 h 829705"/>
              <a:gd name="connsiteX19" fmla="*/ 309704 w 990839"/>
              <a:gd name="connsiteY19" fmla="*/ 2 h 829705"/>
              <a:gd name="connsiteX20" fmla="*/ 93214 w 990839"/>
              <a:gd name="connsiteY20" fmla="*/ 5670 h 829705"/>
              <a:gd name="connsiteX21" fmla="*/ 87622 w 990839"/>
              <a:gd name="connsiteY21" fmla="*/ 406502 h 829705"/>
              <a:gd name="connsiteX22" fmla="*/ 88554 w 990839"/>
              <a:gd name="connsiteY22" fmla="*/ 801740 h 829705"/>
              <a:gd name="connsiteX23" fmla="*/ 6991 w 990839"/>
              <a:gd name="connsiteY23" fmla="*/ 804071 h 829705"/>
              <a:gd name="connsiteX24" fmla="*/ 0 w 990839"/>
              <a:gd name="connsiteY24" fmla="*/ 818053 h 829705"/>
              <a:gd name="connsiteX25" fmla="*/ 0 w 990839"/>
              <a:gd name="connsiteY25" fmla="*/ 829705 h 829705"/>
              <a:gd name="connsiteX26" fmla="*/ 990401 w 990839"/>
              <a:gd name="connsiteY26" fmla="*/ 822714 h 829705"/>
              <a:gd name="connsiteX27" fmla="*/ 986906 w 990839"/>
              <a:gd name="connsiteY27" fmla="*/ 808527 h 829705"/>
              <a:gd name="connsiteX28" fmla="*/ 247530 w 990839"/>
              <a:gd name="connsiteY28" fmla="*/ 609481 h 829705"/>
              <a:gd name="connsiteX29" fmla="*/ 242357 w 990839"/>
              <a:gd name="connsiteY29" fmla="*/ 801740 h 829705"/>
              <a:gd name="connsiteX30" fmla="*/ 116518 w 990839"/>
              <a:gd name="connsiteY30" fmla="*/ 801740 h 829705"/>
              <a:gd name="connsiteX31" fmla="*/ 116518 w 990839"/>
              <a:gd name="connsiteY31" fmla="*/ 28042 h 829705"/>
              <a:gd name="connsiteX32" fmla="*/ 503357 w 990839"/>
              <a:gd name="connsiteY32" fmla="*/ 28042 h 829705"/>
              <a:gd name="connsiteX33" fmla="*/ 503450 w 990839"/>
              <a:gd name="connsiteY33" fmla="*/ 417221 h 829705"/>
              <a:gd name="connsiteX34" fmla="*/ 467283 w 990839"/>
              <a:gd name="connsiteY34" fmla="*/ 421104 h 829705"/>
              <a:gd name="connsiteX35" fmla="*/ 403152 w 990839"/>
              <a:gd name="connsiteY35" fmla="*/ 435539 h 829705"/>
              <a:gd name="connsiteX36" fmla="*/ 354214 w 990839"/>
              <a:gd name="connsiteY36" fmla="*/ 459244 h 829705"/>
              <a:gd name="connsiteX37" fmla="*/ 309937 w 990839"/>
              <a:gd name="connsiteY37" fmla="*/ 496218 h 829705"/>
              <a:gd name="connsiteX38" fmla="*/ 269669 w 990839"/>
              <a:gd name="connsiteY38" fmla="*/ 552526 h 829705"/>
              <a:gd name="connsiteX39" fmla="*/ 247530 w 990839"/>
              <a:gd name="connsiteY39" fmla="*/ 609481 h 829705"/>
              <a:gd name="connsiteX40" fmla="*/ 554625 w 990839"/>
              <a:gd name="connsiteY40" fmla="*/ 801740 h 829705"/>
              <a:gd name="connsiteX41" fmla="*/ 447428 w 990839"/>
              <a:gd name="connsiteY41" fmla="*/ 801740 h 829705"/>
              <a:gd name="connsiteX42" fmla="*/ 447428 w 990839"/>
              <a:gd name="connsiteY42" fmla="*/ 736489 h 829705"/>
              <a:gd name="connsiteX43" fmla="*/ 554625 w 990839"/>
              <a:gd name="connsiteY43" fmla="*/ 736489 h 829705"/>
              <a:gd name="connsiteX44" fmla="*/ 554625 w 990839"/>
              <a:gd name="connsiteY44" fmla="*/ 801740 h 829705"/>
              <a:gd name="connsiteX45" fmla="*/ 722410 w 990839"/>
              <a:gd name="connsiteY45" fmla="*/ 801740 h 829705"/>
              <a:gd name="connsiteX46" fmla="*/ 582589 w 990839"/>
              <a:gd name="connsiteY46" fmla="*/ 801740 h 829705"/>
              <a:gd name="connsiteX47" fmla="*/ 580259 w 990839"/>
              <a:gd name="connsiteY47" fmla="*/ 710854 h 829705"/>
              <a:gd name="connsiteX48" fmla="*/ 505687 w 990839"/>
              <a:gd name="connsiteY48" fmla="*/ 709759 h 829705"/>
              <a:gd name="connsiteX49" fmla="*/ 425103 w 990839"/>
              <a:gd name="connsiteY49" fmla="*/ 714420 h 829705"/>
              <a:gd name="connsiteX50" fmla="*/ 419464 w 990839"/>
              <a:gd name="connsiteY50" fmla="*/ 801740 h 829705"/>
              <a:gd name="connsiteX51" fmla="*/ 270321 w 990839"/>
              <a:gd name="connsiteY51" fmla="*/ 801740 h 829705"/>
              <a:gd name="connsiteX52" fmla="*/ 270275 w 990839"/>
              <a:gd name="connsiteY52" fmla="*/ 719011 h 829705"/>
              <a:gd name="connsiteX53" fmla="*/ 277266 w 990839"/>
              <a:gd name="connsiteY53" fmla="*/ 609481 h 829705"/>
              <a:gd name="connsiteX54" fmla="*/ 294371 w 990839"/>
              <a:gd name="connsiteY54" fmla="*/ 562873 h 829705"/>
              <a:gd name="connsiteX55" fmla="*/ 328767 w 990839"/>
              <a:gd name="connsiteY55" fmla="*/ 517429 h 829705"/>
              <a:gd name="connsiteX56" fmla="*/ 378170 w 990839"/>
              <a:gd name="connsiteY56" fmla="*/ 478087 h 829705"/>
              <a:gd name="connsiteX57" fmla="*/ 428786 w 990839"/>
              <a:gd name="connsiteY57" fmla="*/ 456200 h 829705"/>
              <a:gd name="connsiteX58" fmla="*/ 489375 w 990839"/>
              <a:gd name="connsiteY58" fmla="*/ 447745 h 829705"/>
              <a:gd name="connsiteX59" fmla="*/ 552294 w 990839"/>
              <a:gd name="connsiteY59" fmla="*/ 454816 h 829705"/>
              <a:gd name="connsiteX60" fmla="*/ 605520 w 990839"/>
              <a:gd name="connsiteY60" fmla="*/ 474648 h 829705"/>
              <a:gd name="connsiteX61" fmla="*/ 652127 w 990839"/>
              <a:gd name="connsiteY61" fmla="*/ 506174 h 829705"/>
              <a:gd name="connsiteX62" fmla="*/ 688434 w 990839"/>
              <a:gd name="connsiteY62" fmla="*/ 548121 h 829705"/>
              <a:gd name="connsiteX63" fmla="*/ 712949 w 990839"/>
              <a:gd name="connsiteY63" fmla="*/ 598994 h 829705"/>
              <a:gd name="connsiteX64" fmla="*/ 722410 w 990839"/>
              <a:gd name="connsiteY64" fmla="*/ 801740 h 829705"/>
              <a:gd name="connsiteX65" fmla="*/ 904178 w 990839"/>
              <a:gd name="connsiteY65" fmla="*/ 801740 h 829705"/>
              <a:gd name="connsiteX66" fmla="*/ 750375 w 990839"/>
              <a:gd name="connsiteY66" fmla="*/ 801740 h 829705"/>
              <a:gd name="connsiteX67" fmla="*/ 750421 w 990839"/>
              <a:gd name="connsiteY67" fmla="*/ 714350 h 829705"/>
              <a:gd name="connsiteX68" fmla="*/ 742964 w 990839"/>
              <a:gd name="connsiteY68" fmla="*/ 601324 h 829705"/>
              <a:gd name="connsiteX69" fmla="*/ 720779 w 990839"/>
              <a:gd name="connsiteY69" fmla="*/ 548336 h 829705"/>
              <a:gd name="connsiteX70" fmla="*/ 678134 w 990839"/>
              <a:gd name="connsiteY70" fmla="*/ 494391 h 829705"/>
              <a:gd name="connsiteX71" fmla="*/ 626866 w 990839"/>
              <a:gd name="connsiteY71" fmla="*/ 454243 h 829705"/>
              <a:gd name="connsiteX72" fmla="*/ 533652 w 990839"/>
              <a:gd name="connsiteY72" fmla="*/ 420601 h 829705"/>
              <a:gd name="connsiteX73" fmla="*/ 532393 w 990839"/>
              <a:gd name="connsiteY73" fmla="*/ 333853 h 829705"/>
              <a:gd name="connsiteX74" fmla="*/ 531135 w 990839"/>
              <a:gd name="connsiteY74" fmla="*/ 247101 h 829705"/>
              <a:gd name="connsiteX75" fmla="*/ 904178 w 990839"/>
              <a:gd name="connsiteY75" fmla="*/ 247101 h 829705"/>
              <a:gd name="connsiteX76" fmla="*/ 904178 w 990839"/>
              <a:gd name="connsiteY76" fmla="*/ 801740 h 829705"/>
              <a:gd name="connsiteX77" fmla="*/ 346058 w 990839"/>
              <a:gd name="connsiteY77" fmla="*/ 191753 h 829705"/>
              <a:gd name="connsiteX78" fmla="*/ 397512 w 990839"/>
              <a:gd name="connsiteY78" fmla="*/ 195249 h 829705"/>
              <a:gd name="connsiteX79" fmla="*/ 442954 w 990839"/>
              <a:gd name="connsiteY79" fmla="*/ 186510 h 829705"/>
              <a:gd name="connsiteX80" fmla="*/ 446263 w 990839"/>
              <a:gd name="connsiteY80" fmla="*/ 132910 h 829705"/>
              <a:gd name="connsiteX81" fmla="*/ 445098 w 990839"/>
              <a:gd name="connsiteY81" fmla="*/ 86302 h 829705"/>
              <a:gd name="connsiteX82" fmla="*/ 338042 w 990839"/>
              <a:gd name="connsiteY82" fmla="*/ 86936 h 829705"/>
              <a:gd name="connsiteX83" fmla="*/ 334779 w 990839"/>
              <a:gd name="connsiteY83" fmla="*/ 138350 h 829705"/>
              <a:gd name="connsiteX84" fmla="*/ 346058 w 990839"/>
              <a:gd name="connsiteY84" fmla="*/ 191753 h 829705"/>
              <a:gd name="connsiteX85" fmla="*/ 364794 w 990839"/>
              <a:gd name="connsiteY85" fmla="*/ 113694 h 829705"/>
              <a:gd name="connsiteX86" fmla="*/ 419464 w 990839"/>
              <a:gd name="connsiteY86" fmla="*/ 107276 h 829705"/>
              <a:gd name="connsiteX87" fmla="*/ 419464 w 990839"/>
              <a:gd name="connsiteY87" fmla="*/ 167867 h 829705"/>
              <a:gd name="connsiteX88" fmla="*/ 365866 w 990839"/>
              <a:gd name="connsiteY88" fmla="*/ 165536 h 829705"/>
              <a:gd name="connsiteX89" fmla="*/ 363722 w 990839"/>
              <a:gd name="connsiteY89" fmla="*/ 142824 h 829705"/>
              <a:gd name="connsiteX90" fmla="*/ 364794 w 990839"/>
              <a:gd name="connsiteY90" fmla="*/ 113694 h 829705"/>
              <a:gd name="connsiteX91" fmla="*/ 228375 w 990839"/>
              <a:gd name="connsiteY91" fmla="*/ 196116 h 829705"/>
              <a:gd name="connsiteX92" fmla="*/ 278431 w 990839"/>
              <a:gd name="connsiteY92" fmla="*/ 190216 h 829705"/>
              <a:gd name="connsiteX93" fmla="*/ 283092 w 990839"/>
              <a:gd name="connsiteY93" fmla="*/ 135241 h 829705"/>
              <a:gd name="connsiteX94" fmla="*/ 281973 w 990839"/>
              <a:gd name="connsiteY94" fmla="*/ 86302 h 829705"/>
              <a:gd name="connsiteX95" fmla="*/ 174917 w 990839"/>
              <a:gd name="connsiteY95" fmla="*/ 86936 h 829705"/>
              <a:gd name="connsiteX96" fmla="*/ 171607 w 990839"/>
              <a:gd name="connsiteY96" fmla="*/ 137185 h 829705"/>
              <a:gd name="connsiteX97" fmla="*/ 178179 w 990839"/>
              <a:gd name="connsiteY97" fmla="*/ 190085 h 829705"/>
              <a:gd name="connsiteX98" fmla="*/ 228375 w 990839"/>
              <a:gd name="connsiteY98" fmla="*/ 196116 h 829705"/>
              <a:gd name="connsiteX99" fmla="*/ 200411 w 990839"/>
              <a:gd name="connsiteY99" fmla="*/ 137571 h 829705"/>
              <a:gd name="connsiteX100" fmla="*/ 200411 w 990839"/>
              <a:gd name="connsiteY100" fmla="*/ 107276 h 829705"/>
              <a:gd name="connsiteX101" fmla="*/ 256339 w 990839"/>
              <a:gd name="connsiteY101" fmla="*/ 107276 h 829705"/>
              <a:gd name="connsiteX102" fmla="*/ 256339 w 990839"/>
              <a:gd name="connsiteY102" fmla="*/ 167867 h 829705"/>
              <a:gd name="connsiteX103" fmla="*/ 200411 w 990839"/>
              <a:gd name="connsiteY103" fmla="*/ 167867 h 829705"/>
              <a:gd name="connsiteX104" fmla="*/ 200411 w 990839"/>
              <a:gd name="connsiteY104" fmla="*/ 137571 h 829705"/>
              <a:gd name="connsiteX105" fmla="*/ 718915 w 990839"/>
              <a:gd name="connsiteY105" fmla="*/ 335867 h 829705"/>
              <a:gd name="connsiteX106" fmla="*/ 842424 w 990839"/>
              <a:gd name="connsiteY106" fmla="*/ 328875 h 829705"/>
              <a:gd name="connsiteX107" fmla="*/ 845919 w 990839"/>
              <a:gd name="connsiteY107" fmla="*/ 314683 h 829705"/>
              <a:gd name="connsiteX108" fmla="*/ 722270 w 990839"/>
              <a:gd name="connsiteY108" fmla="*/ 307692 h 829705"/>
              <a:gd name="connsiteX109" fmla="*/ 598296 w 990839"/>
              <a:gd name="connsiteY109" fmla="*/ 313518 h 829705"/>
              <a:gd name="connsiteX110" fmla="*/ 598389 w 990839"/>
              <a:gd name="connsiteY110" fmla="*/ 327500 h 829705"/>
              <a:gd name="connsiteX111" fmla="*/ 718915 w 990839"/>
              <a:gd name="connsiteY111" fmla="*/ 335867 h 829705"/>
              <a:gd name="connsiteX112" fmla="*/ 281973 w 990839"/>
              <a:gd name="connsiteY112" fmla="*/ 249431 h 829705"/>
              <a:gd name="connsiteX113" fmla="*/ 174870 w 990839"/>
              <a:gd name="connsiteY113" fmla="*/ 253090 h 829705"/>
              <a:gd name="connsiteX114" fmla="*/ 173658 w 990839"/>
              <a:gd name="connsiteY114" fmla="*/ 308009 h 829705"/>
              <a:gd name="connsiteX115" fmla="*/ 174777 w 990839"/>
              <a:gd name="connsiteY115" fmla="*/ 356631 h 829705"/>
              <a:gd name="connsiteX116" fmla="*/ 278804 w 990839"/>
              <a:gd name="connsiteY116" fmla="*/ 353098 h 829705"/>
              <a:gd name="connsiteX117" fmla="*/ 283464 w 990839"/>
              <a:gd name="connsiteY117" fmla="*/ 298370 h 829705"/>
              <a:gd name="connsiteX118" fmla="*/ 281973 w 990839"/>
              <a:gd name="connsiteY118" fmla="*/ 249431 h 829705"/>
              <a:gd name="connsiteX119" fmla="*/ 256339 w 990839"/>
              <a:gd name="connsiteY119" fmla="*/ 330996 h 829705"/>
              <a:gd name="connsiteX120" fmla="*/ 200411 w 990839"/>
              <a:gd name="connsiteY120" fmla="*/ 330996 h 829705"/>
              <a:gd name="connsiteX121" fmla="*/ 200411 w 990839"/>
              <a:gd name="connsiteY121" fmla="*/ 275066 h 829705"/>
              <a:gd name="connsiteX122" fmla="*/ 256339 w 990839"/>
              <a:gd name="connsiteY122" fmla="*/ 275066 h 829705"/>
              <a:gd name="connsiteX123" fmla="*/ 256339 w 990839"/>
              <a:gd name="connsiteY123" fmla="*/ 330996 h 829705"/>
              <a:gd name="connsiteX124" fmla="*/ 598342 w 990839"/>
              <a:gd name="connsiteY124" fmla="*/ 401999 h 829705"/>
              <a:gd name="connsiteX125" fmla="*/ 598389 w 990839"/>
              <a:gd name="connsiteY125" fmla="*/ 416056 h 829705"/>
              <a:gd name="connsiteX126" fmla="*/ 723576 w 990839"/>
              <a:gd name="connsiteY126" fmla="*/ 423047 h 829705"/>
              <a:gd name="connsiteX127" fmla="*/ 845919 w 990839"/>
              <a:gd name="connsiteY127" fmla="*/ 421882 h 829705"/>
              <a:gd name="connsiteX128" fmla="*/ 845919 w 990839"/>
              <a:gd name="connsiteY128" fmla="*/ 398578 h 829705"/>
              <a:gd name="connsiteX129" fmla="*/ 598342 w 990839"/>
              <a:gd name="connsiteY129" fmla="*/ 401999 h 8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90839" h="829705">
                <a:moveTo>
                  <a:pt x="390847" y="247026"/>
                </a:moveTo>
                <a:cubicBezTo>
                  <a:pt x="358595" y="247082"/>
                  <a:pt x="344193" y="248933"/>
                  <a:pt x="339719" y="253608"/>
                </a:cubicBezTo>
                <a:cubicBezTo>
                  <a:pt x="335012" y="258520"/>
                  <a:pt x="333987" y="271957"/>
                  <a:pt x="335665" y="308373"/>
                </a:cubicBezTo>
                <a:lnTo>
                  <a:pt x="337902" y="356631"/>
                </a:lnTo>
                <a:cubicBezTo>
                  <a:pt x="420816" y="358542"/>
                  <a:pt x="437641" y="357120"/>
                  <a:pt x="441789" y="353098"/>
                </a:cubicBezTo>
                <a:cubicBezTo>
                  <a:pt x="445937" y="349141"/>
                  <a:pt x="447801" y="333326"/>
                  <a:pt x="447708" y="303031"/>
                </a:cubicBezTo>
                <a:cubicBezTo>
                  <a:pt x="447615" y="273668"/>
                  <a:pt x="445611" y="256768"/>
                  <a:pt x="441696" y="252852"/>
                </a:cubicBezTo>
                <a:cubicBezTo>
                  <a:pt x="437734" y="248891"/>
                  <a:pt x="421002" y="246971"/>
                  <a:pt x="390847" y="247026"/>
                </a:cubicBezTo>
                <a:close/>
                <a:moveTo>
                  <a:pt x="419464" y="330996"/>
                </a:moveTo>
                <a:lnTo>
                  <a:pt x="363536" y="330996"/>
                </a:lnTo>
                <a:lnTo>
                  <a:pt x="363536" y="275066"/>
                </a:lnTo>
                <a:lnTo>
                  <a:pt x="419464" y="275066"/>
                </a:lnTo>
                <a:lnTo>
                  <a:pt x="419464" y="330996"/>
                </a:lnTo>
                <a:close/>
                <a:moveTo>
                  <a:pt x="986906" y="808527"/>
                </a:moveTo>
                <a:cubicBezTo>
                  <a:pt x="982944" y="803628"/>
                  <a:pt x="973250" y="801396"/>
                  <a:pt x="956611" y="801536"/>
                </a:cubicBezTo>
                <a:lnTo>
                  <a:pt x="932142" y="801740"/>
                </a:lnTo>
                <a:lnTo>
                  <a:pt x="929812" y="221466"/>
                </a:lnTo>
                <a:lnTo>
                  <a:pt x="531321" y="219136"/>
                </a:lnTo>
                <a:cubicBezTo>
                  <a:pt x="531461" y="37871"/>
                  <a:pt x="529969" y="10242"/>
                  <a:pt x="525589" y="5828"/>
                </a:cubicBezTo>
                <a:cubicBezTo>
                  <a:pt x="520975" y="1233"/>
                  <a:pt x="473016" y="-59"/>
                  <a:pt x="309704" y="2"/>
                </a:cubicBezTo>
                <a:cubicBezTo>
                  <a:pt x="153244" y="58"/>
                  <a:pt x="98062" y="1503"/>
                  <a:pt x="93214" y="5670"/>
                </a:cubicBezTo>
                <a:cubicBezTo>
                  <a:pt x="87714" y="10396"/>
                  <a:pt x="86829" y="72665"/>
                  <a:pt x="87622" y="406502"/>
                </a:cubicBezTo>
                <a:lnTo>
                  <a:pt x="88554" y="801740"/>
                </a:lnTo>
                <a:cubicBezTo>
                  <a:pt x="30761" y="801740"/>
                  <a:pt x="10813" y="802789"/>
                  <a:pt x="6991" y="804071"/>
                </a:cubicBezTo>
                <a:cubicBezTo>
                  <a:pt x="3123" y="805353"/>
                  <a:pt x="0" y="811645"/>
                  <a:pt x="0" y="818053"/>
                </a:cubicBezTo>
                <a:lnTo>
                  <a:pt x="0" y="829705"/>
                </a:lnTo>
                <a:cubicBezTo>
                  <a:pt x="929020" y="829705"/>
                  <a:pt x="988351" y="828871"/>
                  <a:pt x="990401" y="822714"/>
                </a:cubicBezTo>
                <a:cubicBezTo>
                  <a:pt x="991660" y="818869"/>
                  <a:pt x="990122" y="812484"/>
                  <a:pt x="986906" y="808527"/>
                </a:cubicBezTo>
                <a:close/>
                <a:moveTo>
                  <a:pt x="247530" y="609481"/>
                </a:moveTo>
                <a:cubicBezTo>
                  <a:pt x="244687" y="622941"/>
                  <a:pt x="242357" y="671703"/>
                  <a:pt x="242357" y="801740"/>
                </a:cubicBezTo>
                <a:lnTo>
                  <a:pt x="116518" y="801740"/>
                </a:lnTo>
                <a:lnTo>
                  <a:pt x="116518" y="28042"/>
                </a:lnTo>
                <a:lnTo>
                  <a:pt x="503357" y="28042"/>
                </a:lnTo>
                <a:lnTo>
                  <a:pt x="503450" y="417221"/>
                </a:lnTo>
                <a:lnTo>
                  <a:pt x="467283" y="421104"/>
                </a:lnTo>
                <a:cubicBezTo>
                  <a:pt x="447382" y="423234"/>
                  <a:pt x="418532" y="429731"/>
                  <a:pt x="403152" y="435539"/>
                </a:cubicBezTo>
                <a:cubicBezTo>
                  <a:pt x="387771" y="441341"/>
                  <a:pt x="365726" y="452010"/>
                  <a:pt x="354214" y="459244"/>
                </a:cubicBezTo>
                <a:cubicBezTo>
                  <a:pt x="342702" y="466482"/>
                  <a:pt x="322754" y="483116"/>
                  <a:pt x="309937" y="496218"/>
                </a:cubicBezTo>
                <a:cubicBezTo>
                  <a:pt x="297120" y="509320"/>
                  <a:pt x="278990" y="534661"/>
                  <a:pt x="269669" y="552526"/>
                </a:cubicBezTo>
                <a:cubicBezTo>
                  <a:pt x="260347" y="570395"/>
                  <a:pt x="250373" y="596025"/>
                  <a:pt x="247530" y="609481"/>
                </a:cubicBezTo>
                <a:close/>
                <a:moveTo>
                  <a:pt x="554625" y="801740"/>
                </a:moveTo>
                <a:lnTo>
                  <a:pt x="447428" y="801740"/>
                </a:lnTo>
                <a:lnTo>
                  <a:pt x="447428" y="736489"/>
                </a:lnTo>
                <a:lnTo>
                  <a:pt x="554625" y="736489"/>
                </a:lnTo>
                <a:lnTo>
                  <a:pt x="554625" y="801740"/>
                </a:lnTo>
                <a:close/>
                <a:moveTo>
                  <a:pt x="722410" y="801740"/>
                </a:moveTo>
                <a:lnTo>
                  <a:pt x="582589" y="801740"/>
                </a:lnTo>
                <a:lnTo>
                  <a:pt x="580259" y="710854"/>
                </a:lnTo>
                <a:lnTo>
                  <a:pt x="505687" y="709759"/>
                </a:lnTo>
                <a:cubicBezTo>
                  <a:pt x="451576" y="708967"/>
                  <a:pt x="429438" y="710244"/>
                  <a:pt x="425103" y="714420"/>
                </a:cubicBezTo>
                <a:cubicBezTo>
                  <a:pt x="421002" y="718307"/>
                  <a:pt x="419138" y="733422"/>
                  <a:pt x="419464" y="801740"/>
                </a:cubicBezTo>
                <a:lnTo>
                  <a:pt x="270321" y="801740"/>
                </a:lnTo>
                <a:lnTo>
                  <a:pt x="270275" y="719011"/>
                </a:lnTo>
                <a:cubicBezTo>
                  <a:pt x="270275" y="660266"/>
                  <a:pt x="272326" y="628516"/>
                  <a:pt x="277266" y="609481"/>
                </a:cubicBezTo>
                <a:cubicBezTo>
                  <a:pt x="281134" y="594743"/>
                  <a:pt x="288824" y="573770"/>
                  <a:pt x="294371" y="562873"/>
                </a:cubicBezTo>
                <a:cubicBezTo>
                  <a:pt x="299870" y="551980"/>
                  <a:pt x="315391" y="531529"/>
                  <a:pt x="328767" y="517429"/>
                </a:cubicBezTo>
                <a:cubicBezTo>
                  <a:pt x="342190" y="503331"/>
                  <a:pt x="364421" y="485629"/>
                  <a:pt x="378170" y="478087"/>
                </a:cubicBezTo>
                <a:cubicBezTo>
                  <a:pt x="391919" y="470546"/>
                  <a:pt x="414663" y="460698"/>
                  <a:pt x="428786" y="456200"/>
                </a:cubicBezTo>
                <a:cubicBezTo>
                  <a:pt x="443234" y="451586"/>
                  <a:pt x="469660" y="447899"/>
                  <a:pt x="489375" y="447745"/>
                </a:cubicBezTo>
                <a:cubicBezTo>
                  <a:pt x="508577" y="447596"/>
                  <a:pt x="536914" y="450775"/>
                  <a:pt x="552294" y="454816"/>
                </a:cubicBezTo>
                <a:cubicBezTo>
                  <a:pt x="567675" y="458852"/>
                  <a:pt x="591631" y="467778"/>
                  <a:pt x="605520" y="474648"/>
                </a:cubicBezTo>
                <a:cubicBezTo>
                  <a:pt x="619455" y="481518"/>
                  <a:pt x="640429" y="495705"/>
                  <a:pt x="652127" y="506174"/>
                </a:cubicBezTo>
                <a:cubicBezTo>
                  <a:pt x="663872" y="516647"/>
                  <a:pt x="680185" y="535523"/>
                  <a:pt x="688434" y="548121"/>
                </a:cubicBezTo>
                <a:cubicBezTo>
                  <a:pt x="696637" y="560724"/>
                  <a:pt x="707682" y="583613"/>
                  <a:pt x="712949" y="598994"/>
                </a:cubicBezTo>
                <a:cubicBezTo>
                  <a:pt x="721339" y="623366"/>
                  <a:pt x="722550" y="638187"/>
                  <a:pt x="722410" y="801740"/>
                </a:cubicBezTo>
                <a:close/>
                <a:moveTo>
                  <a:pt x="904178" y="801740"/>
                </a:moveTo>
                <a:lnTo>
                  <a:pt x="750375" y="801740"/>
                </a:lnTo>
                <a:lnTo>
                  <a:pt x="750421" y="714350"/>
                </a:lnTo>
                <a:cubicBezTo>
                  <a:pt x="750468" y="647774"/>
                  <a:pt x="748697" y="620853"/>
                  <a:pt x="742964" y="601324"/>
                </a:cubicBezTo>
                <a:cubicBezTo>
                  <a:pt x="738863" y="587226"/>
                  <a:pt x="728889" y="563381"/>
                  <a:pt x="720779" y="548336"/>
                </a:cubicBezTo>
                <a:cubicBezTo>
                  <a:pt x="712716" y="533290"/>
                  <a:pt x="693514" y="509017"/>
                  <a:pt x="678134" y="494391"/>
                </a:cubicBezTo>
                <a:cubicBezTo>
                  <a:pt x="662753" y="479765"/>
                  <a:pt x="639683" y="461700"/>
                  <a:pt x="626866" y="454243"/>
                </a:cubicBezTo>
                <a:cubicBezTo>
                  <a:pt x="614049" y="446790"/>
                  <a:pt x="587809" y="436173"/>
                  <a:pt x="533652" y="420601"/>
                </a:cubicBezTo>
                <a:lnTo>
                  <a:pt x="532393" y="333853"/>
                </a:lnTo>
                <a:lnTo>
                  <a:pt x="531135" y="247101"/>
                </a:lnTo>
                <a:lnTo>
                  <a:pt x="904178" y="247101"/>
                </a:lnTo>
                <a:lnTo>
                  <a:pt x="904178" y="801740"/>
                </a:lnTo>
                <a:close/>
                <a:moveTo>
                  <a:pt x="346058" y="191753"/>
                </a:moveTo>
                <a:cubicBezTo>
                  <a:pt x="352350" y="194904"/>
                  <a:pt x="372904" y="196298"/>
                  <a:pt x="397512" y="195249"/>
                </a:cubicBezTo>
                <a:cubicBezTo>
                  <a:pt x="427341" y="193977"/>
                  <a:pt x="439691" y="191604"/>
                  <a:pt x="442954" y="186510"/>
                </a:cubicBezTo>
                <a:cubicBezTo>
                  <a:pt x="445424" y="182665"/>
                  <a:pt x="446916" y="158545"/>
                  <a:pt x="446263" y="132910"/>
                </a:cubicBezTo>
                <a:lnTo>
                  <a:pt x="445098" y="86302"/>
                </a:lnTo>
                <a:cubicBezTo>
                  <a:pt x="365260" y="84275"/>
                  <a:pt x="340232" y="85146"/>
                  <a:pt x="338042" y="86936"/>
                </a:cubicBezTo>
                <a:cubicBezTo>
                  <a:pt x="335851" y="88726"/>
                  <a:pt x="334359" y="111862"/>
                  <a:pt x="334779" y="138350"/>
                </a:cubicBezTo>
                <a:cubicBezTo>
                  <a:pt x="335525" y="183248"/>
                  <a:pt x="336271" y="186864"/>
                  <a:pt x="346058" y="191753"/>
                </a:cubicBezTo>
                <a:close/>
                <a:moveTo>
                  <a:pt x="364794" y="113694"/>
                </a:moveTo>
                <a:cubicBezTo>
                  <a:pt x="366891" y="109401"/>
                  <a:pt x="376492" y="107276"/>
                  <a:pt x="419464" y="107276"/>
                </a:cubicBezTo>
                <a:lnTo>
                  <a:pt x="419464" y="167867"/>
                </a:lnTo>
                <a:lnTo>
                  <a:pt x="365866" y="165536"/>
                </a:lnTo>
                <a:lnTo>
                  <a:pt x="363722" y="142824"/>
                </a:lnTo>
                <a:cubicBezTo>
                  <a:pt x="362557" y="130333"/>
                  <a:pt x="363023" y="117227"/>
                  <a:pt x="364794" y="113694"/>
                </a:cubicBezTo>
                <a:close/>
                <a:moveTo>
                  <a:pt x="228375" y="196116"/>
                </a:moveTo>
                <a:cubicBezTo>
                  <a:pt x="258670" y="196209"/>
                  <a:pt x="274469" y="194345"/>
                  <a:pt x="278431" y="190216"/>
                </a:cubicBezTo>
                <a:cubicBezTo>
                  <a:pt x="282439" y="186026"/>
                  <a:pt x="283884" y="169237"/>
                  <a:pt x="283092" y="135241"/>
                </a:cubicBezTo>
                <a:lnTo>
                  <a:pt x="281973" y="86302"/>
                </a:lnTo>
                <a:cubicBezTo>
                  <a:pt x="202135" y="84275"/>
                  <a:pt x="177107" y="85146"/>
                  <a:pt x="174917" y="86936"/>
                </a:cubicBezTo>
                <a:cubicBezTo>
                  <a:pt x="172726" y="88726"/>
                  <a:pt x="171188" y="111336"/>
                  <a:pt x="171607" y="137185"/>
                </a:cubicBezTo>
                <a:cubicBezTo>
                  <a:pt x="172074" y="168058"/>
                  <a:pt x="174311" y="186207"/>
                  <a:pt x="178179" y="190085"/>
                </a:cubicBezTo>
                <a:cubicBezTo>
                  <a:pt x="182094" y="194000"/>
                  <a:pt x="199012" y="196032"/>
                  <a:pt x="228375" y="196116"/>
                </a:cubicBezTo>
                <a:close/>
                <a:moveTo>
                  <a:pt x="200411" y="137571"/>
                </a:moveTo>
                <a:lnTo>
                  <a:pt x="200411" y="107276"/>
                </a:lnTo>
                <a:lnTo>
                  <a:pt x="256339" y="107276"/>
                </a:lnTo>
                <a:lnTo>
                  <a:pt x="256339" y="167867"/>
                </a:lnTo>
                <a:lnTo>
                  <a:pt x="200411" y="167867"/>
                </a:lnTo>
                <a:lnTo>
                  <a:pt x="200411" y="137571"/>
                </a:lnTo>
                <a:close/>
                <a:moveTo>
                  <a:pt x="718915" y="335867"/>
                </a:moveTo>
                <a:cubicBezTo>
                  <a:pt x="819586" y="336044"/>
                  <a:pt x="837437" y="335032"/>
                  <a:pt x="842424" y="328875"/>
                </a:cubicBezTo>
                <a:cubicBezTo>
                  <a:pt x="845640" y="324914"/>
                  <a:pt x="847224" y="318528"/>
                  <a:pt x="845919" y="314683"/>
                </a:cubicBezTo>
                <a:cubicBezTo>
                  <a:pt x="843915" y="308708"/>
                  <a:pt x="825971" y="307692"/>
                  <a:pt x="722270" y="307692"/>
                </a:cubicBezTo>
                <a:cubicBezTo>
                  <a:pt x="629802" y="307692"/>
                  <a:pt x="600347" y="309076"/>
                  <a:pt x="598296" y="313518"/>
                </a:cubicBezTo>
                <a:cubicBezTo>
                  <a:pt x="596804" y="316725"/>
                  <a:pt x="596851" y="323017"/>
                  <a:pt x="598389" y="327500"/>
                </a:cubicBezTo>
                <a:cubicBezTo>
                  <a:pt x="600999" y="334972"/>
                  <a:pt x="611113" y="335676"/>
                  <a:pt x="718915" y="335867"/>
                </a:cubicBezTo>
                <a:close/>
                <a:moveTo>
                  <a:pt x="281973" y="249431"/>
                </a:moveTo>
                <a:cubicBezTo>
                  <a:pt x="188899" y="247092"/>
                  <a:pt x="176688" y="248205"/>
                  <a:pt x="174870" y="253090"/>
                </a:cubicBezTo>
                <a:cubicBezTo>
                  <a:pt x="173612" y="256553"/>
                  <a:pt x="173052" y="281265"/>
                  <a:pt x="173658" y="308009"/>
                </a:cubicBezTo>
                <a:lnTo>
                  <a:pt x="174777" y="356631"/>
                </a:lnTo>
                <a:cubicBezTo>
                  <a:pt x="257644" y="358542"/>
                  <a:pt x="274516" y="357115"/>
                  <a:pt x="278804" y="353098"/>
                </a:cubicBezTo>
                <a:cubicBezTo>
                  <a:pt x="283325" y="348838"/>
                  <a:pt x="284537" y="334389"/>
                  <a:pt x="283464" y="298370"/>
                </a:cubicBezTo>
                <a:lnTo>
                  <a:pt x="281973" y="249431"/>
                </a:lnTo>
                <a:close/>
                <a:moveTo>
                  <a:pt x="256339" y="330996"/>
                </a:moveTo>
                <a:lnTo>
                  <a:pt x="200411" y="330996"/>
                </a:lnTo>
                <a:lnTo>
                  <a:pt x="200411" y="275066"/>
                </a:lnTo>
                <a:lnTo>
                  <a:pt x="256339" y="275066"/>
                </a:lnTo>
                <a:lnTo>
                  <a:pt x="256339" y="330996"/>
                </a:lnTo>
                <a:close/>
                <a:moveTo>
                  <a:pt x="598342" y="401999"/>
                </a:moveTo>
                <a:cubicBezTo>
                  <a:pt x="596851" y="405243"/>
                  <a:pt x="596851" y="411573"/>
                  <a:pt x="598389" y="416056"/>
                </a:cubicBezTo>
                <a:cubicBezTo>
                  <a:pt x="600999" y="423588"/>
                  <a:pt x="610647" y="424124"/>
                  <a:pt x="723576" y="423047"/>
                </a:cubicBezTo>
                <a:lnTo>
                  <a:pt x="845919" y="421882"/>
                </a:lnTo>
                <a:lnTo>
                  <a:pt x="845919" y="398578"/>
                </a:lnTo>
                <a:cubicBezTo>
                  <a:pt x="628357" y="396369"/>
                  <a:pt x="600533" y="397408"/>
                  <a:pt x="598342" y="401999"/>
                </a:cubicBezTo>
                <a:close/>
              </a:path>
            </a:pathLst>
          </a:custGeom>
          <a:solidFill>
            <a:srgbClr val="ED4D24"/>
          </a:solidFill>
          <a:ln w="4657"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B4380F4C-7363-636C-0895-ED14233E6982}"/>
              </a:ext>
            </a:extLst>
          </p:cNvPr>
          <p:cNvSpPr/>
          <p:nvPr/>
        </p:nvSpPr>
        <p:spPr>
          <a:xfrm>
            <a:off x="1" y="521968"/>
            <a:ext cx="7559674" cy="80308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5" name="Text Placeholder 32">
            <a:extLst>
              <a:ext uri="{FF2B5EF4-FFF2-40B4-BE49-F238E27FC236}">
                <a16:creationId xmlns:a16="http://schemas.microsoft.com/office/drawing/2014/main" id="{2EF16C75-A94D-9405-A3E6-D6745DF231D8}"/>
              </a:ext>
            </a:extLst>
          </p:cNvPr>
          <p:cNvSpPr txBox="1">
            <a:spLocks/>
          </p:cNvSpPr>
          <p:nvPr/>
        </p:nvSpPr>
        <p:spPr>
          <a:xfrm>
            <a:off x="557779" y="265451"/>
            <a:ext cx="2266441"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Placeholder 11">
            <a:extLst>
              <a:ext uri="{FF2B5EF4-FFF2-40B4-BE49-F238E27FC236}">
                <a16:creationId xmlns:a16="http://schemas.microsoft.com/office/drawing/2014/main" id="{9BD89BD4-7AFD-844E-9D36-3BDC91AC0151}"/>
              </a:ext>
            </a:extLst>
          </p:cNvPr>
          <p:cNvSpPr txBox="1">
            <a:spLocks/>
          </p:cNvSpPr>
          <p:nvPr/>
        </p:nvSpPr>
        <p:spPr>
          <a:xfrm>
            <a:off x="557781" y="227473"/>
            <a:ext cx="2266442"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3000" dirty="0" err="1">
                <a:solidFill>
                  <a:schemeClr val="bg1"/>
                </a:solidFill>
              </a:rPr>
              <a:t>Anhang</a:t>
            </a:r>
            <a:endParaRPr lang="en-US" sz="3000" dirty="0">
              <a:solidFill>
                <a:schemeClr val="bg1"/>
              </a:solidFill>
            </a:endParaRPr>
          </a:p>
          <a:p>
            <a:pPr algn="ctr"/>
            <a:endParaRPr lang="en-US" sz="3000" dirty="0">
              <a:solidFill>
                <a:schemeClr val="bg1"/>
              </a:solidFill>
            </a:endParaRPr>
          </a:p>
        </p:txBody>
      </p:sp>
      <p:grpSp>
        <p:nvGrpSpPr>
          <p:cNvPr id="47" name="Graphic 40">
            <a:extLst>
              <a:ext uri="{FF2B5EF4-FFF2-40B4-BE49-F238E27FC236}">
                <a16:creationId xmlns:a16="http://schemas.microsoft.com/office/drawing/2014/main" id="{3993C31A-6BBA-3958-FB44-107E85003DA2}"/>
              </a:ext>
            </a:extLst>
          </p:cNvPr>
          <p:cNvGrpSpPr/>
          <p:nvPr/>
        </p:nvGrpSpPr>
        <p:grpSpPr>
          <a:xfrm>
            <a:off x="5183587" y="0"/>
            <a:ext cx="3924090" cy="2433120"/>
            <a:chOff x="-3997860" y="6017904"/>
            <a:chExt cx="935163" cy="579845"/>
          </a:xfrm>
          <a:solidFill>
            <a:schemeClr val="bg1">
              <a:alpha val="29965"/>
            </a:schemeClr>
          </a:solidFill>
        </p:grpSpPr>
        <p:sp>
          <p:nvSpPr>
            <p:cNvPr id="48" name="Freeform 47">
              <a:extLst>
                <a:ext uri="{FF2B5EF4-FFF2-40B4-BE49-F238E27FC236}">
                  <a16:creationId xmlns:a16="http://schemas.microsoft.com/office/drawing/2014/main" id="{A052F3E8-FD7E-B073-1F26-FCCF3EBFDF5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9BCB314F-8B4F-EA78-44DF-84266AB70CB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CDCD4FC5-78D7-3C45-E508-7317F1F9A43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7FFF652-B3A8-1517-9EEF-BBCFBD8044D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17453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AF9EB4-B3EF-B852-A8F3-4EE9231C8520}"/>
            </a:ext>
          </a:extLst>
        </p:cNvPr>
        <p:cNvGrpSpPr/>
        <p:nvPr/>
      </p:nvGrpSpPr>
      <p:grpSpPr>
        <a:xfrm>
          <a:off x="0" y="0"/>
          <a:ext cx="0" cy="0"/>
          <a:chOff x="0" y="0"/>
          <a:chExt cx="0" cy="0"/>
        </a:xfrm>
      </p:grpSpPr>
      <p:sp>
        <p:nvSpPr>
          <p:cNvPr id="33" name="Graphic 4">
            <a:extLst>
              <a:ext uri="{FF2B5EF4-FFF2-40B4-BE49-F238E27FC236}">
                <a16:creationId xmlns:a16="http://schemas.microsoft.com/office/drawing/2014/main" id="{79EFD87C-9D11-2954-C1FE-C11B4F086F0D}"/>
              </a:ext>
            </a:extLst>
          </p:cNvPr>
          <p:cNvSpPr/>
          <p:nvPr/>
        </p:nvSpPr>
        <p:spPr>
          <a:xfrm rot="5400000">
            <a:off x="2238839" y="3805699"/>
            <a:ext cx="4158659" cy="647503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6025FDC3-9965-71FA-BCDF-BB59865FB9A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0883" y="9749982"/>
            <a:ext cx="1489944" cy="311822"/>
          </a:xfrm>
          <a:prstGeom prst="rect">
            <a:avLst/>
          </a:prstGeom>
          <a:noFill/>
          <a:ln>
            <a:noFill/>
          </a:ln>
        </p:spPr>
      </p:pic>
      <p:sp>
        <p:nvSpPr>
          <p:cNvPr id="15" name="Text Placeholder 7">
            <a:extLst>
              <a:ext uri="{FF2B5EF4-FFF2-40B4-BE49-F238E27FC236}">
                <a16:creationId xmlns:a16="http://schemas.microsoft.com/office/drawing/2014/main" id="{3D542A56-0A84-C606-0087-5EDAD48C3F6E}"/>
              </a:ext>
            </a:extLst>
          </p:cNvPr>
          <p:cNvSpPr txBox="1">
            <a:spLocks/>
          </p:cNvSpPr>
          <p:nvPr/>
        </p:nvSpPr>
        <p:spPr>
          <a:xfrm>
            <a:off x="-66599" y="7755302"/>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a:t>
            </a:r>
            <a:r>
              <a:rPr lang="en-US" sz="2100" dirty="0"/>
              <a:t>repowerregions.</a:t>
            </a:r>
            <a:r>
              <a:rPr lang="en-US" sz="2100" b="0" dirty="0"/>
              <a:t>eu</a:t>
            </a:r>
          </a:p>
        </p:txBody>
      </p:sp>
      <p:grpSp>
        <p:nvGrpSpPr>
          <p:cNvPr id="17" name="Graphic 40">
            <a:extLst>
              <a:ext uri="{FF2B5EF4-FFF2-40B4-BE49-F238E27FC236}">
                <a16:creationId xmlns:a16="http://schemas.microsoft.com/office/drawing/2014/main" id="{CA3BF19A-D2D8-4B2A-0461-FCD2EA9F88BC}"/>
              </a:ext>
            </a:extLst>
          </p:cNvPr>
          <p:cNvGrpSpPr/>
          <p:nvPr/>
        </p:nvGrpSpPr>
        <p:grpSpPr>
          <a:xfrm>
            <a:off x="4774909" y="666895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FA00E5B2-3C2D-FB4C-B266-080904E6A9A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6B284CF1-2569-6D24-4FE7-A0F5413F8E9C}"/>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E834C6E0-BE67-8BDA-C7DC-E846D5903BE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726B4006-0C4E-7A9B-FCC3-194B9A02451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6" name="Group 5">
            <a:extLst>
              <a:ext uri="{FF2B5EF4-FFF2-40B4-BE49-F238E27FC236}">
                <a16:creationId xmlns:a16="http://schemas.microsoft.com/office/drawing/2014/main" id="{BCE4196E-66CA-A8A4-040F-A17A25F5CB05}"/>
              </a:ext>
            </a:extLst>
          </p:cNvPr>
          <p:cNvGrpSpPr/>
          <p:nvPr/>
        </p:nvGrpSpPr>
        <p:grpSpPr>
          <a:xfrm>
            <a:off x="1327608" y="9619353"/>
            <a:ext cx="405757" cy="406058"/>
            <a:chOff x="-2580842" y="6914463"/>
            <a:chExt cx="405757" cy="406058"/>
          </a:xfrm>
        </p:grpSpPr>
        <p:sp>
          <p:nvSpPr>
            <p:cNvPr id="8" name="TextBox 7">
              <a:extLst>
                <a:ext uri="{FF2B5EF4-FFF2-40B4-BE49-F238E27FC236}">
                  <a16:creationId xmlns:a16="http://schemas.microsoft.com/office/drawing/2014/main" id="{F9E0CC62-D0C9-1841-2F24-69F12BFE953B}"/>
                </a:ext>
              </a:extLst>
            </p:cNvPr>
            <p:cNvSpPr txBox="1"/>
            <p:nvPr/>
          </p:nvSpPr>
          <p:spPr>
            <a:xfrm>
              <a:off x="-2565401" y="6972612"/>
              <a:ext cx="385781" cy="307777"/>
            </a:xfrm>
            <a:prstGeom prst="rect">
              <a:avLst/>
            </a:prstGeom>
            <a:noFill/>
          </p:spPr>
          <p:txBody>
            <a:bodyPr wrap="square">
              <a:spAutoFit/>
            </a:bodyPr>
            <a:lstStyle/>
            <a:p>
              <a:pPr algn="ctr"/>
              <a:r>
                <a:rPr lang="en-US" sz="1400" dirty="0">
                  <a:solidFill>
                    <a:srgbClr val="2D62AE"/>
                  </a:solidFill>
                  <a:hlinkClick r:id="rId3">
                    <a:extLst>
                      <a:ext uri="{A12FA001-AC4F-418D-AE19-62706E023703}">
                        <ahyp:hlinkClr xmlns:ahyp="http://schemas.microsoft.com/office/drawing/2018/hyperlinkcolor" val="tx"/>
                      </a:ext>
                    </a:extLst>
                  </a:hlinkClick>
                </a:rPr>
                <a:t>f</a:t>
              </a:r>
              <a:endParaRPr lang="en-US" sz="1400" dirty="0">
                <a:solidFill>
                  <a:srgbClr val="2D62AE"/>
                </a:solidFill>
              </a:endParaRPr>
            </a:p>
          </p:txBody>
        </p:sp>
        <p:grpSp>
          <p:nvGrpSpPr>
            <p:cNvPr id="9" name="Graphic 3">
              <a:extLst>
                <a:ext uri="{FF2B5EF4-FFF2-40B4-BE49-F238E27FC236}">
                  <a16:creationId xmlns:a16="http://schemas.microsoft.com/office/drawing/2014/main" id="{1379777E-2C45-2486-5DCB-64F54DE91866}"/>
                </a:ext>
              </a:extLst>
            </p:cNvPr>
            <p:cNvGrpSpPr/>
            <p:nvPr/>
          </p:nvGrpSpPr>
          <p:grpSpPr>
            <a:xfrm>
              <a:off x="-2580842" y="6914463"/>
              <a:ext cx="405757" cy="406058"/>
              <a:chOff x="-1196056" y="2499889"/>
              <a:chExt cx="850463" cy="851093"/>
            </a:xfrm>
          </p:grpSpPr>
          <p:sp>
            <p:nvSpPr>
              <p:cNvPr id="10" name="Freeform 9">
                <a:hlinkClick r:id="rId3"/>
                <a:extLst>
                  <a:ext uri="{FF2B5EF4-FFF2-40B4-BE49-F238E27FC236}">
                    <a16:creationId xmlns:a16="http://schemas.microsoft.com/office/drawing/2014/main" id="{66249451-39FC-E2C1-61AB-608D4C7816B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7BD42992-628F-39D2-2220-B8EF30AB800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8" name="Group 17">
            <a:extLst>
              <a:ext uri="{FF2B5EF4-FFF2-40B4-BE49-F238E27FC236}">
                <a16:creationId xmlns:a16="http://schemas.microsoft.com/office/drawing/2014/main" id="{C0C2528D-829A-3CDD-061C-CE16A5ECE5FD}"/>
              </a:ext>
            </a:extLst>
          </p:cNvPr>
          <p:cNvGrpSpPr/>
          <p:nvPr/>
        </p:nvGrpSpPr>
        <p:grpSpPr>
          <a:xfrm>
            <a:off x="1848453" y="9619353"/>
            <a:ext cx="405757" cy="405757"/>
            <a:chOff x="-2051142" y="6890300"/>
            <a:chExt cx="405757" cy="405757"/>
          </a:xfrm>
        </p:grpSpPr>
        <p:sp>
          <p:nvSpPr>
            <p:cNvPr id="23" name="TextBox 22">
              <a:extLst>
                <a:ext uri="{FF2B5EF4-FFF2-40B4-BE49-F238E27FC236}">
                  <a16:creationId xmlns:a16="http://schemas.microsoft.com/office/drawing/2014/main" id="{FF75E159-8B11-7A70-9FE2-0B2F05B8C4A7}"/>
                </a:ext>
              </a:extLst>
            </p:cNvPr>
            <p:cNvSpPr txBox="1"/>
            <p:nvPr/>
          </p:nvSpPr>
          <p:spPr>
            <a:xfrm>
              <a:off x="-2037522" y="6942114"/>
              <a:ext cx="385781" cy="307777"/>
            </a:xfrm>
            <a:prstGeom prst="rect">
              <a:avLst/>
            </a:prstGeom>
            <a:noFill/>
          </p:spPr>
          <p:txBody>
            <a:bodyPr wrap="square">
              <a:spAutoFit/>
            </a:bodyPr>
            <a:lstStyle/>
            <a:p>
              <a:pPr algn="ctr"/>
              <a:r>
                <a:rPr lang="en-US" sz="1400" dirty="0">
                  <a:solidFill>
                    <a:srgbClr val="2D62AE"/>
                  </a:solidFill>
                  <a:hlinkClick r:id="rId4">
                    <a:extLst>
                      <a:ext uri="{A12FA001-AC4F-418D-AE19-62706E023703}">
                        <ahyp:hlinkClr xmlns:ahyp="http://schemas.microsoft.com/office/drawing/2018/hyperlinkcolor" val="tx"/>
                      </a:ext>
                    </a:extLst>
                  </a:hlinkClick>
                </a:rPr>
                <a:t>l</a:t>
              </a:r>
              <a:endParaRPr lang="en-US" sz="1400" dirty="0">
                <a:solidFill>
                  <a:srgbClr val="2D62AE"/>
                </a:solidFill>
              </a:endParaRPr>
            </a:p>
          </p:txBody>
        </p:sp>
        <p:grpSp>
          <p:nvGrpSpPr>
            <p:cNvPr id="24" name="Group 23">
              <a:extLst>
                <a:ext uri="{FF2B5EF4-FFF2-40B4-BE49-F238E27FC236}">
                  <a16:creationId xmlns:a16="http://schemas.microsoft.com/office/drawing/2014/main" id="{F22E8B7A-923A-2155-8C3A-2AE22B11D5A0}"/>
                </a:ext>
              </a:extLst>
            </p:cNvPr>
            <p:cNvGrpSpPr/>
            <p:nvPr/>
          </p:nvGrpSpPr>
          <p:grpSpPr>
            <a:xfrm>
              <a:off x="-2051142" y="6890300"/>
              <a:ext cx="405757" cy="405757"/>
              <a:chOff x="3094393" y="4759137"/>
              <a:chExt cx="1074283" cy="1074283"/>
            </a:xfrm>
          </p:grpSpPr>
          <p:sp>
            <p:nvSpPr>
              <p:cNvPr id="25" name="Freeform 24">
                <a:hlinkClick r:id="rId4"/>
                <a:extLst>
                  <a:ext uri="{FF2B5EF4-FFF2-40B4-BE49-F238E27FC236}">
                    <a16:creationId xmlns:a16="http://schemas.microsoft.com/office/drawing/2014/main" id="{C693A08A-5A7E-D6BA-CA82-909DBC0F865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73E7B44B-D791-B820-0FD9-BB5AD6632211}"/>
                  </a:ext>
                </a:extLst>
              </p:cNvPr>
              <p:cNvGrpSpPr/>
              <p:nvPr/>
            </p:nvGrpSpPr>
            <p:grpSpPr>
              <a:xfrm>
                <a:off x="3303016" y="4946695"/>
                <a:ext cx="685139" cy="655838"/>
                <a:chOff x="3303016" y="4946695"/>
                <a:chExt cx="685139" cy="655838"/>
              </a:xfrm>
            </p:grpSpPr>
            <p:sp>
              <p:nvSpPr>
                <p:cNvPr id="27" name="Freeform 26">
                  <a:extLst>
                    <a:ext uri="{FF2B5EF4-FFF2-40B4-BE49-F238E27FC236}">
                      <a16:creationId xmlns:a16="http://schemas.microsoft.com/office/drawing/2014/main" id="{55A3ADB8-09EB-4174-C1A5-D2AEABC0580D}"/>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29D2F8E-635E-B65E-F0A1-83FF5ECE0A1D}"/>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9B3A7DD6-EACA-A3AB-D6D8-BE93EAC36A53}"/>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dirty="0"/>
                </a:p>
              </p:txBody>
            </p:sp>
          </p:grpSp>
        </p:grpSp>
      </p:grpSp>
      <p:grpSp>
        <p:nvGrpSpPr>
          <p:cNvPr id="30" name="Group 29">
            <a:extLst>
              <a:ext uri="{FF2B5EF4-FFF2-40B4-BE49-F238E27FC236}">
                <a16:creationId xmlns:a16="http://schemas.microsoft.com/office/drawing/2014/main" id="{33827922-CC1B-6649-BC8E-7D9CB826F815}"/>
              </a:ext>
            </a:extLst>
          </p:cNvPr>
          <p:cNvGrpSpPr/>
          <p:nvPr/>
        </p:nvGrpSpPr>
        <p:grpSpPr>
          <a:xfrm flipH="1">
            <a:off x="3724503" y="3868991"/>
            <a:ext cx="3875781" cy="2586001"/>
            <a:chOff x="3740728" y="1343965"/>
            <a:chExt cx="8425220" cy="5621482"/>
          </a:xfrm>
        </p:grpSpPr>
        <p:sp>
          <p:nvSpPr>
            <p:cNvPr id="31" name="Rectangle 30">
              <a:extLst>
                <a:ext uri="{FF2B5EF4-FFF2-40B4-BE49-F238E27FC236}">
                  <a16:creationId xmlns:a16="http://schemas.microsoft.com/office/drawing/2014/main" id="{E0511687-983A-E683-3C10-A74D03379017}"/>
                </a:ext>
              </a:extLst>
            </p:cNvPr>
            <p:cNvSpPr/>
            <p:nvPr/>
          </p:nvSpPr>
          <p:spPr>
            <a:xfrm>
              <a:off x="3740728" y="1621286"/>
              <a:ext cx="6956452" cy="4534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computer and a phone&#10;&#10;AI-generated content may be incorrect.">
              <a:extLst>
                <a:ext uri="{FF2B5EF4-FFF2-40B4-BE49-F238E27FC236}">
                  <a16:creationId xmlns:a16="http://schemas.microsoft.com/office/drawing/2014/main" id="{0A09DB28-DDEB-5E11-35F9-D81A1511B250}"/>
                </a:ext>
              </a:extLst>
            </p:cNvPr>
            <p:cNvPicPr>
              <a:picLocks noChangeAspect="1"/>
            </p:cNvPicPr>
            <p:nvPr/>
          </p:nvPicPr>
          <p:blipFill>
            <a:blip r:embed="rId5" cstate="screen">
              <a:extLst>
                <a:ext uri="{28A0092B-C50C-407E-A947-70E740481C1C}">
                  <a14:useLocalDpi xmlns:a14="http://schemas.microsoft.com/office/drawing/2010/main"/>
                </a:ext>
              </a:extLst>
            </a:blip>
            <a:srcRect l="49064" r="6555"/>
            <a:stretch/>
          </p:blipFill>
          <p:spPr>
            <a:xfrm flipH="1">
              <a:off x="3803260" y="1343965"/>
              <a:ext cx="8362688" cy="5621482"/>
            </a:xfrm>
            <a:prstGeom prst="rect">
              <a:avLst/>
            </a:prstGeom>
          </p:spPr>
        </p:pic>
      </p:grpSp>
      <p:pic>
        <p:nvPicPr>
          <p:cNvPr id="34" name="Picture 33" descr="A person wearing a hard hat&#10;&#10;AI-generated content may be incorrect.">
            <a:extLst>
              <a:ext uri="{FF2B5EF4-FFF2-40B4-BE49-F238E27FC236}">
                <a16:creationId xmlns:a16="http://schemas.microsoft.com/office/drawing/2014/main" id="{FB1B1F14-AF6C-BCB5-9144-324752640A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4" b="27870"/>
          <a:stretch/>
        </p:blipFill>
        <p:spPr>
          <a:xfrm>
            <a:off x="4400168" y="3996564"/>
            <a:ext cx="3160627" cy="1966129"/>
          </a:xfrm>
          <a:prstGeom prst="rect">
            <a:avLst/>
          </a:prstGeom>
        </p:spPr>
      </p:pic>
      <p:grpSp>
        <p:nvGrpSpPr>
          <p:cNvPr id="35" name="Group 34">
            <a:extLst>
              <a:ext uri="{FF2B5EF4-FFF2-40B4-BE49-F238E27FC236}">
                <a16:creationId xmlns:a16="http://schemas.microsoft.com/office/drawing/2014/main" id="{A8DE624A-2E77-07D9-3E00-B36EAC7E6F1C}"/>
              </a:ext>
            </a:extLst>
          </p:cNvPr>
          <p:cNvGrpSpPr/>
          <p:nvPr/>
        </p:nvGrpSpPr>
        <p:grpSpPr>
          <a:xfrm>
            <a:off x="3695737" y="4331278"/>
            <a:ext cx="1084282" cy="1047386"/>
            <a:chOff x="244106" y="2056989"/>
            <a:chExt cx="942892" cy="910807"/>
          </a:xfrm>
        </p:grpSpPr>
        <p:sp>
          <p:nvSpPr>
            <p:cNvPr id="36" name="Oval 35">
              <a:extLst>
                <a:ext uri="{FF2B5EF4-FFF2-40B4-BE49-F238E27FC236}">
                  <a16:creationId xmlns:a16="http://schemas.microsoft.com/office/drawing/2014/main" id="{962EB5C1-EC48-C13D-546D-C2DF755A305A}"/>
                </a:ext>
              </a:extLst>
            </p:cNvPr>
            <p:cNvSpPr/>
            <p:nvPr/>
          </p:nvSpPr>
          <p:spPr>
            <a:xfrm>
              <a:off x="276190" y="2056989"/>
              <a:ext cx="910807" cy="910807"/>
            </a:xfrm>
            <a:prstGeom prst="ellipse">
              <a:avLst/>
            </a:prstGeom>
            <a:gradFill>
              <a:gsLst>
                <a:gs pos="3000">
                  <a:srgbClr val="EE2D24"/>
                </a:gs>
                <a:gs pos="68000">
                  <a:srgbClr val="F37321"/>
                </a:gs>
                <a:gs pos="100000">
                  <a:srgbClr val="FFCD05"/>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0F48044-B97E-7AF4-2C10-F497308EEB14}"/>
                </a:ext>
              </a:extLst>
            </p:cNvPr>
            <p:cNvSpPr/>
            <p:nvPr/>
          </p:nvSpPr>
          <p:spPr>
            <a:xfrm>
              <a:off x="244106" y="2244855"/>
              <a:ext cx="942892" cy="454992"/>
            </a:xfrm>
            <a:prstGeom prst="rect">
              <a:avLst/>
            </a:prstGeom>
          </p:spPr>
          <p:txBody>
            <a:bodyPr wrap="square">
              <a:sp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CLICK </a:t>
              </a: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TO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VIEW</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8" name="Picture 37">
            <a:extLst>
              <a:ext uri="{FF2B5EF4-FFF2-40B4-BE49-F238E27FC236}">
                <a16:creationId xmlns:a16="http://schemas.microsoft.com/office/drawing/2014/main" id="{69FCBCA6-9FEF-910C-FB4A-BDDFFB21AE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880" y="1113472"/>
            <a:ext cx="3501288" cy="1214732"/>
          </a:xfrm>
          <a:prstGeom prst="rect">
            <a:avLst/>
          </a:prstGeom>
        </p:spPr>
      </p:pic>
    </p:spTree>
    <p:extLst>
      <p:ext uri="{BB962C8B-B14F-4D97-AF65-F5344CB8AC3E}">
        <p14:creationId xmlns:p14="http://schemas.microsoft.com/office/powerpoint/2010/main" val="399453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9AA5-F3A4-2FFC-B2A1-967CD9413C9B}"/>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305EB890-9E37-4B97-E25C-CF307C109775}"/>
              </a:ext>
            </a:extLst>
          </p:cNvPr>
          <p:cNvSpPr txBox="1">
            <a:spLocks/>
          </p:cNvSpPr>
          <p:nvPr/>
        </p:nvSpPr>
        <p:spPr>
          <a:xfrm>
            <a:off x="585010" y="647701"/>
            <a:ext cx="6389643" cy="465613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Politische Ambitionen allein reichen jedoch nicht aus. Der grüne und digitale Wandel im Bereich Heizung und Klimatisierung schafft neue Berufsbilder, definiert bestehende neu und offenbart akute Qualifikationslücken im gesamten Bauwesen, von HLK-Installateuren und Inbetriebnahmeingenieuren bis hin zu Architekten, Facility-Managern, kommunalen Energieplanern, Finanziers und kundenorientierten Entscheidungsträgern. Moderne Heizungs- und Kühlungslösungen basieren auf Systemdenken, digitaler Kompetenz, Datenverwaltung und dem sicheren Einsatz von Technologien wie IoT-fähigen Steuerungen, KI-gestützter Optimierung und fortschrittlicher Messung und Verifizierung (M&amp;V). Ohne Arbeitskräfte, die diese Systeme entwerfen, integrieren, betreiben und iterieren können, werden die Kapitalinvestitionen hinter den Erwartungen zurückbleiben und die Leistung nachlassen. Aus diesem Grund muss die europäische Energiewende von einem umfassenden Qualifikationswandel begleitet werden, bei dem Bildungseinrichtungen, d. h. Hochschulen, berufliche Bildung und Weiterbildung, eine zentrale Rolle spielen.</a:t>
            </a:r>
            <a:r>
              <a:rPr lang="en-GB" sz="1100" b="0" dirty="0">
                <a:solidFill>
                  <a:srgbClr val="404040"/>
                </a:solidFill>
              </a:rPr>
              <a:t> </a:t>
            </a: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b="0" dirty="0">
                <a:solidFill>
                  <a:srgbClr val="404040"/>
                </a:solidFill>
              </a:rPr>
              <a:t>Durch die Ausrichtung der Bildungsinhalte auf regionale Bedürfnisse und die EU-Taxonomie können Institutionen Innovationen in Lehrplänen und Ausbildungsangeboten fördern. Dazu gehört auch, die Lernenden auf den Umgang mit flexiblen Energiesystemen, Fernwärme- und Fernkältenetzen, Energiegemeinschaften und sich wandelnden Strommarktstrukturen vorzubereiten.</a:t>
            </a:r>
          </a:p>
          <a:p>
            <a:pPr algn="just">
              <a:lnSpc>
                <a:spcPts val="1120"/>
              </a:lnSpc>
              <a:spcBef>
                <a:spcPts val="0"/>
              </a:spcBef>
            </a:pPr>
            <a:endParaRPr lang="en-GB" sz="1100" b="0" dirty="0">
              <a:solidFill>
                <a:srgbClr val="404040"/>
              </a:solidFill>
            </a:endParaRPr>
          </a:p>
          <a:p>
            <a:pPr algn="just">
              <a:lnSpc>
                <a:spcPts val="1120"/>
              </a:lnSpc>
              <a:spcBef>
                <a:spcPts val="0"/>
              </a:spcBef>
            </a:pPr>
            <a:r>
              <a:rPr lang="de-DE" sz="1100" b="0" dirty="0">
                <a:solidFill>
                  <a:srgbClr val="404040"/>
                </a:solidFill>
              </a:rPr>
              <a:t>Traditionelle nationale Strategien wie das Lernen am Arbeitsplatz haben die Arbeitnehmer nicht effektiv mit den erforderlichen Fähigkeiten ausgestattet, insbesondere im Zusammenhang mit nachhaltigem Bauen. Darüber hinaus ist der Erwerb von Wissen nur ein Teil der Herausforderung. Auf dem Weg in eine zunehmend digitale Zukunft ist es ebenso wichtig, die Auswirkungen dieser Kompetenzen sowohl auf individueller Ebene als auch auf Aufgabenebene zu bewerten.</a:t>
            </a:r>
            <a:endParaRPr lang="en-GB" sz="1100" b="0" dirty="0">
              <a:solidFill>
                <a:srgbClr val="404040"/>
              </a:solidFill>
            </a:endParaRPr>
          </a:p>
          <a:p>
            <a:pPr algn="just">
              <a:lnSpc>
                <a:spcPts val="1120"/>
              </a:lnSpc>
              <a:spcBef>
                <a:spcPts val="0"/>
              </a:spcBef>
            </a:pPr>
            <a:endParaRPr lang="en-IE" sz="1100" b="0" dirty="0">
              <a:solidFill>
                <a:srgbClr val="404040"/>
              </a:solidFill>
            </a:endParaRPr>
          </a:p>
          <a:p>
            <a:pPr algn="just">
              <a:lnSpc>
                <a:spcPts val="1120"/>
              </a:lnSpc>
              <a:spcBef>
                <a:spcPts val="0"/>
              </a:spcBef>
            </a:pPr>
            <a:r>
              <a:rPr lang="de-DE" sz="1100" b="0" dirty="0">
                <a:solidFill>
                  <a:srgbClr val="404040"/>
                </a:solidFill>
              </a:rPr>
              <a:t>Dieser Bericht ist ein zentraler Bestandteil des von der Technischen Universität Riga geleiteten Arbeitspakets 2 (WP2) und zielt darauf ab, Universitäten sowie Berufsbildungsanbieter mit essenziellem Wissen über technologische und industrielle Trends zu versorgen. Das Hauptziel besteht darin, die Dekarbonisierung von Heiz- und Kühlsystemen durch die Vermittlung aktueller politischer Rahmenbedingungen und Branchenkenntnisse voranzutreiben. Hierfür wurden umfassende Informationen von verschiedenen Interessengruppen, darunter Bildungseinrichtungen und lokale Unternehmen, zusammengetragen. Der Fokus liegt dabei auf dem Verständnis regionaler Fortschritte sowie deren Einklang mit der </a:t>
            </a:r>
            <a:r>
              <a:rPr lang="de-DE" sz="1100" b="0" dirty="0">
                <a:solidFill>
                  <a:srgbClr val="404040"/>
                </a:solidFill>
                <a:hlinkClick r:id="rId2">
                  <a:extLst>
                    <a:ext uri="{A12FA001-AC4F-418D-AE19-62706E023703}">
                      <ahyp:hlinkClr xmlns:ahyp="http://schemas.microsoft.com/office/drawing/2018/hyperlinkcolor" val="tx"/>
                    </a:ext>
                  </a:extLst>
                </a:hlinkClick>
              </a:rPr>
              <a:t>„grünen“ Taxonomie der EU</a:t>
            </a:r>
            <a:r>
              <a:rPr lang="de-DE" sz="1100" b="0" dirty="0">
                <a:solidFill>
                  <a:srgbClr val="404040"/>
                </a:solidFill>
              </a:rPr>
              <a:t>. Diese Erkenntnisse sind entscheidend, um Lehrpläne und Ausbildungsangebote effektiv zu gestalten und an die Anforderungen einer nachhaltigen Zukunft anzupassen.</a:t>
            </a:r>
            <a:r>
              <a:rPr lang="en-GB" sz="1100" b="0" dirty="0">
                <a:solidFill>
                  <a:srgbClr val="404040"/>
                </a:solidFill>
              </a:rPr>
              <a:t> </a:t>
            </a:r>
            <a:endParaRPr lang="en-IE" sz="1100" b="0" dirty="0">
              <a:solidFill>
                <a:srgbClr val="404040"/>
              </a:solidFill>
            </a:endParaRPr>
          </a:p>
        </p:txBody>
      </p:sp>
      <p:pic>
        <p:nvPicPr>
          <p:cNvPr id="14" name="Picture 13" descr="A person wearing a hard hat and standing in front of a row of power lines&#10;&#10;AI-generated content may be incorrect.">
            <a:extLst>
              <a:ext uri="{FF2B5EF4-FFF2-40B4-BE49-F238E27FC236}">
                <a16:creationId xmlns:a16="http://schemas.microsoft.com/office/drawing/2014/main" id="{1CBEF00E-0534-5A9D-3D2D-564E3882E0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548" b="22548"/>
          <a:stretch>
            <a:fillRect/>
          </a:stretch>
        </p:blipFill>
        <p:spPr>
          <a:xfrm flipH="1">
            <a:off x="-5" y="6655632"/>
            <a:ext cx="7559675" cy="3250368"/>
          </a:xfrm>
          <a:prstGeom prst="rect">
            <a:avLst/>
          </a:prstGeom>
        </p:spPr>
      </p:pic>
      <p:sp>
        <p:nvSpPr>
          <p:cNvPr id="2" name="Freeform 1">
            <a:extLst>
              <a:ext uri="{FF2B5EF4-FFF2-40B4-BE49-F238E27FC236}">
                <a16:creationId xmlns:a16="http://schemas.microsoft.com/office/drawing/2014/main" id="{5E6F7FE6-7769-D727-BAE7-AA8FB1C1FC1C}"/>
              </a:ext>
            </a:extLst>
          </p:cNvPr>
          <p:cNvSpPr/>
          <p:nvPr/>
        </p:nvSpPr>
        <p:spPr>
          <a:xfrm>
            <a:off x="-5" y="5364800"/>
            <a:ext cx="4693925" cy="317940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80E00789-DC9A-CDE0-E85B-D47471587CAB}"/>
              </a:ext>
            </a:extLst>
          </p:cNvPr>
          <p:cNvSpPr txBox="1">
            <a:spLocks/>
          </p:cNvSpPr>
          <p:nvPr/>
        </p:nvSpPr>
        <p:spPr>
          <a:xfrm>
            <a:off x="585010" y="5544703"/>
            <a:ext cx="4108910" cy="261431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de-DE" sz="1700" b="0" i="1" dirty="0">
                <a:solidFill>
                  <a:schemeClr val="bg1"/>
                </a:solidFill>
              </a:rPr>
              <a:t>Dieser Bericht fasst internationale Sekundärforschung, Expertenkonsultationen und regionale Fallbeispiele zusammen, um aktuelle Erkenntnisse zu liefern, die direkt für die Innovation von Lehrplänen und Ausbildungsangeboten in den Bereichen Hochschulbildung, berufliche Erstausbildung und berufliche Weiterbildung in neun Projektpartnerregionen (Tschechien, Dänemark, Deutschland, Irland, Lettland, Norwegen, Polen, Serbien und Spanien) genutzt werden können.</a:t>
            </a:r>
            <a:r>
              <a:rPr lang="en-US" sz="1700" b="0" i="1" dirty="0">
                <a:solidFill>
                  <a:schemeClr val="bg1"/>
                </a:solidFill>
              </a:rPr>
              <a:t> </a:t>
            </a:r>
            <a:endParaRPr lang="en-US" sz="1700" i="1" dirty="0">
              <a:solidFill>
                <a:schemeClr val="bg1"/>
              </a:solidFill>
            </a:endParaRPr>
          </a:p>
        </p:txBody>
      </p:sp>
      <p:grpSp>
        <p:nvGrpSpPr>
          <p:cNvPr id="4" name="Graphic 40">
            <a:extLst>
              <a:ext uri="{FF2B5EF4-FFF2-40B4-BE49-F238E27FC236}">
                <a16:creationId xmlns:a16="http://schemas.microsoft.com/office/drawing/2014/main" id="{1C005298-89FB-E917-C200-210A40E3D192}"/>
              </a:ext>
            </a:extLst>
          </p:cNvPr>
          <p:cNvGrpSpPr/>
          <p:nvPr/>
        </p:nvGrpSpPr>
        <p:grpSpPr>
          <a:xfrm>
            <a:off x="-1553936" y="8071563"/>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7E993DAD-C374-AB6D-04D2-78860EEA56A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CACF0BB8-01F4-5679-ACF6-F8F433B15EC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CC8D5386-EA72-D992-9EE2-B126B3D8332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7390D11-384A-8543-3500-DF48982E92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9060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30ACDE-4A6A-DDA0-FCDE-103E81BD67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234" t="-541" r="29020" b="541"/>
          <a:stretch/>
        </p:blipFill>
        <p:spPr>
          <a:xfrm>
            <a:off x="8976" y="4923636"/>
            <a:ext cx="2231467" cy="5778336"/>
          </a:xfrm>
          <a:prstGeom prst="rect">
            <a:avLst/>
          </a:prstGeom>
        </p:spPr>
      </p:pic>
      <p:sp>
        <p:nvSpPr>
          <p:cNvPr id="7" name="Rectangle 6">
            <a:extLst>
              <a:ext uri="{FF2B5EF4-FFF2-40B4-BE49-F238E27FC236}">
                <a16:creationId xmlns:a16="http://schemas.microsoft.com/office/drawing/2014/main" id="{8BE21BC4-87E6-BE50-D6F0-98ED1830BD4C}"/>
              </a:ext>
            </a:extLst>
          </p:cNvPr>
          <p:cNvSpPr/>
          <p:nvPr/>
        </p:nvSpPr>
        <p:spPr>
          <a:xfrm rot="5400000">
            <a:off x="-4227190" y="4227186"/>
            <a:ext cx="10701973" cy="2247603"/>
          </a:xfrm>
          <a:prstGeom prst="rect">
            <a:avLst/>
          </a:prstGeom>
          <a:gradFill>
            <a:gsLst>
              <a:gs pos="50000">
                <a:srgbClr val="2D62AE"/>
              </a:gs>
              <a:gs pos="75000">
                <a:srgbClr val="33A5CC">
                  <a:alpha val="0"/>
                </a:srgbClr>
              </a:gs>
              <a:gs pos="100000">
                <a:srgbClr val="77CBC4">
                  <a:alpha val="63176"/>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8952DA0-3543-37D5-47C1-F792F9D1AC29}"/>
              </a:ext>
            </a:extLst>
          </p:cNvPr>
          <p:cNvCxnSpPr>
            <a:cxnSpLocks/>
          </p:cNvCxnSpPr>
          <p:nvPr/>
        </p:nvCxnSpPr>
        <p:spPr>
          <a:xfrm>
            <a:off x="2715216" y="1128537"/>
            <a:ext cx="0" cy="956327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DF48B7-DBE1-6251-61D4-6CCC5D1E1DFC}"/>
              </a:ext>
            </a:extLst>
          </p:cNvPr>
          <p:cNvSpPr txBox="1"/>
          <p:nvPr/>
        </p:nvSpPr>
        <p:spPr>
          <a:xfrm>
            <a:off x="2994961" y="1790700"/>
            <a:ext cx="4312592" cy="8863965"/>
          </a:xfrm>
          <a:prstGeom prst="rect">
            <a:avLst/>
          </a:prstGeom>
          <a:noFill/>
        </p:spPr>
        <p:txBody>
          <a:bodyPr wrap="square">
            <a:spAutoFit/>
          </a:bodyPr>
          <a:lstStyle/>
          <a:p>
            <a:pPr>
              <a:lnSpc>
                <a:spcPts val="1340"/>
              </a:lnSpc>
            </a:pP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Das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Ökosystem</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der Stakeholder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abbilden</a:t>
            </a: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de-D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 h. Identifizierung und Profilierung wichtiger nationaler Akteure aus Industrie, öffentlichem Sektor, Berufsverbänden und Bildungseinrichtungen (Hochschulbildung/berufliche Erstausbildung/berufliche Weiterbildung), die Einfluss auf die Dekarbonisierung der Wärme- und Kälteversorgung und die Entwicklung von Kompetenzen haben oder diese vorantreiben.</a:t>
            </a:r>
            <a:r>
              <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Durchführung</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strukturierter</a:t>
            </a:r>
            <a:r>
              <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Sekundärforschung</a:t>
            </a: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de-D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 h. Zusammenstellung und kritische Analyse bestehender Berichte, Forschungsarbeiten, politischer und regulatorischer Texte, Marktstudien und technischer Standards im Zusammenhang mit der Dekarbonisierung von Heizung und Kühlung, um eine konsolidierte Evidenzbasis für die spätere Validierung zu schaffen.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de-D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rPr>
              <a:t>Aktuelle Fallstudien aus der Praxis zu nachhaltigen Heiz- und Kühlverfahren sammeln</a:t>
            </a: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8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de-D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d</a:t>
            </a:r>
            <a:r>
              <a:rPr lang="de-D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h. Aufbau eines Datensatzes mit ≥60 neuen Praktiken/Technologieanwendungen in den Partnerregionen.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de-D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Durchführung von Feldforschung (Primärbelege) zur Validierung und Vertiefung der Ergebnisse</a:t>
            </a:r>
          </a:p>
          <a:p>
            <a:endParaRPr lang="en-IE"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240"/>
              </a:lnSpc>
            </a:pPr>
            <a:r>
              <a:rPr lang="de-D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d. h. Durchführung von Interviews, Umfragen und Fokusgruppen mit mehr als 48 Experten, um:</a:t>
            </a:r>
          </a:p>
          <a:p>
            <a:pPr marL="171450" lvl="0" indent="-171450">
              <a:lnSpc>
                <a:spcPts val="1240"/>
              </a:lnSpc>
              <a:buFont typeface="Arial" panose="020B0604020202020204" pitchFamily="34" charset="0"/>
              <a:buChar char="•"/>
            </a:pPr>
            <a:r>
              <a:rPr lang="de-D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die Erkenntnisse aus der Sekundärforschung zu überprüfen und zu verfeinern;</a:t>
            </a:r>
          </a:p>
          <a:p>
            <a:pPr marL="171450" lvl="0" indent="-171450">
              <a:lnSpc>
                <a:spcPts val="1240"/>
              </a:lnSpc>
              <a:buFont typeface="Arial" panose="020B0604020202020204" pitchFamily="34" charset="0"/>
              <a:buChar char="•"/>
            </a:pPr>
            <a:r>
              <a:rPr lang="de-D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qualitative und quantitative Daten zu aktuellen und sich abzeichnenden Qualifikations-/Wissenslücken im Zusammenhang mit der Energiewende zu sammeln;</a:t>
            </a:r>
          </a:p>
          <a:p>
            <a:pPr marL="171450" lvl="0" indent="-171450">
              <a:lnSpc>
                <a:spcPts val="1240"/>
              </a:lnSpc>
              <a:buFont typeface="Arial" panose="020B0604020202020204" pitchFamily="34" charset="0"/>
              <a:buChar char="•"/>
            </a:pPr>
            <a:r>
              <a:rPr lang="de-D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die Erwartungen aktueller und zukünftiger Mitarbeiter hinsichtlich der erforderlichen Kompetenzen zu erfassen.</a:t>
            </a:r>
            <a:endPar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de-D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Eine abschließende Synthese mit umsetzbaren Empfehlungen liefern</a:t>
            </a:r>
            <a:endPar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endParaRPr lang="en-IE"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de-DE"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d. h. Erstellung eines Abschlussberichts, in dem die wichtigsten Ergebnisse und bewährten Verfahren zusammengefasst und praktische Empfehlungen zur Stärkung des Wissensaustauschs und der Zusammenarbeit zwischen Unternehmen und Bildungseinrichtungen (Hochschulen/Berufsbildung/Weiterbildung) gegeben werden, einschließlich Vorschlägen für Lehrpläne, Ausbildungswege und die kontinuierliche Einbindung der Interessengruppen.</a:t>
            </a:r>
            <a:endPar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aphic 40">
            <a:extLst>
              <a:ext uri="{FF2B5EF4-FFF2-40B4-BE49-F238E27FC236}">
                <a16:creationId xmlns:a16="http://schemas.microsoft.com/office/drawing/2014/main" id="{39074D7E-CBBA-AEAC-C55A-9F0B3B4129B2}"/>
              </a:ext>
            </a:extLst>
          </p:cNvPr>
          <p:cNvGrpSpPr/>
          <p:nvPr/>
        </p:nvGrpSpPr>
        <p:grpSpPr>
          <a:xfrm>
            <a:off x="-1487288" y="-84051"/>
            <a:ext cx="3924090" cy="2433120"/>
            <a:chOff x="-3997860" y="6017904"/>
            <a:chExt cx="935163" cy="579845"/>
          </a:xfrm>
          <a:solidFill>
            <a:schemeClr val="bg1">
              <a:alpha val="13000"/>
            </a:schemeClr>
          </a:solidFill>
        </p:grpSpPr>
        <p:sp>
          <p:nvSpPr>
            <p:cNvPr id="13" name="Freeform 12">
              <a:extLst>
                <a:ext uri="{FF2B5EF4-FFF2-40B4-BE49-F238E27FC236}">
                  <a16:creationId xmlns:a16="http://schemas.microsoft.com/office/drawing/2014/main" id="{C632D0D5-ADFE-3AC5-8096-02616B3F0533}"/>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9E961575-326B-63BC-4A4E-FA323AA8FF0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42DECFE-9B87-F054-41E2-7F9D080215C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C523C8A-1AAB-E499-AF50-3E11399FCF2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7" name="Text Placeholder 18">
            <a:extLst>
              <a:ext uri="{FF2B5EF4-FFF2-40B4-BE49-F238E27FC236}">
                <a16:creationId xmlns:a16="http://schemas.microsoft.com/office/drawing/2014/main" id="{D0361721-EEDF-CF9D-4091-74A94A712695}"/>
              </a:ext>
            </a:extLst>
          </p:cNvPr>
          <p:cNvSpPr txBox="1">
            <a:spLocks/>
          </p:cNvSpPr>
          <p:nvPr/>
        </p:nvSpPr>
        <p:spPr>
          <a:xfrm>
            <a:off x="904691" y="852043"/>
            <a:ext cx="4063648" cy="320178"/>
          </a:xfrm>
          <a:prstGeom prst="rect">
            <a:avLst/>
          </a:prstGeom>
          <a:gradFill>
            <a:gsLst>
              <a:gs pos="3000">
                <a:srgbClr val="EE2D24"/>
              </a:gs>
              <a:gs pos="68000">
                <a:srgbClr val="F37321"/>
              </a:gs>
              <a:gs pos="100000">
                <a:srgbClr val="FFCD05"/>
              </a:gs>
            </a:gsLst>
            <a:lin ang="2700000" scaled="0"/>
          </a:gra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4C45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de-DE" sz="1800" dirty="0">
                <a:solidFill>
                  <a:schemeClr val="bg1"/>
                </a:solidFill>
              </a:rPr>
              <a:t>Die Ziele der Analyse waren:</a:t>
            </a:r>
          </a:p>
        </p:txBody>
      </p:sp>
      <p:grpSp>
        <p:nvGrpSpPr>
          <p:cNvPr id="31" name="Group 30">
            <a:extLst>
              <a:ext uri="{FF2B5EF4-FFF2-40B4-BE49-F238E27FC236}">
                <a16:creationId xmlns:a16="http://schemas.microsoft.com/office/drawing/2014/main" id="{168014BA-AC7B-59FF-D481-0C31F9DED0EB}"/>
              </a:ext>
            </a:extLst>
          </p:cNvPr>
          <p:cNvGrpSpPr/>
          <p:nvPr/>
        </p:nvGrpSpPr>
        <p:grpSpPr>
          <a:xfrm>
            <a:off x="2502348" y="1894233"/>
            <a:ext cx="5065221" cy="288000"/>
            <a:chOff x="644327" y="1972700"/>
            <a:chExt cx="5065221" cy="288000"/>
          </a:xfrm>
        </p:grpSpPr>
        <p:cxnSp>
          <p:nvCxnSpPr>
            <p:cNvPr id="32" name="Straight Connector 31">
              <a:extLst>
                <a:ext uri="{FF2B5EF4-FFF2-40B4-BE49-F238E27FC236}">
                  <a16:creationId xmlns:a16="http://schemas.microsoft.com/office/drawing/2014/main" id="{89BC448C-81E7-9816-5BE9-7B90004BCD41}"/>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CD38D5-BB83-EDEC-2D89-82BAE71FF58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5" name="Group 34">
            <a:extLst>
              <a:ext uri="{FF2B5EF4-FFF2-40B4-BE49-F238E27FC236}">
                <a16:creationId xmlns:a16="http://schemas.microsoft.com/office/drawing/2014/main" id="{39FDF9D1-8FB8-D6FB-1610-951BEA903F65}"/>
              </a:ext>
            </a:extLst>
          </p:cNvPr>
          <p:cNvGrpSpPr/>
          <p:nvPr/>
        </p:nvGrpSpPr>
        <p:grpSpPr>
          <a:xfrm>
            <a:off x="2502348" y="3277279"/>
            <a:ext cx="5065221" cy="288000"/>
            <a:chOff x="644327" y="1972700"/>
            <a:chExt cx="5065221" cy="288000"/>
          </a:xfrm>
        </p:grpSpPr>
        <p:cxnSp>
          <p:nvCxnSpPr>
            <p:cNvPr id="36" name="Straight Connector 35">
              <a:extLst>
                <a:ext uri="{FF2B5EF4-FFF2-40B4-BE49-F238E27FC236}">
                  <a16:creationId xmlns:a16="http://schemas.microsoft.com/office/drawing/2014/main" id="{2450BA22-F08B-6249-AEB7-676FFFBFB2D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F6F4FFA-531C-D157-36B8-9CAA6A15FAB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8" name="Group 37">
            <a:extLst>
              <a:ext uri="{FF2B5EF4-FFF2-40B4-BE49-F238E27FC236}">
                <a16:creationId xmlns:a16="http://schemas.microsoft.com/office/drawing/2014/main" id="{CCA517C9-7CF5-3ED1-E812-0C6142E0B308}"/>
              </a:ext>
            </a:extLst>
          </p:cNvPr>
          <p:cNvGrpSpPr/>
          <p:nvPr/>
        </p:nvGrpSpPr>
        <p:grpSpPr>
          <a:xfrm>
            <a:off x="2502348" y="4918556"/>
            <a:ext cx="5065221" cy="288000"/>
            <a:chOff x="644327" y="1972700"/>
            <a:chExt cx="5065221" cy="288000"/>
          </a:xfrm>
        </p:grpSpPr>
        <p:cxnSp>
          <p:nvCxnSpPr>
            <p:cNvPr id="39" name="Straight Connector 38">
              <a:extLst>
                <a:ext uri="{FF2B5EF4-FFF2-40B4-BE49-F238E27FC236}">
                  <a16:creationId xmlns:a16="http://schemas.microsoft.com/office/drawing/2014/main" id="{2070574E-CE9B-C919-21F4-466A6575C04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D6445F9-2261-08C3-2732-A7B4CBFEFE6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41" name="Group 40">
            <a:extLst>
              <a:ext uri="{FF2B5EF4-FFF2-40B4-BE49-F238E27FC236}">
                <a16:creationId xmlns:a16="http://schemas.microsoft.com/office/drawing/2014/main" id="{684E7B33-6D26-FCFF-9731-454490ED19A0}"/>
              </a:ext>
            </a:extLst>
          </p:cNvPr>
          <p:cNvGrpSpPr/>
          <p:nvPr/>
        </p:nvGrpSpPr>
        <p:grpSpPr>
          <a:xfrm>
            <a:off x="2502348" y="6186613"/>
            <a:ext cx="5065221" cy="288000"/>
            <a:chOff x="644327" y="1972700"/>
            <a:chExt cx="5065221" cy="288000"/>
          </a:xfrm>
        </p:grpSpPr>
        <p:cxnSp>
          <p:nvCxnSpPr>
            <p:cNvPr id="42" name="Straight Connector 41">
              <a:extLst>
                <a:ext uri="{FF2B5EF4-FFF2-40B4-BE49-F238E27FC236}">
                  <a16:creationId xmlns:a16="http://schemas.microsoft.com/office/drawing/2014/main" id="{391FDE03-7C58-D3BF-88A8-D6E31454AE7C}"/>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A1BFD88-93B2-8904-B8AE-D824839EF82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44" name="Group 43">
            <a:extLst>
              <a:ext uri="{FF2B5EF4-FFF2-40B4-BE49-F238E27FC236}">
                <a16:creationId xmlns:a16="http://schemas.microsoft.com/office/drawing/2014/main" id="{F768A968-C379-30DC-44CD-C7B3F2BB40DE}"/>
              </a:ext>
            </a:extLst>
          </p:cNvPr>
          <p:cNvGrpSpPr/>
          <p:nvPr/>
        </p:nvGrpSpPr>
        <p:grpSpPr>
          <a:xfrm>
            <a:off x="2502348" y="8406918"/>
            <a:ext cx="5065221" cy="288000"/>
            <a:chOff x="644327" y="1972700"/>
            <a:chExt cx="5065221" cy="288000"/>
          </a:xfrm>
        </p:grpSpPr>
        <p:cxnSp>
          <p:nvCxnSpPr>
            <p:cNvPr id="45" name="Straight Connector 44">
              <a:extLst>
                <a:ext uri="{FF2B5EF4-FFF2-40B4-BE49-F238E27FC236}">
                  <a16:creationId xmlns:a16="http://schemas.microsoft.com/office/drawing/2014/main" id="{294FC712-DB42-1FB0-DB71-6178CA8BEB3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4F6A177-501B-013C-0E6F-D298A4EF952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106744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5F1C1-E0E1-D956-6038-2AF02F1B078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7F80A53-BF05-CE8C-67B0-702382F392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11" b="1511"/>
          <a:stretch>
            <a:fillRect/>
          </a:stretch>
        </p:blipFill>
        <p:spPr>
          <a:xfrm>
            <a:off x="-5" y="1574362"/>
            <a:ext cx="7559675" cy="3865811"/>
          </a:xfrm>
          <a:prstGeom prst="rect">
            <a:avLst/>
          </a:prstGeom>
        </p:spPr>
      </p:pic>
      <p:sp>
        <p:nvSpPr>
          <p:cNvPr id="22" name="Freeform 21">
            <a:extLst>
              <a:ext uri="{FF2B5EF4-FFF2-40B4-BE49-F238E27FC236}">
                <a16:creationId xmlns:a16="http://schemas.microsoft.com/office/drawing/2014/main" id="{4DEAAF60-1A1D-BDEE-7535-F45B6D5C7957}"/>
              </a:ext>
            </a:extLst>
          </p:cNvPr>
          <p:cNvSpPr/>
          <p:nvPr/>
        </p:nvSpPr>
        <p:spPr>
          <a:xfrm>
            <a:off x="-5" y="5062092"/>
            <a:ext cx="1842899" cy="500433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4ADEA21C-39D7-FA57-1521-D8272E760E91}"/>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39F68B81-35CE-6F4C-BD20-02C8A8A0F8FC}"/>
              </a:ext>
            </a:extLst>
          </p:cNvPr>
          <p:cNvSpPr txBox="1">
            <a:spLocks/>
          </p:cNvSpPr>
          <p:nvPr/>
        </p:nvSpPr>
        <p:spPr>
          <a:xfrm>
            <a:off x="2203424" y="6081781"/>
            <a:ext cx="4793686" cy="3519413"/>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4129088" algn="l"/>
                <a:tab pos="4791075" algn="l"/>
              </a:tabLst>
            </a:pPr>
            <a:r>
              <a:rPr lang="de-DE" sz="1500" b="1" dirty="0">
                <a:solidFill>
                  <a:srgbClr val="404040"/>
                </a:solidFill>
              </a:rPr>
              <a:t>Europas Klima und saisonaler Energiebedarf </a:t>
            </a:r>
          </a:p>
          <a:p>
            <a:pPr marL="0" lvl="1" indent="0">
              <a:lnSpc>
                <a:spcPts val="1940"/>
              </a:lnSpc>
              <a:spcBef>
                <a:spcPts val="0"/>
              </a:spcBef>
              <a:buNone/>
              <a:tabLst>
                <a:tab pos="4129088" algn="l"/>
                <a:tab pos="4791075" algn="l"/>
              </a:tabLst>
            </a:pPr>
            <a:r>
              <a:rPr lang="de-DE" sz="1500" b="1" dirty="0">
                <a:solidFill>
                  <a:srgbClr val="404040"/>
                </a:solidFill>
              </a:rPr>
              <a:t>für Heizung und Kühlung</a:t>
            </a:r>
            <a:r>
              <a:rPr lang="en-US" sz="1500" b="1" dirty="0">
                <a:solidFill>
                  <a:srgbClr val="404040"/>
                </a:solidFill>
              </a:rPr>
              <a:t>	</a:t>
            </a:r>
            <a:r>
              <a:rPr lang="en-US" sz="1500" dirty="0">
                <a:solidFill>
                  <a:srgbClr val="404040"/>
                </a:solidFill>
                <a:hlinkClick r:id="rId3" action="ppaction://hlinksldjump">
                  <a:extLst>
                    <a:ext uri="{A12FA001-AC4F-418D-AE19-62706E023703}">
                      <ahyp:hlinkClr xmlns:ahyp="http://schemas.microsoft.com/office/drawing/2018/hyperlinkcolor" val="tx"/>
                    </a:ext>
                  </a:extLst>
                </a:hlinkClick>
              </a:rPr>
              <a:t>8</a:t>
            </a:r>
            <a:endParaRPr lang="en-US" sz="1500" dirty="0">
              <a:solidFill>
                <a:srgbClr val="404040"/>
              </a:solidFill>
            </a:endParaRPr>
          </a:p>
          <a:p>
            <a:pPr marL="0" lvl="1" indent="0">
              <a:lnSpc>
                <a:spcPts val="1940"/>
              </a:lnSpc>
              <a:spcBef>
                <a:spcPts val="0"/>
              </a:spcBef>
              <a:buNone/>
              <a:tabLst>
                <a:tab pos="4129088" algn="l"/>
                <a:tab pos="4791075" algn="l"/>
              </a:tabLst>
            </a:pPr>
            <a:r>
              <a:rPr lang="en-US" sz="1500" dirty="0">
                <a:solidFill>
                  <a:srgbClr val="404040"/>
                </a:solidFill>
              </a:rPr>
              <a:t>	</a:t>
            </a:r>
          </a:p>
          <a:p>
            <a:pPr marL="0" lvl="1" indent="0">
              <a:lnSpc>
                <a:spcPts val="1940"/>
              </a:lnSpc>
              <a:spcBef>
                <a:spcPts val="0"/>
              </a:spcBef>
              <a:buNone/>
              <a:tabLst>
                <a:tab pos="4129088" algn="l"/>
                <a:tab pos="4791075" algn="l"/>
              </a:tabLst>
            </a:pPr>
            <a:endParaRPr lang="en-US" sz="1500" dirty="0">
              <a:solidFill>
                <a:srgbClr val="404040"/>
              </a:solidFill>
            </a:endParaRPr>
          </a:p>
          <a:p>
            <a:pPr marL="0" lvl="1" indent="0">
              <a:lnSpc>
                <a:spcPts val="1940"/>
              </a:lnSpc>
              <a:spcBef>
                <a:spcPts val="0"/>
              </a:spcBef>
              <a:buNone/>
              <a:tabLst>
                <a:tab pos="4129088" algn="l"/>
                <a:tab pos="4791075" algn="l"/>
              </a:tabLst>
            </a:pPr>
            <a:r>
              <a:rPr lang="de-DE" sz="1500" b="1" dirty="0">
                <a:solidFill>
                  <a:srgbClr val="404040"/>
                </a:solidFill>
              </a:rPr>
              <a:t>Politische und gesetzgeberische Treiber</a:t>
            </a:r>
            <a:r>
              <a:rPr lang="en-US" sz="1500" dirty="0">
                <a:solidFill>
                  <a:srgbClr val="404040"/>
                </a:solidFill>
              </a:rPr>
              <a:t>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9</a:t>
            </a:r>
            <a:endParaRPr lang="en-US" sz="1500" dirty="0">
              <a:solidFill>
                <a:srgbClr val="404040"/>
              </a:solidFill>
            </a:endParaRPr>
          </a:p>
          <a:p>
            <a:pPr marL="0" lvl="1" indent="0">
              <a:lnSpc>
                <a:spcPts val="1940"/>
              </a:lnSpc>
              <a:spcBef>
                <a:spcPts val="0"/>
              </a:spcBef>
              <a:buNone/>
              <a:tabLst>
                <a:tab pos="4129088" algn="l"/>
                <a:tab pos="4791075" algn="l"/>
              </a:tabLst>
            </a:pPr>
            <a:endParaRPr lang="en-US" sz="1500" dirty="0">
              <a:solidFill>
                <a:srgbClr val="404040"/>
              </a:solidFill>
            </a:endParaRPr>
          </a:p>
          <a:p>
            <a:pPr marL="0" lvl="1" indent="0">
              <a:lnSpc>
                <a:spcPts val="1940"/>
              </a:lnSpc>
              <a:spcBef>
                <a:spcPts val="0"/>
              </a:spcBef>
              <a:buNone/>
              <a:tabLst>
                <a:tab pos="4129088" algn="l"/>
                <a:tab pos="4791075" algn="l"/>
              </a:tabLst>
            </a:pPr>
            <a:endParaRPr lang="en-US" sz="1500" b="1" dirty="0">
              <a:solidFill>
                <a:srgbClr val="404040"/>
              </a:solidFill>
            </a:endParaRPr>
          </a:p>
          <a:p>
            <a:pPr marL="0" lvl="1" indent="0">
              <a:lnSpc>
                <a:spcPts val="1940"/>
              </a:lnSpc>
              <a:spcBef>
                <a:spcPts val="0"/>
              </a:spcBef>
              <a:buNone/>
              <a:tabLst>
                <a:tab pos="4129088" algn="l"/>
                <a:tab pos="4791075" algn="l"/>
              </a:tabLst>
            </a:pPr>
            <a:r>
              <a:rPr lang="en-US" sz="1500" b="1" dirty="0" err="1">
                <a:solidFill>
                  <a:srgbClr val="404040"/>
                </a:solidFill>
              </a:rPr>
              <a:t>Energiearmut</a:t>
            </a:r>
            <a:r>
              <a:rPr lang="en-US" sz="1500" b="1" dirty="0">
                <a:solidFill>
                  <a:srgbClr val="404040"/>
                </a:solidFill>
              </a:rPr>
              <a:t> und </a:t>
            </a:r>
            <a:r>
              <a:rPr lang="en-US" sz="1500" b="1" dirty="0" err="1">
                <a:solidFill>
                  <a:srgbClr val="404040"/>
                </a:solidFill>
              </a:rPr>
              <a:t>soziale</a:t>
            </a:r>
            <a:r>
              <a:rPr lang="en-US" sz="1500" b="1" dirty="0">
                <a:solidFill>
                  <a:srgbClr val="404040"/>
                </a:solidFill>
              </a:rPr>
              <a:t> </a:t>
            </a:r>
            <a:r>
              <a:rPr lang="en-US" sz="1500" b="1" dirty="0" err="1">
                <a:solidFill>
                  <a:srgbClr val="404040"/>
                </a:solidFill>
              </a:rPr>
              <a:t>Dimensionen</a:t>
            </a:r>
            <a:r>
              <a:rPr lang="en-US" sz="1500" b="1" dirty="0">
                <a:solidFill>
                  <a:srgbClr val="404040"/>
                </a:solidFill>
              </a:rPr>
              <a:t>	</a:t>
            </a:r>
            <a:r>
              <a:rPr lang="en-US" sz="1500" dirty="0">
                <a:solidFill>
                  <a:srgbClr val="404040"/>
                </a:solidFill>
                <a:hlinkClick r:id="rId4" action="ppaction://hlinksldjump">
                  <a:extLst>
                    <a:ext uri="{A12FA001-AC4F-418D-AE19-62706E023703}">
                      <ahyp:hlinkClr xmlns:ahyp="http://schemas.microsoft.com/office/drawing/2018/hyperlinkcolor" val="tx"/>
                    </a:ext>
                  </a:extLst>
                </a:hlinkClick>
              </a:rPr>
              <a:t>9</a:t>
            </a:r>
            <a:endParaRPr lang="en-US" sz="1500" dirty="0">
              <a:solidFill>
                <a:srgbClr val="404040"/>
              </a:solidFill>
            </a:endParaRPr>
          </a:p>
          <a:p>
            <a:pPr marL="0" lvl="1" indent="0">
              <a:lnSpc>
                <a:spcPts val="1940"/>
              </a:lnSpc>
              <a:spcBef>
                <a:spcPts val="0"/>
              </a:spcBef>
              <a:buNone/>
              <a:tabLst>
                <a:tab pos="4129088" algn="l"/>
                <a:tab pos="4791075" algn="l"/>
              </a:tabLst>
            </a:pPr>
            <a:endParaRPr lang="en-US" dirty="0"/>
          </a:p>
          <a:p>
            <a:pPr marL="0" lvl="1" indent="0">
              <a:lnSpc>
                <a:spcPts val="1940"/>
              </a:lnSpc>
              <a:spcBef>
                <a:spcPts val="0"/>
              </a:spcBef>
              <a:buNone/>
              <a:tabLst>
                <a:tab pos="4129088" algn="l"/>
                <a:tab pos="4791075" algn="l"/>
              </a:tabLst>
            </a:pPr>
            <a:endParaRPr lang="de-DE" sz="1500" b="1" dirty="0">
              <a:solidFill>
                <a:srgbClr val="404040"/>
              </a:solidFill>
            </a:endParaRPr>
          </a:p>
          <a:p>
            <a:pPr marL="0" lvl="1" indent="0">
              <a:lnSpc>
                <a:spcPts val="1940"/>
              </a:lnSpc>
              <a:spcBef>
                <a:spcPts val="0"/>
              </a:spcBef>
              <a:buNone/>
              <a:tabLst>
                <a:tab pos="4129088" algn="l"/>
                <a:tab pos="4791075" algn="l"/>
              </a:tabLst>
            </a:pPr>
            <a:r>
              <a:rPr lang="de-DE" sz="1500" b="1" dirty="0">
                <a:solidFill>
                  <a:srgbClr val="404040"/>
                </a:solidFill>
              </a:rPr>
              <a:t>Aktueller Stand der digitalen Technologien </a:t>
            </a:r>
          </a:p>
          <a:p>
            <a:pPr marL="0" lvl="1" indent="0">
              <a:lnSpc>
                <a:spcPts val="1940"/>
              </a:lnSpc>
              <a:spcBef>
                <a:spcPts val="0"/>
              </a:spcBef>
              <a:buNone/>
              <a:tabLst>
                <a:tab pos="4129088" algn="l"/>
                <a:tab pos="4791075" algn="l"/>
              </a:tabLst>
            </a:pPr>
            <a:r>
              <a:rPr lang="de-DE" sz="1500" b="1" dirty="0">
                <a:solidFill>
                  <a:srgbClr val="404040"/>
                </a:solidFill>
              </a:rPr>
              <a:t>zur Unterstützung der Dekarbonisierung in Europa</a:t>
            </a:r>
            <a:r>
              <a:rPr lang="en-US" sz="1500" dirty="0">
                <a:solidFill>
                  <a:srgbClr val="404040"/>
                </a:solidFill>
              </a:rPr>
              <a:t>	</a:t>
            </a:r>
            <a:r>
              <a:rPr lang="en-US" sz="1500" dirty="0">
                <a:solidFill>
                  <a:srgbClr val="404040"/>
                </a:solidFill>
                <a:hlinkClick r:id="rId5" action="ppaction://hlinksldjump">
                  <a:extLst>
                    <a:ext uri="{A12FA001-AC4F-418D-AE19-62706E023703}">
                      <ahyp:hlinkClr xmlns:ahyp="http://schemas.microsoft.com/office/drawing/2018/hyperlinkcolor" val="tx"/>
                    </a:ext>
                  </a:extLst>
                </a:hlinkClick>
              </a:rPr>
              <a:t>10</a:t>
            </a:r>
            <a:endParaRPr lang="en-US" sz="1500" dirty="0">
              <a:solidFill>
                <a:srgbClr val="404040"/>
              </a:solidFill>
            </a:endParaRPr>
          </a:p>
        </p:txBody>
      </p:sp>
      <p:cxnSp>
        <p:nvCxnSpPr>
          <p:cNvPr id="12" name="Straight Connector 11">
            <a:extLst>
              <a:ext uri="{FF2B5EF4-FFF2-40B4-BE49-F238E27FC236}">
                <a16:creationId xmlns:a16="http://schemas.microsoft.com/office/drawing/2014/main" id="{B36E5AF6-5C18-7CF3-5446-EC0E7DAC4F26}"/>
              </a:ext>
            </a:extLst>
          </p:cNvPr>
          <p:cNvCxnSpPr>
            <a:cxnSpLocks/>
          </p:cNvCxnSpPr>
          <p:nvPr/>
        </p:nvCxnSpPr>
        <p:spPr>
          <a:xfrm>
            <a:off x="2203424" y="688183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B41AFB3E-81F1-4ADA-799A-A35798C2AC60}"/>
              </a:ext>
            </a:extLst>
          </p:cNvPr>
          <p:cNvGrpSpPr/>
          <p:nvPr/>
        </p:nvGrpSpPr>
        <p:grpSpPr>
          <a:xfrm>
            <a:off x="-1866912" y="735758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BBC3DC3A-C73F-FAA9-C582-A151B8D295E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04B396B0-696A-95C5-09B7-76BBA0E1B89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92681311-D783-880A-5B0C-A892B211870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E21A808-F2A0-2280-2DE8-B1E73A19A75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7" name="Group 26">
            <a:extLst>
              <a:ext uri="{FF2B5EF4-FFF2-40B4-BE49-F238E27FC236}">
                <a16:creationId xmlns:a16="http://schemas.microsoft.com/office/drawing/2014/main" id="{675F9507-6A2E-3353-277C-65FAFECDDC63}"/>
              </a:ext>
            </a:extLst>
          </p:cNvPr>
          <p:cNvGrpSpPr/>
          <p:nvPr/>
        </p:nvGrpSpPr>
        <p:grpSpPr>
          <a:xfrm>
            <a:off x="1555049" y="6072555"/>
            <a:ext cx="648000" cy="361384"/>
            <a:chOff x="1416431" y="5629720"/>
            <a:chExt cx="648000" cy="361384"/>
          </a:xfrm>
        </p:grpSpPr>
        <p:sp>
          <p:nvSpPr>
            <p:cNvPr id="25" name="Rectangle 24">
              <a:extLst>
                <a:ext uri="{FF2B5EF4-FFF2-40B4-BE49-F238E27FC236}">
                  <a16:creationId xmlns:a16="http://schemas.microsoft.com/office/drawing/2014/main" id="{5B582326-D00D-FCFB-2A9E-A760AFE7C90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8">
              <a:extLst>
                <a:ext uri="{FF2B5EF4-FFF2-40B4-BE49-F238E27FC236}">
                  <a16:creationId xmlns:a16="http://schemas.microsoft.com/office/drawing/2014/main" id="{FBD795B8-B900-065D-8CEE-CC05E3F995E1}"/>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1.1</a:t>
              </a:r>
            </a:p>
          </p:txBody>
        </p:sp>
      </p:grpSp>
      <p:grpSp>
        <p:nvGrpSpPr>
          <p:cNvPr id="28" name="Group 27">
            <a:extLst>
              <a:ext uri="{FF2B5EF4-FFF2-40B4-BE49-F238E27FC236}">
                <a16:creationId xmlns:a16="http://schemas.microsoft.com/office/drawing/2014/main" id="{196C2A56-A64B-07FA-F1C8-618C418820B6}"/>
              </a:ext>
            </a:extLst>
          </p:cNvPr>
          <p:cNvGrpSpPr/>
          <p:nvPr/>
        </p:nvGrpSpPr>
        <p:grpSpPr>
          <a:xfrm>
            <a:off x="1555049" y="7050517"/>
            <a:ext cx="648000" cy="361384"/>
            <a:chOff x="1416431" y="5629720"/>
            <a:chExt cx="648000" cy="361384"/>
          </a:xfrm>
        </p:grpSpPr>
        <p:sp>
          <p:nvSpPr>
            <p:cNvPr id="29" name="Rectangle 28">
              <a:extLst>
                <a:ext uri="{FF2B5EF4-FFF2-40B4-BE49-F238E27FC236}">
                  <a16:creationId xmlns:a16="http://schemas.microsoft.com/office/drawing/2014/main" id="{6D109C4A-DAE7-47D3-7B89-5F808F414146}"/>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8">
              <a:extLst>
                <a:ext uri="{FF2B5EF4-FFF2-40B4-BE49-F238E27FC236}">
                  <a16:creationId xmlns:a16="http://schemas.microsoft.com/office/drawing/2014/main" id="{983D3A3A-393F-F721-90F4-D4A954B6E4B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1.2</a:t>
              </a:r>
            </a:p>
          </p:txBody>
        </p:sp>
      </p:grpSp>
      <p:sp>
        <p:nvSpPr>
          <p:cNvPr id="38" name="Text Placeholder 2">
            <a:extLst>
              <a:ext uri="{FF2B5EF4-FFF2-40B4-BE49-F238E27FC236}">
                <a16:creationId xmlns:a16="http://schemas.microsoft.com/office/drawing/2014/main" id="{901573E6-622D-5F0C-9C4C-57693B91BB04}"/>
              </a:ext>
            </a:extLst>
          </p:cNvPr>
          <p:cNvSpPr txBox="1">
            <a:spLocks/>
          </p:cNvSpPr>
          <p:nvPr/>
        </p:nvSpPr>
        <p:spPr>
          <a:xfrm>
            <a:off x="432522" y="703135"/>
            <a:ext cx="4954251" cy="93959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err="1">
                <a:solidFill>
                  <a:srgbClr val="2D62AE"/>
                </a:solidFill>
                <a:latin typeface="Calibri" panose="020F0502020204030204" pitchFamily="34" charset="0"/>
                <a:cs typeface="Calibri" panose="020F0502020204030204" pitchFamily="34" charset="0"/>
              </a:rPr>
              <a:t>Regionaler</a:t>
            </a:r>
            <a:r>
              <a:rPr lang="en-US" sz="3200" b="1" dirty="0">
                <a:solidFill>
                  <a:srgbClr val="2D62AE"/>
                </a:solidFill>
                <a:latin typeface="Calibri" panose="020F0502020204030204" pitchFamily="34" charset="0"/>
                <a:cs typeface="Calibri" panose="020F0502020204030204" pitchFamily="34" charset="0"/>
              </a:rPr>
              <a:t> </a:t>
            </a:r>
            <a:r>
              <a:rPr lang="en-US" sz="3200" b="1" dirty="0" err="1">
                <a:solidFill>
                  <a:srgbClr val="2D62AE"/>
                </a:solidFill>
                <a:latin typeface="Calibri" panose="020F0502020204030204" pitchFamily="34" charset="0"/>
                <a:cs typeface="Calibri" panose="020F0502020204030204" pitchFamily="34" charset="0"/>
              </a:rPr>
              <a:t>Kontext</a:t>
            </a:r>
            <a:r>
              <a:rPr lang="en-US" sz="3200" b="1" dirty="0">
                <a:solidFill>
                  <a:srgbClr val="2D62AE"/>
                </a:solidFill>
                <a:latin typeface="Calibri" panose="020F0502020204030204" pitchFamily="34" charset="0"/>
                <a:cs typeface="Calibri" panose="020F0502020204030204" pitchFamily="34" charset="0"/>
              </a:rPr>
              <a:t> und </a:t>
            </a:r>
            <a:r>
              <a:rPr lang="en-US" sz="3200" b="1" dirty="0" err="1">
                <a:solidFill>
                  <a:srgbClr val="2D62AE"/>
                </a:solidFill>
                <a:latin typeface="Calibri" panose="020F0502020204030204" pitchFamily="34" charset="0"/>
                <a:cs typeface="Calibri" panose="020F0502020204030204" pitchFamily="34" charset="0"/>
              </a:rPr>
              <a:t>Bedarf</a:t>
            </a:r>
            <a:endParaRPr lang="en-US" sz="3200" b="1" dirty="0">
              <a:solidFill>
                <a:srgbClr val="2D62AE"/>
              </a:solidFill>
              <a:latin typeface="Calibri" panose="020F0502020204030204" pitchFamily="34" charset="0"/>
              <a:cs typeface="Calibri" panose="020F0502020204030204" pitchFamily="34" charset="0"/>
            </a:endParaRP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C519758-5824-DDE8-79F1-D64B0AD21AD3}"/>
              </a:ext>
            </a:extLst>
          </p:cNvPr>
          <p:cNvGrpSpPr/>
          <p:nvPr/>
        </p:nvGrpSpPr>
        <p:grpSpPr>
          <a:xfrm>
            <a:off x="5724193" y="593783"/>
            <a:ext cx="1402960" cy="1297991"/>
            <a:chOff x="298925" y="625084"/>
            <a:chExt cx="1402960" cy="1297991"/>
          </a:xfrm>
        </p:grpSpPr>
        <p:sp>
          <p:nvSpPr>
            <p:cNvPr id="43" name="Rectangle 42">
              <a:extLst>
                <a:ext uri="{FF2B5EF4-FFF2-40B4-BE49-F238E27FC236}">
                  <a16:creationId xmlns:a16="http://schemas.microsoft.com/office/drawing/2014/main" id="{30DF3F67-5CB2-431D-82F3-42EA7323C168}"/>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32">
              <a:extLst>
                <a:ext uri="{FF2B5EF4-FFF2-40B4-BE49-F238E27FC236}">
                  <a16:creationId xmlns:a16="http://schemas.microsoft.com/office/drawing/2014/main" id="{FDCA90F3-FF55-BDC1-C629-C9F50B9AC278}"/>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01</a:t>
              </a:r>
              <a:endParaRPr lang="en-US" sz="7000" dirty="0">
                <a:solidFill>
                  <a:schemeClr val="bg1"/>
                </a:solidFill>
              </a:endParaRPr>
            </a:p>
          </p:txBody>
        </p:sp>
      </p:grpSp>
      <p:cxnSp>
        <p:nvCxnSpPr>
          <p:cNvPr id="2" name="Straight Connector 1">
            <a:extLst>
              <a:ext uri="{FF2B5EF4-FFF2-40B4-BE49-F238E27FC236}">
                <a16:creationId xmlns:a16="http://schemas.microsoft.com/office/drawing/2014/main" id="{068A2CCF-48D7-3201-323A-F8F828404046}"/>
              </a:ext>
            </a:extLst>
          </p:cNvPr>
          <p:cNvCxnSpPr>
            <a:cxnSpLocks/>
          </p:cNvCxnSpPr>
          <p:nvPr/>
        </p:nvCxnSpPr>
        <p:spPr>
          <a:xfrm>
            <a:off x="2203424" y="773527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2373CC7-3610-A8C5-0A20-1A402752B5B5}"/>
              </a:ext>
            </a:extLst>
          </p:cNvPr>
          <p:cNvGrpSpPr/>
          <p:nvPr/>
        </p:nvGrpSpPr>
        <p:grpSpPr>
          <a:xfrm>
            <a:off x="1552589" y="7819811"/>
            <a:ext cx="648000" cy="361384"/>
            <a:chOff x="1416431" y="5629720"/>
            <a:chExt cx="648000" cy="361384"/>
          </a:xfrm>
        </p:grpSpPr>
        <p:sp>
          <p:nvSpPr>
            <p:cNvPr id="4" name="Rectangle 3">
              <a:extLst>
                <a:ext uri="{FF2B5EF4-FFF2-40B4-BE49-F238E27FC236}">
                  <a16:creationId xmlns:a16="http://schemas.microsoft.com/office/drawing/2014/main" id="{552AEB2D-D062-45A8-8BD0-A3CEF189B935}"/>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8">
              <a:extLst>
                <a:ext uri="{FF2B5EF4-FFF2-40B4-BE49-F238E27FC236}">
                  <a16:creationId xmlns:a16="http://schemas.microsoft.com/office/drawing/2014/main" id="{21135220-22DC-B66F-EAB8-D64F3C9918C2}"/>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3</a:t>
              </a:r>
              <a:endParaRPr lang="en-US" sz="2000" dirty="0">
                <a:solidFill>
                  <a:schemeClr val="bg1"/>
                </a:solidFill>
              </a:endParaRPr>
            </a:p>
          </p:txBody>
        </p:sp>
      </p:grpSp>
      <p:cxnSp>
        <p:nvCxnSpPr>
          <p:cNvPr id="6" name="Straight Connector 5">
            <a:extLst>
              <a:ext uri="{FF2B5EF4-FFF2-40B4-BE49-F238E27FC236}">
                <a16:creationId xmlns:a16="http://schemas.microsoft.com/office/drawing/2014/main" id="{8ACF9FA3-A99C-0B70-ED3A-80B11A164082}"/>
              </a:ext>
            </a:extLst>
          </p:cNvPr>
          <p:cNvCxnSpPr>
            <a:cxnSpLocks/>
          </p:cNvCxnSpPr>
          <p:nvPr/>
        </p:nvCxnSpPr>
        <p:spPr>
          <a:xfrm>
            <a:off x="2157704" y="839059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ABF8AD2-D663-E607-26D3-1C8F79E1D266}"/>
              </a:ext>
            </a:extLst>
          </p:cNvPr>
          <p:cNvGrpSpPr/>
          <p:nvPr/>
        </p:nvGrpSpPr>
        <p:grpSpPr>
          <a:xfrm>
            <a:off x="1552589" y="8609506"/>
            <a:ext cx="648000" cy="361384"/>
            <a:chOff x="1416431" y="5629720"/>
            <a:chExt cx="648000" cy="361384"/>
          </a:xfrm>
        </p:grpSpPr>
        <p:sp>
          <p:nvSpPr>
            <p:cNvPr id="15" name="Rectangle 14">
              <a:extLst>
                <a:ext uri="{FF2B5EF4-FFF2-40B4-BE49-F238E27FC236}">
                  <a16:creationId xmlns:a16="http://schemas.microsoft.com/office/drawing/2014/main" id="{B3AA19FC-5044-1DE7-C4CB-04FDB080640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8">
              <a:extLst>
                <a:ext uri="{FF2B5EF4-FFF2-40B4-BE49-F238E27FC236}">
                  <a16:creationId xmlns:a16="http://schemas.microsoft.com/office/drawing/2014/main" id="{3CC73211-14DF-4545-9FE9-44475A7453FC}"/>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4</a:t>
              </a:r>
              <a:endParaRPr lang="en-US" sz="2000" dirty="0">
                <a:solidFill>
                  <a:schemeClr val="bg1"/>
                </a:solidFill>
              </a:endParaRPr>
            </a:p>
          </p:txBody>
        </p:sp>
      </p:grpSp>
    </p:spTree>
    <p:extLst>
      <p:ext uri="{BB962C8B-B14F-4D97-AF65-F5344CB8AC3E}">
        <p14:creationId xmlns:p14="http://schemas.microsoft.com/office/powerpoint/2010/main" val="178731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00D3-B83E-9F75-AF91-C3482484BB9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55CB33C-3398-6427-795D-9D4E13B48555}"/>
              </a:ext>
            </a:extLst>
          </p:cNvPr>
          <p:cNvCxnSpPr>
            <a:cxnSpLocks/>
          </p:cNvCxnSpPr>
          <p:nvPr/>
        </p:nvCxnSpPr>
        <p:spPr>
          <a:xfrm>
            <a:off x="0" y="8111332"/>
            <a:ext cx="361530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1">
            <a:extLst>
              <a:ext uri="{FF2B5EF4-FFF2-40B4-BE49-F238E27FC236}">
                <a16:creationId xmlns:a16="http://schemas.microsoft.com/office/drawing/2014/main" id="{197A7321-135F-0F79-4ACB-517CDD17B718}"/>
              </a:ext>
            </a:extLst>
          </p:cNvPr>
          <p:cNvSpPr txBox="1">
            <a:spLocks/>
          </p:cNvSpPr>
          <p:nvPr/>
        </p:nvSpPr>
        <p:spPr>
          <a:xfrm>
            <a:off x="595085" y="3109030"/>
            <a:ext cx="6389643" cy="405510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In der gesamten EU verbrauchen Haushalte nach wie vor den größten Teil ihrer Energie für die Beheizung ihrer Wohnungen. Im Jahr 2023 entfielen 77,6 % des Endenergieverbrauchs der Haushalte auf Raumheizung und Warmwasserbereitung (62,5 % Raumheizung; 15,1 % Warmwasserbereitung). Die Raumkühlung hatte auf EU-Ebene weiterhin einen geringen Anteil. Diese Zahlen werden durch die Seite der Europäischen Kommission zum Thema Heizen und Kühlen sowie die jährlichen Aktualisierungen von Eurostat bestätigt (</a:t>
            </a:r>
            <a:r>
              <a:rPr lang="de-DE" sz="1100" b="0" dirty="0">
                <a:solidFill>
                  <a:srgbClr val="404040"/>
                </a:solidFill>
                <a:hlinkClick r:id="rId2">
                  <a:extLst>
                    <a:ext uri="{A12FA001-AC4F-418D-AE19-62706E023703}">
                      <ahyp:hlinkClr xmlns:ahyp="http://schemas.microsoft.com/office/drawing/2018/hyperlinkcolor" val="tx"/>
                    </a:ext>
                  </a:extLst>
                </a:hlinkClick>
              </a:rPr>
              <a:t>Eurostat</a:t>
            </a:r>
            <a:r>
              <a:rPr lang="de-DE" sz="1100" b="0" dirty="0">
                <a:solidFill>
                  <a:srgbClr val="404040"/>
                </a:solidFill>
              </a:rPr>
              <a:t>, 2025).</a:t>
            </a:r>
          </a:p>
          <a:p>
            <a:pPr algn="just">
              <a:lnSpc>
                <a:spcPts val="1120"/>
              </a:lnSpc>
              <a:spcBef>
                <a:spcPts val="0"/>
              </a:spcBef>
            </a:pPr>
            <a:endParaRPr lang="de-DE" sz="1100" b="0" dirty="0">
              <a:solidFill>
                <a:srgbClr val="404040"/>
              </a:solidFill>
            </a:endParaRPr>
          </a:p>
          <a:p>
            <a:pPr algn="just">
              <a:lnSpc>
                <a:spcPts val="1120"/>
              </a:lnSpc>
              <a:spcBef>
                <a:spcPts val="0"/>
              </a:spcBef>
            </a:pPr>
            <a:r>
              <a:rPr lang="de-DE" sz="1100" b="0" dirty="0">
                <a:solidFill>
                  <a:srgbClr val="404040"/>
                </a:solidFill>
              </a:rPr>
              <a:t>Heizgradtage (HDD) und Kühlgradtage (CDD) sind kumulative Indikatoren für den saisonalen Energiebedarf und keine direkten Temperaturmessungen. Sie geben wieder, wie weit und wie lange die Außentemperaturen von einem Standard-Komfortschwellenwert von 18 °C abweichen, der von Eurostat als Basiswert verwendet wird. Wenn die Tagesdurchschnittstemperatur unter 18 °C fällt, wird die Differenz zu den HDD addiert, was einen Heizbedarf anzeigt. Umgekehrt wird die Differenz zu den CDD addiert, wenn die Tagesdurchschnittstemperatur 18 °C übersteigt, was einen Kühlbedarf anzeigt.</a:t>
            </a:r>
          </a:p>
          <a:p>
            <a:pPr algn="just">
              <a:lnSpc>
                <a:spcPts val="1120"/>
              </a:lnSpc>
              <a:spcBef>
                <a:spcPts val="0"/>
              </a:spcBef>
            </a:pPr>
            <a:endParaRPr lang="de-DE" sz="1100" b="0" dirty="0">
              <a:solidFill>
                <a:srgbClr val="404040"/>
              </a:solidFill>
            </a:endParaRPr>
          </a:p>
          <a:p>
            <a:pPr algn="just">
              <a:lnSpc>
                <a:spcPts val="1120"/>
              </a:lnSpc>
              <a:spcBef>
                <a:spcPts val="0"/>
              </a:spcBef>
            </a:pPr>
            <a:r>
              <a:rPr lang="de-DE" sz="1100" b="0" dirty="0">
                <a:solidFill>
                  <a:srgbClr val="404040"/>
                </a:solidFill>
              </a:rPr>
              <a:t>Die Europäische Umweltagentur stellt fest, dass HDD ein zuverlässiger Indikator für den Heizbedarf und CDD für den Kühlbedarf sind. Mit den wärmeren Sommern steigt auch der CDD-Wert, wodurch Teile Europas höhere Stromspitzen im Sommer verzeichnen. Während des heißen Sommers 2025 beispielsweise führten wiederholte Hitzewellen zu einem Anstieg des Strombedarfs in der EU um 7,5 % gegenüber dem Vorjahr, wobei Spanien einen Anstieg von 16 % verzeichnete, was die Stromerzeugung und die Stromnetze stark belastete – ein Beweis für die wachsende Bedeutung der Kühlung für das System (</a:t>
            </a:r>
            <a:r>
              <a:rPr lang="de-DE" sz="1100" b="0" dirty="0">
                <a:solidFill>
                  <a:srgbClr val="404040"/>
                </a:solidFill>
                <a:hlinkClick r:id="rId3">
                  <a:extLst>
                    <a:ext uri="{A12FA001-AC4F-418D-AE19-62706E023703}">
                      <ahyp:hlinkClr xmlns:ahyp="http://schemas.microsoft.com/office/drawing/2018/hyperlinkcolor" val="tx"/>
                    </a:ext>
                  </a:extLst>
                </a:hlinkClick>
              </a:rPr>
              <a:t>EnergyWorld</a:t>
            </a:r>
            <a:r>
              <a:rPr lang="de-DE" sz="1100" b="0" dirty="0">
                <a:solidFill>
                  <a:srgbClr val="404040"/>
                </a:solidFill>
              </a:rPr>
              <a:t>, 2025; </a:t>
            </a:r>
            <a:r>
              <a:rPr lang="de-DE" sz="1100" b="0" dirty="0">
                <a:solidFill>
                  <a:srgbClr val="404040"/>
                </a:solidFill>
                <a:hlinkClick r:id="rId4">
                  <a:extLst>
                    <a:ext uri="{A12FA001-AC4F-418D-AE19-62706E023703}">
                      <ahyp:hlinkClr xmlns:ahyp="http://schemas.microsoft.com/office/drawing/2018/hyperlinkcolor" val="tx"/>
                    </a:ext>
                  </a:extLst>
                </a:hlinkClick>
              </a:rPr>
              <a:t>Ember</a:t>
            </a:r>
            <a:r>
              <a:rPr lang="de-DE" sz="1100" b="0" dirty="0">
                <a:solidFill>
                  <a:srgbClr val="404040"/>
                </a:solidFill>
              </a:rPr>
              <a:t>, 2025).</a:t>
            </a: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de-DE" sz="1100" b="0" dirty="0">
                <a:solidFill>
                  <a:srgbClr val="404040"/>
                </a:solidFill>
              </a:rPr>
              <a:t>Der Kühlbedarf ist weltweit der am schnellsten wachsende Endverbrauch in Gebäuden, und Europa bildet da keine Ausnahme. Die IEA betont, dass die Raumkühlung unter den derzeitigen politischen Rahmenbedingungen bis 2035 jährlich um etwa 4 % steigen wird, wobei Klimaanlagen ein wesentlicher Treiber für den Spitzenstrombedarf sind. Europäische Kommentare aus dem Jahr 2025 unterstrichen dasselbe Problem angesichts der zunehmenden Hitzewellen (</a:t>
            </a:r>
            <a:r>
              <a:rPr lang="de-DE" sz="1100" b="0" dirty="0">
                <a:solidFill>
                  <a:srgbClr val="404040"/>
                </a:solidFill>
                <a:hlinkClick r:id="rId5">
                  <a:extLst>
                    <a:ext uri="{A12FA001-AC4F-418D-AE19-62706E023703}">
                      <ahyp:hlinkClr xmlns:ahyp="http://schemas.microsoft.com/office/drawing/2018/hyperlinkcolor" val="tx"/>
                    </a:ext>
                  </a:extLst>
                </a:hlinkClick>
              </a:rPr>
              <a:t>Voswinkel et al</a:t>
            </a:r>
            <a:r>
              <a:rPr lang="de-DE" sz="1100" b="0" dirty="0">
                <a:solidFill>
                  <a:srgbClr val="404040"/>
                </a:solidFill>
              </a:rPr>
              <a:t>., 2025).</a:t>
            </a:r>
          </a:p>
          <a:p>
            <a:pPr algn="just">
              <a:lnSpc>
                <a:spcPts val="1120"/>
              </a:lnSpc>
              <a:spcBef>
                <a:spcPts val="0"/>
              </a:spcBef>
            </a:pPr>
            <a:endParaRPr lang="de-DE" sz="1100" b="0" dirty="0">
              <a:solidFill>
                <a:srgbClr val="404040"/>
              </a:solidFill>
            </a:endParaRPr>
          </a:p>
          <a:p>
            <a:pPr algn="just">
              <a:lnSpc>
                <a:spcPts val="1120"/>
              </a:lnSpc>
              <a:spcBef>
                <a:spcPts val="0"/>
              </a:spcBef>
            </a:pPr>
            <a:r>
              <a:rPr lang="de-DE" sz="1100" b="0" dirty="0">
                <a:solidFill>
                  <a:srgbClr val="404040"/>
                </a:solidFill>
              </a:rPr>
              <a:t>Heizung und Kühlung machen zusammen etwa die Hälfte des Bruttoendenergieverbrauchs der EU aus, daher ist die Umstellung dieser Lasten auf kohlenstoffarme Quellen von entscheidender Bedeutung. Der Anteil erneuerbarer Energien an der Wärme- und Kälteversorgung in der EU erreichte 2023 26 % (gegenüber 24,8 % im Jahr 2022), was hauptsächlich auf Biomasse und Wärmepumpen zurückzuführen ist, wobei die Verbreitung je nach Land unterschiedlich ist (</a:t>
            </a:r>
            <a:r>
              <a:rPr lang="de-DE" sz="1100" b="0" dirty="0">
                <a:solidFill>
                  <a:srgbClr val="404040"/>
                </a:solidFill>
                <a:hlinkClick r:id="rId6">
                  <a:extLst>
                    <a:ext uri="{A12FA001-AC4F-418D-AE19-62706E023703}">
                      <ahyp:hlinkClr xmlns:ahyp="http://schemas.microsoft.com/office/drawing/2018/hyperlinkcolor" val="tx"/>
                    </a:ext>
                  </a:extLst>
                </a:hlinkClick>
              </a:rPr>
              <a:t>Eurostat</a:t>
            </a:r>
            <a:r>
              <a:rPr lang="de-DE" sz="1100" b="0" dirty="0">
                <a:solidFill>
                  <a:srgbClr val="404040"/>
                </a:solidFill>
              </a:rPr>
              <a:t>, 2025; </a:t>
            </a:r>
            <a:r>
              <a:rPr lang="de-DE" sz="1100" b="0" dirty="0">
                <a:solidFill>
                  <a:srgbClr val="404040"/>
                </a:solidFill>
                <a:hlinkClick r:id="rId7">
                  <a:extLst>
                    <a:ext uri="{A12FA001-AC4F-418D-AE19-62706E023703}">
                      <ahyp:hlinkClr xmlns:ahyp="http://schemas.microsoft.com/office/drawing/2018/hyperlinkcolor" val="tx"/>
                    </a:ext>
                  </a:extLst>
                </a:hlinkClick>
              </a:rPr>
              <a:t>International Institute of Refrigeration</a:t>
            </a:r>
            <a:r>
              <a:rPr lang="de-DE" sz="1100" b="0" dirty="0">
                <a:solidFill>
                  <a:srgbClr val="404040"/>
                </a:solidFill>
              </a:rPr>
              <a:t>, 2025).</a:t>
            </a:r>
            <a:endParaRPr lang="en-US" sz="1100" b="0" dirty="0">
              <a:solidFill>
                <a:srgbClr val="404040"/>
              </a:solidFill>
            </a:endParaRPr>
          </a:p>
        </p:txBody>
      </p:sp>
      <p:cxnSp>
        <p:nvCxnSpPr>
          <p:cNvPr id="35" name="Straight Connector 34">
            <a:extLst>
              <a:ext uri="{FF2B5EF4-FFF2-40B4-BE49-F238E27FC236}">
                <a16:creationId xmlns:a16="http://schemas.microsoft.com/office/drawing/2014/main" id="{4F54316C-79FB-44FD-78C3-6DF862716A8E}"/>
              </a:ext>
            </a:extLst>
          </p:cNvPr>
          <p:cNvCxnSpPr>
            <a:cxnSpLocks/>
          </p:cNvCxnSpPr>
          <p:nvPr/>
        </p:nvCxnSpPr>
        <p:spPr>
          <a:xfrm>
            <a:off x="-20409" y="3009210"/>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E7623A04-00E4-48FF-35D3-5E1E1A380FF5}"/>
              </a:ext>
            </a:extLst>
          </p:cNvPr>
          <p:cNvSpPr/>
          <p:nvPr/>
        </p:nvSpPr>
        <p:spPr>
          <a:xfrm rot="10800000">
            <a:off x="0" y="15322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09A59EE-EB26-12CD-A839-6C53B9A84786}"/>
              </a:ext>
            </a:extLst>
          </p:cNvPr>
          <p:cNvSpPr txBox="1"/>
          <p:nvPr/>
        </p:nvSpPr>
        <p:spPr>
          <a:xfrm>
            <a:off x="681937" y="28595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1.1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32E749DF-E86F-71D5-DD79-38FD9E73DA7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EC02622-F957-FD0A-86C0-40A833F9E7C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45F4055-4F42-1DB1-0B96-89D8765E884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FE28AAE-6F5B-C463-8D06-A2BAC9A9CDE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0648590-106B-BE40-80D0-6C221E0CEB5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3E763C3D-99B6-171E-9B70-CBFA4E9BA6E0}"/>
              </a:ext>
            </a:extLst>
          </p:cNvPr>
          <p:cNvSpPr txBox="1">
            <a:spLocks/>
          </p:cNvSpPr>
          <p:nvPr/>
        </p:nvSpPr>
        <p:spPr>
          <a:xfrm>
            <a:off x="605427" y="1342815"/>
            <a:ext cx="620177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de-DE" sz="1600" b="1" dirty="0">
                <a:solidFill>
                  <a:srgbClr val="404040"/>
                </a:solidFill>
                <a:ea typeface="Calibri" panose="020F0502020204030204" pitchFamily="34" charset="0"/>
                <a:cs typeface="Times New Roman" panose="02020603050405020304" pitchFamily="18" charset="0"/>
              </a:rPr>
              <a:t>Europa umfasst maritimes, kontinentales und mediterranes Klima, was zu deutlichen Nord-Süd- und Küsten-Binnenland-Gradienten in der saisonalen Nachfrage führt. Ein einfacher Indikator sind Heiz- und Kühlgradtage (HDD/CDD): Die nördlichen und zentralen Länder verzeichnen hohe HDD-Werte (lange, kalte Jahreszeiten), während das südliche Landesinnere und die Mittelmeerküste mittlerweile während der heißeren Sommer erhebliche CDD-Werte aufweisen.</a:t>
            </a:r>
            <a:r>
              <a:rPr lang="en-IE" sz="1600" b="1"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B14939D-C3BF-5EFA-CA87-A2ACBE5F59EE}"/>
              </a:ext>
            </a:extLst>
          </p:cNvPr>
          <p:cNvSpPr txBox="1"/>
          <p:nvPr/>
        </p:nvSpPr>
        <p:spPr>
          <a:xfrm>
            <a:off x="585015" y="726926"/>
            <a:ext cx="4837885" cy="631327"/>
          </a:xfrm>
          <a:prstGeom prst="rect">
            <a:avLst/>
          </a:prstGeom>
          <a:noFill/>
        </p:spPr>
        <p:txBody>
          <a:bodyPr wrap="square" rtlCol="0" anchor="t">
            <a:spAutoFit/>
          </a:bodyPr>
          <a:lstStyle/>
          <a:p>
            <a:pPr marL="6350">
              <a:lnSpc>
                <a:spcPts val="2100"/>
              </a:lnSpc>
              <a:tabLst>
                <a:tab pos="611188" algn="l"/>
              </a:tabLst>
            </a:pPr>
            <a:r>
              <a:rPr lang="de-DE" sz="2000" b="1" dirty="0">
                <a:solidFill>
                  <a:srgbClr val="ED4D24"/>
                </a:solidFill>
                <a:latin typeface="Calibri" panose="020F0502020204030204" pitchFamily="34" charset="0"/>
                <a:cs typeface="Calibri" panose="020F0502020204030204" pitchFamily="34" charset="0"/>
              </a:rPr>
              <a:t>Europas Klima und saisonaler Energiebedarf für Heizung und Kühlung</a:t>
            </a:r>
            <a:endParaRPr lang="en-US" sz="2000" b="1" dirty="0">
              <a:solidFill>
                <a:srgbClr val="ED4D24"/>
              </a:solidFill>
              <a:latin typeface="Calibri" panose="020F0502020204030204" pitchFamily="34" charset="0"/>
              <a:cs typeface="Calibri" panose="020F0502020204030204" pitchFamily="34" charset="0"/>
            </a:endParaRPr>
          </a:p>
        </p:txBody>
      </p:sp>
      <p:sp>
        <p:nvSpPr>
          <p:cNvPr id="2" name="Triangle 2">
            <a:extLst>
              <a:ext uri="{FF2B5EF4-FFF2-40B4-BE49-F238E27FC236}">
                <a16:creationId xmlns:a16="http://schemas.microsoft.com/office/drawing/2014/main" id="{AF4C1B86-3BD0-735B-91E3-DED9F7A0067B}"/>
              </a:ext>
            </a:extLst>
          </p:cNvPr>
          <p:cNvSpPr/>
          <p:nvPr/>
        </p:nvSpPr>
        <p:spPr>
          <a:xfrm rot="5400000">
            <a:off x="3012856" y="8008430"/>
            <a:ext cx="217346" cy="187367"/>
          </a:xfrm>
          <a:prstGeom prst="triangle">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55B73E1-C0AE-844B-85C0-57531759F9D0}"/>
              </a:ext>
            </a:extLst>
          </p:cNvPr>
          <p:cNvSpPr txBox="1"/>
          <p:nvPr/>
        </p:nvSpPr>
        <p:spPr>
          <a:xfrm>
            <a:off x="818444" y="7978001"/>
            <a:ext cx="1831058" cy="710772"/>
          </a:xfrm>
          <a:prstGeom prst="rect">
            <a:avLst/>
          </a:prstGeom>
          <a:noFill/>
          <a:ln>
            <a:noFill/>
          </a:ln>
        </p:spPr>
        <p:txBody>
          <a:bodyPr wrap="square" rtlCol="0">
            <a:spAutoFit/>
          </a:bodyPr>
          <a:lstStyle/>
          <a:p>
            <a:pPr>
              <a:lnSpc>
                <a:spcPts val="1580"/>
              </a:lnSpc>
            </a:pPr>
            <a:r>
              <a:rPr lang="de-DE" sz="1600" b="1" dirty="0">
                <a:solidFill>
                  <a:srgbClr val="2D62AE"/>
                </a:solidFill>
                <a:highlight>
                  <a:srgbClr val="FFFFFF"/>
                </a:highlight>
                <a:latin typeface="Calibri" panose="020F0502020204030204" pitchFamily="34" charset="0"/>
                <a:cs typeface="Calibri" panose="020F0502020204030204" pitchFamily="34" charset="0"/>
              </a:rPr>
              <a:t>Was bedeutet das für die Planung</a:t>
            </a:r>
            <a:r>
              <a:rPr lang="en-US" sz="1600" b="1" dirty="0">
                <a:solidFill>
                  <a:srgbClr val="2D62AE"/>
                </a:solidFill>
                <a:highlight>
                  <a:srgbClr val="FFFFFF"/>
                </a:highlight>
                <a:latin typeface="Calibri" panose="020F0502020204030204" pitchFamily="34" charset="0"/>
                <a:cs typeface="Calibri" panose="020F0502020204030204" pitchFamily="34" charset="0"/>
              </a:rPr>
              <a:t>:</a:t>
            </a:r>
          </a:p>
          <a:p>
            <a:pPr>
              <a:lnSpc>
                <a:spcPts val="1580"/>
              </a:lnSpc>
            </a:pPr>
            <a:endParaRPr lang="en-US" sz="1600"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35079012-9F10-A099-8E96-D141F8F57823}"/>
              </a:ext>
            </a:extLst>
          </p:cNvPr>
          <p:cNvCxnSpPr>
            <a:cxnSpLocks/>
          </p:cNvCxnSpPr>
          <p:nvPr/>
        </p:nvCxnSpPr>
        <p:spPr>
          <a:xfrm>
            <a:off x="3615303" y="8111332"/>
            <a:ext cx="0" cy="242725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92B3B160-9034-F5DA-6624-5828E6D0A6F5}"/>
              </a:ext>
            </a:extLst>
          </p:cNvPr>
          <p:cNvSpPr txBox="1">
            <a:spLocks/>
          </p:cNvSpPr>
          <p:nvPr/>
        </p:nvSpPr>
        <p:spPr>
          <a:xfrm>
            <a:off x="3706314" y="7749860"/>
            <a:ext cx="3569590" cy="132052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ED4D24"/>
              </a:buClr>
              <a:buFont typeface="Arial" panose="020B0604020202020204" pitchFamily="34" charset="0"/>
              <a:buChar char="•"/>
            </a:pPr>
            <a:r>
              <a:rPr lang="de-DE" sz="1100" b="0" dirty="0">
                <a:solidFill>
                  <a:srgbClr val="404040"/>
                </a:solidFill>
              </a:rPr>
              <a:t>In Regionen mit hohem Heizbedarf sollte der Schwerpunkt auf der Modernisierung der Gebäudehülle, Niedertemperaturheizungen (Fernwärme und Wärmepumpen) und intelligenten Steuerungen liegen, um die saisonalen Lasten zu reduzieren.</a:t>
            </a:r>
            <a:endParaRPr lang="en-US" sz="11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endParaRPr lang="en-US" sz="11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de-DE" sz="1100" b="0" dirty="0">
                <a:solidFill>
                  <a:srgbClr val="404040"/>
                </a:solidFill>
              </a:rPr>
              <a:t>In Regionen mit hohem Kühlbedarf sollten hocheffiziente Kühlsysteme (reversible Wärmepumpen, passive Maßnahmen) und ein bedarfsorientiertes Management Vorrang haben, um Spitzenlasten in den Netzen zu bewältigen.</a:t>
            </a:r>
            <a:endParaRPr lang="en-US" sz="11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endParaRPr lang="en-US" sz="11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de-DE" sz="1100" b="0" dirty="0">
                <a:solidFill>
                  <a:srgbClr val="404040"/>
                </a:solidFill>
              </a:rPr>
              <a:t>Überall hilft die Digitalisierung (intelligente Zähler, Analysen) dabei, HDD/CDD-bedingte Lasten zu verfolgen und den Betrieb zu optimieren, da die Jahreszeiten in Europa wärmer werden und die Sommerspitzen deutlicher hervortreten.</a:t>
            </a:r>
            <a:r>
              <a:rPr lang="en-US" sz="1200" b="0" dirty="0">
                <a:solidFill>
                  <a:srgbClr val="404040"/>
                </a:solidFill>
              </a:rPr>
              <a:t> </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lvl="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p:txBody>
      </p:sp>
      <p:cxnSp>
        <p:nvCxnSpPr>
          <p:cNvPr id="19" name="Straight Connector 18">
            <a:extLst>
              <a:ext uri="{FF2B5EF4-FFF2-40B4-BE49-F238E27FC236}">
                <a16:creationId xmlns:a16="http://schemas.microsoft.com/office/drawing/2014/main" id="{6C353C9E-A7AA-1834-F533-138C26393AEB}"/>
              </a:ext>
            </a:extLst>
          </p:cNvPr>
          <p:cNvCxnSpPr>
            <a:cxnSpLocks/>
          </p:cNvCxnSpPr>
          <p:nvPr/>
        </p:nvCxnSpPr>
        <p:spPr>
          <a:xfrm>
            <a:off x="3608441" y="10538587"/>
            <a:ext cx="41743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4D0D92A-B982-E971-271B-7330F5013FF9}"/>
              </a:ext>
            </a:extLst>
          </p:cNvPr>
          <p:cNvGrpSpPr>
            <a:grpSpLocks noChangeAspect="1"/>
          </p:cNvGrpSpPr>
          <p:nvPr/>
        </p:nvGrpSpPr>
        <p:grpSpPr>
          <a:xfrm>
            <a:off x="1123988" y="8688773"/>
            <a:ext cx="1006136" cy="1086864"/>
            <a:chOff x="8865150" y="2423597"/>
            <a:chExt cx="667915" cy="746005"/>
          </a:xfrm>
          <a:solidFill>
            <a:srgbClr val="404040"/>
          </a:solidFill>
        </p:grpSpPr>
        <p:sp>
          <p:nvSpPr>
            <p:cNvPr id="23" name="Freeform 22">
              <a:extLst>
                <a:ext uri="{FF2B5EF4-FFF2-40B4-BE49-F238E27FC236}">
                  <a16:creationId xmlns:a16="http://schemas.microsoft.com/office/drawing/2014/main" id="{F563A8C8-67C7-BA03-5957-FA4D25B1B16E}"/>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ED4D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4" name="Graphic 2">
              <a:extLst>
                <a:ext uri="{FF2B5EF4-FFF2-40B4-BE49-F238E27FC236}">
                  <a16:creationId xmlns:a16="http://schemas.microsoft.com/office/drawing/2014/main" id="{6445DC9B-A226-E38D-C38B-9ECAC3EAE2C7}"/>
                </a:ext>
              </a:extLst>
            </p:cNvPr>
            <p:cNvGrpSpPr/>
            <p:nvPr/>
          </p:nvGrpSpPr>
          <p:grpSpPr>
            <a:xfrm>
              <a:off x="8865150" y="2423597"/>
              <a:ext cx="667915" cy="746005"/>
              <a:chOff x="8865150" y="2423597"/>
              <a:chExt cx="667915" cy="746005"/>
            </a:xfrm>
            <a:grpFill/>
          </p:grpSpPr>
          <p:sp>
            <p:nvSpPr>
              <p:cNvPr id="25" name="Freeform 24">
                <a:extLst>
                  <a:ext uri="{FF2B5EF4-FFF2-40B4-BE49-F238E27FC236}">
                    <a16:creationId xmlns:a16="http://schemas.microsoft.com/office/drawing/2014/main" id="{ABED0B24-6DD0-3828-02DF-3ECFD3449984}"/>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228B4F50-E00A-9EA1-9349-562384D8DEA8}"/>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1AA609FE-AC11-20DA-8829-9F0F2B8B1544}"/>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3C9EE6C5-3130-CCCC-B6DE-C6E6A6AFE1FE}"/>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435D1C55-2040-0CAD-AF24-9CC7A57AEE4D}"/>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96380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E21A-3A53-B893-2F3E-BE6870622866}"/>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EDB98E28-02EE-A408-25D5-DEBF84546CD1}"/>
              </a:ext>
            </a:extLst>
          </p:cNvPr>
          <p:cNvSpPr txBox="1">
            <a:spLocks/>
          </p:cNvSpPr>
          <p:nvPr/>
        </p:nvSpPr>
        <p:spPr>
          <a:xfrm>
            <a:off x="564605" y="809204"/>
            <a:ext cx="6389643" cy="2969777"/>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endParaRPr lang="en-IE" sz="1100" b="0" dirty="0">
              <a:solidFill>
                <a:srgbClr val="404040"/>
              </a:solidFill>
            </a:endParaRPr>
          </a:p>
          <a:p>
            <a:pPr algn="just">
              <a:lnSpc>
                <a:spcPts val="1120"/>
              </a:lnSpc>
              <a:spcBef>
                <a:spcPts val="0"/>
              </a:spcBef>
            </a:pPr>
            <a:endParaRPr lang="en-US" sz="1100" b="0" dirty="0">
              <a:solidFill>
                <a:srgbClr val="404040"/>
              </a:solidFill>
            </a:endParaRPr>
          </a:p>
        </p:txBody>
      </p:sp>
      <p:sp>
        <p:nvSpPr>
          <p:cNvPr id="30" name="Graphic 4">
            <a:extLst>
              <a:ext uri="{FF2B5EF4-FFF2-40B4-BE49-F238E27FC236}">
                <a16:creationId xmlns:a16="http://schemas.microsoft.com/office/drawing/2014/main" id="{075FA920-A792-CBF2-6FB9-D777B405392B}"/>
              </a:ext>
            </a:extLst>
          </p:cNvPr>
          <p:cNvSpPr/>
          <p:nvPr/>
        </p:nvSpPr>
        <p:spPr>
          <a:xfrm rot="10800000">
            <a:off x="-1" y="-17277"/>
            <a:ext cx="7559675" cy="116121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grpSp>
        <p:nvGrpSpPr>
          <p:cNvPr id="32" name="Graphic 40">
            <a:extLst>
              <a:ext uri="{FF2B5EF4-FFF2-40B4-BE49-F238E27FC236}">
                <a16:creationId xmlns:a16="http://schemas.microsoft.com/office/drawing/2014/main" id="{BC1C17B8-511D-40B5-8EC6-D8547BDE0776}"/>
              </a:ext>
            </a:extLst>
          </p:cNvPr>
          <p:cNvGrpSpPr/>
          <p:nvPr/>
        </p:nvGrpSpPr>
        <p:grpSpPr>
          <a:xfrm>
            <a:off x="4858932" y="-297446"/>
            <a:ext cx="3293668" cy="2042232"/>
            <a:chOff x="-3997861" y="6017904"/>
            <a:chExt cx="935163" cy="579846"/>
          </a:xfrm>
          <a:solidFill>
            <a:schemeClr val="bg1">
              <a:alpha val="9824"/>
            </a:schemeClr>
          </a:solidFill>
        </p:grpSpPr>
        <p:sp>
          <p:nvSpPr>
            <p:cNvPr id="33" name="Freeform 32">
              <a:extLst>
                <a:ext uri="{FF2B5EF4-FFF2-40B4-BE49-F238E27FC236}">
                  <a16:creationId xmlns:a16="http://schemas.microsoft.com/office/drawing/2014/main" id="{7F23E6EF-CA2E-3D22-AEB5-13039E6E6FE6}"/>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4769A858-9BA6-E4F0-0659-1C827494A83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D9D1735D-C29A-BEA8-A5B3-7FEFFD11A83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312240E4-0C48-680D-F517-08F925A18793}"/>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5" name="Text Placeholder 1">
            <a:extLst>
              <a:ext uri="{FF2B5EF4-FFF2-40B4-BE49-F238E27FC236}">
                <a16:creationId xmlns:a16="http://schemas.microsoft.com/office/drawing/2014/main" id="{B91D97D6-5ECA-917A-D3C2-9A9B3678B3C3}"/>
              </a:ext>
            </a:extLst>
          </p:cNvPr>
          <p:cNvSpPr txBox="1">
            <a:spLocks/>
          </p:cNvSpPr>
          <p:nvPr/>
        </p:nvSpPr>
        <p:spPr>
          <a:xfrm>
            <a:off x="583620" y="7549301"/>
            <a:ext cx="6389643" cy="241311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de-DE" sz="1100" b="0" dirty="0">
                <a:solidFill>
                  <a:srgbClr val="404040"/>
                </a:solidFill>
              </a:rPr>
              <a:t>Die Dekarbonisierung ist eng mit sozialer Gerechtigkeit verknüpft, da Energiearmut in der gesamten EU weiterhin besteht und besonders gefährdete Bevölkerungsgruppen unverhältnismäßig stark betrifft. Schätzungsweise 35 bis 72 Millionen Menschen sind von Energiearmut betroffen, also von der Unfähigkeit, sich ausreichende Heizung oder Kühlung zu leisten.</a:t>
            </a:r>
            <a:r>
              <a:rPr lang="en-GB" sz="1100" b="0" dirty="0">
                <a:solidFill>
                  <a:srgbClr val="404040"/>
                </a:solidFill>
              </a:rPr>
              <a:t> </a:t>
            </a:r>
          </a:p>
          <a:p>
            <a:pPr algn="just">
              <a:lnSpc>
                <a:spcPts val="1120"/>
              </a:lnSpc>
              <a:spcBef>
                <a:spcPts val="0"/>
              </a:spcBef>
            </a:pPr>
            <a:r>
              <a:rPr lang="de-DE" sz="1100" b="0" dirty="0">
                <a:solidFill>
                  <a:srgbClr val="404040"/>
                </a:solidFill>
              </a:rPr>
              <a:t>Um diese Ungleichheiten zu beheben, bedarf es beschleunigter Sanierungsmaßnahmen, gezielter Subventionen und erschwinglicher erneuerbarer Heiztechnologien, insbesondere da Haushalte mit niedrigem Einkommen oft in den ineffizientesten Gebäuden wohnen.</a:t>
            </a:r>
            <a:endParaRPr lang="en-GB" sz="1100" b="0" dirty="0">
              <a:solidFill>
                <a:srgbClr val="404040"/>
              </a:solidFill>
            </a:endParaRPr>
          </a:p>
          <a:p>
            <a:pPr algn="just">
              <a:lnSpc>
                <a:spcPts val="1120"/>
              </a:lnSpc>
              <a:spcBef>
                <a:spcPts val="0"/>
              </a:spcBef>
            </a:pPr>
            <a:r>
              <a:rPr lang="de-DE" sz="1100" b="0" dirty="0">
                <a:solidFill>
                  <a:srgbClr val="404040"/>
                </a:solidFill>
              </a:rPr>
              <a:t>Die größte Herausforderung besteht in Süd- und Osteuropa, wo über 20 % der Haushalte in Portugal, Bulgarien, Griechenland, Lettland und Litauen keine angenehmen Bedingungen in Innenräumen gewährleisten können (</a:t>
            </a:r>
            <a:r>
              <a:rPr lang="en-GB" sz="1100" b="0" u="sng" dirty="0">
                <a:solidFill>
                  <a:srgbClr val="404040"/>
                </a:solidFill>
                <a:hlinkClick r:id="rId2">
                  <a:extLst>
                    <a:ext uri="{A12FA001-AC4F-418D-AE19-62706E023703}">
                      <ahyp:hlinkClr xmlns:ahyp="http://schemas.microsoft.com/office/drawing/2018/hyperlinkcolor" val="tx"/>
                    </a:ext>
                  </a:extLst>
                </a:hlinkClick>
              </a:rPr>
              <a:t>European Commission Joint Research Centre</a:t>
            </a:r>
            <a:r>
              <a:rPr lang="de-DE" sz="1100" b="0" dirty="0">
                <a:solidFill>
                  <a:srgbClr val="404040"/>
                </a:solidFill>
              </a:rPr>
              <a:t>, 2024).</a:t>
            </a:r>
            <a:r>
              <a:rPr lang="en-GB" sz="1100" b="0" dirty="0">
                <a:solidFill>
                  <a:srgbClr val="404040"/>
                </a:solidFill>
              </a:rPr>
              <a:t> </a:t>
            </a:r>
            <a:endParaRPr lang="lv-LV" sz="1100" b="0" dirty="0">
              <a:solidFill>
                <a:srgbClr val="404040"/>
              </a:solidFill>
            </a:endParaRPr>
          </a:p>
          <a:p>
            <a:pPr algn="just">
              <a:lnSpc>
                <a:spcPts val="1120"/>
              </a:lnSpc>
              <a:spcBef>
                <a:spcPts val="0"/>
              </a:spcBef>
            </a:pPr>
            <a:r>
              <a:rPr lang="de-DE" sz="1100" b="0" dirty="0">
                <a:solidFill>
                  <a:srgbClr val="404040"/>
                </a:solidFill>
              </a:rPr>
              <a:t>Steigende Sommertemperaturen verschärfen dieses Problem zusätzlich und setzen die Bevölkerung Hitzestress ohne ausreichende Kühlung aus.</a:t>
            </a:r>
            <a:r>
              <a:rPr lang="en-GB" sz="1100" b="0" dirty="0">
                <a:solidFill>
                  <a:srgbClr val="404040"/>
                </a:solidFill>
              </a:rPr>
              <a:t> </a:t>
            </a:r>
            <a:endParaRPr lang="lv-LV" sz="1100" b="0" dirty="0">
              <a:solidFill>
                <a:srgbClr val="404040"/>
              </a:solidFill>
            </a:endParaRPr>
          </a:p>
          <a:p>
            <a:pPr algn="just">
              <a:lnSpc>
                <a:spcPts val="1120"/>
              </a:lnSpc>
              <a:spcBef>
                <a:spcPts val="0"/>
              </a:spcBef>
            </a:pPr>
            <a:r>
              <a:rPr lang="de-DE" sz="1100" b="0" dirty="0">
                <a:solidFill>
                  <a:srgbClr val="404040"/>
                </a:solidFill>
              </a:rPr>
              <a:t>Energiearmut überschneidet sich somit mit sozioökonomischer Ungleichheit und Problemen der öffentlichen Gesundheit. Studien zeigen, dass Haushalte mit niedrigem Einkommen typischerweise in den ineffizientesten Gebäuden leben und einen unverhältnismäßig großen Anteil ihres Einkommens für Energie aufwenden (</a:t>
            </a:r>
            <a:r>
              <a:rPr lang="en-GB" sz="1100" b="0" u="sng" dirty="0" err="1">
                <a:solidFill>
                  <a:srgbClr val="404040"/>
                </a:solidFill>
                <a:hlinkClick r:id="rId3">
                  <a:extLst>
                    <a:ext uri="{A12FA001-AC4F-418D-AE19-62706E023703}">
                      <ahyp:hlinkClr xmlns:ahyp="http://schemas.microsoft.com/office/drawing/2018/hyperlinkcolor" val="tx"/>
                    </a:ext>
                  </a:extLst>
                </a:hlinkClick>
              </a:rPr>
              <a:t>Taušová</a:t>
            </a:r>
            <a:r>
              <a:rPr lang="en-GB" sz="1100" b="0" u="sng" dirty="0">
                <a:solidFill>
                  <a:srgbClr val="404040"/>
                </a:solidFill>
                <a:hlinkClick r:id="rId3">
                  <a:extLst>
                    <a:ext uri="{A12FA001-AC4F-418D-AE19-62706E023703}">
                      <ahyp:hlinkClr xmlns:ahyp="http://schemas.microsoft.com/office/drawing/2018/hyperlinkcolor" val="tx"/>
                    </a:ext>
                  </a:extLst>
                </a:hlinkClick>
              </a:rPr>
              <a:t> et al</a:t>
            </a:r>
            <a:r>
              <a:rPr lang="en-GB" sz="1100" b="0" u="sng" dirty="0">
                <a:solidFill>
                  <a:srgbClr val="404040"/>
                </a:solidFill>
              </a:rPr>
              <a:t>.</a:t>
            </a:r>
            <a:r>
              <a:rPr lang="de-DE" sz="1100" b="0" dirty="0">
                <a:solidFill>
                  <a:srgbClr val="404040"/>
                </a:solidFill>
              </a:rPr>
              <a:t>, 2024). Um diese Ungleichheiten zu bekämpfen, bedarf es bezahlbarer, erneuerbarer Heiztechnologien und zugänglicher Finanzierungsmöglichkeiten.</a:t>
            </a:r>
            <a:r>
              <a:rPr lang="en-GB" sz="1100" b="0" dirty="0">
                <a:solidFill>
                  <a:schemeClr val="tx1">
                    <a:lumMod val="50000"/>
                    <a:lumOff val="50000"/>
                  </a:schemeClr>
                </a:solidFill>
                <a:ea typeface="Calibri" panose="020F0502020204030204" pitchFamily="34" charset="0"/>
              </a:rPr>
              <a:t> </a:t>
            </a:r>
            <a:endParaRPr lang="en-IE" sz="1100" b="0" dirty="0">
              <a:solidFill>
                <a:schemeClr val="tx1">
                  <a:lumMod val="50000"/>
                  <a:lumOff val="50000"/>
                </a:schemeClr>
              </a:solidFill>
              <a:ea typeface="Calibri" panose="020F0502020204030204" pitchFamily="34" charset="0"/>
            </a:endParaRPr>
          </a:p>
        </p:txBody>
      </p:sp>
      <p:sp>
        <p:nvSpPr>
          <p:cNvPr id="8" name="Text Placeholder 29">
            <a:extLst>
              <a:ext uri="{FF2B5EF4-FFF2-40B4-BE49-F238E27FC236}">
                <a16:creationId xmlns:a16="http://schemas.microsoft.com/office/drawing/2014/main" id="{4DD1F6D7-2E05-E022-1359-FAD34F9B24AE}"/>
              </a:ext>
            </a:extLst>
          </p:cNvPr>
          <p:cNvSpPr txBox="1">
            <a:spLocks/>
          </p:cNvSpPr>
          <p:nvPr/>
        </p:nvSpPr>
        <p:spPr>
          <a:xfrm>
            <a:off x="583620" y="6475951"/>
            <a:ext cx="6370628" cy="72749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Energiearmut betrifft weiterhin zwischen 8 % und 16 % der EU-Bürger, schätzungsweise 35 bis 72 Millionen Menschen, die Schwierigkeiten haben, ihre Wohnungen ausreichend zu heizen oder zu kühlen (</a:t>
            </a:r>
            <a:r>
              <a:rPr lang="de-DE" sz="1600" b="1" dirty="0">
                <a:solidFill>
                  <a:srgbClr val="404040"/>
                </a:solidFill>
                <a:hlinkClick r:id="rId4">
                  <a:extLst>
                    <a:ext uri="{A12FA001-AC4F-418D-AE19-62706E023703}">
                      <ahyp:hlinkClr xmlns:ahyp="http://schemas.microsoft.com/office/drawing/2018/hyperlinkcolor" val="tx"/>
                    </a:ext>
                  </a:extLst>
                </a:hlinkClick>
              </a:rPr>
              <a:t>IPCC</a:t>
            </a:r>
            <a:r>
              <a:rPr lang="de-DE" sz="1600" b="1" dirty="0">
                <a:solidFill>
                  <a:srgbClr val="404040"/>
                </a:solidFill>
              </a:rPr>
              <a:t>, 2022).</a:t>
            </a:r>
            <a:endParaRPr lang="en-IE" sz="1600" b="1" dirty="0">
              <a:solidFill>
                <a:srgbClr val="404040"/>
              </a:solidFill>
            </a:endParaRPr>
          </a:p>
        </p:txBody>
      </p:sp>
      <p:sp>
        <p:nvSpPr>
          <p:cNvPr id="9" name="TextBox 8">
            <a:extLst>
              <a:ext uri="{FF2B5EF4-FFF2-40B4-BE49-F238E27FC236}">
                <a16:creationId xmlns:a16="http://schemas.microsoft.com/office/drawing/2014/main" id="{73E4AF31-431A-F13B-5EB1-91BB06F86ACA}"/>
              </a:ext>
            </a:extLst>
          </p:cNvPr>
          <p:cNvSpPr txBox="1"/>
          <p:nvPr/>
        </p:nvSpPr>
        <p:spPr>
          <a:xfrm>
            <a:off x="1407043" y="6034499"/>
            <a:ext cx="5052744"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Energiearmut</a:t>
            </a:r>
            <a:r>
              <a:rPr lang="en-US" sz="2000" b="1" dirty="0">
                <a:solidFill>
                  <a:srgbClr val="ED4D24"/>
                </a:solidFill>
                <a:latin typeface="Calibri" panose="020F0502020204030204" pitchFamily="34" charset="0"/>
                <a:cs typeface="Calibri" panose="020F0502020204030204" pitchFamily="34" charset="0"/>
              </a:rPr>
              <a:t> und </a:t>
            </a:r>
            <a:r>
              <a:rPr lang="en-US" sz="2000" b="1" dirty="0" err="1">
                <a:solidFill>
                  <a:srgbClr val="ED4D24"/>
                </a:solidFill>
                <a:latin typeface="Calibri" panose="020F0502020204030204" pitchFamily="34" charset="0"/>
                <a:cs typeface="Calibri" panose="020F0502020204030204" pitchFamily="34" charset="0"/>
              </a:rPr>
              <a:t>soziale</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Dimensionen</a:t>
            </a:r>
            <a:endParaRPr lang="en-US" sz="2000" b="1" dirty="0">
              <a:solidFill>
                <a:srgbClr val="ED4D24"/>
              </a:solidFill>
              <a:latin typeface="Calibri" panose="020F0502020204030204" pitchFamily="34" charset="0"/>
              <a:cs typeface="Calibri" panose="020F0502020204030204" pitchFamily="34" charset="0"/>
            </a:endParaRPr>
          </a:p>
        </p:txBody>
      </p:sp>
      <p:sp>
        <p:nvSpPr>
          <p:cNvPr id="10" name="Text Placeholder 1">
            <a:extLst>
              <a:ext uri="{FF2B5EF4-FFF2-40B4-BE49-F238E27FC236}">
                <a16:creationId xmlns:a16="http://schemas.microsoft.com/office/drawing/2014/main" id="{4B27F1EE-50F4-D398-EAC5-61B2AC5D084A}"/>
              </a:ext>
            </a:extLst>
          </p:cNvPr>
          <p:cNvSpPr txBox="1">
            <a:spLocks/>
          </p:cNvSpPr>
          <p:nvPr/>
        </p:nvSpPr>
        <p:spPr>
          <a:xfrm>
            <a:off x="583620" y="3446967"/>
            <a:ext cx="6389643" cy="192178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just">
              <a:lnSpc>
                <a:spcPts val="1120"/>
              </a:lnSpc>
              <a:spcBef>
                <a:spcPts val="0"/>
              </a:spcBef>
              <a:spcAft>
                <a:spcPts val="600"/>
              </a:spcAft>
              <a:buFont typeface="Arial" panose="020B0604020202020204" pitchFamily="34" charset="0"/>
              <a:buChar char="•"/>
            </a:pPr>
            <a:r>
              <a:rPr lang="de-DE" sz="1100" b="0" dirty="0">
                <a:solidFill>
                  <a:srgbClr val="404040"/>
                </a:solidFill>
              </a:rPr>
              <a:t>Die Richtlinie über erneuerbare Energien III (</a:t>
            </a:r>
            <a:r>
              <a:rPr lang="de-DE" sz="1100" b="0" dirty="0">
                <a:solidFill>
                  <a:srgbClr val="404040"/>
                </a:solidFill>
                <a:hlinkClick r:id="rId5">
                  <a:extLst>
                    <a:ext uri="{A12FA001-AC4F-418D-AE19-62706E023703}">
                      <ahyp:hlinkClr xmlns:ahyp="http://schemas.microsoft.com/office/drawing/2018/hyperlinkcolor" val="tx"/>
                    </a:ext>
                  </a:extLst>
                </a:hlinkClick>
              </a:rPr>
              <a:t>RED III</a:t>
            </a:r>
            <a:r>
              <a:rPr lang="de-DE" sz="1100" b="0" dirty="0">
                <a:solidFill>
                  <a:srgbClr val="404040"/>
                </a:solidFill>
              </a:rPr>
              <a:t>) verpflichtet die Mitgliedstaaten, den Anteil erneuerbarer Energien an der Wärme- und Kälteversorgung bis 2025 jährlich um 0,8 Prozentpunkte und danach jährlich um 1,1 Prozentpunkte zu erhöhen, nachdem im Jahr 2023 ein Anteil von 26,2 % erreicht wurde (</a:t>
            </a:r>
            <a:r>
              <a:rPr lang="de-DE" sz="1100" b="0" dirty="0">
                <a:solidFill>
                  <a:srgbClr val="404040"/>
                </a:solidFill>
                <a:hlinkClick r:id="rId6">
                  <a:extLst>
                    <a:ext uri="{A12FA001-AC4F-418D-AE19-62706E023703}">
                      <ahyp:hlinkClr xmlns:ahyp="http://schemas.microsoft.com/office/drawing/2018/hyperlinkcolor" val="tx"/>
                    </a:ext>
                  </a:extLst>
                </a:hlinkClick>
              </a:rPr>
              <a:t>Eurostat</a:t>
            </a:r>
            <a:r>
              <a:rPr lang="de-DE" sz="1100" b="0" dirty="0">
                <a:solidFill>
                  <a:srgbClr val="404040"/>
                </a:solidFill>
              </a:rPr>
              <a:t>, 2025).</a:t>
            </a:r>
            <a:r>
              <a:rPr lang="en-GB" sz="1100" b="0" dirty="0">
                <a:solidFill>
                  <a:srgbClr val="404040"/>
                </a:solidFill>
              </a:rPr>
              <a:t> </a:t>
            </a:r>
            <a:endParaRPr lang="lv-LV" sz="1100" b="0"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r>
              <a:rPr lang="de-DE" sz="1100" b="0" i="1" dirty="0">
                <a:solidFill>
                  <a:srgbClr val="404040"/>
                </a:solidFill>
              </a:rPr>
              <a:t>Die Energieeffizienzrichtlinie (</a:t>
            </a:r>
            <a:r>
              <a:rPr lang="de-DE" sz="1100" b="0" i="1" dirty="0">
                <a:solidFill>
                  <a:srgbClr val="404040"/>
                </a:solidFill>
                <a:hlinkClick r:id="rId7">
                  <a:extLst>
                    <a:ext uri="{A12FA001-AC4F-418D-AE19-62706E023703}">
                      <ahyp:hlinkClr xmlns:ahyp="http://schemas.microsoft.com/office/drawing/2018/hyperlinkcolor" val="tx"/>
                    </a:ext>
                  </a:extLst>
                </a:hlinkClick>
              </a:rPr>
              <a:t>EED</a:t>
            </a:r>
            <a:r>
              <a:rPr lang="de-DE" sz="1100" b="0" i="1" dirty="0">
                <a:solidFill>
                  <a:srgbClr val="404040"/>
                </a:solidFill>
              </a:rPr>
              <a:t>) legt verbindliche Einsparziele fest und verpflichtet Gemeinden mit mehr als 45.000 Einwohnern zur Entwicklung lokaler Heiz- und Kühlpläne.</a:t>
            </a:r>
          </a:p>
          <a:p>
            <a:pPr algn="just">
              <a:lnSpc>
                <a:spcPts val="1120"/>
              </a:lnSpc>
              <a:spcBef>
                <a:spcPts val="0"/>
              </a:spcBef>
              <a:spcAft>
                <a:spcPts val="600"/>
              </a:spcAft>
            </a:pPr>
            <a:endParaRPr lang="de-DE" sz="1100" b="0" i="1" dirty="0">
              <a:solidFill>
                <a:srgbClr val="404040"/>
              </a:solidFill>
            </a:endParaRPr>
          </a:p>
          <a:p>
            <a:pPr algn="just">
              <a:lnSpc>
                <a:spcPts val="1120"/>
              </a:lnSpc>
              <a:spcBef>
                <a:spcPts val="0"/>
              </a:spcBef>
              <a:spcAft>
                <a:spcPts val="600"/>
              </a:spcAft>
            </a:pPr>
            <a:endParaRPr lang="lv-LV" sz="1100" b="0" i="1"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r>
              <a:rPr lang="de-DE" sz="1100" b="0" i="1" dirty="0">
                <a:solidFill>
                  <a:srgbClr val="404040"/>
                </a:solidFill>
              </a:rPr>
              <a:t>Die EU-Gebäuderichtlinie (</a:t>
            </a:r>
            <a:r>
              <a:rPr lang="de-DE" sz="1100" b="0" i="1" dirty="0">
                <a:solidFill>
                  <a:srgbClr val="404040"/>
                </a:solidFill>
                <a:hlinkClick r:id="rId8">
                  <a:extLst>
                    <a:ext uri="{A12FA001-AC4F-418D-AE19-62706E023703}">
                      <ahyp:hlinkClr xmlns:ahyp="http://schemas.microsoft.com/office/drawing/2018/hyperlinkcolor" val="tx"/>
                    </a:ext>
                  </a:extLst>
                </a:hlinkClick>
              </a:rPr>
              <a:t>EPBD</a:t>
            </a:r>
            <a:r>
              <a:rPr lang="de-DE" sz="1100" b="0" i="1" dirty="0">
                <a:solidFill>
                  <a:srgbClr val="404040"/>
                </a:solidFill>
              </a:rPr>
              <a:t>) fordert emissionsfreie Neubauten bis 2030 und strengere Mindestleistungsstandards für Sanierungen. Sie fördert zudem intelligente, automatisierte Gebäude und legt Mindestanforderungen an technische Gebäudesysteme fest.</a:t>
            </a:r>
            <a:endParaRPr lang="lv-LV" sz="1100" b="0"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r>
              <a:rPr lang="de-DE" sz="1100" b="0" dirty="0">
                <a:solidFill>
                  <a:srgbClr val="404040"/>
                </a:solidFill>
              </a:rPr>
              <a:t>REPowerEU: Verknüpft saubere Wärme mit Energiesicherheit und treibt so die rasche Einführung kohlenstoffarmer Technologien im Bauwesen und im Bereich der Heizungs-, Lüftungs- und Klimatechnik voran.</a:t>
            </a:r>
            <a:endParaRPr lang="lv-LV" sz="1100" b="0" dirty="0">
              <a:solidFill>
                <a:srgbClr val="404040"/>
              </a:solidFill>
            </a:endParaRPr>
          </a:p>
          <a:p>
            <a:pPr algn="just">
              <a:lnSpc>
                <a:spcPts val="1120"/>
              </a:lnSpc>
              <a:spcBef>
                <a:spcPts val="0"/>
              </a:spcBef>
              <a:spcAft>
                <a:spcPts val="600"/>
              </a:spcAft>
            </a:pPr>
            <a:endParaRPr lang="lv-LV" sz="1100" b="0" dirty="0">
              <a:solidFill>
                <a:srgbClr val="404040"/>
              </a:solidFill>
            </a:endParaRPr>
          </a:p>
          <a:p>
            <a:pPr algn="just">
              <a:lnSpc>
                <a:spcPts val="1120"/>
              </a:lnSpc>
              <a:spcBef>
                <a:spcPts val="0"/>
              </a:spcBef>
              <a:spcAft>
                <a:spcPts val="600"/>
              </a:spcAft>
            </a:pPr>
            <a:endParaRPr lang="en-IE" sz="1100" b="0" dirty="0">
              <a:solidFill>
                <a:srgbClr val="404040"/>
              </a:solidFill>
            </a:endParaRPr>
          </a:p>
        </p:txBody>
      </p:sp>
      <p:sp>
        <p:nvSpPr>
          <p:cNvPr id="11" name="Text Placeholder 29">
            <a:extLst>
              <a:ext uri="{FF2B5EF4-FFF2-40B4-BE49-F238E27FC236}">
                <a16:creationId xmlns:a16="http://schemas.microsoft.com/office/drawing/2014/main" id="{6F68679A-3211-6226-FCB8-8A1A7C02BAF7}"/>
              </a:ext>
            </a:extLst>
          </p:cNvPr>
          <p:cNvSpPr txBox="1">
            <a:spLocks/>
          </p:cNvSpPr>
          <p:nvPr/>
        </p:nvSpPr>
        <p:spPr>
          <a:xfrm>
            <a:off x="583620" y="1992202"/>
            <a:ext cx="6138138" cy="113372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de-DE" sz="1600" b="1" dirty="0">
                <a:solidFill>
                  <a:srgbClr val="404040"/>
                </a:solidFill>
              </a:rPr>
              <a:t>Der politische Rahmen der EU zur Dekarbonisierung von Heizung und Kühlung hat sich rasant weiterentwickelt. Angetrieben vom Europäischen Green Deal und dem Ziel der Klimaneutralität, legt er klare Richtlinien für nachhaltige thermische Energiesysteme fest.</a:t>
            </a:r>
            <a:r>
              <a:rPr lang="lv-LV" sz="1600" b="1" dirty="0">
                <a:solidFill>
                  <a:srgbClr val="404040"/>
                </a:solidFill>
              </a:rPr>
              <a:t> </a:t>
            </a:r>
          </a:p>
          <a:p>
            <a:pPr algn="l">
              <a:lnSpc>
                <a:spcPts val="1720"/>
              </a:lnSpc>
            </a:pPr>
            <a:endParaRPr lang="lv-LV" sz="1600" b="1" dirty="0">
              <a:solidFill>
                <a:srgbClr val="404040"/>
              </a:solidFill>
            </a:endParaRPr>
          </a:p>
          <a:p>
            <a:pPr algn="l">
              <a:lnSpc>
                <a:spcPts val="1720"/>
              </a:lnSpc>
            </a:pPr>
            <a:r>
              <a:rPr lang="de-DE" sz="1600" b="1" dirty="0">
                <a:solidFill>
                  <a:srgbClr val="404040"/>
                </a:solidFill>
              </a:rPr>
              <a:t>Zu den wichtigsten Rechtsvorschriften gehören:</a:t>
            </a:r>
            <a:endParaRPr lang="en-IE" sz="1600" b="1" dirty="0">
              <a:solidFill>
                <a:srgbClr val="404040"/>
              </a:solidFill>
            </a:endParaRPr>
          </a:p>
        </p:txBody>
      </p:sp>
      <p:sp>
        <p:nvSpPr>
          <p:cNvPr id="12" name="TextBox 11">
            <a:extLst>
              <a:ext uri="{FF2B5EF4-FFF2-40B4-BE49-F238E27FC236}">
                <a16:creationId xmlns:a16="http://schemas.microsoft.com/office/drawing/2014/main" id="{A61C41BF-40B2-8531-5997-66A7E913389D}"/>
              </a:ext>
            </a:extLst>
          </p:cNvPr>
          <p:cNvSpPr txBox="1"/>
          <p:nvPr/>
        </p:nvSpPr>
        <p:spPr>
          <a:xfrm>
            <a:off x="1407043" y="1460417"/>
            <a:ext cx="5052744"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Politische</a:t>
            </a:r>
            <a:r>
              <a:rPr lang="en-US" sz="2000" b="1" dirty="0">
                <a:solidFill>
                  <a:srgbClr val="ED4D24"/>
                </a:solidFill>
                <a:latin typeface="Calibri" panose="020F0502020204030204" pitchFamily="34" charset="0"/>
                <a:cs typeface="Calibri" panose="020F0502020204030204" pitchFamily="34" charset="0"/>
              </a:rPr>
              <a:t> und </a:t>
            </a:r>
            <a:r>
              <a:rPr lang="en-US" sz="2000" b="1" dirty="0" err="1">
                <a:solidFill>
                  <a:srgbClr val="ED4D24"/>
                </a:solidFill>
                <a:latin typeface="Calibri" panose="020F0502020204030204" pitchFamily="34" charset="0"/>
                <a:cs typeface="Calibri" panose="020F0502020204030204" pitchFamily="34" charset="0"/>
              </a:rPr>
              <a:t>gesetzgeberische</a:t>
            </a:r>
            <a:r>
              <a:rPr lang="en-US" sz="2000" b="1" dirty="0">
                <a:solidFill>
                  <a:srgbClr val="ED4D24"/>
                </a:solidFill>
                <a:latin typeface="Calibri" panose="020F0502020204030204" pitchFamily="34" charset="0"/>
                <a:cs typeface="Calibri" panose="020F0502020204030204" pitchFamily="34" charset="0"/>
              </a:rPr>
              <a:t> Treiber</a:t>
            </a:r>
          </a:p>
        </p:txBody>
      </p:sp>
      <p:sp>
        <p:nvSpPr>
          <p:cNvPr id="13" name="TextBox 12">
            <a:extLst>
              <a:ext uri="{FF2B5EF4-FFF2-40B4-BE49-F238E27FC236}">
                <a16:creationId xmlns:a16="http://schemas.microsoft.com/office/drawing/2014/main" id="{324AC538-7B20-43FE-505D-8F3388595064}"/>
              </a:ext>
            </a:extLst>
          </p:cNvPr>
          <p:cNvSpPr txBox="1"/>
          <p:nvPr/>
        </p:nvSpPr>
        <p:spPr>
          <a:xfrm>
            <a:off x="681937" y="1414153"/>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2</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015222A-8755-C1CF-571B-B3F8DF253728}"/>
              </a:ext>
            </a:extLst>
          </p:cNvPr>
          <p:cNvSpPr txBox="1"/>
          <p:nvPr/>
        </p:nvSpPr>
        <p:spPr>
          <a:xfrm>
            <a:off x="681937" y="5945676"/>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3</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602464D-ACF5-2D99-8BDC-2053184666F9}"/>
              </a:ext>
            </a:extLst>
          </p:cNvPr>
          <p:cNvSpPr txBox="1"/>
          <p:nvPr/>
        </p:nvSpPr>
        <p:spPr>
          <a:xfrm>
            <a:off x="705956" y="5473371"/>
            <a:ext cx="6248292" cy="376450"/>
          </a:xfrm>
          <a:prstGeom prst="rect">
            <a:avLst/>
          </a:prstGeom>
          <a:noFill/>
        </p:spPr>
        <p:txBody>
          <a:bodyPr wrap="square">
            <a:spAutoFit/>
          </a:bodyPr>
          <a:lstStyle/>
          <a:p>
            <a:pPr algn="just">
              <a:lnSpc>
                <a:spcPts val="1120"/>
              </a:lnSpc>
              <a:spcBef>
                <a:spcPts val="0"/>
              </a:spcBef>
              <a:spcAft>
                <a:spcPts val="600"/>
              </a:spcAft>
            </a:pPr>
            <a:r>
              <a:rPr lang="de-DE" sz="1100" dirty="0">
                <a:solidFill>
                  <a:srgbClr val="404040"/>
                </a:solidFill>
                <a:latin typeface="Calibri" panose="020F0502020204030204" pitchFamily="34" charset="0"/>
                <a:cs typeface="Calibri" panose="020F0502020204030204" pitchFamily="34" charset="0"/>
              </a:rPr>
              <a:t>Zusammen bilden diese Instrumente die Grundlage für das Ziel der EU, bis 2050 Klimaneutralität zu erreichen.</a:t>
            </a:r>
            <a:endParaRPr lang="lv-LV" sz="11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7166893"/>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2253C9AEBC71C47A227A4829C21DF97" ma:contentTypeVersion="12" ma:contentTypeDescription="Ein neues Dokument erstellen." ma:contentTypeScope="" ma:versionID="454e5ffd51eb7919e1c21d2bc3220604">
  <xsd:schema xmlns:xsd="http://www.w3.org/2001/XMLSchema" xmlns:xs="http://www.w3.org/2001/XMLSchema" xmlns:p="http://schemas.microsoft.com/office/2006/metadata/properties" xmlns:ns2="6c6dc0c2-662f-483e-a2ac-c4906ac02010" xmlns:ns3="02ef16f0-a918-4a7c-ac07-b4517a8518d9" targetNamespace="http://schemas.microsoft.com/office/2006/metadata/properties" ma:root="true" ma:fieldsID="9cd45429d7e555a04f333f6785083c28" ns2:_="" ns3:_="">
    <xsd:import namespace="6c6dc0c2-662f-483e-a2ac-c4906ac02010"/>
    <xsd:import namespace="02ef16f0-a918-4a7c-ac07-b4517a8518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dc0c2-662f-483e-a2ac-c4906ac02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30c09f6-3d71-40eb-857e-9c2f3277bed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f16f0-a918-4a7c-ac07-b4517a8518d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720744f-9884-408f-a7c8-a5d3396591a8}" ma:internalName="TaxCatchAll" ma:showField="CatchAllData" ma:web="02ef16f0-a918-4a7c-ac07-b4517a8518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6dc0c2-662f-483e-a2ac-c4906ac02010">
      <Terms xmlns="http://schemas.microsoft.com/office/infopath/2007/PartnerControls"/>
    </lcf76f155ced4ddcb4097134ff3c332f>
    <TaxCatchAll xmlns="02ef16f0-a918-4a7c-ac07-b4517a8518d9" xsi:nil="true"/>
  </documentManagement>
</p:properties>
</file>

<file path=customXml/itemProps1.xml><?xml version="1.0" encoding="utf-8"?>
<ds:datastoreItem xmlns:ds="http://schemas.openxmlformats.org/officeDocument/2006/customXml" ds:itemID="{E50DAF1F-9F6E-4EA2-AEEE-BAFB017B5E90}"/>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6c6dc0c2-662f-483e-a2ac-c4906ac02010"/>
    <ds:schemaRef ds:uri="02ef16f0-a918-4a7c-ac07-b4517a8518d9"/>
  </ds:schemaRefs>
</ds:datastoreItem>
</file>

<file path=docProps/app.xml><?xml version="1.0" encoding="utf-8"?>
<Properties xmlns="http://schemas.openxmlformats.org/officeDocument/2006/extended-properties" xmlns:vt="http://schemas.openxmlformats.org/officeDocument/2006/docPropsVTypes">
  <Template>Magazine layout</Template>
  <TotalTime>0</TotalTime>
  <Words>17845</Words>
  <Application>Microsoft Office PowerPoint</Application>
  <PresentationFormat>Benutzerdefiniert</PresentationFormat>
  <Paragraphs>993</Paragraphs>
  <Slides>49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49</vt:i4>
      </vt:variant>
    </vt:vector>
  </HeadingPairs>
  <TitlesOfParts>
    <vt:vector size="55" baseType="lpstr">
      <vt:lpstr>Arial</vt:lpstr>
      <vt:lpstr>Calibri</vt:lpstr>
      <vt:lpstr>Montserrat</vt:lpstr>
      <vt:lpstr>Open Sans</vt:lpstr>
      <vt:lpstr>Poppins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Felix Kranz</cp:lastModifiedBy>
  <cp:revision>656</cp:revision>
  <cp:lastPrinted>2022-04-20T17:04:48Z</cp:lastPrinted>
  <dcterms:created xsi:type="dcterms:W3CDTF">2021-06-15T11:45:52Z</dcterms:created>
  <dcterms:modified xsi:type="dcterms:W3CDTF">2026-01-20T19:26:30Z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0x01010002253C9AEBC71C47A227A4829C21DF97</vt:lpwstr>
  </property>
  <property fmtid="{D5CDD505-2E9C-101B-9397-08002B2CF9AE}" pid="3" name="MediaServiceImageTags">
    <vt:lpwstr/>
  </property>
</Properties>
</file>