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1"/>
  </p:notesMasterIdLst>
  <p:handoutMasterIdLst>
    <p:handoutMasterId r:id="rId92"/>
  </p:handoutMasterIdLst>
  <p:sldIdLst>
    <p:sldId id="876" r:id="rId5"/>
    <p:sldId id="878" r:id="rId6"/>
    <p:sldId id="880" r:id="rId7"/>
    <p:sldId id="882" r:id="rId8"/>
    <p:sldId id="881" r:id="rId9"/>
    <p:sldId id="886" r:id="rId10"/>
    <p:sldId id="884" r:id="rId11"/>
    <p:sldId id="887" r:id="rId12"/>
    <p:sldId id="737" r:id="rId13"/>
    <p:sldId id="889" r:id="rId14"/>
    <p:sldId id="890" r:id="rId15"/>
    <p:sldId id="891" r:id="rId16"/>
    <p:sldId id="888" r:id="rId17"/>
    <p:sldId id="892" r:id="rId18"/>
    <p:sldId id="893" r:id="rId19"/>
    <p:sldId id="894" r:id="rId20"/>
    <p:sldId id="895" r:id="rId21"/>
    <p:sldId id="896" r:id="rId22"/>
    <p:sldId id="897" r:id="rId23"/>
    <p:sldId id="898" r:id="rId24"/>
    <p:sldId id="900" r:id="rId25"/>
    <p:sldId id="899" r:id="rId26"/>
    <p:sldId id="901" r:id="rId27"/>
    <p:sldId id="902" r:id="rId28"/>
    <p:sldId id="903" r:id="rId29"/>
    <p:sldId id="904" r:id="rId30"/>
    <p:sldId id="905" r:id="rId31"/>
    <p:sldId id="906" r:id="rId32"/>
    <p:sldId id="907" r:id="rId33"/>
    <p:sldId id="908" r:id="rId34"/>
    <p:sldId id="909" r:id="rId35"/>
    <p:sldId id="910" r:id="rId36"/>
    <p:sldId id="911" r:id="rId37"/>
    <p:sldId id="912" r:id="rId38"/>
    <p:sldId id="913" r:id="rId39"/>
    <p:sldId id="914" r:id="rId40"/>
    <p:sldId id="915" r:id="rId41"/>
    <p:sldId id="916" r:id="rId42"/>
    <p:sldId id="918" r:id="rId43"/>
    <p:sldId id="919" r:id="rId44"/>
    <p:sldId id="920" r:id="rId45"/>
    <p:sldId id="921" r:id="rId46"/>
    <p:sldId id="922" r:id="rId47"/>
    <p:sldId id="923" r:id="rId48"/>
    <p:sldId id="924" r:id="rId49"/>
    <p:sldId id="925" r:id="rId50"/>
    <p:sldId id="926" r:id="rId51"/>
    <p:sldId id="927" r:id="rId52"/>
    <p:sldId id="928" r:id="rId53"/>
    <p:sldId id="929" r:id="rId54"/>
    <p:sldId id="930" r:id="rId55"/>
    <p:sldId id="931" r:id="rId56"/>
    <p:sldId id="933" r:id="rId57"/>
    <p:sldId id="934" r:id="rId58"/>
    <p:sldId id="935" r:id="rId59"/>
    <p:sldId id="936" r:id="rId60"/>
    <p:sldId id="937" r:id="rId61"/>
    <p:sldId id="938" r:id="rId62"/>
    <p:sldId id="939" r:id="rId63"/>
    <p:sldId id="277" r:id="rId64"/>
    <p:sldId id="941" r:id="rId65"/>
    <p:sldId id="942" r:id="rId66"/>
    <p:sldId id="943" r:id="rId67"/>
    <p:sldId id="944" r:id="rId68"/>
    <p:sldId id="945" r:id="rId69"/>
    <p:sldId id="948" r:id="rId70"/>
    <p:sldId id="947" r:id="rId71"/>
    <p:sldId id="949" r:id="rId72"/>
    <p:sldId id="950" r:id="rId73"/>
    <p:sldId id="951" r:id="rId74"/>
    <p:sldId id="952" r:id="rId75"/>
    <p:sldId id="953" r:id="rId76"/>
    <p:sldId id="954" r:id="rId77"/>
    <p:sldId id="955" r:id="rId78"/>
    <p:sldId id="956" r:id="rId79"/>
    <p:sldId id="957" r:id="rId80"/>
    <p:sldId id="958" r:id="rId81"/>
    <p:sldId id="960" r:id="rId82"/>
    <p:sldId id="959" r:id="rId83"/>
    <p:sldId id="961" r:id="rId84"/>
    <p:sldId id="962" r:id="rId85"/>
    <p:sldId id="963" r:id="rId86"/>
    <p:sldId id="965" r:id="rId87"/>
    <p:sldId id="967" r:id="rId88"/>
    <p:sldId id="968" r:id="rId89"/>
    <p:sldId id="964" r:id="rId9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D4D24"/>
    <a:srgbClr val="DB256C"/>
    <a:srgbClr val="404040"/>
    <a:srgbClr val="2D62AE"/>
    <a:srgbClr val="33A5CC"/>
    <a:srgbClr val="EABB22"/>
    <a:srgbClr val="C65131"/>
    <a:srgbClr val="0289AE"/>
    <a:srgbClr val="62A8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B73B0F-035B-7282-AB64-91BCCBD3B53F}" v="24" dt="2025-12-14T12:14:21.985"/>
    <p1510:client id="{AF3CEA47-E424-1C16-06ED-3C9AF2AB80E8}" v="4" dt="2025-12-14T16:59:42.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77" autoAdjust="0"/>
    <p:restoredTop sz="94638"/>
  </p:normalViewPr>
  <p:slideViewPr>
    <p:cSldViewPr snapToGrid="0" snapToObjects="1">
      <p:cViewPr varScale="1">
        <p:scale>
          <a:sx n="77" d="100"/>
          <a:sy n="77" d="100"/>
        </p:scale>
        <p:origin x="3282" y="54"/>
      </p:cViewPr>
      <p:guideLst>
        <p:guide orient="horz" pos="3343"/>
        <p:guide pos="2358"/>
      </p:guideLst>
    </p:cSldViewPr>
  </p:slideViewPr>
  <p:notesTextViewPr>
    <p:cViewPr>
      <p:scale>
        <a:sx n="1" d="1"/>
        <a:sy n="1" d="1"/>
      </p:scale>
      <p:origin x="0" y="0"/>
    </p:cViewPr>
  </p:notesTextViewPr>
  <p:sorterViewPr>
    <p:cViewPr varScale="1">
      <p:scale>
        <a:sx n="64" d="100"/>
        <a:sy n="64"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9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 Id="rId9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Tambovceva" userId="S::tatjana.tambovceva_rtu.lv#ext#@steinbeisicrmeu.onmicrosoft.com::5aaf01de-5edc-479b-806b-c1a9d58a9494" providerId="AD" clId="Web-{AF3CEA47-E424-1C16-06ED-3C9AF2AB80E8}"/>
    <pc:docChg chg="modSld">
      <pc:chgData name="Tatjana Tambovceva" userId="S::tatjana.tambovceva_rtu.lv#ext#@steinbeisicrmeu.onmicrosoft.com::5aaf01de-5edc-479b-806b-c1a9d58a9494" providerId="AD" clId="Web-{AF3CEA47-E424-1C16-06ED-3C9AF2AB80E8}" dt="2025-12-14T16:59:38.062" v="0" actId="20577"/>
      <pc:docMkLst>
        <pc:docMk/>
      </pc:docMkLst>
      <pc:sldChg chg="modSp">
        <pc:chgData name="Tatjana Tambovceva" userId="S::tatjana.tambovceva_rtu.lv#ext#@steinbeisicrmeu.onmicrosoft.com::5aaf01de-5edc-479b-806b-c1a9d58a9494" providerId="AD" clId="Web-{AF3CEA47-E424-1C16-06ED-3C9AF2AB80E8}" dt="2025-12-14T16:59:38.062" v="0" actId="20577"/>
        <pc:sldMkLst>
          <pc:docMk/>
          <pc:sldMk cId="4251655094" sldId="892"/>
        </pc:sldMkLst>
        <pc:spChg chg="mod">
          <ac:chgData name="Tatjana Tambovceva" userId="S::tatjana.tambovceva_rtu.lv#ext#@steinbeisicrmeu.onmicrosoft.com::5aaf01de-5edc-479b-806b-c1a9d58a9494" providerId="AD" clId="Web-{AF3CEA47-E424-1C16-06ED-3C9AF2AB80E8}" dt="2025-12-14T16:59:38.062" v="0" actId="20577"/>
          <ac:spMkLst>
            <pc:docMk/>
            <pc:sldMk cId="4251655094" sldId="892"/>
            <ac:spMk id="48" creationId="{19112091-A7DC-2E10-4E1D-4C764F7655E7}"/>
          </ac:spMkLst>
        </pc:spChg>
      </pc:sldChg>
    </pc:docChg>
  </pc:docChgLst>
  <pc:docChgLst>
    <pc:chgData name="Tatjana Tambovceva" userId="S::tatjana.tambovceva_rtu.lv#ext#@steinbeisicrmeu.onmicrosoft.com::5aaf01de-5edc-479b-806b-c1a9d58a9494" providerId="AD" clId="Web-{09B73B0F-035B-7282-AB64-91BCCBD3B53F}"/>
    <pc:docChg chg="modSld">
      <pc:chgData name="Tatjana Tambovceva" userId="S::tatjana.tambovceva_rtu.lv#ext#@steinbeisicrmeu.onmicrosoft.com::5aaf01de-5edc-479b-806b-c1a9d58a9494" providerId="AD" clId="Web-{09B73B0F-035B-7282-AB64-91BCCBD3B53F}" dt="2025-12-14T12:14:19.438" v="10" actId="20577"/>
      <pc:docMkLst>
        <pc:docMk/>
      </pc:docMkLst>
      <pc:sldChg chg="modSp">
        <pc:chgData name="Tatjana Tambovceva" userId="S::tatjana.tambovceva_rtu.lv#ext#@steinbeisicrmeu.onmicrosoft.com::5aaf01de-5edc-479b-806b-c1a9d58a9494" providerId="AD" clId="Web-{09B73B0F-035B-7282-AB64-91BCCBD3B53F}" dt="2025-12-14T12:14:19.438" v="10" actId="20577"/>
        <pc:sldMkLst>
          <pc:docMk/>
          <pc:sldMk cId="3141801009" sldId="918"/>
        </pc:sldMkLst>
        <pc:spChg chg="mod">
          <ac:chgData name="Tatjana Tambovceva" userId="S::tatjana.tambovceva_rtu.lv#ext#@steinbeisicrmeu.onmicrosoft.com::5aaf01de-5edc-479b-806b-c1a9d58a9494" providerId="AD" clId="Web-{09B73B0F-035B-7282-AB64-91BCCBD3B53F}" dt="2025-12-14T12:14:19.438" v="10" actId="20577"/>
          <ac:spMkLst>
            <pc:docMk/>
            <pc:sldMk cId="3141801009" sldId="918"/>
            <ac:spMk id="2" creationId="{01485BF1-11D6-3685-7524-146A21154A0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Tatjana%20Tambovceva\Downloads\export_indicator_Inability_to_keep_home_adequately_warm_-_Total_by_NUTS_region_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E:\Projekti\0Repower%20Regions\nODEVUMI\Report\Survey%20results.xlsx" TargetMode="External"/><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atjana%20Tambovceva\Downloads\I.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atjana%20Tambovceva\Downloads\U.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atjana%20Tambovceva\Downloads\V.xlsx" TargetMode="External"/><Relationship Id="rId2" Type="http://schemas.microsoft.com/office/2011/relationships/chartColorStyle" Target="colors6.xml"/><Relationship Id="rId1" Type="http://schemas.microsoft.com/office/2011/relationships/chartStyle" Target="style6.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E:\Projekti\0Repower%20Regions\nODEVUMI\Report\Survey%20resul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Worksheet!$B$2</c:f>
              <c:strCache>
                <c:ptCount val="1"/>
                <c:pt idx="0">
                  <c:v>2021</c:v>
                </c:pt>
              </c:strCache>
            </c:strRef>
          </c:tx>
          <c:spPr>
            <a:solidFill>
              <a:srgbClr val="ED4D24"/>
            </a:solidFill>
            <a:ln>
              <a:noFill/>
            </a:ln>
            <a:effectLst/>
          </c:spPr>
          <c:invertIfNegative val="0"/>
          <c:dLbls>
            <c:delete val="1"/>
          </c:dLbls>
          <c:cat>
            <c:strRef>
              <c:f>Worksheet!$A$3:$A$11</c:f>
              <c:strCache>
                <c:ptCount val="9"/>
                <c:pt idx="0">
                  <c:v>BE</c:v>
                </c:pt>
                <c:pt idx="1">
                  <c:v>CZ</c:v>
                </c:pt>
                <c:pt idx="2">
                  <c:v>DE</c:v>
                </c:pt>
                <c:pt idx="3">
                  <c:v>DK</c:v>
                </c:pt>
                <c:pt idx="4">
                  <c:v>ES</c:v>
                </c:pt>
                <c:pt idx="5">
                  <c:v>IE</c:v>
                </c:pt>
                <c:pt idx="6">
                  <c:v>LV</c:v>
                </c:pt>
                <c:pt idx="7">
                  <c:v>PL</c:v>
                </c:pt>
                <c:pt idx="8">
                  <c:v>RS</c:v>
                </c:pt>
              </c:strCache>
            </c:strRef>
          </c:cat>
          <c:val>
            <c:numRef>
              <c:f>Worksheet!$B$3:$B$11</c:f>
              <c:numCache>
                <c:formatCode>General</c:formatCode>
                <c:ptCount val="9"/>
                <c:pt idx="0">
                  <c:v>3.5</c:v>
                </c:pt>
                <c:pt idx="1">
                  <c:v>2.2000000000000002</c:v>
                </c:pt>
                <c:pt idx="2">
                  <c:v>3.3</c:v>
                </c:pt>
                <c:pt idx="3">
                  <c:v>2.8</c:v>
                </c:pt>
                <c:pt idx="4">
                  <c:v>14.3</c:v>
                </c:pt>
                <c:pt idx="5">
                  <c:v>3.4</c:v>
                </c:pt>
                <c:pt idx="6">
                  <c:v>4.9000000000000004</c:v>
                </c:pt>
                <c:pt idx="7">
                  <c:v>3.3</c:v>
                </c:pt>
                <c:pt idx="8">
                  <c:v>9.8000000000000007</c:v>
                </c:pt>
              </c:numCache>
            </c:numRef>
          </c:val>
          <c:extLst>
            <c:ext xmlns:c16="http://schemas.microsoft.com/office/drawing/2014/chart" uri="{C3380CC4-5D6E-409C-BE32-E72D297353CC}">
              <c16:uniqueId val="{00000000-D5F4-6142-8F0D-643D7459BABB}"/>
            </c:ext>
          </c:extLst>
        </c:ser>
        <c:ser>
          <c:idx val="1"/>
          <c:order val="1"/>
          <c:tx>
            <c:strRef>
              <c:f>Worksheet!$C$2</c:f>
              <c:strCache>
                <c:ptCount val="1"/>
                <c:pt idx="0">
                  <c:v>2022</c:v>
                </c:pt>
              </c:strCache>
            </c:strRef>
          </c:tx>
          <c:spPr>
            <a:solidFill>
              <a:srgbClr val="2D62AE"/>
            </a:solidFill>
            <a:ln>
              <a:noFill/>
            </a:ln>
            <a:effectLst/>
          </c:spPr>
          <c:invertIfNegative val="0"/>
          <c:dLbls>
            <c:delete val="1"/>
          </c:dLbls>
          <c:cat>
            <c:strRef>
              <c:f>Worksheet!$A$3:$A$11</c:f>
              <c:strCache>
                <c:ptCount val="9"/>
                <c:pt idx="0">
                  <c:v>BE</c:v>
                </c:pt>
                <c:pt idx="1">
                  <c:v>CZ</c:v>
                </c:pt>
                <c:pt idx="2">
                  <c:v>DE</c:v>
                </c:pt>
                <c:pt idx="3">
                  <c:v>DK</c:v>
                </c:pt>
                <c:pt idx="4">
                  <c:v>ES</c:v>
                </c:pt>
                <c:pt idx="5">
                  <c:v>IE</c:v>
                </c:pt>
                <c:pt idx="6">
                  <c:v>LV</c:v>
                </c:pt>
                <c:pt idx="7">
                  <c:v>PL</c:v>
                </c:pt>
                <c:pt idx="8">
                  <c:v>RS</c:v>
                </c:pt>
              </c:strCache>
            </c:strRef>
          </c:cat>
          <c:val>
            <c:numRef>
              <c:f>Worksheet!$C$3:$C$11</c:f>
              <c:numCache>
                <c:formatCode>General</c:formatCode>
                <c:ptCount val="9"/>
                <c:pt idx="0">
                  <c:v>5</c:v>
                </c:pt>
                <c:pt idx="1">
                  <c:v>2.9</c:v>
                </c:pt>
                <c:pt idx="2">
                  <c:v>6.7</c:v>
                </c:pt>
                <c:pt idx="3">
                  <c:v>5.0999999999999996</c:v>
                </c:pt>
                <c:pt idx="4">
                  <c:v>17.100000000000001</c:v>
                </c:pt>
                <c:pt idx="5">
                  <c:v>6.8</c:v>
                </c:pt>
                <c:pt idx="6">
                  <c:v>7</c:v>
                </c:pt>
                <c:pt idx="7">
                  <c:v>4.9000000000000004</c:v>
                </c:pt>
                <c:pt idx="8">
                  <c:v>9.8000000000000007</c:v>
                </c:pt>
              </c:numCache>
            </c:numRef>
          </c:val>
          <c:extLst>
            <c:ext xmlns:c16="http://schemas.microsoft.com/office/drawing/2014/chart" uri="{C3380CC4-5D6E-409C-BE32-E72D297353CC}">
              <c16:uniqueId val="{00000001-D5F4-6142-8F0D-643D7459BABB}"/>
            </c:ext>
          </c:extLst>
        </c:ser>
        <c:ser>
          <c:idx val="2"/>
          <c:order val="2"/>
          <c:tx>
            <c:strRef>
              <c:f>Worksheet!$D$2</c:f>
              <c:strCache>
                <c:ptCount val="1"/>
                <c:pt idx="0">
                  <c:v>2023</c:v>
                </c:pt>
              </c:strCache>
            </c:strRef>
          </c:tx>
          <c:spPr>
            <a:solidFill>
              <a:srgbClr val="ED4D24">
                <a:alpha val="67227"/>
              </a:srgbClr>
            </a:solidFill>
            <a:ln>
              <a:noFill/>
            </a:ln>
            <a:effectLst/>
          </c:spPr>
          <c:invertIfNegative val="0"/>
          <c:dLbls>
            <c:delete val="1"/>
          </c:dLbls>
          <c:cat>
            <c:strRef>
              <c:f>Worksheet!$A$3:$A$11</c:f>
              <c:strCache>
                <c:ptCount val="9"/>
                <c:pt idx="0">
                  <c:v>BE</c:v>
                </c:pt>
                <c:pt idx="1">
                  <c:v>CZ</c:v>
                </c:pt>
                <c:pt idx="2">
                  <c:v>DE</c:v>
                </c:pt>
                <c:pt idx="3">
                  <c:v>DK</c:v>
                </c:pt>
                <c:pt idx="4">
                  <c:v>ES</c:v>
                </c:pt>
                <c:pt idx="5">
                  <c:v>IE</c:v>
                </c:pt>
                <c:pt idx="6">
                  <c:v>LV</c:v>
                </c:pt>
                <c:pt idx="7">
                  <c:v>PL</c:v>
                </c:pt>
                <c:pt idx="8">
                  <c:v>RS</c:v>
                </c:pt>
              </c:strCache>
            </c:strRef>
          </c:cat>
          <c:val>
            <c:numRef>
              <c:f>Worksheet!$D$3:$D$11</c:f>
              <c:numCache>
                <c:formatCode>General</c:formatCode>
                <c:ptCount val="9"/>
                <c:pt idx="0">
                  <c:v>6</c:v>
                </c:pt>
                <c:pt idx="1">
                  <c:v>6.1</c:v>
                </c:pt>
                <c:pt idx="2">
                  <c:v>8.1999999999999993</c:v>
                </c:pt>
                <c:pt idx="3">
                  <c:v>6.9</c:v>
                </c:pt>
                <c:pt idx="4">
                  <c:v>20.7</c:v>
                </c:pt>
                <c:pt idx="5">
                  <c:v>7.2</c:v>
                </c:pt>
                <c:pt idx="6">
                  <c:v>6.6</c:v>
                </c:pt>
                <c:pt idx="7">
                  <c:v>4.8</c:v>
                </c:pt>
                <c:pt idx="8">
                  <c:v>9.4</c:v>
                </c:pt>
              </c:numCache>
            </c:numRef>
          </c:val>
          <c:extLst>
            <c:ext xmlns:c16="http://schemas.microsoft.com/office/drawing/2014/chart" uri="{C3380CC4-5D6E-409C-BE32-E72D297353CC}">
              <c16:uniqueId val="{00000002-D5F4-6142-8F0D-643D7459BABB}"/>
            </c:ext>
          </c:extLst>
        </c:ser>
        <c:ser>
          <c:idx val="3"/>
          <c:order val="3"/>
          <c:tx>
            <c:strRef>
              <c:f>Worksheet!$E$2</c:f>
              <c:strCache>
                <c:ptCount val="1"/>
                <c:pt idx="0">
                  <c:v>2024</c:v>
                </c:pt>
              </c:strCache>
            </c:strRef>
          </c:tx>
          <c:spPr>
            <a:solidFill>
              <a:srgbClr val="33A5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Worksheet!$A$3:$A$11</c:f>
              <c:strCache>
                <c:ptCount val="9"/>
                <c:pt idx="0">
                  <c:v>BE</c:v>
                </c:pt>
                <c:pt idx="1">
                  <c:v>CZ</c:v>
                </c:pt>
                <c:pt idx="2">
                  <c:v>DE</c:v>
                </c:pt>
                <c:pt idx="3">
                  <c:v>DK</c:v>
                </c:pt>
                <c:pt idx="4">
                  <c:v>ES</c:v>
                </c:pt>
                <c:pt idx="5">
                  <c:v>IE</c:v>
                </c:pt>
                <c:pt idx="6">
                  <c:v>LV</c:v>
                </c:pt>
                <c:pt idx="7">
                  <c:v>PL</c:v>
                </c:pt>
                <c:pt idx="8">
                  <c:v>RS</c:v>
                </c:pt>
              </c:strCache>
            </c:strRef>
          </c:cat>
          <c:val>
            <c:numRef>
              <c:f>Worksheet!$E$3:$E$11</c:f>
              <c:numCache>
                <c:formatCode>General</c:formatCode>
                <c:ptCount val="9"/>
                <c:pt idx="0">
                  <c:v>4.8</c:v>
                </c:pt>
                <c:pt idx="1">
                  <c:v>4.9000000000000004</c:v>
                </c:pt>
                <c:pt idx="2">
                  <c:v>6.3</c:v>
                </c:pt>
                <c:pt idx="3">
                  <c:v>4.4000000000000004</c:v>
                </c:pt>
                <c:pt idx="4">
                  <c:v>17.600000000000001</c:v>
                </c:pt>
                <c:pt idx="5">
                  <c:v>4.9000000000000004</c:v>
                </c:pt>
                <c:pt idx="6">
                  <c:v>4.9000000000000004</c:v>
                </c:pt>
                <c:pt idx="7">
                  <c:v>3.4</c:v>
                </c:pt>
                <c:pt idx="8">
                  <c:v>9.3000000000000007</c:v>
                </c:pt>
              </c:numCache>
            </c:numRef>
          </c:val>
          <c:extLst>
            <c:ext xmlns:c16="http://schemas.microsoft.com/office/drawing/2014/chart" uri="{C3380CC4-5D6E-409C-BE32-E72D297353CC}">
              <c16:uniqueId val="{00000003-D5F4-6142-8F0D-643D7459BABB}"/>
            </c:ext>
          </c:extLst>
        </c:ser>
        <c:dLbls>
          <c:dLblPos val="outEnd"/>
          <c:showLegendKey val="0"/>
          <c:showVal val="1"/>
          <c:showCatName val="0"/>
          <c:showSerName val="0"/>
          <c:showPercent val="0"/>
          <c:showBubbleSize val="0"/>
        </c:dLbls>
        <c:gapWidth val="219"/>
        <c:overlap val="-27"/>
        <c:axId val="1351213375"/>
        <c:axId val="1351197151"/>
      </c:barChart>
      <c:catAx>
        <c:axId val="1351213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lv-LV"/>
          </a:p>
        </c:txPr>
        <c:crossAx val="1351197151"/>
        <c:crosses val="autoZero"/>
        <c:auto val="1"/>
        <c:lblAlgn val="ctr"/>
        <c:lblOffset val="100"/>
        <c:noMultiLvlLbl val="0"/>
      </c:catAx>
      <c:valAx>
        <c:axId val="13511971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lv-LV"/>
                  <a:t>Unit: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lv-LV"/>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lv-LV"/>
          </a:p>
        </c:txPr>
        <c:crossAx val="13512133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lv-LV"/>
        </a:p>
      </c:txPr>
    </c:legend>
    <c:plotVisOnly val="1"/>
    <c:dispBlanksAs val="gap"/>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83952396488885"/>
          <c:y val="5.4167920553716518E-2"/>
          <c:w val="0.33100230131326647"/>
          <c:h val="0.89907516450603164"/>
        </c:manualLayout>
      </c:layout>
      <c:pieChart>
        <c:varyColors val="1"/>
        <c:ser>
          <c:idx val="0"/>
          <c:order val="0"/>
          <c:dPt>
            <c:idx val="0"/>
            <c:bubble3D val="0"/>
            <c:spPr>
              <a:solidFill>
                <a:srgbClr val="2D62AE"/>
              </a:solidFill>
              <a:ln w="19050">
                <a:solidFill>
                  <a:schemeClr val="lt1"/>
                </a:solidFill>
              </a:ln>
              <a:effectLst/>
            </c:spPr>
            <c:extLst>
              <c:ext xmlns:c16="http://schemas.microsoft.com/office/drawing/2014/chart" uri="{C3380CC4-5D6E-409C-BE32-E72D297353CC}">
                <c16:uniqueId val="{00000001-82BA-2F4E-89C8-9F2DD06EA891}"/>
              </c:ext>
            </c:extLst>
          </c:dPt>
          <c:dPt>
            <c:idx val="1"/>
            <c:bubble3D val="0"/>
            <c:spPr>
              <a:solidFill>
                <a:srgbClr val="ED4D24"/>
              </a:solidFill>
              <a:ln w="19050">
                <a:solidFill>
                  <a:schemeClr val="lt1"/>
                </a:solidFill>
              </a:ln>
              <a:effectLst/>
            </c:spPr>
            <c:extLst>
              <c:ext xmlns:c16="http://schemas.microsoft.com/office/drawing/2014/chart" uri="{C3380CC4-5D6E-409C-BE32-E72D297353CC}">
                <c16:uniqueId val="{00000003-82BA-2F4E-89C8-9F2DD06EA891}"/>
              </c:ext>
            </c:extLst>
          </c:dPt>
          <c:dPt>
            <c:idx val="2"/>
            <c:bubble3D val="0"/>
            <c:spPr>
              <a:solidFill>
                <a:srgbClr val="33A5CC"/>
              </a:solidFill>
              <a:ln w="19050">
                <a:solidFill>
                  <a:schemeClr val="lt1"/>
                </a:solidFill>
              </a:ln>
              <a:effectLst/>
            </c:spPr>
            <c:extLst>
              <c:ext xmlns:c16="http://schemas.microsoft.com/office/drawing/2014/chart" uri="{C3380CC4-5D6E-409C-BE32-E72D297353CC}">
                <c16:uniqueId val="{00000005-82BA-2F4E-89C8-9F2DD06EA891}"/>
              </c:ext>
            </c:extLst>
          </c:dPt>
          <c:dPt>
            <c:idx val="3"/>
            <c:bubble3D val="0"/>
            <c:spPr>
              <a:solidFill>
                <a:srgbClr val="EABB22"/>
              </a:solidFill>
              <a:ln w="19050">
                <a:solidFill>
                  <a:schemeClr val="lt1"/>
                </a:solidFill>
              </a:ln>
              <a:effectLst/>
            </c:spPr>
            <c:extLst>
              <c:ext xmlns:c16="http://schemas.microsoft.com/office/drawing/2014/chart" uri="{C3380CC4-5D6E-409C-BE32-E72D297353CC}">
                <c16:uniqueId val="{00000007-82BA-2F4E-89C8-9F2DD06EA891}"/>
              </c:ext>
            </c:extLst>
          </c:dPt>
          <c:dLbls>
            <c:dLbl>
              <c:idx val="0"/>
              <c:layout>
                <c:manualLayout>
                  <c:x val="0.11391314042434417"/>
                  <c:y val="-4.049065640457193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2BA-2F4E-89C8-9F2DD06EA891}"/>
                </c:ext>
              </c:extLst>
            </c:dLbl>
            <c:dLbl>
              <c:idx val="1"/>
              <c:layout>
                <c:manualLayout>
                  <c:x val="-9.584663101724375E-2"/>
                  <c:y val="0.18356522390817098"/>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2BA-2F4E-89C8-9F2DD06EA891}"/>
                </c:ext>
              </c:extLst>
            </c:dLbl>
            <c:dLbl>
              <c:idx val="3"/>
              <c:layout>
                <c:manualLayout>
                  <c:x val="-4.0764583070988944E-2"/>
                  <c:y val="-0.10722782268606147"/>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2BA-2F4E-89C8-9F2DD06EA891}"/>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Calibri" panose="020F0502020204030204" pitchFamily="34" charset="0"/>
                    <a:ea typeface="+mn-ea"/>
                    <a:cs typeface="Calibri" panose="020F0502020204030204" pitchFamily="34" charset="0"/>
                  </a:defRPr>
                </a:pPr>
                <a:endParaRPr lang="lv-LV"/>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Sheet1!$E$39:$E$42</c:f>
              <c:strCache>
                <c:ptCount val="4"/>
                <c:pt idx="0">
                  <c:v>Specialized per core action – designer, installer, operator etc.</c:v>
                </c:pt>
                <c:pt idx="1">
                  <c:v>Cross-functional</c:v>
                </c:pt>
                <c:pt idx="2">
                  <c:v>Strictly specialized – focused on specific area and technology</c:v>
                </c:pt>
                <c:pt idx="3">
                  <c:v>Other</c:v>
                </c:pt>
              </c:strCache>
            </c:strRef>
          </c:cat>
          <c:val>
            <c:numRef>
              <c:f>Sheet1!$F$39:$F$42</c:f>
              <c:numCache>
                <c:formatCode>0%</c:formatCode>
                <c:ptCount val="4"/>
                <c:pt idx="0">
                  <c:v>0.55000000000000004</c:v>
                </c:pt>
                <c:pt idx="1">
                  <c:v>0.28999999999999998</c:v>
                </c:pt>
                <c:pt idx="2">
                  <c:v>0.11</c:v>
                </c:pt>
                <c:pt idx="3">
                  <c:v>0.05</c:v>
                </c:pt>
              </c:numCache>
            </c:numRef>
          </c:val>
          <c:extLst>
            <c:ext xmlns:c16="http://schemas.microsoft.com/office/drawing/2014/chart" uri="{C3380CC4-5D6E-409C-BE32-E72D297353CC}">
              <c16:uniqueId val="{00000008-82BA-2F4E-89C8-9F2DD06EA891}"/>
            </c:ext>
          </c:extLst>
        </c:ser>
        <c:dLbls>
          <c:showLegendKey val="0"/>
          <c:showVal val="0"/>
          <c:showCatName val="0"/>
          <c:showSerName val="0"/>
          <c:showPercent val="1"/>
          <c:showBubbleSize val="0"/>
          <c:showLeaderLines val="1"/>
        </c:dLbls>
        <c:firstSliceAng val="162"/>
      </c:pieChart>
      <c:spPr>
        <a:noFill/>
        <a:ln>
          <a:noFill/>
        </a:ln>
        <a:effectLst/>
      </c:spPr>
    </c:plotArea>
    <c:plotVisOnly val="1"/>
    <c:dispBlanksAs val="gap"/>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051776931384576"/>
          <c:y val="0.19885846555612705"/>
          <c:w val="0.4971511870344813"/>
          <c:h val="0.76673030506865036"/>
        </c:manualLayout>
      </c:layout>
      <c:barChart>
        <c:barDir val="bar"/>
        <c:grouping val="clustered"/>
        <c:varyColors val="0"/>
        <c:ser>
          <c:idx val="0"/>
          <c:order val="0"/>
          <c:spPr>
            <a:solidFill>
              <a:srgbClr val="ED4D24"/>
            </a:solidFill>
            <a:ln>
              <a:noFill/>
            </a:ln>
            <a:effectLst/>
          </c:spPr>
          <c:invertIfNegative val="0"/>
          <c:dLbls>
            <c:dLbl>
              <c:idx val="0"/>
              <c:layout>
                <c:manualLayout>
                  <c:x val="-4.7082747306004639E-3"/>
                  <c:y val="-1.6796390550371356E-3"/>
                </c:manualLayout>
              </c:layout>
              <c:showLegendKey val="0"/>
              <c:showVal val="1"/>
              <c:showCatName val="0"/>
              <c:showSerName val="0"/>
              <c:showPercent val="0"/>
              <c:showBubbleSize val="0"/>
              <c:extLst>
                <c:ext xmlns:c15="http://schemas.microsoft.com/office/drawing/2012/chart" uri="{CE6537A1-D6FC-4f65-9D91-7224C49458BB}">
                  <c15:layout>
                    <c:manualLayout>
                      <c:w val="5.7178531469724007E-2"/>
                      <c:h val="4.3608202757400613E-2"/>
                    </c:manualLayout>
                  </c15:layout>
                </c:ext>
                <c:ext xmlns:c16="http://schemas.microsoft.com/office/drawing/2014/chart" uri="{C3380CC4-5D6E-409C-BE32-E72D297353CC}">
                  <c16:uniqueId val="{00000000-E014-DD46-8637-5942EAC3144B}"/>
                </c:ext>
              </c:extLst>
            </c:dLbl>
            <c:dLbl>
              <c:idx val="1"/>
              <c:layout>
                <c:manualLayout>
                  <c:x val="-5.512149360026438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14-DD46-8637-5942EAC3144B}"/>
                </c:ext>
              </c:extLst>
            </c:dLbl>
            <c:dLbl>
              <c:idx val="2"/>
              <c:layout>
                <c:manualLayout>
                  <c:x val="-5.5121493600264387E-2"/>
                  <c:y val="-6.71930119267596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14-DD46-8637-5942EAC3144B}"/>
                </c:ext>
              </c:extLst>
            </c:dLbl>
            <c:dLbl>
              <c:idx val="3"/>
              <c:layout>
                <c:manualLayout>
                  <c:x val="-5.7090118371702324E-2"/>
                  <c:y val="-6.159288273995898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14-DD46-8637-5942EAC3144B}"/>
                </c:ext>
              </c:extLst>
            </c:dLbl>
            <c:dLbl>
              <c:idx val="4"/>
              <c:layout>
                <c:manualLayout>
                  <c:x val="-5.70901183717024E-2"/>
                  <c:y val="-3.35965059633791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14-DD46-8637-5942EAC3144B}"/>
                </c:ext>
              </c:extLst>
            </c:dLbl>
            <c:dLbl>
              <c:idx val="5"/>
              <c:layout>
                <c:manualLayout>
                  <c:x val="-4.7246994514512405E-2"/>
                  <c:y val="3.35965059633798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14-DD46-8637-5942EAC3144B}"/>
                </c:ext>
              </c:extLst>
            </c:dLbl>
            <c:dLbl>
              <c:idx val="6"/>
              <c:layout>
                <c:manualLayout>
                  <c:x val="-4.527836974307438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14-DD46-8637-5942EAC3144B}"/>
                </c:ext>
              </c:extLst>
            </c:dLbl>
            <c:dLbl>
              <c:idx val="7"/>
              <c:layout>
                <c:manualLayout>
                  <c:x val="-4.3309744971636373E-2"/>
                  <c:y val="1.2318576547991796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14-DD46-8637-5942EAC3144B}"/>
                </c:ext>
              </c:extLst>
            </c:dLbl>
            <c:dLbl>
              <c:idx val="8"/>
              <c:layout>
                <c:manualLayout>
                  <c:x val="-4.724699451451240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14-DD46-8637-5942EAC3144B}"/>
                </c:ext>
              </c:extLst>
            </c:dLbl>
            <c:dLbl>
              <c:idx val="9"/>
              <c:layout>
                <c:manualLayout>
                  <c:x val="-3.543524588588424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14-DD46-8637-5942EAC3144B}"/>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Sheet2!$D$6:$D$15</c:f>
              <c:strCache>
                <c:ptCount val="10"/>
                <c:pt idx="0">
                  <c:v>Design quality and technical errors, overly ambitious/faulty solutions</c:v>
                </c:pt>
                <c:pt idx="1">
                  <c:v>Regulatory, legal, and standard ambiguities, interpretation issues, standard conflicts</c:v>
                </c:pt>
                <c:pt idx="2">
                  <c:v>Flaws in design task definition, client indecisiveness, communication gaps</c:v>
                </c:pt>
                <c:pt idx="3">
                  <c:v>Commercial pressure and quality control, low quality driven by cost</c:v>
                </c:pt>
                <c:pt idx="4">
                  <c:v>Competence and specialist deficits, team and management issues</c:v>
                </c:pt>
                <c:pt idx="5">
                  <c:v>Incomplete data, lack of detailed drawings</c:v>
                </c:pt>
                <c:pt idx="6">
                  <c:v>Insufficient time allotted for technical project development</c:v>
                </c:pt>
                <c:pt idx="7">
                  <c:v>Missing feedback from the construction site</c:v>
                </c:pt>
                <c:pt idx="8">
                  <c:v>Lack of sufficient space to place all necessary engineering communications</c:v>
                </c:pt>
                <c:pt idx="9">
                  <c:v>Systems designed and built in locations that are difficult to access for maintenance</c:v>
                </c:pt>
              </c:strCache>
            </c:strRef>
          </c:cat>
          <c:val>
            <c:numRef>
              <c:f>Sheet2!$E$6:$E$15</c:f>
              <c:numCache>
                <c:formatCode>0%</c:formatCode>
                <c:ptCount val="10"/>
                <c:pt idx="0">
                  <c:v>0.35</c:v>
                </c:pt>
                <c:pt idx="1">
                  <c:v>0.2</c:v>
                </c:pt>
                <c:pt idx="2">
                  <c:v>0.17</c:v>
                </c:pt>
                <c:pt idx="3">
                  <c:v>0.12</c:v>
                </c:pt>
                <c:pt idx="4">
                  <c:v>0.1</c:v>
                </c:pt>
                <c:pt idx="5">
                  <c:v>0.09</c:v>
                </c:pt>
                <c:pt idx="6">
                  <c:v>7.0000000000000007E-2</c:v>
                </c:pt>
                <c:pt idx="7">
                  <c:v>0.06</c:v>
                </c:pt>
                <c:pt idx="8">
                  <c:v>0.04</c:v>
                </c:pt>
                <c:pt idx="9">
                  <c:v>0.02</c:v>
                </c:pt>
              </c:numCache>
            </c:numRef>
          </c:val>
          <c:extLst>
            <c:ext xmlns:c16="http://schemas.microsoft.com/office/drawing/2014/chart" uri="{C3380CC4-5D6E-409C-BE32-E72D297353CC}">
              <c16:uniqueId val="{0000000A-E014-DD46-8637-5942EAC3144B}"/>
            </c:ext>
          </c:extLst>
        </c:ser>
        <c:dLbls>
          <c:showLegendKey val="0"/>
          <c:showVal val="1"/>
          <c:showCatName val="0"/>
          <c:showSerName val="0"/>
          <c:showPercent val="0"/>
          <c:showBubbleSize val="0"/>
        </c:dLbls>
        <c:gapWidth val="25"/>
        <c:axId val="975489855"/>
        <c:axId val="975489023"/>
      </c:barChart>
      <c:catAx>
        <c:axId val="975489855"/>
        <c:scaling>
          <c:orientation val="maxMin"/>
        </c:scaling>
        <c:delete val="1"/>
        <c:axPos val="l"/>
        <c:numFmt formatCode="General" sourceLinked="1"/>
        <c:majorTickMark val="none"/>
        <c:minorTickMark val="none"/>
        <c:tickLblPos val="nextTo"/>
        <c:crossAx val="975489023"/>
        <c:crosses val="autoZero"/>
        <c:auto val="1"/>
        <c:lblAlgn val="ctr"/>
        <c:lblOffset val="100"/>
        <c:noMultiLvlLbl val="0"/>
      </c:catAx>
      <c:valAx>
        <c:axId val="975489023"/>
        <c:scaling>
          <c:orientation val="minMax"/>
          <c:max val="0.35000000000000003"/>
        </c:scaling>
        <c:delete val="1"/>
        <c:axPos val="t"/>
        <c:numFmt formatCode="0%" sourceLinked="1"/>
        <c:majorTickMark val="none"/>
        <c:minorTickMark val="none"/>
        <c:tickLblPos val="nextTo"/>
        <c:crossAx val="975489855"/>
        <c:crosses val="autoZero"/>
        <c:crossBetween val="between"/>
      </c:valAx>
      <c:spPr>
        <a:noFill/>
        <a:ln w="25400">
          <a:noFill/>
        </a:ln>
        <a:effectLst/>
      </c:spPr>
    </c:plotArea>
    <c:plotVisOnly val="1"/>
    <c:dispBlanksAs val="gap"/>
    <c:showDLblsOverMax val="0"/>
  </c:chart>
  <c:spPr>
    <a:noFill/>
    <a:ln>
      <a:noFill/>
    </a:ln>
    <a:effectLst/>
  </c:spPr>
  <c:txPr>
    <a:bodyPr/>
    <a:lstStyle/>
    <a:p>
      <a:pPr>
        <a:defRPr>
          <a:solidFill>
            <a:srgbClr val="404040"/>
          </a:solidFill>
          <a:latin typeface="Calibri" panose="020F0502020204030204" pitchFamily="34" charset="0"/>
          <a:cs typeface="Calibri" panose="020F0502020204030204" pitchFamily="34"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162158565233987E-2"/>
          <c:y val="9.5995647957614894E-2"/>
          <c:w val="0.87363313935142584"/>
          <c:h val="0.86729056453032893"/>
        </c:manualLayout>
      </c:layout>
      <c:barChart>
        <c:barDir val="bar"/>
        <c:grouping val="clustered"/>
        <c:varyColors val="0"/>
        <c:ser>
          <c:idx val="0"/>
          <c:order val="0"/>
          <c:spPr>
            <a:solidFill>
              <a:srgbClr val="ED4D24"/>
            </a:solidFill>
            <a:ln>
              <a:noFill/>
            </a:ln>
            <a:effectLst/>
          </c:spPr>
          <c:invertIfNegative val="0"/>
          <c:dLbls>
            <c:dLbl>
              <c:idx val="0"/>
              <c:layout>
                <c:manualLayout>
                  <c:x val="-0.10176944683451253"/>
                  <c:y val="2.62804491869672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944-3341-9C0B-E85D744393DF}"/>
                </c:ext>
              </c:extLst>
            </c:dLbl>
            <c:dLbl>
              <c:idx val="1"/>
              <c:layout>
                <c:manualLayout>
                  <c:x val="-0.10176944683451253"/>
                  <c:y val="-3.337354242058705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944-3341-9C0B-E85D744393DF}"/>
                </c:ext>
              </c:extLst>
            </c:dLbl>
            <c:dLbl>
              <c:idx val="2"/>
              <c:layout>
                <c:manualLayout>
                  <c:x val="-0.10910272987407431"/>
                  <c:y val="-4.483970240019280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944-3341-9C0B-E85D744393DF}"/>
                </c:ext>
              </c:extLst>
            </c:dLbl>
            <c:dLbl>
              <c:idx val="3"/>
              <c:layout>
                <c:manualLayout>
                  <c:x val="-9.5403358136851385E-2"/>
                  <c:y val="-3.337354242058705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944-3341-9C0B-E85D744393DF}"/>
                </c:ext>
              </c:extLst>
            </c:dLbl>
            <c:dLbl>
              <c:idx val="4"/>
              <c:layout>
                <c:manualLayout>
                  <c:x val="-8.4324358735614613E-2"/>
                  <c:y val="2.628044918543748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944-3341-9C0B-E85D744393DF}"/>
                </c:ext>
              </c:extLst>
            </c:dLbl>
            <c:dLbl>
              <c:idx val="5"/>
              <c:layout>
                <c:manualLayout>
                  <c:x val="-8.1141314386784E-2"/>
                  <c:y val="3.337879851042413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944-3341-9C0B-E85D744393DF}"/>
                </c:ext>
              </c:extLst>
            </c:dLbl>
            <c:dLbl>
              <c:idx val="6"/>
              <c:layout>
                <c:manualLayout>
                  <c:x val="-7.3808031347222261E-2"/>
                  <c:y val="2.628044918543748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944-3341-9C0B-E85D744393DF}"/>
                </c:ext>
              </c:extLst>
            </c:dLbl>
            <c:dLbl>
              <c:idx val="7"/>
              <c:layout>
                <c:manualLayout>
                  <c:x val="-7.4493764365993961E-2"/>
                  <c:y val="1.044647855121017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944-3341-9C0B-E85D744393DF}"/>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Sheet2!$C$3:$C$10</c:f>
              <c:strCache>
                <c:ptCount val="8"/>
                <c:pt idx="0">
                  <c:v>BIM, 3D and digital design technologies</c:v>
                </c:pt>
                <c:pt idx="1">
                  <c:v>Project management and planning skills</c:v>
                </c:pt>
                <c:pt idx="2">
                  <c:v>Technical engineering knowledge and calculations</c:v>
                </c:pt>
                <c:pt idx="3">
                  <c:v>Communication and interdisciplinary coordination</c:v>
                </c:pt>
                <c:pt idx="4">
                  <c:v>Regulatory and standards knowledge</c:v>
                </c:pt>
                <c:pt idx="5">
                  <c:v>Sustainability and energy efficiency expertise</c:v>
                </c:pt>
                <c:pt idx="6">
                  <c:v>Software and IT proficiency</c:v>
                </c:pt>
                <c:pt idx="7">
                  <c:v>Construction site and practical implementation knowledge</c:v>
                </c:pt>
              </c:strCache>
            </c:strRef>
          </c:cat>
          <c:val>
            <c:numRef>
              <c:f>Sheet2!$D$3:$D$10</c:f>
              <c:numCache>
                <c:formatCode>0%</c:formatCode>
                <c:ptCount val="8"/>
                <c:pt idx="0">
                  <c:v>0.33</c:v>
                </c:pt>
                <c:pt idx="1">
                  <c:v>0.2</c:v>
                </c:pt>
                <c:pt idx="2">
                  <c:v>0.14000000000000001</c:v>
                </c:pt>
                <c:pt idx="3">
                  <c:v>0.1</c:v>
                </c:pt>
                <c:pt idx="4">
                  <c:v>0.08</c:v>
                </c:pt>
                <c:pt idx="5">
                  <c:v>7.0000000000000007E-2</c:v>
                </c:pt>
                <c:pt idx="6">
                  <c:v>0.05</c:v>
                </c:pt>
                <c:pt idx="7">
                  <c:v>0.03</c:v>
                </c:pt>
              </c:numCache>
            </c:numRef>
          </c:val>
          <c:extLst>
            <c:ext xmlns:c16="http://schemas.microsoft.com/office/drawing/2014/chart" uri="{C3380CC4-5D6E-409C-BE32-E72D297353CC}">
              <c16:uniqueId val="{00000008-3944-3341-9C0B-E85D744393DF}"/>
            </c:ext>
          </c:extLst>
        </c:ser>
        <c:dLbls>
          <c:dLblPos val="outEnd"/>
          <c:showLegendKey val="0"/>
          <c:showVal val="1"/>
          <c:showCatName val="0"/>
          <c:showSerName val="0"/>
          <c:showPercent val="0"/>
          <c:showBubbleSize val="0"/>
        </c:dLbls>
        <c:gapWidth val="25"/>
        <c:axId val="1166624143"/>
        <c:axId val="1166633711"/>
      </c:barChart>
      <c:catAx>
        <c:axId val="1166624143"/>
        <c:scaling>
          <c:orientation val="maxMin"/>
        </c:scaling>
        <c:delete val="1"/>
        <c:axPos val="l"/>
        <c:numFmt formatCode="General" sourceLinked="1"/>
        <c:majorTickMark val="none"/>
        <c:minorTickMark val="none"/>
        <c:tickLblPos val="nextTo"/>
        <c:crossAx val="1166633711"/>
        <c:crosses val="autoZero"/>
        <c:auto val="1"/>
        <c:lblAlgn val="ctr"/>
        <c:lblOffset val="100"/>
        <c:noMultiLvlLbl val="0"/>
      </c:catAx>
      <c:valAx>
        <c:axId val="116663371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lv-LV"/>
          </a:p>
        </c:txPr>
        <c:crossAx val="1166624143"/>
        <c:crosses val="autoZero"/>
        <c:crossBetween val="between"/>
      </c:valAx>
      <c:spPr>
        <a:noFill/>
        <a:ln w="25400">
          <a:noFill/>
        </a:ln>
        <a:effectLst/>
      </c:spPr>
    </c:plotArea>
    <c:plotVisOnly val="1"/>
    <c:dispBlanksAs val="gap"/>
    <c:showDLblsOverMax val="0"/>
  </c:chart>
  <c:spPr>
    <a:noFill/>
    <a:ln>
      <a:noFill/>
    </a:ln>
    <a:effectLst/>
  </c:spPr>
  <c:txPr>
    <a:bodyPr/>
    <a:lstStyle/>
    <a:p>
      <a:pPr>
        <a:defRPr sz="1200">
          <a:latin typeface="Calibri" panose="020F0502020204030204" pitchFamily="34" charset="0"/>
          <a:cs typeface="Calibri" panose="020F0502020204030204" pitchFamily="34" charset="0"/>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ED4D24"/>
            </a:solidFill>
            <a:ln>
              <a:noFill/>
            </a:ln>
            <a:effectLst/>
          </c:spPr>
          <c:invertIfNegative val="0"/>
          <c:dLbls>
            <c:dLbl>
              <c:idx val="0"/>
              <c:layout>
                <c:manualLayout>
                  <c:x val="-9.0252862751661972E-2"/>
                  <c:y val="-3.382586471373532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D0D-AF45-A619-B86EFD8D20A7}"/>
                </c:ext>
              </c:extLst>
            </c:dLbl>
            <c:dLbl>
              <c:idx val="1"/>
              <c:layout>
                <c:manualLayout>
                  <c:x val="-8.0717179784806942E-2"/>
                  <c:y val="-3.1192698859903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D0D-AF45-A619-B86EFD8D20A7}"/>
                </c:ext>
              </c:extLst>
            </c:dLbl>
            <c:dLbl>
              <c:idx val="2"/>
              <c:layout>
                <c:manualLayout>
                  <c:x val="-8.0717179784806942E-2"/>
                  <c:y val="-3.382340840230450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D0D-AF45-A619-B86EFD8D20A7}"/>
                </c:ext>
              </c:extLst>
            </c:dLbl>
            <c:dLbl>
              <c:idx val="3"/>
              <c:layout>
                <c:manualLayout>
                  <c:x val="-7.0509018531927828E-2"/>
                  <c:y val="-2.6307095424014622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D0D-AF45-A619-B86EFD8D20A7}"/>
                </c:ext>
              </c:extLst>
            </c:dLbl>
            <c:dLbl>
              <c:idx val="4"/>
              <c:layout>
                <c:manualLayout>
                  <c:x val="-7.0509018531927828E-2"/>
                  <c:y val="2.6356221652630894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D0D-AF45-A619-B86EFD8D20A7}"/>
                </c:ext>
              </c:extLst>
            </c:dLbl>
            <c:dLbl>
              <c:idx val="5"/>
              <c:layout>
                <c:manualLayout>
                  <c:x val="-7.0509018531927828E-2"/>
                  <c:y val="2.4563114308136898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D0D-AF45-A619-B86EFD8D20A7}"/>
                </c:ext>
              </c:extLst>
            </c:dLbl>
            <c:dLbl>
              <c:idx val="6"/>
              <c:layout>
                <c:manualLayout>
                  <c:x val="-7.0509018531927828E-2"/>
                  <c:y val="2.4563114308136898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0D-AF45-A619-B86EFD8D20A7}"/>
                </c:ext>
              </c:extLst>
            </c:dLbl>
            <c:dLbl>
              <c:idx val="7"/>
              <c:layout>
                <c:manualLayout>
                  <c:x val="-7.0509018531927828E-2"/>
                  <c:y val="-3.11926988599019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D0D-AF45-A619-B86EFD8D20A7}"/>
                </c:ext>
              </c:extLst>
            </c:dLbl>
            <c:dLbl>
              <c:idx val="8"/>
              <c:layout>
                <c:manualLayout>
                  <c:x val="-4.9420445159247962E-2"/>
                  <c:y val="-3.3825864713734181E-3"/>
                </c:manualLayout>
              </c:layout>
              <c:tx>
                <c:rich>
                  <a:bodyPr/>
                  <a:lstStyle/>
                  <a:p>
                    <a:fld id="{ABB249AD-B875-9443-AE0D-75A6370C4732}" type="VALUE">
                      <a:rPr lang="en-US" sz="1000" dirty="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D0D-AF45-A619-B86EFD8D20A7}"/>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Sheet2!$H$7:$H$15</c:f>
              <c:strCache>
                <c:ptCount val="9"/>
                <c:pt idx="0">
                  <c:v>HVAC Design and Calculations</c:v>
                </c:pt>
                <c:pt idx="1">
                  <c:v>BIM / 3D Modeling </c:v>
                </c:pt>
                <c:pt idx="2">
                  <c:v>Control Systems and Automation Basics</c:v>
                </c:pt>
                <c:pt idx="3">
                  <c:v>Installation and Commissioning Knowledge </c:v>
                </c:pt>
                <c:pt idx="4">
                  <c:v>CAD Tools (e.g., MagiCAD, AutoCAD)</c:v>
                </c:pt>
                <c:pt idx="5">
                  <c:v>Language Skills</c:v>
                </c:pt>
                <c:pt idx="6">
                  <c:v>Remote Work and Collaboration Practices</c:v>
                </c:pt>
                <c:pt idx="7">
                  <c:v>Business and Commercial Awareness </c:v>
                </c:pt>
                <c:pt idx="8">
                  <c:v>Specialized Technical Calculations (advanced/niche topics)</c:v>
                </c:pt>
              </c:strCache>
            </c:strRef>
          </c:cat>
          <c:val>
            <c:numRef>
              <c:f>Sheet2!$I$7:$I$15</c:f>
              <c:numCache>
                <c:formatCode>0%</c:formatCode>
                <c:ptCount val="9"/>
                <c:pt idx="0">
                  <c:v>0.53</c:v>
                </c:pt>
                <c:pt idx="1">
                  <c:v>0.05</c:v>
                </c:pt>
                <c:pt idx="2">
                  <c:v>0.05</c:v>
                </c:pt>
                <c:pt idx="3">
                  <c:v>0.04</c:v>
                </c:pt>
                <c:pt idx="4">
                  <c:v>0.04</c:v>
                </c:pt>
                <c:pt idx="5">
                  <c:v>0.04</c:v>
                </c:pt>
                <c:pt idx="6">
                  <c:v>0.04</c:v>
                </c:pt>
                <c:pt idx="7">
                  <c:v>0.04</c:v>
                </c:pt>
                <c:pt idx="8">
                  <c:v>0.02</c:v>
                </c:pt>
              </c:numCache>
            </c:numRef>
          </c:val>
          <c:extLst>
            <c:ext xmlns:c16="http://schemas.microsoft.com/office/drawing/2014/chart" uri="{C3380CC4-5D6E-409C-BE32-E72D297353CC}">
              <c16:uniqueId val="{00000000-8D0D-AF45-A619-B86EFD8D20A7}"/>
            </c:ext>
          </c:extLst>
        </c:ser>
        <c:dLbls>
          <c:showLegendKey val="0"/>
          <c:showVal val="0"/>
          <c:showCatName val="0"/>
          <c:showSerName val="0"/>
          <c:showPercent val="0"/>
          <c:showBubbleSize val="0"/>
        </c:dLbls>
        <c:gapWidth val="25"/>
        <c:axId val="1364099679"/>
        <c:axId val="1364100095"/>
      </c:barChart>
      <c:catAx>
        <c:axId val="1364099679"/>
        <c:scaling>
          <c:orientation val="maxMin"/>
        </c:scaling>
        <c:delete val="1"/>
        <c:axPos val="l"/>
        <c:numFmt formatCode="General" sourceLinked="1"/>
        <c:majorTickMark val="none"/>
        <c:minorTickMark val="none"/>
        <c:tickLblPos val="nextTo"/>
        <c:crossAx val="1364100095"/>
        <c:crosses val="autoZero"/>
        <c:auto val="1"/>
        <c:lblAlgn val="ctr"/>
        <c:lblOffset val="100"/>
        <c:noMultiLvlLbl val="0"/>
      </c:catAx>
      <c:valAx>
        <c:axId val="1364100095"/>
        <c:scaling>
          <c:orientation val="minMax"/>
          <c:max val="0.55000000000000004"/>
          <c:min val="0"/>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404040"/>
                </a:solidFill>
                <a:latin typeface="Calibri" panose="020F0502020204030204" pitchFamily="34" charset="0"/>
                <a:ea typeface="+mn-ea"/>
                <a:cs typeface="Calibri" panose="020F0502020204030204" pitchFamily="34" charset="0"/>
              </a:defRPr>
            </a:pPr>
            <a:endParaRPr lang="lv-LV"/>
          </a:p>
        </c:txPr>
        <c:crossAx val="1364099679"/>
        <c:crosses val="autoZero"/>
        <c:crossBetween val="between"/>
      </c:valAx>
      <c:spPr>
        <a:noFill/>
        <a:ln>
          <a:noFill/>
        </a:ln>
        <a:effectLst/>
      </c:spPr>
    </c:plotArea>
    <c:plotVisOnly val="1"/>
    <c:dispBlanksAs val="gap"/>
    <c:showDLblsOverMax val="0"/>
  </c:chart>
  <c:spPr>
    <a:noFill/>
    <a:ln>
      <a:noFill/>
    </a:ln>
    <a:effectLst/>
  </c:spPr>
  <c:txPr>
    <a:bodyPr/>
    <a:lstStyle/>
    <a:p>
      <a:pPr>
        <a:defRPr sz="1200">
          <a:latin typeface="Calibri" panose="020F0502020204030204" pitchFamily="34" charset="0"/>
          <a:cs typeface="Calibri" panose="020F0502020204030204" pitchFamily="34" charset="0"/>
        </a:defRPr>
      </a:pPr>
      <a:endParaRPr lang="lv-LV"/>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Sheet1!$E$27:$E$33</cx:f>
        <cx:lvl ptCount="7">
          <cx:pt idx="0">Every month</cx:pt>
          <cx:pt idx="1">4 times per year</cx:pt>
          <cx:pt idx="2">2 times per year</cx:pt>
          <cx:pt idx="3">Once per year</cx:pt>
          <cx:pt idx="4">Once per 2-3 years</cx:pt>
          <cx:pt idx="5">Once per 4-5 years</cx:pt>
          <cx:pt idx="6">Only when major changes occur</cx:pt>
        </cx:lvl>
      </cx:strDim>
      <cx:numDim type="val">
        <cx:f>Sheet1!$F$27:$F$33</cx:f>
        <cx:lvl ptCount="7" formatCode="0%">
          <cx:pt idx="0">0</cx:pt>
          <cx:pt idx="1">0.089999999999999997</cx:pt>
          <cx:pt idx="2">0.34999999999999998</cx:pt>
          <cx:pt idx="3">0.23999999999999999</cx:pt>
          <cx:pt idx="4">0.16</cx:pt>
          <cx:pt idx="5">0.02</cx:pt>
          <cx:pt idx="6">0.14000000000000001</cx:pt>
        </cx:lvl>
      </cx:numDim>
    </cx:data>
  </cx:chartData>
  <cx:chart>
    <cx:plotArea>
      <cx:plotAreaRegion>
        <cx:series layoutId="funnel" uniqueId="{16323907-F27F-4F9D-8480-96531FCEC91D}">
          <cx:spPr>
            <a:solidFill>
              <a:srgbClr val="ED4D24"/>
            </a:solidFill>
          </cx:spPr>
          <cx:dataLabels>
            <cx:txPr>
              <a:bodyPr vertOverflow="overflow" horzOverflow="overflow" wrap="square" lIns="0" tIns="0" rIns="0" bIns="0"/>
              <a:lstStyle/>
              <a:p>
                <a:pPr algn="ctr" rtl="0">
                  <a:defRPr sz="1200" b="1"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lv-LV" sz="1200" b="1">
                  <a:latin typeface="Calibri" panose="020F0502020204030204" pitchFamily="34" charset="0"/>
                  <a:cs typeface="Calibri" panose="020F0502020204030204" pitchFamily="34" charset="0"/>
                </a:endParaRPr>
              </a:p>
            </cx:txPr>
            <cx:visibility seriesName="0" categoryName="0" value="1"/>
          </cx:dataLabels>
          <cx:dataId val="0"/>
        </cx:series>
      </cx:plotAreaRegion>
      <cx:axis id="0">
        <cx:catScaling gapWidth="0.0599999987"/>
        <cx:tickLabels/>
        <cx:txPr>
          <a:bodyPr vertOverflow="overflow" horzOverflow="overflow" wrap="square" lIns="0" tIns="0" rIns="0" bIns="0"/>
          <a:lstStyle/>
          <a:p>
            <a:pPr algn="ctr" rtl="0">
              <a:defRPr sz="1100" b="0" i="0">
                <a:solidFill>
                  <a:srgbClr val="404040"/>
                </a:solidFill>
                <a:latin typeface="Calibri" panose="020F0502020204030204" pitchFamily="34" charset="0"/>
                <a:ea typeface="Calibri" panose="020F0502020204030204" pitchFamily="34" charset="0"/>
                <a:cs typeface="Calibri" panose="020F0502020204030204" pitchFamily="34" charset="0"/>
              </a:defRPr>
            </a:pPr>
            <a:endParaRPr lang="lv-LV" sz="1100">
              <a:solidFill>
                <a:srgbClr val="404040"/>
              </a:solidFill>
              <a:latin typeface="Calibri" panose="020F0502020204030204" pitchFamily="34" charset="0"/>
              <a:cs typeface="Calibri" panose="020F0502020204030204" pitchFamily="34" charset="0"/>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12/14/2025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12/14/2025</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46DBEEED-4C11-5C2E-4609-AA44F65E9A0D}"/>
              </a:ext>
            </a:extLst>
          </p:cNvPr>
          <p:cNvSpPr>
            <a:spLocks noGrp="1"/>
          </p:cNvSpPr>
          <p:nvPr>
            <p:ph type="body" sz="quarter" idx="30" hasCustomPrompt="1"/>
          </p:nvPr>
        </p:nvSpPr>
        <p:spPr>
          <a:xfrm>
            <a:off x="559612" y="712890"/>
            <a:ext cx="6440449" cy="1204857"/>
          </a:xfrm>
          <a:prstGeom prst="rect">
            <a:avLst/>
          </a:prstGeom>
        </p:spPr>
        <p:txBody>
          <a:bodyPr>
            <a:noAutofit/>
          </a:bodyPr>
          <a:lstStyle>
            <a:lvl1pPr marL="0" indent="0" algn="l">
              <a:buNone/>
              <a:defRPr sz="2200" b="1"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3569564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4" name="Text Placeholder 32">
            <a:extLst>
              <a:ext uri="{FF2B5EF4-FFF2-40B4-BE49-F238E27FC236}">
                <a16:creationId xmlns:a16="http://schemas.microsoft.com/office/drawing/2014/main" id="{88A398E3-C3A1-0609-6648-793878DC77DC}"/>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6" name="Text Placeholder 32">
            <a:extLst>
              <a:ext uri="{FF2B5EF4-FFF2-40B4-BE49-F238E27FC236}">
                <a16:creationId xmlns:a16="http://schemas.microsoft.com/office/drawing/2014/main" id="{BD6D67D4-51CB-2E01-0282-E491B944092B}"/>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7" name="Text Placeholder 32">
            <a:extLst>
              <a:ext uri="{FF2B5EF4-FFF2-40B4-BE49-F238E27FC236}">
                <a16:creationId xmlns:a16="http://schemas.microsoft.com/office/drawing/2014/main" id="{B3D95722-8F21-9E8C-2551-59AEC4CA2187}"/>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E533D290-D36F-C90F-486E-079AB8CE7CD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92466936"/>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73326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9E3108-6525-22B2-AB15-ED302ED9BECF}"/>
              </a:ext>
            </a:extLst>
          </p:cNvPr>
          <p:cNvSpPr/>
          <p:nvPr userDrawn="1"/>
        </p:nvSpPr>
        <p:spPr>
          <a:xfrm>
            <a:off x="2214999" y="10336185"/>
            <a:ext cx="4866467" cy="184666"/>
          </a:xfrm>
          <a:prstGeom prst="rect">
            <a:avLst/>
          </a:prstGeom>
        </p:spPr>
        <p:txBody>
          <a:bodyPr wrap="square">
            <a:spAutoFit/>
          </a:bodyPr>
          <a:lstStyle/>
          <a:p>
            <a:pPr lvl="0" algn="r"/>
            <a:r>
              <a:rPr lang="en-GB" sz="600" spc="0" dirty="0">
                <a:solidFill>
                  <a:srgbClr val="404040"/>
                </a:solidFill>
                <a:latin typeface="Calibri" panose="020F0502020204030204" pitchFamily="34" charset="0"/>
                <a:cs typeface="Calibri" panose="020F0502020204030204" pitchFamily="34" charset="0"/>
              </a:rPr>
              <a:t>Sustainable Skills for Heating and Cooling Professionals</a:t>
            </a:r>
          </a:p>
        </p:txBody>
      </p:sp>
      <p:cxnSp>
        <p:nvCxnSpPr>
          <p:cNvPr id="4" name="Straight Connector 3">
            <a:extLst>
              <a:ext uri="{FF2B5EF4-FFF2-40B4-BE49-F238E27FC236}">
                <a16:creationId xmlns:a16="http://schemas.microsoft.com/office/drawing/2014/main" id="{2FD721EA-87CD-5A06-A4AA-BBD8FE19D3A9}"/>
              </a:ext>
            </a:extLst>
          </p:cNvPr>
          <p:cNvCxnSpPr>
            <a:cxnSpLocks/>
          </p:cNvCxnSpPr>
          <p:nvPr userDrawn="1"/>
        </p:nvCxnSpPr>
        <p:spPr>
          <a:xfrm rot="5400000" flipH="1">
            <a:off x="6956842" y="10432893"/>
            <a:ext cx="224149" cy="0"/>
          </a:xfrm>
          <a:prstGeom prst="line">
            <a:avLst/>
          </a:prstGeom>
          <a:noFill/>
          <a:ln w="9525" cap="flat">
            <a:solidFill>
              <a:srgbClr val="F37321"/>
            </a:solidFill>
            <a:prstDash val="solid"/>
            <a:miter lim="400000"/>
          </a:ln>
          <a:effectLst/>
          <a:sp3d/>
        </p:spPr>
        <p:style>
          <a:lnRef idx="0">
            <a:scrgbClr r="0" g="0" b="0"/>
          </a:lnRef>
          <a:fillRef idx="0">
            <a:scrgbClr r="0" g="0" b="0"/>
          </a:fillRef>
          <a:effectRef idx="0">
            <a:scrgbClr r="0" g="0" b="0"/>
          </a:effectRef>
          <a:fontRef idx="none"/>
        </p:style>
      </p:cxnSp>
      <p:sp>
        <p:nvSpPr>
          <p:cNvPr id="6" name="Slide Number Placeholder 5">
            <a:extLst>
              <a:ext uri="{FF2B5EF4-FFF2-40B4-BE49-F238E27FC236}">
                <a16:creationId xmlns:a16="http://schemas.microsoft.com/office/drawing/2014/main" id="{B8BFD89D-9FB5-C61C-8858-59CC4FDC7426}"/>
              </a:ext>
            </a:extLst>
          </p:cNvPr>
          <p:cNvSpPr txBox="1">
            <a:spLocks/>
          </p:cNvSpPr>
          <p:nvPr userDrawn="1"/>
        </p:nvSpPr>
        <p:spPr>
          <a:xfrm>
            <a:off x="7081465" y="10278061"/>
            <a:ext cx="345049" cy="277434"/>
          </a:xfrm>
          <a:prstGeom prst="rect">
            <a:avLst/>
          </a:prstGeom>
        </p:spPr>
        <p:txBody>
          <a:bodyPr vert="horz" lIns="91440" tIns="45720" rIns="91440" bIns="45720" rtlCol="0" anchor="ctr"/>
          <a:lstStyle>
            <a:defPPr>
              <a:defRPr lang="en-US"/>
            </a:defPPr>
            <a:lvl1pPr marL="0" algn="r" defTabSz="457200" rtl="0" eaLnBrk="1" latinLnBrk="0" hangingPunct="1">
              <a:defRPr sz="800" b="0" i="0" kern="120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solidFill>
                  <a:srgbClr val="404040"/>
                </a:solidFill>
              </a:rPr>
              <a:pPr/>
              <a:t>‹#›</a:t>
            </a:fld>
            <a:endParaRPr lang="en-US" dirty="0">
              <a:solidFill>
                <a:srgbClr val="404040"/>
              </a:solidFill>
            </a:endParaRP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energyworld.ro/2025/08/04/europes-energy-system-put-to-the-test-by-record-breaking-temperatures-some-power-plants-shut-down-there-were-major-power-outages" TargetMode="External"/><Relationship Id="rId7" Type="http://schemas.openxmlformats.org/officeDocument/2006/relationships/hyperlink" Target="https://iifiir.org/en/news/renewables-power-26-2-of-eu-heating-and-cooling-sweden-leads-the-way" TargetMode="External"/><Relationship Id="rId2" Type="http://schemas.openxmlformats.org/officeDocument/2006/relationships/hyperlink" Target="https://ec.europa.eu/eurostat/en/web/products-eurostat-news/w/ddn-20250625-2" TargetMode="External"/><Relationship Id="rId1" Type="http://schemas.openxmlformats.org/officeDocument/2006/relationships/slideLayout" Target="../slideLayouts/slideLayout3.xml"/><Relationship Id="rId6" Type="http://schemas.openxmlformats.org/officeDocument/2006/relationships/hyperlink" Target="https://ec.europa.eu/eurostat/web/products-eurostat-news/w/ddn-20250305-1" TargetMode="External"/><Relationship Id="rId5" Type="http://schemas.openxmlformats.org/officeDocument/2006/relationships/hyperlink" Target="https://www.iea.org/commentaries/staying-cool-without-overheating-the-energy-system" TargetMode="External"/><Relationship Id="rId4" Type="http://schemas.openxmlformats.org/officeDocument/2006/relationships/hyperlink" Target="https://ember-energy.org/latest-insights/global-electricity-review-202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gesetze-im-internet.de/enwg_2005/__14a.html" TargetMode="External"/><Relationship Id="rId2" Type="http://schemas.openxmlformats.org/officeDocument/2006/relationships/hyperlink" Target="https://www.berginsight.com/smart-electricity-meter-penetration-rate-in-europe-reached-63-percent-at-the-end-of-2024/" TargetMode="External"/><Relationship Id="rId1" Type="http://schemas.openxmlformats.org/officeDocument/2006/relationships/slideLayout" Target="../slideLayouts/slideLayout3.xml"/><Relationship Id="rId5" Type="http://schemas.openxmlformats.org/officeDocument/2006/relationships/hyperlink" Target="https://eudsoentity.eu/news/dso-entity-and-entso-e-submit-joint-methodology-on-flexibility-needs-assessment/" TargetMode="External"/><Relationship Id="rId4" Type="http://schemas.openxmlformats.org/officeDocument/2006/relationships/hyperlink" Target="https://www.entsoe.eu/tso-dso-flexibility-methodology/"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eus-energy-system/digitalisation-energy-system_en" TargetMode="External"/><Relationship Id="rId2" Type="http://schemas.openxmlformats.org/officeDocument/2006/relationships/hyperlink" Target="https://www.iea-dhc.org/fileadmin/documents/Annex_TS4/IEA_DHC_Annex_TS4_Guidebook_2023.pdf"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9.xml"/><Relationship Id="rId3" Type="http://schemas.openxmlformats.org/officeDocument/2006/relationships/slide" Target="slide14.xml"/><Relationship Id="rId7" Type="http://schemas.openxmlformats.org/officeDocument/2006/relationships/slide" Target="slide22.xml"/><Relationship Id="rId12" Type="http://schemas.openxmlformats.org/officeDocument/2006/relationships/slide" Target="slide28.xml"/><Relationship Id="rId2" Type="http://schemas.openxmlformats.org/officeDocument/2006/relationships/image" Target="../media/image12.jpeg"/><Relationship Id="rId16" Type="http://schemas.openxmlformats.org/officeDocument/2006/relationships/slide" Target="slide32.xml"/><Relationship Id="rId1" Type="http://schemas.openxmlformats.org/officeDocument/2006/relationships/slideLayout" Target="../slideLayouts/slideLayout3.xml"/><Relationship Id="rId6" Type="http://schemas.openxmlformats.org/officeDocument/2006/relationships/slide" Target="slide21.xml"/><Relationship Id="rId11" Type="http://schemas.openxmlformats.org/officeDocument/2006/relationships/slide" Target="slide26.xml"/><Relationship Id="rId5" Type="http://schemas.openxmlformats.org/officeDocument/2006/relationships/slide" Target="slide16.xml"/><Relationship Id="rId15" Type="http://schemas.openxmlformats.org/officeDocument/2006/relationships/slide" Target="slide31.xml"/><Relationship Id="rId10" Type="http://schemas.openxmlformats.org/officeDocument/2006/relationships/slide" Target="slide25.xml"/><Relationship Id="rId4" Type="http://schemas.openxmlformats.org/officeDocument/2006/relationships/slide" Target="slide15.xml"/><Relationship Id="rId9" Type="http://schemas.openxmlformats.org/officeDocument/2006/relationships/slide" Target="slide24.xml"/><Relationship Id="rId14" Type="http://schemas.openxmlformats.org/officeDocument/2006/relationships/slide" Target="slide30.xml"/></Relationships>
</file>

<file path=ppt/slides/_rels/slide14.xml.rels><?xml version="1.0" encoding="UTF-8" standalone="yes"?>
<Relationships xmlns="http://schemas.openxmlformats.org/package/2006/relationships"><Relationship Id="rId8" Type="http://schemas.openxmlformats.org/officeDocument/2006/relationships/hyperlink" Target="https://energy-poverty.ec.europa.eu/epah-indicators?indicator-inability+tkphmdqt+warm-eurostat+households-total+bynts+region-nuts+1-country-all+indicators-2024" TargetMode="External"/><Relationship Id="rId3" Type="http://schemas.openxmlformats.org/officeDocument/2006/relationships/hyperlink" Target="https://energytransition.org/2024/11/what-is-the-status-of-energy-poverty-in-the-european-union/" TargetMode="External"/><Relationship Id="rId7" Type="http://schemas.openxmlformats.org/officeDocument/2006/relationships/chart" Target="../charts/chart1.xml"/><Relationship Id="rId2" Type="http://schemas.openxmlformats.org/officeDocument/2006/relationships/hyperlink" Target="https://ecoltdgroup.com/mitigation-in-practice-energy-efficiency-in-residential-buildings/" TargetMode="External"/><Relationship Id="rId1" Type="http://schemas.openxmlformats.org/officeDocument/2006/relationships/slideLayout" Target="../slideLayouts/slideLayout3.xml"/><Relationship Id="rId6" Type="http://schemas.openxmlformats.org/officeDocument/2006/relationships/hyperlink" Target="https://www.iea.org/energy-system/buildings/district-heating" TargetMode="External"/><Relationship Id="rId5" Type="http://schemas.openxmlformats.org/officeDocument/2006/relationships/hyperlink" Target="https://ec.europa.eu/eurostat/web/products-eurostat-news/w/DDN-20230203-1" TargetMode="External"/><Relationship Id="rId4" Type="http://schemas.openxmlformats.org/officeDocument/2006/relationships/hyperlink" Target="https://doi.org/10.3390/en18133432"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energy.ec.europa.eu/topics/energy-efficiency/energy-efficiency-targets-directive-and-rules/energy-efficiency-directive_en" TargetMode="External"/><Relationship Id="rId3" Type="http://schemas.openxmlformats.org/officeDocument/2006/relationships/hyperlink" Target="https://doi.org/10.3390/en14040858" TargetMode="External"/><Relationship Id="rId7" Type="http://schemas.openxmlformats.org/officeDocument/2006/relationships/hyperlink" Target="https://ec.europa.eu/eurostat/web/products-eurostat-news/w/ddn-20250305-1" TargetMode="External"/><Relationship Id="rId2" Type="http://schemas.openxmlformats.org/officeDocument/2006/relationships/hyperlink" Target="https://joint-research-centre.ec.europa.eu/jrc-news-and-updates/whos-energy-poor-eu-its-more-complex-it-seems-2024-09-25_en" TargetMode="External"/><Relationship Id="rId1" Type="http://schemas.openxmlformats.org/officeDocument/2006/relationships/slideLayout" Target="../slideLayouts/slideLayout3.xml"/><Relationship Id="rId6" Type="http://schemas.openxmlformats.org/officeDocument/2006/relationships/hyperlink" Target="https://energy.ec.europa.eu/topics/renewable-energy/renewable-energy-directive-targets-and-rules/renewable-energy-directive_en" TargetMode="External"/><Relationship Id="rId11" Type="http://schemas.openxmlformats.org/officeDocument/2006/relationships/hyperlink" Target="https://finance.ec.europa.eu/sustainable-finance/tools-and-standards/eu-taxonomy-sustainable-activities_en" TargetMode="External"/><Relationship Id="rId5" Type="http://schemas.openxmlformats.org/officeDocument/2006/relationships/hyperlink" Target="https://doi.org/10.1017/9781009325844" TargetMode="External"/><Relationship Id="rId10" Type="http://schemas.openxmlformats.org/officeDocument/2006/relationships/hyperlink" Target="https://doi.org/10.3390/en18133432" TargetMode="External"/><Relationship Id="rId4" Type="http://schemas.openxmlformats.org/officeDocument/2006/relationships/hyperlink" Target="https://doi.org/10.3390/en17153762" TargetMode="External"/><Relationship Id="rId9" Type="http://schemas.openxmlformats.org/officeDocument/2006/relationships/hyperlink" Target="https://energy.ec.europa.eu/topics/energy-efficiency/energy-performance-buildings/energy-performance-buildings-directive_e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www.iea.org/reports/the-future-of-heat-pumps-in-china" TargetMode="External"/><Relationship Id="rId3" Type="http://schemas.openxmlformats.org/officeDocument/2006/relationships/hyperlink" Target="https://doi.org/10.3390/en18030645" TargetMode="External"/><Relationship Id="rId7" Type="http://schemas.openxmlformats.org/officeDocument/2006/relationships/hyperlink" Target="https://www.canarymedia.com/articles/heat-pumps/how-heat-pumps-can-maintain-their-momentum-in-2025-and-beyond" TargetMode="External"/><Relationship Id="rId2" Type="http://schemas.openxmlformats.org/officeDocument/2006/relationships/hyperlink" Target="https://ec.europa.eu/eurostat/web/products-eurostat-news/w/DDN-20230203-1" TargetMode="External"/><Relationship Id="rId1" Type="http://schemas.openxmlformats.org/officeDocument/2006/relationships/slideLayout" Target="../slideLayouts/slideLayout3.xml"/><Relationship Id="rId6" Type="http://schemas.openxmlformats.org/officeDocument/2006/relationships/hyperlink" Target="https://www.irs.gov/credits-deductions/energy-efficient-home-improvement-credit" TargetMode="External"/><Relationship Id="rId5" Type="http://schemas.openxmlformats.org/officeDocument/2006/relationships/hyperlink" Target="https://doi.org/10.3390/buildings14082267" TargetMode="External"/><Relationship Id="rId4" Type="http://schemas.openxmlformats.org/officeDocument/2006/relationships/hyperlink" Target="https://www.openaccessgovernment.org/heat-pumps-and-urban-heating-as-a-cornerstone-of-sustainable-cities/171234/"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3390/buildings14082267" TargetMode="External"/><Relationship Id="rId2" Type="http://schemas.openxmlformats.org/officeDocument/2006/relationships/hyperlink" Target="https://www.iea.org/energy-system/buildings/district-heating" TargetMode="External"/><Relationship Id="rId1" Type="http://schemas.openxmlformats.org/officeDocument/2006/relationships/slideLayout" Target="../slideLayouts/slideLayout3.xml"/><Relationship Id="rId6" Type="http://schemas.openxmlformats.org/officeDocument/2006/relationships/hyperlink" Target="https://doi.org/10.3390/en18030645" TargetMode="External"/><Relationship Id="rId5" Type="http://schemas.openxmlformats.org/officeDocument/2006/relationships/hyperlink" Target="https://heatroadmap.eu/wp-content/uploads/2018/11/STRATEGO-WP2-Country-Report-Italy.pdf" TargetMode="External"/><Relationship Id="rId4" Type="http://schemas.openxmlformats.org/officeDocument/2006/relationships/hyperlink" Target="https://www.europarl.europa.eu/doceo/document/TA-9-2024-0049_EN.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greeneuropeanjournal.eu/up-in-smoke-the-biomass-energy-paradox/" TargetMode="External"/><Relationship Id="rId2" Type="http://schemas.openxmlformats.org/officeDocument/2006/relationships/hyperlink" Target="https://doi.org/10.1186/s40517-024-00308-3" TargetMode="External"/><Relationship Id="rId1" Type="http://schemas.openxmlformats.org/officeDocument/2006/relationships/slideLayout" Target="../slideLayouts/slideLayout3.xml"/><Relationship Id="rId6" Type="http://schemas.openxmlformats.org/officeDocument/2006/relationships/hyperlink" Target="https://www.europarl.europa.eu/doceo/document/TA-9-2024-0049_EN.html" TargetMode="External"/><Relationship Id="rId5" Type="http://schemas.openxmlformats.org/officeDocument/2006/relationships/hyperlink" Target="https://single-market-economy.ec.europa.eu/industry/sustainability/net-zero-industry-act_en" TargetMode="External"/><Relationship Id="rId4" Type="http://schemas.openxmlformats.org/officeDocument/2006/relationships/hyperlink" Target="https://doi.org/10.1007/s12053-024-10215-y"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4.png"/><Relationship Id="rId3" Type="http://schemas.openxmlformats.org/officeDocument/2006/relationships/slide" Target="slide13.xml"/><Relationship Id="rId7" Type="http://schemas.openxmlformats.org/officeDocument/2006/relationships/slide" Target="slide48.xml"/><Relationship Id="rId12" Type="http://schemas.openxmlformats.org/officeDocument/2006/relationships/slide" Target="slide83.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slide" Target="slide33.xml"/><Relationship Id="rId11" Type="http://schemas.openxmlformats.org/officeDocument/2006/relationships/slide" Target="slide80.xml"/><Relationship Id="rId5" Type="http://schemas.openxmlformats.org/officeDocument/2006/relationships/slide" Target="slide4.xml"/><Relationship Id="rId10" Type="http://schemas.openxmlformats.org/officeDocument/2006/relationships/slide" Target="slide76.xml"/><Relationship Id="rId4" Type="http://schemas.openxmlformats.org/officeDocument/2006/relationships/slide" Target="slide3.xml"/><Relationship Id="rId9" Type="http://schemas.openxmlformats.org/officeDocument/2006/relationships/slide" Target="slide75.xml"/><Relationship Id="rId1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hyperlink" Target="https://www.energystar.gov/products/heating_cooling/smart_thermostats/smart_thermostat_faq" TargetMode="External"/><Relationship Id="rId3" Type="http://schemas.openxmlformats.org/officeDocument/2006/relationships/hyperlink" Target="https://doi.org/10.3390/en17071688" TargetMode="External"/><Relationship Id="rId7" Type="http://schemas.openxmlformats.org/officeDocument/2006/relationships/hyperlink" Target="https://doi.org/10.2478/rtuect-2024-0067" TargetMode="External"/><Relationship Id="rId2" Type="http://schemas.openxmlformats.org/officeDocument/2006/relationships/hyperlink" Target="https://energy.ec.europa.eu/topics/markets-and-consumers/hydrogen-and-decarbonised-gas-market_en" TargetMode="External"/><Relationship Id="rId1" Type="http://schemas.openxmlformats.org/officeDocument/2006/relationships/slideLayout" Target="../slideLayouts/slideLayout3.xml"/><Relationship Id="rId6" Type="http://schemas.openxmlformats.org/officeDocument/2006/relationships/hyperlink" Target="https://newheat.com/en/waste-heat-the-first-resource-to-exploit-for-renewable-and-sustainable-heat/" TargetMode="External"/><Relationship Id="rId11" Type="http://schemas.openxmlformats.org/officeDocument/2006/relationships/hyperlink" Target="https://www.buildings.com/building-systems-om/hvac/article/55280698/why-2025-is-the-tipping-point-for-smart-hvac-integration-in-every-building" TargetMode="External"/><Relationship Id="rId5" Type="http://schemas.openxmlformats.org/officeDocument/2006/relationships/hyperlink" Target="https://www.ademe.fr/en/futures-in-transition/key-messages/" TargetMode="External"/><Relationship Id="rId10" Type="http://schemas.openxmlformats.org/officeDocument/2006/relationships/hyperlink" Target="https://www.facilitiesdive.com/news/indoor-air-quality-with-energy-efficiency-possible/731495/" TargetMode="External"/><Relationship Id="rId4" Type="http://schemas.openxmlformats.org/officeDocument/2006/relationships/hyperlink" Target="https://www.openaccessgovernment.org/uk-government-is-shifting-its-focus-to-electricity-for-low-carbon-heating/177068/" TargetMode="External"/><Relationship Id="rId9" Type="http://schemas.openxmlformats.org/officeDocument/2006/relationships/hyperlink" Target="https://thechillbrothers.com/smart-home-and-hvac-how-energy-management-is-shaping-future-spending/"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doi.org/10.3390/en18133432" TargetMode="External"/><Relationship Id="rId3" Type="http://schemas.openxmlformats.org/officeDocument/2006/relationships/hyperlink" Target="https://doi.org/10.3390/su17094164" TargetMode="External"/><Relationship Id="rId7" Type="http://schemas.openxmlformats.org/officeDocument/2006/relationships/hyperlink" Target="https://www.openaccessgovernment.org/uk-government-is-shifting-its-focus-to-electricity-for-low-carbon-heating/177068/" TargetMode="External"/><Relationship Id="rId2" Type="http://schemas.openxmlformats.org/officeDocument/2006/relationships/hyperlink" Target="https://ecoltdgroup.com/mitigation-in-practice-energy-efficiency-in-residential-buildings/" TargetMode="External"/><Relationship Id="rId1" Type="http://schemas.openxmlformats.org/officeDocument/2006/relationships/slideLayout" Target="../slideLayouts/slideLayout3.xml"/><Relationship Id="rId6" Type="http://schemas.openxmlformats.org/officeDocument/2006/relationships/hyperlink" Target="https://www.canarymedia.com/articles/heat-pumps/how-heat-pumps-can-maintain-their-momentum-in-2025-and-beyond" TargetMode="External"/><Relationship Id="rId11" Type="http://schemas.openxmlformats.org/officeDocument/2006/relationships/hyperlink" Target="https://thechillbrothers.com/smart-home-and-hvac-how-energy-management-is-shaping-future-spending/" TargetMode="External"/><Relationship Id="rId5" Type="http://schemas.openxmlformats.org/officeDocument/2006/relationships/hyperlink" Target="https://www.irs.gov/credits-deductions/energy-efficient-home-improvement-credit" TargetMode="External"/><Relationship Id="rId10" Type="http://schemas.openxmlformats.org/officeDocument/2006/relationships/hyperlink" Target="https://doi.org/10.2478/rtuect-2024-0067" TargetMode="External"/><Relationship Id="rId4" Type="http://schemas.openxmlformats.org/officeDocument/2006/relationships/hyperlink" Target="https://www.iea.org/reports/the-future-of-heat-pumps-in-china" TargetMode="External"/><Relationship Id="rId9" Type="http://schemas.openxmlformats.org/officeDocument/2006/relationships/hyperlink" Target="https://heatpumpingtechnologies.org/iea-global-energy-review-2025-main-takeaways-for-heat-pump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energytransition.org/2024/11/what-is-the-status-of-energy-poverty-in-the-european-union/" TargetMode="External"/><Relationship Id="rId3" Type="http://schemas.openxmlformats.org/officeDocument/2006/relationships/hyperlink" Target="https://energy.ec.europa.eu/topics/energy-efficiency/heat-pumps_en" TargetMode="External"/><Relationship Id="rId7" Type="http://schemas.openxmlformats.org/officeDocument/2006/relationships/hyperlink" Target="https://doi.org/10.3390/en14040858" TargetMode="External"/><Relationship Id="rId2" Type="http://schemas.openxmlformats.org/officeDocument/2006/relationships/hyperlink" Target="https://doi.org/10.3390/buildings14082267" TargetMode="External"/><Relationship Id="rId1" Type="http://schemas.openxmlformats.org/officeDocument/2006/relationships/slideLayout" Target="../slideLayouts/slideLayout3.xml"/><Relationship Id="rId6" Type="http://schemas.openxmlformats.org/officeDocument/2006/relationships/hyperlink" Target="https://thechillbrothers.com/smart-home-and-hvac-how-energy-management-is-shaping-future-spending/" TargetMode="External"/><Relationship Id="rId5" Type="http://schemas.openxmlformats.org/officeDocument/2006/relationships/hyperlink" Target="https://www.facilitiesdive.com/news/indoor-air-quality-with-energy-efficiency-possible/731495/" TargetMode="External"/><Relationship Id="rId10" Type="http://schemas.openxmlformats.org/officeDocument/2006/relationships/hyperlink" Target="https://ec.europa.eu/commission/presscorner/detail/en/ip_20_1835" TargetMode="External"/><Relationship Id="rId4" Type="http://schemas.openxmlformats.org/officeDocument/2006/relationships/hyperlink" Target="https://doi.org/10.3390/en18030645" TargetMode="External"/><Relationship Id="rId9" Type="http://schemas.openxmlformats.org/officeDocument/2006/relationships/hyperlink" Target="https://single-market-economy.ec.europa.eu/industry/sustainability/net-zero-industry-act_e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36.xml"/><Relationship Id="rId7" Type="http://schemas.openxmlformats.org/officeDocument/2006/relationships/slide" Target="slide43.xml"/><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slide" Target="slide40.xml"/><Relationship Id="rId5" Type="http://schemas.openxmlformats.org/officeDocument/2006/relationships/slide" Target="slide38.xml"/><Relationship Id="rId4" Type="http://schemas.openxmlformats.org/officeDocument/2006/relationships/slide" Target="slide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doi.org/10.2777/33415" TargetMode="External"/><Relationship Id="rId3" Type="http://schemas.openxmlformats.org/officeDocument/2006/relationships/hyperlink" Target="https://energy.ec.europa.eu/topics/energy-efficiency/energy-efficiency-targets-directive-and-rules/energy-efficiency-directive_en" TargetMode="External"/><Relationship Id="rId7" Type="http://schemas.openxmlformats.org/officeDocument/2006/relationships/hyperlink" Target="https://eu-mayors.ec.europa.eu/sites/default/files/2024-04/Heating%20and%20Cooling%20Structured%20Summary%20Final.pdf"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commission.europa.eu/topics/energy/repowereu_en" TargetMode="External"/><Relationship Id="rId11" Type="http://schemas.openxmlformats.org/officeDocument/2006/relationships/hyperlink" Target="https://ec.europa.eu/commission/presscorner/detail/en/ip_20_1835" TargetMode="External"/><Relationship Id="rId5" Type="http://schemas.openxmlformats.org/officeDocument/2006/relationships/hyperlink" Target="https://energy.ec.europa.eu/topics/energy-efficiency/energy-performance-buildings/energy-performance-buildings-directive_en" TargetMode="External"/><Relationship Id="rId10" Type="http://schemas.openxmlformats.org/officeDocument/2006/relationships/hyperlink" Target="https://eur-lex.europa.eu/legal-content/EN/TXT/?uri=CELEX%3A32021R1119" TargetMode="External"/><Relationship Id="rId4" Type="http://schemas.openxmlformats.org/officeDocument/2006/relationships/hyperlink" Target="https://energy.ec.europa.eu/topics/renewable-energy/renewable-energy-directive-targets-and-rules/renewable-energy-directive_en" TargetMode="External"/><Relationship Id="rId9" Type="http://schemas.openxmlformats.org/officeDocument/2006/relationships/hyperlink" Target="https://eur-lex.europa.eu/legal-content/EN/TXT/?uri=CELEX%3A52020DC0562"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8" Type="http://schemas.openxmlformats.org/officeDocument/2006/relationships/slide" Target="slide63.xml"/><Relationship Id="rId3" Type="http://schemas.openxmlformats.org/officeDocument/2006/relationships/slide" Target="slide50.xml"/><Relationship Id="rId7" Type="http://schemas.openxmlformats.org/officeDocument/2006/relationships/slide" Target="slide62.xml"/><Relationship Id="rId2" Type="http://schemas.openxmlformats.org/officeDocument/2006/relationships/image" Target="../media/image26.jpeg"/><Relationship Id="rId1" Type="http://schemas.openxmlformats.org/officeDocument/2006/relationships/slideLayout" Target="../slideLayouts/slideLayout3.xml"/><Relationship Id="rId6" Type="http://schemas.openxmlformats.org/officeDocument/2006/relationships/slide" Target="slide57.xml"/><Relationship Id="rId5" Type="http://schemas.openxmlformats.org/officeDocument/2006/relationships/slide" Target="slide55.xml"/><Relationship Id="rId10" Type="http://schemas.openxmlformats.org/officeDocument/2006/relationships/slide" Target="slide74.xml"/><Relationship Id="rId4" Type="http://schemas.openxmlformats.org/officeDocument/2006/relationships/slide" Target="slide53.xml"/><Relationship Id="rId9" Type="http://schemas.openxmlformats.org/officeDocument/2006/relationships/slide" Target="slide6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eur-lex.europa.eu/legal-content/EN/TXT/?uri=CELEX%3A32020R0852"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290.png"/><Relationship Id="rId2" Type="http://schemas.microsoft.com/office/2014/relationships/chartEx" Target="../charts/chartEx1.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6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slide" Target="slide11.xml"/></Relationships>
</file>

<file path=ppt/slides/_rels/slide80.xml.rels><?xml version="1.0" encoding="UTF-8" standalone="yes"?>
<Relationships xmlns="http://schemas.openxmlformats.org/package/2006/relationships"><Relationship Id="rId8" Type="http://schemas.openxmlformats.org/officeDocument/2006/relationships/hyperlink" Target="https://www.facilitiesdive.com/news/indoor-air-quality-with-energy-efficiency-possible/731495/" TargetMode="External"/><Relationship Id="rId13" Type="http://schemas.openxmlformats.org/officeDocument/2006/relationships/hyperlink" Target="https://ecoltdgroup.com/mitigation-in-practice-energy-efficiency-in-residential-buildings/" TargetMode="External"/><Relationship Id="rId18" Type="http://schemas.openxmlformats.org/officeDocument/2006/relationships/hyperlink" Target="https://www.entsoe.eu/tso-dso-flexibility-methodology/" TargetMode="External"/><Relationship Id="rId3" Type="http://schemas.openxmlformats.org/officeDocument/2006/relationships/hyperlink" Target="https://doi.org/10.3390/en17071688" TargetMode="External"/><Relationship Id="rId21" Type="http://schemas.openxmlformats.org/officeDocument/2006/relationships/hyperlink" Target="https://finance.ec.europa.eu/sustainable-finance/tools-and-standards/eu-taxonomy-sustainable-activities_en" TargetMode="External"/><Relationship Id="rId7" Type="http://schemas.openxmlformats.org/officeDocument/2006/relationships/hyperlink" Target="https://doi.org/10.3390/en14040858" TargetMode="External"/><Relationship Id="rId12" Type="http://schemas.openxmlformats.org/officeDocument/2006/relationships/hyperlink" Target="https://newheat.com/en/waste-heat-the-first-resource-to-exploit-for-renewable-and-sustainable-heat/" TargetMode="External"/><Relationship Id="rId17" Type="http://schemas.openxmlformats.org/officeDocument/2006/relationships/hyperlink" Target="https://energy-poverty.ec.europa.eu/epah-indicators" TargetMode="External"/><Relationship Id="rId2" Type="http://schemas.openxmlformats.org/officeDocument/2006/relationships/hyperlink" Target="https://www.ademe.fr/en/futures-in-transition/key-messages/" TargetMode="External"/><Relationship Id="rId16" Type="http://schemas.openxmlformats.org/officeDocument/2006/relationships/hyperlink" Target="https://ember-energy.org/latest-insights/global-electricity-review-2025/" TargetMode="External"/><Relationship Id="rId20" Type="http://schemas.openxmlformats.org/officeDocument/2006/relationships/hyperlink" Target="https://eur-lex.europa.eu/legal-content/EN/TXT/?uri=CELEX%3A52020DC0562" TargetMode="External"/><Relationship Id="rId1" Type="http://schemas.openxmlformats.org/officeDocument/2006/relationships/slideLayout" Target="../slideLayouts/slideLayout2.xml"/><Relationship Id="rId6" Type="http://schemas.openxmlformats.org/officeDocument/2006/relationships/hyperlink" Target="https://doi.org/10.2777/33415" TargetMode="External"/><Relationship Id="rId11" Type="http://schemas.openxmlformats.org/officeDocument/2006/relationships/hyperlink" Target="https://energytransition.org/2024/11/what-is-the-status-of-energy-poverty-in-the-european-union/" TargetMode="External"/><Relationship Id="rId5" Type="http://schemas.openxmlformats.org/officeDocument/2006/relationships/hyperlink" Target="https://www.berginsight.com/smart-electricity-meter-penetration-rate-in-europe-reached-63-percent-at-the-end-of-2024/" TargetMode="External"/><Relationship Id="rId15" Type="http://schemas.openxmlformats.org/officeDocument/2006/relationships/hyperlink" Target="https://energyworld.ro/2025/08/04/europes-energy-system-put-to-the-test-by-record-breaking-temperatures-some-power-plants-shut-down-there-were-major-power-outages" TargetMode="External"/><Relationship Id="rId10" Type="http://schemas.openxmlformats.org/officeDocument/2006/relationships/hyperlink" Target="https://heatroadmap.eu/wp-content/uploads/2018/11/STRATEGO-WP2-Country-Report-Italy.pdf" TargetMode="External"/><Relationship Id="rId19" Type="http://schemas.openxmlformats.org/officeDocument/2006/relationships/hyperlink" Target="https://eudsoentity.eu/news/dso-entity-and-entso-e-submit-joint-methodology-on-flexibility-needs-assessment/" TargetMode="External"/><Relationship Id="rId4" Type="http://schemas.openxmlformats.org/officeDocument/2006/relationships/hyperlink" Target="https://www.openaccessgovernment.org/uk-government-is-shifting-its-focus-to-electricity-for-low-carbon-heating/177068/" TargetMode="External"/><Relationship Id="rId9" Type="http://schemas.openxmlformats.org/officeDocument/2006/relationships/hyperlink" Target="https://www.ceicdata.com/en/countries" TargetMode="External"/><Relationship Id="rId14" Type="http://schemas.openxmlformats.org/officeDocument/2006/relationships/hyperlink" Target="https://www.energystar.gov/products/heating_cooling/smart_thermostats/smart_thermostat_faq" TargetMode="External"/></Relationships>
</file>

<file path=ppt/slides/_rels/slide81.xml.rels><?xml version="1.0" encoding="UTF-8" standalone="yes"?>
<Relationships xmlns="http://schemas.openxmlformats.org/package/2006/relationships"><Relationship Id="rId8" Type="http://schemas.openxmlformats.org/officeDocument/2006/relationships/hyperlink" Target="https://single-market-economy.ec.europa.eu/industry/sustainability/net-zero-industry-act_en" TargetMode="External"/><Relationship Id="rId13" Type="http://schemas.openxmlformats.org/officeDocument/2006/relationships/hyperlink" Target="https://energy.ec.europa.eu/topics/eus-energy-system_en" TargetMode="External"/><Relationship Id="rId18" Type="http://schemas.openxmlformats.org/officeDocument/2006/relationships/hyperlink" Target="https://ec.europa.eu/eurostat" TargetMode="External"/><Relationship Id="rId3" Type="http://schemas.openxmlformats.org/officeDocument/2006/relationships/hyperlink" Target="https://eur-lex.europa.eu/legal-content/EN/TXT/?uri=CELEX:32021R1119" TargetMode="External"/><Relationship Id="rId21" Type="http://schemas.openxmlformats.org/officeDocument/2006/relationships/hyperlink" Target="https://doi.org/10.3390/en18133432" TargetMode="External"/><Relationship Id="rId7" Type="http://schemas.openxmlformats.org/officeDocument/2006/relationships/hyperlink" Target="https://energy.ec.europa.eu/topics/energy-efficiency/energy-efficiency-targets-directive-and-rules/energy-efficiency-directive_en" TargetMode="External"/><Relationship Id="rId12" Type="http://schemas.openxmlformats.org/officeDocument/2006/relationships/hyperlink" Target="https://energy.ec.europa.eu/topics/markets-and-consumers/hydrogen-and-decarbonised-gas-market_en" TargetMode="External"/><Relationship Id="rId17" Type="http://schemas.openxmlformats.org/officeDocument/2006/relationships/hyperlink" Target="https://ec.europa.eu/eurostat/web/products-eurostat-news/w/DDN-20230203-1" TargetMode="External"/><Relationship Id="rId2" Type="http://schemas.openxmlformats.org/officeDocument/2006/relationships/hyperlink" Target="https://eur-lex.europa.eu/legal-content/EN/TXT/?uri=CELEX%3A32021R1119" TargetMode="External"/><Relationship Id="rId16" Type="http://schemas.openxmlformats.org/officeDocument/2006/relationships/hyperlink" Target="https://eur-lex.europa.eu/legal-content/EN/TXT/?uri=CELEX%3A32020R0852" TargetMode="External"/><Relationship Id="rId20" Type="http://schemas.openxmlformats.org/officeDocument/2006/relationships/hyperlink" Target="https://ec.europa.eu/eurostat/databrowser/view/nrg_chdd_a/default/map?lang=en" TargetMode="External"/><Relationship Id="rId1" Type="http://schemas.openxmlformats.org/officeDocument/2006/relationships/slideLayout" Target="../slideLayouts/slideLayout2.xml"/><Relationship Id="rId6" Type="http://schemas.openxmlformats.org/officeDocument/2006/relationships/hyperlink" Target="https://eu-mayors.ec.europa.eu/sites/default/files/2024-04/Heating%20and%20Cooling%20Structured%20Summary%20Final.pdf" TargetMode="External"/><Relationship Id="rId11" Type="http://schemas.openxmlformats.org/officeDocument/2006/relationships/hyperlink" Target="https://energy.ec.europa.eu/topics/energy-efficiency/heat-pumps_en" TargetMode="External"/><Relationship Id="rId5" Type="http://schemas.openxmlformats.org/officeDocument/2006/relationships/hyperlink" Target="https://commission.europa.eu/topics/energy/repowereu_en" TargetMode="External"/><Relationship Id="rId15" Type="http://schemas.openxmlformats.org/officeDocument/2006/relationships/hyperlink" Target="https://www.europarl.europa.eu/doceo/document/TA-9-2024-0049_EN.html" TargetMode="External"/><Relationship Id="rId10" Type="http://schemas.openxmlformats.org/officeDocument/2006/relationships/hyperlink" Target="https://energy.ec.europa.eu/topics/energy-efficiency/energy-performance-buildings/energy-performance-buildings-directive_en" TargetMode="External"/><Relationship Id="rId19" Type="http://schemas.openxmlformats.org/officeDocument/2006/relationships/hyperlink" Target="https://ec.europa.eu/eurostat/en/web/products-eurostat-news/w/ddn-20250625-2" TargetMode="External"/><Relationship Id="rId4" Type="http://schemas.openxmlformats.org/officeDocument/2006/relationships/hyperlink" Target="https://ec.europa.eu/commission/presscorner/detail/en/ip_20_1835" TargetMode="External"/><Relationship Id="rId9" Type="http://schemas.openxmlformats.org/officeDocument/2006/relationships/hyperlink" Target="https://energy.ec.europa.eu/topics/renewable-energy/renewable-energy-directive-targets-and-rules/renewable-energy-directive_en" TargetMode="External"/><Relationship Id="rId14" Type="http://schemas.openxmlformats.org/officeDocument/2006/relationships/hyperlink" Target="https://joint-research-centre.ec.europa.eu/jrc-news-and-updates/whos-energy-poor-eu-its-more-complex-it-seems-2024-09-25_en" TargetMode="External"/><Relationship Id="rId22" Type="http://schemas.openxmlformats.org/officeDocument/2006/relationships/hyperlink" Target="https://doi.org/10.1186/s40517-024-00308-3" TargetMode="External"/></Relationships>
</file>

<file path=ppt/slides/_rels/slide82.xml.rels><?xml version="1.0" encoding="UTF-8" standalone="yes"?>
<Relationships xmlns="http://schemas.openxmlformats.org/package/2006/relationships"><Relationship Id="rId8" Type="http://schemas.openxmlformats.org/officeDocument/2006/relationships/hyperlink" Target="https://thechillbrothers.com/smart-home-and-hvac-how-energy-management-is-shaping-future-spending/" TargetMode="External"/><Relationship Id="rId13" Type="http://schemas.openxmlformats.org/officeDocument/2006/relationships/hyperlink" Target="https://doi.org/10.3390/su17094164" TargetMode="External"/><Relationship Id="rId18" Type="http://schemas.openxmlformats.org/officeDocument/2006/relationships/hyperlink" Target="https://www.greeneuropeanjournal.eu/up-in-smoke-the-biomass-energy-paradox/" TargetMode="External"/><Relationship Id="rId3" Type="http://schemas.openxmlformats.org/officeDocument/2006/relationships/hyperlink" Target="https://www.iea.org/reports/the-future-of-heat-pumps-in-china" TargetMode="External"/><Relationship Id="rId21" Type="http://schemas.openxmlformats.org/officeDocument/2006/relationships/hyperlink" Target="https://doi.org/10.2478/rtuect-2024-0067" TargetMode="External"/><Relationship Id="rId7" Type="http://schemas.openxmlformats.org/officeDocument/2006/relationships/hyperlink" Target="https://www.irs.gov/credits-deductions/energy-efficient-home-improvement-credit" TargetMode="External"/><Relationship Id="rId12" Type="http://schemas.openxmlformats.org/officeDocument/2006/relationships/hyperlink" Target="https://www.rehva.eu/fileadmin/user_upload/2024/GB34_WWHR-1-24_protected.pdf" TargetMode="External"/><Relationship Id="rId17" Type="http://schemas.openxmlformats.org/officeDocument/2006/relationships/hyperlink" Target="https://doi.org/10.3390/en17153762" TargetMode="External"/><Relationship Id="rId2" Type="http://schemas.openxmlformats.org/officeDocument/2006/relationships/hyperlink" Target="https://www.iea.org/energy-system/buildings/district-heating" TargetMode="External"/><Relationship Id="rId16" Type="http://schemas.openxmlformats.org/officeDocument/2006/relationships/hyperlink" Target="https://www.iea-dhc.org/fileadmin/documents/Annex_TS4/IEA_DHC_Annex_TS4_Guidebook_2023.pdf" TargetMode="External"/><Relationship Id="rId20" Type="http://schemas.openxmlformats.org/officeDocument/2006/relationships/hyperlink" Target="https://www.iea.org/commentaries/staying-cool-without-overheating-the-energy-system" TargetMode="External"/><Relationship Id="rId1" Type="http://schemas.openxmlformats.org/officeDocument/2006/relationships/slideLayout" Target="../slideLayouts/slideLayout2.xml"/><Relationship Id="rId6" Type="http://schemas.openxmlformats.org/officeDocument/2006/relationships/hyperlink" Target="https://heatpumpingtechnologies.org/iea-global-energy-review-2025-main-takeaways-for-heat-pumps/" TargetMode="External"/><Relationship Id="rId11" Type="http://schemas.openxmlformats.org/officeDocument/2006/relationships/hyperlink" Target="https://doi.org/10.3390/buildings14082267" TargetMode="External"/><Relationship Id="rId5" Type="http://schemas.openxmlformats.org/officeDocument/2006/relationships/hyperlink" Target="https://doi.org/10.1017/9781009325844" TargetMode="External"/><Relationship Id="rId15" Type="http://schemas.openxmlformats.org/officeDocument/2006/relationships/hyperlink" Target="https://www.canarymedia.com/articles/heat-pumps/how-heat-pumps-can-maintain-their-momentum-in-2025-and-beyond" TargetMode="External"/><Relationship Id="rId10" Type="http://schemas.openxmlformats.org/officeDocument/2006/relationships/hyperlink" Target="https://www.buildings.com/building-systems-om/hvac/article/55280698/why-2025-is-the-tipping-point-for-smart-hvac-integration-in-every-building" TargetMode="External"/><Relationship Id="rId19" Type="http://schemas.openxmlformats.org/officeDocument/2006/relationships/hyperlink" Target="https://doi.org/10.3390/en18030645" TargetMode="External"/><Relationship Id="rId4" Type="http://schemas.openxmlformats.org/officeDocument/2006/relationships/hyperlink" Target="https://iifiir.org/en/news/renewables-power-26-2-of-eu-heating-and-cooling-sweden-leads-the-way" TargetMode="External"/><Relationship Id="rId9" Type="http://schemas.openxmlformats.org/officeDocument/2006/relationships/hyperlink" Target="https://doi.org/10.1007/s12053-024-10215-y" TargetMode="External"/><Relationship Id="rId14" Type="http://schemas.openxmlformats.org/officeDocument/2006/relationships/hyperlink" Target="https://www.openaccessgovernment.org/heat-pumps-and-urban-heating-as-a-cornerstone-of-sustainable-cities/171234/"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facebook.com/profile.php?id=61573831844661" TargetMode="External"/><Relationship Id="rId7" Type="http://schemas.openxmlformats.org/officeDocument/2006/relationships/hyperlink" Target="https://repowerregions.eu/"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www.linkedin.com/company/repower-regions/?viewAsMember=tru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ec.europa.eu/eurostat/databrowser/view/nrg_chdd_a/default/map?lang=en&amp;category=nrg.nrg_chdd"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BC1D54B-C58E-3272-5A69-92D5DF1857BE}"/>
            </a:ext>
          </a:extLst>
        </p:cNvPr>
        <p:cNvGrpSpPr/>
        <p:nvPr/>
      </p:nvGrpSpPr>
      <p:grpSpPr>
        <a:xfrm>
          <a:off x="0" y="0"/>
          <a:ext cx="0" cy="0"/>
          <a:chOff x="0" y="0"/>
          <a:chExt cx="0" cy="0"/>
        </a:xfrm>
      </p:grpSpPr>
      <p:pic>
        <p:nvPicPr>
          <p:cNvPr id="7" name="Picture 6" descr="A person in orange vest and hard hat holding a metal bar&#10;&#10;AI-generated content may be incorrect.">
            <a:extLst>
              <a:ext uri="{FF2B5EF4-FFF2-40B4-BE49-F238E27FC236}">
                <a16:creationId xmlns:a16="http://schemas.microsoft.com/office/drawing/2014/main" id="{460B4D8F-EA93-5788-743F-FE4B530810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590" r="6590"/>
          <a:stretch>
            <a:fillRect/>
          </a:stretch>
        </p:blipFill>
        <p:spPr>
          <a:xfrm>
            <a:off x="-1" y="2103567"/>
            <a:ext cx="6899875" cy="5298277"/>
          </a:xfrm>
          <a:prstGeom prst="rect">
            <a:avLst/>
          </a:prstGeom>
        </p:spPr>
      </p:pic>
      <p:sp>
        <p:nvSpPr>
          <p:cNvPr id="5" name="Graphic 4">
            <a:extLst>
              <a:ext uri="{FF2B5EF4-FFF2-40B4-BE49-F238E27FC236}">
                <a16:creationId xmlns:a16="http://schemas.microsoft.com/office/drawing/2014/main" id="{340AAA85-1824-5193-7E79-1EF13AE621BA}"/>
              </a:ext>
            </a:extLst>
          </p:cNvPr>
          <p:cNvSpPr/>
          <p:nvPr/>
        </p:nvSpPr>
        <p:spPr>
          <a:xfrm rot="5400000">
            <a:off x="2165614" y="4102617"/>
            <a:ext cx="2585001" cy="690825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74000">
                <a:srgbClr val="33A5CC">
                  <a:alpha val="69000"/>
                </a:srgbClr>
              </a:gs>
              <a:gs pos="99000">
                <a:srgbClr val="77CBC4"/>
              </a:gs>
            </a:gsLst>
            <a:lin ang="5400000" scaled="0"/>
          </a:gradFill>
          <a:ln w="2370" cap="flat">
            <a:noFill/>
            <a:prstDash val="solid"/>
            <a:miter/>
          </a:ln>
        </p:spPr>
        <p:txBody>
          <a:bodyPr rtlCol="0" anchor="ctr"/>
          <a:lstStyle/>
          <a:p>
            <a:endParaRPr lang="en-US" dirty="0"/>
          </a:p>
        </p:txBody>
      </p:sp>
      <p:sp>
        <p:nvSpPr>
          <p:cNvPr id="33" name="Graphic 4">
            <a:extLst>
              <a:ext uri="{FF2B5EF4-FFF2-40B4-BE49-F238E27FC236}">
                <a16:creationId xmlns:a16="http://schemas.microsoft.com/office/drawing/2014/main" id="{1B624D10-F8D3-19F3-B797-7265B8B57229}"/>
              </a:ext>
            </a:extLst>
          </p:cNvPr>
          <p:cNvSpPr/>
          <p:nvPr/>
        </p:nvSpPr>
        <p:spPr>
          <a:xfrm rot="5400000">
            <a:off x="2906502" y="5116802"/>
            <a:ext cx="1099239" cy="691224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pic>
        <p:nvPicPr>
          <p:cNvPr id="2" name="Picture 1" descr="Co-funded by the European Union logo in png for web usage">
            <a:extLst>
              <a:ext uri="{FF2B5EF4-FFF2-40B4-BE49-F238E27FC236}">
                <a16:creationId xmlns:a16="http://schemas.microsoft.com/office/drawing/2014/main" id="{B83FE9F7-72CE-0F67-3E11-FAAF5F73FCC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90882" y="9718206"/>
            <a:ext cx="1489944" cy="311822"/>
          </a:xfrm>
          <a:prstGeom prst="rect">
            <a:avLst/>
          </a:prstGeom>
          <a:noFill/>
          <a:ln>
            <a:noFill/>
          </a:ln>
        </p:spPr>
      </p:pic>
      <p:sp>
        <p:nvSpPr>
          <p:cNvPr id="3" name="Text Placeholder 2">
            <a:extLst>
              <a:ext uri="{FF2B5EF4-FFF2-40B4-BE49-F238E27FC236}">
                <a16:creationId xmlns:a16="http://schemas.microsoft.com/office/drawing/2014/main" id="{E71E52CC-AF7E-39A0-776F-2C8E908430A8}"/>
              </a:ext>
            </a:extLst>
          </p:cNvPr>
          <p:cNvSpPr txBox="1">
            <a:spLocks/>
          </p:cNvSpPr>
          <p:nvPr/>
        </p:nvSpPr>
        <p:spPr>
          <a:xfrm>
            <a:off x="554958" y="9610823"/>
            <a:ext cx="1623008" cy="419205"/>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spcBef>
                <a:spcPts val="0"/>
              </a:spcBef>
              <a:buNone/>
            </a:pPr>
            <a:r>
              <a:rPr lang="en-US" sz="1000" b="1" dirty="0">
                <a:solidFill>
                  <a:srgbClr val="404040"/>
                </a:solidFill>
                <a:latin typeface="Calibri" panose="020F0502020204030204" pitchFamily="34" charset="0"/>
                <a:cs typeface="Calibri" panose="020F0502020204030204" pitchFamily="34" charset="0"/>
              </a:rPr>
              <a:t>Date: </a:t>
            </a:r>
          </a:p>
          <a:p>
            <a:pPr marL="0" indent="0">
              <a:lnSpc>
                <a:spcPts val="1120"/>
              </a:lnSpc>
              <a:spcBef>
                <a:spcPts val="0"/>
              </a:spcBef>
              <a:buNone/>
            </a:pPr>
            <a:r>
              <a:rPr lang="en-US" sz="1000" dirty="0">
                <a:solidFill>
                  <a:srgbClr val="404040"/>
                </a:solidFill>
                <a:latin typeface="Calibri" panose="020F0502020204030204" pitchFamily="34" charset="0"/>
                <a:cs typeface="Calibri" panose="020F0502020204030204" pitchFamily="34" charset="0"/>
              </a:rPr>
              <a:t>27</a:t>
            </a:r>
            <a:r>
              <a:rPr lang="en-US" sz="1000" baseline="30000" dirty="0">
                <a:solidFill>
                  <a:srgbClr val="404040"/>
                </a:solidFill>
                <a:latin typeface="Calibri" panose="020F0502020204030204" pitchFamily="34" charset="0"/>
                <a:cs typeface="Calibri" panose="020F0502020204030204" pitchFamily="34" charset="0"/>
              </a:rPr>
              <a:t>th</a:t>
            </a:r>
            <a:r>
              <a:rPr lang="en-US" sz="1000" dirty="0">
                <a:solidFill>
                  <a:srgbClr val="404040"/>
                </a:solidFill>
                <a:latin typeface="Calibri" panose="020F0502020204030204" pitchFamily="34" charset="0"/>
                <a:cs typeface="Calibri" panose="020F0502020204030204" pitchFamily="34" charset="0"/>
              </a:rPr>
              <a:t> October 2025</a:t>
            </a:r>
          </a:p>
        </p:txBody>
      </p:sp>
      <p:sp>
        <p:nvSpPr>
          <p:cNvPr id="4" name="Text Placeholder 3">
            <a:extLst>
              <a:ext uri="{FF2B5EF4-FFF2-40B4-BE49-F238E27FC236}">
                <a16:creationId xmlns:a16="http://schemas.microsoft.com/office/drawing/2014/main" id="{34836A9D-FE1F-16E0-397C-8697D72A3222}"/>
              </a:ext>
            </a:extLst>
          </p:cNvPr>
          <p:cNvSpPr txBox="1">
            <a:spLocks/>
          </p:cNvSpPr>
          <p:nvPr/>
        </p:nvSpPr>
        <p:spPr>
          <a:xfrm>
            <a:off x="1854724" y="9610823"/>
            <a:ext cx="3296136" cy="419205"/>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spcBef>
                <a:spcPts val="0"/>
              </a:spcBef>
              <a:buNone/>
            </a:pPr>
            <a:r>
              <a:rPr lang="en-US" sz="1000" b="1" dirty="0">
                <a:solidFill>
                  <a:srgbClr val="404040"/>
                </a:solidFill>
                <a:latin typeface="Calibri" panose="020F0502020204030204" pitchFamily="34" charset="0"/>
                <a:cs typeface="Calibri" panose="020F0502020204030204" pitchFamily="34" charset="0"/>
              </a:rPr>
              <a:t>Edited by: </a:t>
            </a:r>
          </a:p>
          <a:p>
            <a:pPr marL="0" indent="0">
              <a:lnSpc>
                <a:spcPts val="1120"/>
              </a:lnSpc>
              <a:spcBef>
                <a:spcPts val="0"/>
              </a:spcBef>
              <a:buNone/>
            </a:pPr>
            <a:r>
              <a:rPr lang="en-US" sz="1000" dirty="0">
                <a:solidFill>
                  <a:srgbClr val="404040"/>
                </a:solidFill>
                <a:latin typeface="Calibri" panose="020F0502020204030204" pitchFamily="34" charset="0"/>
                <a:cs typeface="Calibri" panose="020F0502020204030204" pitchFamily="34" charset="0"/>
              </a:rPr>
              <a:t>Dr. Professor T. Tambovceva, Riga Technical University</a:t>
            </a:r>
          </a:p>
          <a:p>
            <a:pPr marL="0" indent="0">
              <a:lnSpc>
                <a:spcPts val="1120"/>
              </a:lnSpc>
              <a:spcBef>
                <a:spcPts val="0"/>
              </a:spcBef>
              <a:buNone/>
            </a:pPr>
            <a:endParaRPr lang="en-US" sz="1000" dirty="0">
              <a:solidFill>
                <a:srgbClr val="404040"/>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6F8E4539-F68F-AEEC-9E53-E0EF9EB34AAF}"/>
              </a:ext>
            </a:extLst>
          </p:cNvPr>
          <p:cNvSpPr/>
          <p:nvPr/>
        </p:nvSpPr>
        <p:spPr>
          <a:xfrm>
            <a:off x="555457" y="9591763"/>
            <a:ext cx="24498" cy="36000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4D24"/>
            </a:solid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9798E7F-5D51-367F-51C9-37F64B898393}"/>
              </a:ext>
            </a:extLst>
          </p:cNvPr>
          <p:cNvSpPr/>
          <p:nvPr/>
        </p:nvSpPr>
        <p:spPr>
          <a:xfrm>
            <a:off x="1843299" y="9591763"/>
            <a:ext cx="24498" cy="36000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4D24"/>
            </a:solidFill>
            <a:prstDash val="solid"/>
            <a:miter/>
          </a:ln>
        </p:spPr>
        <p:txBody>
          <a:bodyPr rtlCol="0" anchor="ctr"/>
          <a:lstStyle/>
          <a:p>
            <a:endParaRPr lang="en-US" dirty="0"/>
          </a:p>
        </p:txBody>
      </p:sp>
      <p:sp>
        <p:nvSpPr>
          <p:cNvPr id="14" name="TextBox 13">
            <a:extLst>
              <a:ext uri="{FF2B5EF4-FFF2-40B4-BE49-F238E27FC236}">
                <a16:creationId xmlns:a16="http://schemas.microsoft.com/office/drawing/2014/main" id="{6004A842-385F-3A89-91DB-331AA74D3268}"/>
              </a:ext>
            </a:extLst>
          </p:cNvPr>
          <p:cNvSpPr txBox="1"/>
          <p:nvPr/>
        </p:nvSpPr>
        <p:spPr>
          <a:xfrm>
            <a:off x="-1748" y="6153097"/>
            <a:ext cx="7687159" cy="2977738"/>
          </a:xfrm>
          <a:prstGeom prst="rect">
            <a:avLst/>
          </a:prstGeom>
          <a:noFill/>
        </p:spPr>
        <p:txBody>
          <a:bodyPr wrap="square">
            <a:spAutoFit/>
          </a:bodyPr>
          <a:lstStyle/>
          <a:p>
            <a:pPr algn="just">
              <a:lnSpc>
                <a:spcPts val="7460"/>
              </a:lnSpc>
            </a:pPr>
            <a:r>
              <a:rPr lang="en-US" sz="7200" b="1" dirty="0">
                <a:solidFill>
                  <a:schemeClr val="bg1"/>
                </a:solidFill>
                <a:latin typeface="Calibri" panose="020F0502020204030204" pitchFamily="34" charset="0"/>
                <a:cs typeface="Calibri" panose="020F0502020204030204" pitchFamily="34" charset="0"/>
              </a:rPr>
              <a:t>D2.2 </a:t>
            </a:r>
          </a:p>
          <a:p>
            <a:pPr algn="just">
              <a:lnSpc>
                <a:spcPts val="7460"/>
              </a:lnSpc>
            </a:pPr>
            <a:r>
              <a:rPr lang="en-US" sz="7200" b="1" dirty="0">
                <a:solidFill>
                  <a:schemeClr val="bg1"/>
                </a:solidFill>
                <a:latin typeface="Calibri" panose="020F0502020204030204" pitchFamily="34" charset="0"/>
                <a:cs typeface="Calibri" panose="020F0502020204030204" pitchFamily="34" charset="0"/>
              </a:rPr>
              <a:t>LANDSCAPE</a:t>
            </a:r>
          </a:p>
          <a:p>
            <a:pPr algn="just">
              <a:lnSpc>
                <a:spcPts val="7460"/>
              </a:lnSpc>
            </a:pPr>
            <a:r>
              <a:rPr lang="en-US" sz="7200" b="1" dirty="0">
                <a:solidFill>
                  <a:schemeClr val="bg1"/>
                </a:solidFill>
                <a:latin typeface="Calibri" panose="020F0502020204030204" pitchFamily="34" charset="0"/>
                <a:cs typeface="Calibri" panose="020F0502020204030204" pitchFamily="34" charset="0"/>
              </a:rPr>
              <a:t>ANALYSIS REPORT</a:t>
            </a:r>
          </a:p>
        </p:txBody>
      </p:sp>
      <p:sp>
        <p:nvSpPr>
          <p:cNvPr id="15" name="Text Placeholder 7">
            <a:extLst>
              <a:ext uri="{FF2B5EF4-FFF2-40B4-BE49-F238E27FC236}">
                <a16:creationId xmlns:a16="http://schemas.microsoft.com/office/drawing/2014/main" id="{6ABD8899-FA57-5C79-509D-2AC5FB72914D}"/>
              </a:ext>
            </a:extLst>
          </p:cNvPr>
          <p:cNvSpPr txBox="1">
            <a:spLocks/>
          </p:cNvSpPr>
          <p:nvPr/>
        </p:nvSpPr>
        <p:spPr>
          <a:xfrm rot="16200000">
            <a:off x="4962987" y="4039034"/>
            <a:ext cx="3898516" cy="551905"/>
          </a:xfrm>
          <a:prstGeom prst="rect">
            <a:avLst/>
          </a:prstGeom>
          <a:gradFill>
            <a:gsLst>
              <a:gs pos="3000">
                <a:srgbClr val="EE2D24"/>
              </a:gs>
              <a:gs pos="68000">
                <a:srgbClr val="F37321"/>
              </a:gs>
              <a:gs pos="100000">
                <a:srgbClr val="FFCD05"/>
              </a:gs>
            </a:gsLst>
            <a:lin ang="2700000" scaled="0"/>
          </a:gra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225" indent="0" algn="l">
              <a:lnSpc>
                <a:spcPct val="100000"/>
              </a:lnSpc>
            </a:pPr>
            <a:r>
              <a:rPr lang="en-US" sz="2000" b="0" dirty="0"/>
              <a:t>         </a:t>
            </a:r>
            <a:r>
              <a:rPr lang="en-US" sz="2100" b="0" dirty="0"/>
              <a:t>www.</a:t>
            </a:r>
            <a:r>
              <a:rPr lang="en-US" sz="2100" dirty="0"/>
              <a:t>repowerregions.</a:t>
            </a:r>
            <a:r>
              <a:rPr lang="en-US" sz="2100" b="0" dirty="0"/>
              <a:t>eu</a:t>
            </a:r>
          </a:p>
        </p:txBody>
      </p:sp>
      <p:grpSp>
        <p:nvGrpSpPr>
          <p:cNvPr id="17" name="Graphic 40">
            <a:extLst>
              <a:ext uri="{FF2B5EF4-FFF2-40B4-BE49-F238E27FC236}">
                <a16:creationId xmlns:a16="http://schemas.microsoft.com/office/drawing/2014/main" id="{8C3F8081-E0C1-DA4B-E401-084886FD9BAB}"/>
              </a:ext>
            </a:extLst>
          </p:cNvPr>
          <p:cNvGrpSpPr/>
          <p:nvPr/>
        </p:nvGrpSpPr>
        <p:grpSpPr>
          <a:xfrm>
            <a:off x="4674247" y="7136727"/>
            <a:ext cx="3924090" cy="2433120"/>
            <a:chOff x="-3997860" y="6017904"/>
            <a:chExt cx="935163" cy="579845"/>
          </a:xfrm>
          <a:solidFill>
            <a:schemeClr val="bg1">
              <a:alpha val="29965"/>
            </a:schemeClr>
          </a:solidFill>
        </p:grpSpPr>
        <p:sp>
          <p:nvSpPr>
            <p:cNvPr id="19" name="Freeform 18">
              <a:extLst>
                <a:ext uri="{FF2B5EF4-FFF2-40B4-BE49-F238E27FC236}">
                  <a16:creationId xmlns:a16="http://schemas.microsoft.com/office/drawing/2014/main" id="{46F52CED-D04A-0231-038B-3F859367B6E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7F6D98CB-32C4-D7A1-BF70-E785E5CFB5E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2D9F14BA-07C1-7F86-CC74-D5FC3BF981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8042801D-368B-F2EB-E6D9-4F163A4F4860}"/>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pic>
        <p:nvPicPr>
          <p:cNvPr id="9" name="Picture 8">
            <a:extLst>
              <a:ext uri="{FF2B5EF4-FFF2-40B4-BE49-F238E27FC236}">
                <a16:creationId xmlns:a16="http://schemas.microsoft.com/office/drawing/2014/main" id="{09435398-47E4-8B57-9CD3-CF16520839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7322" y="494871"/>
            <a:ext cx="3501288" cy="1214732"/>
          </a:xfrm>
          <a:prstGeom prst="rect">
            <a:avLst/>
          </a:prstGeom>
        </p:spPr>
      </p:pic>
    </p:spTree>
    <p:extLst>
      <p:ext uri="{BB962C8B-B14F-4D97-AF65-F5344CB8AC3E}">
        <p14:creationId xmlns:p14="http://schemas.microsoft.com/office/powerpoint/2010/main" val="863217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2E21A-3A53-B893-2F3E-BE6870622866}"/>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EDB98E28-02EE-A408-25D5-DEBF84546CD1}"/>
              </a:ext>
            </a:extLst>
          </p:cNvPr>
          <p:cNvSpPr txBox="1">
            <a:spLocks/>
          </p:cNvSpPr>
          <p:nvPr/>
        </p:nvSpPr>
        <p:spPr>
          <a:xfrm>
            <a:off x="564605" y="809204"/>
            <a:ext cx="6389643" cy="296977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Across the EU, households still use most of their energy to keep homes warm. In 2023, space heating and water heating together accounted for 77.6% of household final energy use (62.5% space heating; 15.1% water heating). Space cooling remained a small share at EU level. These figures are echoed by the European Commission’s heating &amp; cooling page and Eurostat’s annual updates (</a:t>
            </a:r>
            <a:r>
              <a:rPr lang="en-GB" sz="1100" b="0" u="sng" dirty="0">
                <a:solidFill>
                  <a:srgbClr val="404040"/>
                </a:solidFill>
                <a:hlinkClick r:id="rId2">
                  <a:extLst>
                    <a:ext uri="{A12FA001-AC4F-418D-AE19-62706E023703}">
                      <ahyp:hlinkClr xmlns:ahyp="http://schemas.microsoft.com/office/drawing/2018/hyperlinkcolor" val="tx"/>
                    </a:ext>
                  </a:extLst>
                </a:hlinkClick>
              </a:rPr>
              <a:t>Eurostat</a:t>
            </a:r>
            <a:r>
              <a:rPr lang="en-GB" sz="1100" b="0" dirty="0">
                <a:solidFill>
                  <a:srgbClr val="404040"/>
                </a:solidFill>
              </a:rPr>
              <a:t>, 2025).</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The European Environment Agency notes HDD are a robust proxy for heating needs and CDD for cooling; as summers warm, CDD are trending up, shifting parts of Europe toward higher summer electricity peaks. During the hot summer of 2025, for example, repeated heatwaves drove a 7.5% year-on-year jump in EU electricity demand, with Spain up 16%, straining generation and grids—evidence of cooling’s growing system impact (</a:t>
            </a:r>
            <a:r>
              <a:rPr lang="en-GB" sz="1100" b="0" u="sng" dirty="0">
                <a:solidFill>
                  <a:srgbClr val="404040"/>
                </a:solidFill>
                <a:hlinkClick r:id="rId3">
                  <a:extLst>
                    <a:ext uri="{A12FA001-AC4F-418D-AE19-62706E023703}">
                      <ahyp:hlinkClr xmlns:ahyp="http://schemas.microsoft.com/office/drawing/2018/hyperlinkcolor" val="tx"/>
                    </a:ext>
                  </a:extLst>
                </a:hlinkClick>
              </a:rPr>
              <a:t>EnergyWorld</a:t>
            </a:r>
            <a:r>
              <a:rPr lang="en-GB" sz="1100" b="0" dirty="0">
                <a:solidFill>
                  <a:srgbClr val="404040"/>
                </a:solidFill>
              </a:rPr>
              <a:t>, 2025; </a:t>
            </a:r>
            <a:r>
              <a:rPr lang="en-GB" sz="1100" b="0" u="sng" dirty="0">
                <a:solidFill>
                  <a:srgbClr val="404040"/>
                </a:solidFill>
                <a:hlinkClick r:id="rId4">
                  <a:extLst>
                    <a:ext uri="{A12FA001-AC4F-418D-AE19-62706E023703}">
                      <ahyp:hlinkClr xmlns:ahyp="http://schemas.microsoft.com/office/drawing/2018/hyperlinkcolor" val="tx"/>
                    </a:ext>
                  </a:extLst>
                </a:hlinkClick>
              </a:rPr>
              <a:t>Ember</a:t>
            </a:r>
            <a:r>
              <a:rPr lang="en-GB" sz="1100" b="0" dirty="0">
                <a:solidFill>
                  <a:srgbClr val="404040"/>
                </a:solidFill>
              </a:rPr>
              <a:t>, 2025).</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Cooling demand is the fastest-growing building end use globally, and Europe is not exempt. The IEA highlights that space cooling is set to rise ~4% annually to 2035 under today’s policies, with air-conditioning a key driver of peak electricity demand. European commentary in 2025 underlined the same issue as heatwaves intensified (</a:t>
            </a:r>
            <a:r>
              <a:rPr lang="en-GB" sz="1100" b="0" u="sng" dirty="0">
                <a:solidFill>
                  <a:srgbClr val="404040"/>
                </a:solidFill>
                <a:hlinkClick r:id="rId5">
                  <a:extLst>
                    <a:ext uri="{A12FA001-AC4F-418D-AE19-62706E023703}">
                      <ahyp:hlinkClr xmlns:ahyp="http://schemas.microsoft.com/office/drawing/2018/hyperlinkcolor" val="tx"/>
                    </a:ext>
                  </a:extLst>
                </a:hlinkClick>
              </a:rPr>
              <a:t>Voswinkel et al</a:t>
            </a:r>
            <a:r>
              <a:rPr lang="en-GB" sz="1100" b="0" dirty="0">
                <a:solidFill>
                  <a:srgbClr val="404040"/>
                </a:solidFill>
              </a:rPr>
              <a:t>., 2025).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Heating and cooling together represent around half of the EU’s gross final energy consumption, so shifting these loads to low-carbon sources is pivotal. Renewables in EU heating and cooling reached 26% in 2023 (up from 24.8% in 2022), driven mainly by biomass and heat pumps, though uptake varies by country (</a:t>
            </a:r>
            <a:r>
              <a:rPr lang="en-GB" sz="1100" b="0" u="sng" dirty="0">
                <a:solidFill>
                  <a:srgbClr val="404040"/>
                </a:solidFill>
                <a:hlinkClick r:id="rId6">
                  <a:extLst>
                    <a:ext uri="{A12FA001-AC4F-418D-AE19-62706E023703}">
                      <ahyp:hlinkClr xmlns:ahyp="http://schemas.microsoft.com/office/drawing/2018/hyperlinkcolor" val="tx"/>
                    </a:ext>
                  </a:extLst>
                </a:hlinkClick>
              </a:rPr>
              <a:t>Eurostat</a:t>
            </a:r>
            <a:r>
              <a:rPr lang="en-GB" sz="1100" b="0" dirty="0">
                <a:solidFill>
                  <a:srgbClr val="404040"/>
                </a:solidFill>
              </a:rPr>
              <a:t>, 2025; </a:t>
            </a:r>
            <a:r>
              <a:rPr lang="en-GB" sz="1100" b="0" u="sng" dirty="0">
                <a:solidFill>
                  <a:srgbClr val="404040"/>
                </a:solidFill>
                <a:hlinkClick r:id="rId7">
                  <a:extLst>
                    <a:ext uri="{A12FA001-AC4F-418D-AE19-62706E023703}">
                      <ahyp:hlinkClr xmlns:ahyp="http://schemas.microsoft.com/office/drawing/2018/hyperlinkcolor" val="tx"/>
                    </a:ext>
                  </a:extLst>
                </a:hlinkClick>
              </a:rPr>
              <a:t>International Institute of Refrigeration</a:t>
            </a:r>
            <a:r>
              <a:rPr lang="en-GB" sz="1100" b="0" dirty="0">
                <a:solidFill>
                  <a:srgbClr val="404040"/>
                </a:solidFill>
              </a:rPr>
              <a:t>, 2025).</a:t>
            </a:r>
            <a:endParaRPr lang="en-IE" sz="1100" b="0" dirty="0">
              <a:solidFill>
                <a:srgbClr val="404040"/>
              </a:solidFill>
            </a:endParaRPr>
          </a:p>
          <a:p>
            <a:pPr algn="just">
              <a:lnSpc>
                <a:spcPts val="1120"/>
              </a:lnSpc>
              <a:spcBef>
                <a:spcPts val="0"/>
              </a:spcBef>
            </a:pPr>
            <a:endParaRPr lang="en-US" sz="1100" b="0" dirty="0">
              <a:solidFill>
                <a:srgbClr val="404040"/>
              </a:solidFill>
            </a:endParaRPr>
          </a:p>
        </p:txBody>
      </p:sp>
      <p:cxnSp>
        <p:nvCxnSpPr>
          <p:cNvPr id="2" name="Straight Connector 1">
            <a:extLst>
              <a:ext uri="{FF2B5EF4-FFF2-40B4-BE49-F238E27FC236}">
                <a16:creationId xmlns:a16="http://schemas.microsoft.com/office/drawing/2014/main" id="{255CB33C-3398-6427-795D-9D4E13B48555}"/>
              </a:ext>
            </a:extLst>
          </p:cNvPr>
          <p:cNvCxnSpPr>
            <a:cxnSpLocks/>
          </p:cNvCxnSpPr>
          <p:nvPr/>
        </p:nvCxnSpPr>
        <p:spPr>
          <a:xfrm>
            <a:off x="-1106" y="4941100"/>
            <a:ext cx="336257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 name="Triangle 2">
            <a:extLst>
              <a:ext uri="{FF2B5EF4-FFF2-40B4-BE49-F238E27FC236}">
                <a16:creationId xmlns:a16="http://schemas.microsoft.com/office/drawing/2014/main" id="{AF4C1B86-3BD0-735B-91E3-DED9F7A0067B}"/>
              </a:ext>
            </a:extLst>
          </p:cNvPr>
          <p:cNvSpPr/>
          <p:nvPr/>
        </p:nvSpPr>
        <p:spPr>
          <a:xfrm rot="5400000">
            <a:off x="2759017" y="4847417"/>
            <a:ext cx="217346" cy="187367"/>
          </a:xfrm>
          <a:prstGeom prst="triangle">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55B73E1-C0AE-844B-85C0-57531759F9D0}"/>
              </a:ext>
            </a:extLst>
          </p:cNvPr>
          <p:cNvSpPr txBox="1"/>
          <p:nvPr/>
        </p:nvSpPr>
        <p:spPr>
          <a:xfrm>
            <a:off x="564605" y="4816988"/>
            <a:ext cx="1831058" cy="710772"/>
          </a:xfrm>
          <a:prstGeom prst="rect">
            <a:avLst/>
          </a:prstGeom>
          <a:noFill/>
          <a:ln>
            <a:noFill/>
          </a:ln>
        </p:spPr>
        <p:txBody>
          <a:bodyPr wrap="square" rtlCol="0">
            <a:spAutoFit/>
          </a:bodyPr>
          <a:lstStyle/>
          <a:p>
            <a:pPr>
              <a:lnSpc>
                <a:spcPts val="1580"/>
              </a:lnSpc>
            </a:pPr>
            <a:r>
              <a:rPr lang="en-US" sz="1600" b="1" dirty="0">
                <a:solidFill>
                  <a:srgbClr val="2D62AE"/>
                </a:solidFill>
                <a:highlight>
                  <a:srgbClr val="FFFFFF"/>
                </a:highlight>
                <a:latin typeface="Calibri" panose="020F0502020204030204" pitchFamily="34" charset="0"/>
                <a:cs typeface="Calibri" panose="020F0502020204030204" pitchFamily="34" charset="0"/>
              </a:rPr>
              <a:t>What this means for planning:</a:t>
            </a:r>
          </a:p>
          <a:p>
            <a:pPr>
              <a:lnSpc>
                <a:spcPts val="1580"/>
              </a:lnSpc>
            </a:pPr>
            <a:endParaRPr lang="en-US" sz="1600"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35079012-9F10-A099-8E96-D141F8F57823}"/>
              </a:ext>
            </a:extLst>
          </p:cNvPr>
          <p:cNvCxnSpPr>
            <a:cxnSpLocks/>
          </p:cNvCxnSpPr>
          <p:nvPr/>
        </p:nvCxnSpPr>
        <p:spPr>
          <a:xfrm>
            <a:off x="3361464" y="4957284"/>
            <a:ext cx="0" cy="273978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1">
            <a:extLst>
              <a:ext uri="{FF2B5EF4-FFF2-40B4-BE49-F238E27FC236}">
                <a16:creationId xmlns:a16="http://schemas.microsoft.com/office/drawing/2014/main" id="{92B3B160-9034-F5DA-6624-5828E6D0A6F5}"/>
              </a:ext>
            </a:extLst>
          </p:cNvPr>
          <p:cNvSpPr txBox="1">
            <a:spLocks/>
          </p:cNvSpPr>
          <p:nvPr/>
        </p:nvSpPr>
        <p:spPr>
          <a:xfrm>
            <a:off x="3528549" y="5120135"/>
            <a:ext cx="3569590" cy="2382536"/>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ED4D24"/>
              </a:buClr>
              <a:buFont typeface="Arial" panose="020B0604020202020204" pitchFamily="34" charset="0"/>
              <a:buChar char="•"/>
            </a:pPr>
            <a:r>
              <a:rPr lang="en-US" sz="1200" b="0" dirty="0">
                <a:solidFill>
                  <a:srgbClr val="404040"/>
                </a:solidFill>
              </a:rPr>
              <a:t>In heating-led regions, focus on building envelope upgrades, low-temperature heating (district heat and heat pumps), and smart controls to trim long seasonal loads.</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r>
              <a:rPr lang="en-US" sz="1200" b="0" dirty="0">
                <a:solidFill>
                  <a:srgbClr val="404040"/>
                </a:solidFill>
              </a:rPr>
              <a:t>In cooling-intensive regions, prioritise high-efficiency cooling (reversible heat pumps, passive measures) and demand-side management to handle peak stress on grids.</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r>
              <a:rPr lang="en-US" sz="1200" b="0" dirty="0">
                <a:solidFill>
                  <a:srgbClr val="404040"/>
                </a:solidFill>
              </a:rPr>
              <a:t>Everywhere, digitalisation (smart meters, analytics) helps track HDD/CDD-driven loads and optimise operation as Europe’s seasons get warmer and summer peaks become more prominent. </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lvl="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p:txBody>
      </p:sp>
      <p:cxnSp>
        <p:nvCxnSpPr>
          <p:cNvPr id="19" name="Straight Connector 18">
            <a:extLst>
              <a:ext uri="{FF2B5EF4-FFF2-40B4-BE49-F238E27FC236}">
                <a16:creationId xmlns:a16="http://schemas.microsoft.com/office/drawing/2014/main" id="{6C353C9E-A7AA-1834-F533-138C26393AEB}"/>
              </a:ext>
            </a:extLst>
          </p:cNvPr>
          <p:cNvCxnSpPr>
            <a:cxnSpLocks/>
          </p:cNvCxnSpPr>
          <p:nvPr/>
        </p:nvCxnSpPr>
        <p:spPr>
          <a:xfrm>
            <a:off x="3361464" y="7697889"/>
            <a:ext cx="417435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4D0D92A-B982-E971-271B-7330F5013FF9}"/>
              </a:ext>
            </a:extLst>
          </p:cNvPr>
          <p:cNvGrpSpPr>
            <a:grpSpLocks noChangeAspect="1"/>
          </p:cNvGrpSpPr>
          <p:nvPr/>
        </p:nvGrpSpPr>
        <p:grpSpPr>
          <a:xfrm>
            <a:off x="674043" y="6610201"/>
            <a:ext cx="1006136" cy="1086864"/>
            <a:chOff x="8865150" y="2423597"/>
            <a:chExt cx="667915" cy="746005"/>
          </a:xfrm>
          <a:solidFill>
            <a:srgbClr val="404040"/>
          </a:solidFill>
        </p:grpSpPr>
        <p:sp>
          <p:nvSpPr>
            <p:cNvPr id="23" name="Freeform 22">
              <a:extLst>
                <a:ext uri="{FF2B5EF4-FFF2-40B4-BE49-F238E27FC236}">
                  <a16:creationId xmlns:a16="http://schemas.microsoft.com/office/drawing/2014/main" id="{F563A8C8-67C7-BA03-5957-FA4D25B1B16E}"/>
                </a:ext>
              </a:extLst>
            </p:cNvPr>
            <p:cNvSpPr/>
            <p:nvPr/>
          </p:nvSpPr>
          <p:spPr>
            <a:xfrm>
              <a:off x="9086825" y="2589670"/>
              <a:ext cx="283642" cy="260156"/>
            </a:xfrm>
            <a:custGeom>
              <a:avLst/>
              <a:gdLst>
                <a:gd name="connsiteX0" fmla="*/ 68652 w 283642"/>
                <a:gd name="connsiteY0" fmla="*/ 84912 h 260156"/>
                <a:gd name="connsiteX1" fmla="*/ 141821 w 283642"/>
                <a:gd name="connsiteY1" fmla="*/ 2710 h 260156"/>
                <a:gd name="connsiteX2" fmla="*/ 214990 w 283642"/>
                <a:gd name="connsiteY2" fmla="*/ 84912 h 260156"/>
                <a:gd name="connsiteX3" fmla="*/ 68652 w 283642"/>
                <a:gd name="connsiteY3" fmla="*/ 84912 h 260156"/>
                <a:gd name="connsiteX4" fmla="*/ 221314 w 283642"/>
                <a:gd name="connsiteY4" fmla="*/ 110205 h 260156"/>
                <a:gd name="connsiteX5" fmla="*/ 140918 w 283642"/>
                <a:gd name="connsiteY5" fmla="*/ 260156 h 260156"/>
                <a:gd name="connsiteX6" fmla="*/ 60522 w 283642"/>
                <a:gd name="connsiteY6" fmla="*/ 110205 h 260156"/>
                <a:gd name="connsiteX7" fmla="*/ 221314 w 283642"/>
                <a:gd name="connsiteY7" fmla="*/ 110205 h 260156"/>
                <a:gd name="connsiteX8" fmla="*/ 53296 w 283642"/>
                <a:gd name="connsiteY8" fmla="*/ 64136 h 260156"/>
                <a:gd name="connsiteX9" fmla="*/ 53296 w 283642"/>
                <a:gd name="connsiteY9" fmla="*/ 7226 h 260156"/>
                <a:gd name="connsiteX10" fmla="*/ 110205 w 283642"/>
                <a:gd name="connsiteY10" fmla="*/ 0 h 260156"/>
                <a:gd name="connsiteX11" fmla="*/ 53296 w 283642"/>
                <a:gd name="connsiteY11" fmla="*/ 64136 h 260156"/>
                <a:gd name="connsiteX12" fmla="*/ 28003 w 283642"/>
                <a:gd name="connsiteY12" fmla="*/ 84912 h 260156"/>
                <a:gd name="connsiteX13" fmla="*/ 0 w 283642"/>
                <a:gd name="connsiteY13" fmla="*/ 84912 h 260156"/>
                <a:gd name="connsiteX14" fmla="*/ 28003 w 283642"/>
                <a:gd name="connsiteY14" fmla="*/ 40649 h 260156"/>
                <a:gd name="connsiteX15" fmla="*/ 28003 w 283642"/>
                <a:gd name="connsiteY15" fmla="*/ 84912 h 260156"/>
                <a:gd name="connsiteX16" fmla="*/ 32519 w 283642"/>
                <a:gd name="connsiteY16" fmla="*/ 110205 h 260156"/>
                <a:gd name="connsiteX17" fmla="*/ 76782 w 283642"/>
                <a:gd name="connsiteY17" fmla="*/ 194214 h 260156"/>
                <a:gd name="connsiteX18" fmla="*/ 4517 w 283642"/>
                <a:gd name="connsiteY18" fmla="*/ 110205 h 260156"/>
                <a:gd name="connsiteX19" fmla="*/ 32519 w 283642"/>
                <a:gd name="connsiteY19" fmla="*/ 110205 h 260156"/>
                <a:gd name="connsiteX20" fmla="*/ 250220 w 283642"/>
                <a:gd name="connsiteY20" fmla="*/ 110205 h 260156"/>
                <a:gd name="connsiteX21" fmla="*/ 278223 w 283642"/>
                <a:gd name="connsiteY21" fmla="*/ 110205 h 260156"/>
                <a:gd name="connsiteX22" fmla="*/ 205957 w 283642"/>
                <a:gd name="connsiteY22" fmla="*/ 194214 h 260156"/>
                <a:gd name="connsiteX23" fmla="*/ 250220 w 283642"/>
                <a:gd name="connsiteY23" fmla="*/ 110205 h 260156"/>
                <a:gd name="connsiteX24" fmla="*/ 255640 w 283642"/>
                <a:gd name="connsiteY24" fmla="*/ 84912 h 260156"/>
                <a:gd name="connsiteX25" fmla="*/ 255640 w 283642"/>
                <a:gd name="connsiteY25" fmla="*/ 40649 h 260156"/>
                <a:gd name="connsiteX26" fmla="*/ 283643 w 283642"/>
                <a:gd name="connsiteY26" fmla="*/ 84912 h 260156"/>
                <a:gd name="connsiteX27" fmla="*/ 255640 w 283642"/>
                <a:gd name="connsiteY27" fmla="*/ 84912 h 260156"/>
                <a:gd name="connsiteX28" fmla="*/ 230347 w 283642"/>
                <a:gd name="connsiteY28" fmla="*/ 64136 h 260156"/>
                <a:gd name="connsiteX29" fmla="*/ 173437 w 283642"/>
                <a:gd name="connsiteY29" fmla="*/ 0 h 260156"/>
                <a:gd name="connsiteX30" fmla="*/ 230347 w 283642"/>
                <a:gd name="connsiteY30" fmla="*/ 7226 h 260156"/>
                <a:gd name="connsiteX31" fmla="*/ 230347 w 283642"/>
                <a:gd name="connsiteY31" fmla="*/ 64136 h 26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3642" h="260156">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ED4D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4" name="Graphic 2">
              <a:extLst>
                <a:ext uri="{FF2B5EF4-FFF2-40B4-BE49-F238E27FC236}">
                  <a16:creationId xmlns:a16="http://schemas.microsoft.com/office/drawing/2014/main" id="{6445DC9B-A226-E38D-C38B-9ECAC3EAE2C7}"/>
                </a:ext>
              </a:extLst>
            </p:cNvPr>
            <p:cNvGrpSpPr/>
            <p:nvPr/>
          </p:nvGrpSpPr>
          <p:grpSpPr>
            <a:xfrm>
              <a:off x="8865150" y="2423597"/>
              <a:ext cx="667915" cy="746005"/>
              <a:chOff x="8865150" y="2423597"/>
              <a:chExt cx="667915" cy="746005"/>
            </a:xfrm>
            <a:grpFill/>
          </p:grpSpPr>
          <p:sp>
            <p:nvSpPr>
              <p:cNvPr id="25" name="Freeform 24">
                <a:extLst>
                  <a:ext uri="{FF2B5EF4-FFF2-40B4-BE49-F238E27FC236}">
                    <a16:creationId xmlns:a16="http://schemas.microsoft.com/office/drawing/2014/main" id="{ABED0B24-6DD0-3828-02DF-3ECFD3449984}"/>
                  </a:ext>
                </a:extLst>
              </p:cNvPr>
              <p:cNvSpPr/>
              <p:nvPr/>
            </p:nvSpPr>
            <p:spPr>
              <a:xfrm>
                <a:off x="9507773" y="2947385"/>
                <a:ext cx="25293" cy="25293"/>
              </a:xfrm>
              <a:custGeom>
                <a:avLst/>
                <a:gdLst>
                  <a:gd name="connsiteX0" fmla="*/ 25293 w 25293"/>
                  <a:gd name="connsiteY0" fmla="*/ 12647 h 25293"/>
                  <a:gd name="connsiteX1" fmla="*/ 12646 w 25293"/>
                  <a:gd name="connsiteY1" fmla="*/ 25293 h 25293"/>
                  <a:gd name="connsiteX2" fmla="*/ -1 w 25293"/>
                  <a:gd name="connsiteY2" fmla="*/ 12647 h 25293"/>
                  <a:gd name="connsiteX3" fmla="*/ 12646 w 25293"/>
                  <a:gd name="connsiteY3" fmla="*/ 0 h 25293"/>
                  <a:gd name="connsiteX4" fmla="*/ 25293 w 25293"/>
                  <a:gd name="connsiteY4" fmla="*/ 12647 h 2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3" h="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28B4F50-E00A-9EA1-9349-562384D8DEA8}"/>
                  </a:ext>
                </a:extLst>
              </p:cNvPr>
              <p:cNvSpPr/>
              <p:nvPr/>
            </p:nvSpPr>
            <p:spPr>
              <a:xfrm>
                <a:off x="8875448" y="2466818"/>
                <a:ext cx="75879" cy="75879"/>
              </a:xfrm>
              <a:custGeom>
                <a:avLst/>
                <a:gdLst>
                  <a:gd name="connsiteX0" fmla="*/ 37940 w 75879"/>
                  <a:gd name="connsiteY0" fmla="*/ 75879 h 75879"/>
                  <a:gd name="connsiteX1" fmla="*/ 75879 w 75879"/>
                  <a:gd name="connsiteY1" fmla="*/ 37940 h 75879"/>
                  <a:gd name="connsiteX2" fmla="*/ 37940 w 75879"/>
                  <a:gd name="connsiteY2" fmla="*/ 0 h 75879"/>
                  <a:gd name="connsiteX3" fmla="*/ 0 w 75879"/>
                  <a:gd name="connsiteY3" fmla="*/ 37940 h 75879"/>
                  <a:gd name="connsiteX4" fmla="*/ 37940 w 75879"/>
                  <a:gd name="connsiteY4" fmla="*/ 75879 h 75879"/>
                  <a:gd name="connsiteX5" fmla="*/ 37940 w 75879"/>
                  <a:gd name="connsiteY5" fmla="*/ 25293 h 75879"/>
                  <a:gd name="connsiteX6" fmla="*/ 50586 w 75879"/>
                  <a:gd name="connsiteY6" fmla="*/ 37940 h 75879"/>
                  <a:gd name="connsiteX7" fmla="*/ 37940 w 75879"/>
                  <a:gd name="connsiteY7" fmla="*/ 50586 h 75879"/>
                  <a:gd name="connsiteX8" fmla="*/ 25293 w 75879"/>
                  <a:gd name="connsiteY8" fmla="*/ 37940 h 75879"/>
                  <a:gd name="connsiteX9" fmla="*/ 37940 w 75879"/>
                  <a:gd name="connsiteY9" fmla="*/ 25293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79" h="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1AA609FE-AC11-20DA-8829-9F0F2B8B1544}"/>
                  </a:ext>
                </a:extLst>
              </p:cNvPr>
              <p:cNvSpPr/>
              <p:nvPr/>
            </p:nvSpPr>
            <p:spPr>
              <a:xfrm>
                <a:off x="8865150" y="2423597"/>
                <a:ext cx="640413" cy="746005"/>
              </a:xfrm>
              <a:custGeom>
                <a:avLst/>
                <a:gdLst>
                  <a:gd name="connsiteX0" fmla="*/ 368917 w 640413"/>
                  <a:gd name="connsiteY0" fmla="*/ 765 h 746005"/>
                  <a:gd name="connsiteX1" fmla="*/ 167476 w 640413"/>
                  <a:gd name="connsiteY1" fmla="*/ 67611 h 746005"/>
                  <a:gd name="connsiteX2" fmla="*/ 67207 w 640413"/>
                  <a:gd name="connsiteY2" fmla="*/ 286215 h 746005"/>
                  <a:gd name="connsiteX3" fmla="*/ 3071 w 640413"/>
                  <a:gd name="connsiteY3" fmla="*/ 412680 h 746005"/>
                  <a:gd name="connsiteX4" fmla="*/ 2168 w 640413"/>
                  <a:gd name="connsiteY4" fmla="*/ 414486 h 746005"/>
                  <a:gd name="connsiteX5" fmla="*/ 4878 w 640413"/>
                  <a:gd name="connsiteY5" fmla="*/ 443393 h 746005"/>
                  <a:gd name="connsiteX6" fmla="*/ 27461 w 640413"/>
                  <a:gd name="connsiteY6" fmla="*/ 460556 h 746005"/>
                  <a:gd name="connsiteX7" fmla="*/ 75337 w 640413"/>
                  <a:gd name="connsiteY7" fmla="*/ 471396 h 746005"/>
                  <a:gd name="connsiteX8" fmla="*/ 88887 w 640413"/>
                  <a:gd name="connsiteY8" fmla="*/ 624057 h 746005"/>
                  <a:gd name="connsiteX9" fmla="*/ 123213 w 640413"/>
                  <a:gd name="connsiteY9" fmla="*/ 655673 h 746005"/>
                  <a:gd name="connsiteX10" fmla="*/ 125020 w 640413"/>
                  <a:gd name="connsiteY10" fmla="*/ 655673 h 746005"/>
                  <a:gd name="connsiteX11" fmla="*/ 225288 w 640413"/>
                  <a:gd name="connsiteY11" fmla="*/ 644833 h 746005"/>
                  <a:gd name="connsiteX12" fmla="*/ 225288 w 640413"/>
                  <a:gd name="connsiteY12" fmla="*/ 731552 h 746005"/>
                  <a:gd name="connsiteX13" fmla="*/ 237935 w 640413"/>
                  <a:gd name="connsiteY13" fmla="*/ 744199 h 746005"/>
                  <a:gd name="connsiteX14" fmla="*/ 250581 w 640413"/>
                  <a:gd name="connsiteY14" fmla="*/ 731552 h 746005"/>
                  <a:gd name="connsiteX15" fmla="*/ 250581 w 640413"/>
                  <a:gd name="connsiteY15" fmla="*/ 630380 h 746005"/>
                  <a:gd name="connsiteX16" fmla="*/ 246065 w 640413"/>
                  <a:gd name="connsiteY16" fmla="*/ 621347 h 746005"/>
                  <a:gd name="connsiteX17" fmla="*/ 236128 w 640413"/>
                  <a:gd name="connsiteY17" fmla="*/ 618637 h 746005"/>
                  <a:gd name="connsiteX18" fmla="*/ 122310 w 640413"/>
                  <a:gd name="connsiteY18" fmla="*/ 631284 h 746005"/>
                  <a:gd name="connsiteX19" fmla="*/ 114180 w 640413"/>
                  <a:gd name="connsiteY19" fmla="*/ 623153 h 746005"/>
                  <a:gd name="connsiteX20" fmla="*/ 99727 w 640413"/>
                  <a:gd name="connsiteY20" fmla="*/ 461459 h 746005"/>
                  <a:gd name="connsiteX21" fmla="*/ 89790 w 640413"/>
                  <a:gd name="connsiteY21" fmla="*/ 450619 h 746005"/>
                  <a:gd name="connsiteX22" fmla="*/ 32881 w 640413"/>
                  <a:gd name="connsiteY22" fmla="*/ 437069 h 746005"/>
                  <a:gd name="connsiteX23" fmla="*/ 27461 w 640413"/>
                  <a:gd name="connsiteY23" fmla="*/ 432553 h 746005"/>
                  <a:gd name="connsiteX24" fmla="*/ 26558 w 640413"/>
                  <a:gd name="connsiteY24" fmla="*/ 424423 h 746005"/>
                  <a:gd name="connsiteX25" fmla="*/ 90694 w 640413"/>
                  <a:gd name="connsiteY25" fmla="*/ 298861 h 746005"/>
                  <a:gd name="connsiteX26" fmla="*/ 93404 w 640413"/>
                  <a:gd name="connsiteY26" fmla="*/ 291634 h 746005"/>
                  <a:gd name="connsiteX27" fmla="*/ 185542 w 640413"/>
                  <a:gd name="connsiteY27" fmla="*/ 87484 h 746005"/>
                  <a:gd name="connsiteX28" fmla="*/ 368013 w 640413"/>
                  <a:gd name="connsiteY28" fmla="*/ 26961 h 746005"/>
                  <a:gd name="connsiteX29" fmla="*/ 615523 w 640413"/>
                  <a:gd name="connsiteY29" fmla="*/ 289828 h 746005"/>
                  <a:gd name="connsiteX30" fmla="*/ 547774 w 640413"/>
                  <a:gd name="connsiteY30" fmla="*/ 488559 h 746005"/>
                  <a:gd name="connsiteX31" fmla="*/ 517965 w 640413"/>
                  <a:gd name="connsiteY31" fmla="*/ 568954 h 746005"/>
                  <a:gd name="connsiteX32" fmla="*/ 517965 w 640413"/>
                  <a:gd name="connsiteY32" fmla="*/ 733359 h 746005"/>
                  <a:gd name="connsiteX33" fmla="*/ 530611 w 640413"/>
                  <a:gd name="connsiteY33" fmla="*/ 746005 h 746005"/>
                  <a:gd name="connsiteX34" fmla="*/ 543258 w 640413"/>
                  <a:gd name="connsiteY34" fmla="*/ 733359 h 746005"/>
                  <a:gd name="connsiteX35" fmla="*/ 543258 w 640413"/>
                  <a:gd name="connsiteY35" fmla="*/ 568954 h 746005"/>
                  <a:gd name="connsiteX36" fmla="*/ 566744 w 640413"/>
                  <a:gd name="connsiteY36" fmla="*/ 504819 h 746005"/>
                  <a:gd name="connsiteX37" fmla="*/ 639913 w 640413"/>
                  <a:gd name="connsiteY37" fmla="*/ 288924 h 746005"/>
                  <a:gd name="connsiteX38" fmla="*/ 368917 w 640413"/>
                  <a:gd name="connsiteY38" fmla="*/ 765 h 746005"/>
                  <a:gd name="connsiteX39" fmla="*/ 368917 w 640413"/>
                  <a:gd name="connsiteY39" fmla="*/ 765 h 74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0413" h="746005">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C9EE6C5-3130-CCCC-B6DE-C6E6A6AFE1FE}"/>
                  </a:ext>
                </a:extLst>
              </p:cNvPr>
              <p:cNvSpPr/>
              <p:nvPr/>
            </p:nvSpPr>
            <p:spPr>
              <a:xfrm>
                <a:off x="9002816" y="2492111"/>
                <a:ext cx="429981" cy="429980"/>
              </a:xfrm>
              <a:custGeom>
                <a:avLst/>
                <a:gdLst>
                  <a:gd name="connsiteX0" fmla="*/ 333326 w 429981"/>
                  <a:gd name="connsiteY0" fmla="*/ 36133 h 429980"/>
                  <a:gd name="connsiteX1" fmla="*/ 316163 w 429981"/>
                  <a:gd name="connsiteY1" fmla="*/ 39746 h 429980"/>
                  <a:gd name="connsiteX2" fmla="*/ 319776 w 429981"/>
                  <a:gd name="connsiteY2" fmla="*/ 56909 h 429980"/>
                  <a:gd name="connsiteX3" fmla="*/ 404688 w 429981"/>
                  <a:gd name="connsiteY3" fmla="*/ 214990 h 429980"/>
                  <a:gd name="connsiteX4" fmla="*/ 214991 w 429981"/>
                  <a:gd name="connsiteY4" fmla="*/ 404688 h 429980"/>
                  <a:gd name="connsiteX5" fmla="*/ 25293 w 429981"/>
                  <a:gd name="connsiteY5" fmla="*/ 214990 h 429980"/>
                  <a:gd name="connsiteX6" fmla="*/ 214991 w 429981"/>
                  <a:gd name="connsiteY6" fmla="*/ 25293 h 429980"/>
                  <a:gd name="connsiteX7" fmla="*/ 280933 w 429981"/>
                  <a:gd name="connsiteY7" fmla="*/ 37036 h 429980"/>
                  <a:gd name="connsiteX8" fmla="*/ 297193 w 429981"/>
                  <a:gd name="connsiteY8" fmla="*/ 29809 h 429980"/>
                  <a:gd name="connsiteX9" fmla="*/ 289967 w 429981"/>
                  <a:gd name="connsiteY9" fmla="*/ 13550 h 429980"/>
                  <a:gd name="connsiteX10" fmla="*/ 214991 w 429981"/>
                  <a:gd name="connsiteY10" fmla="*/ 0 h 429980"/>
                  <a:gd name="connsiteX11" fmla="*/ 0 w 429981"/>
                  <a:gd name="connsiteY11" fmla="*/ 214990 h 429980"/>
                  <a:gd name="connsiteX12" fmla="*/ 214991 w 429981"/>
                  <a:gd name="connsiteY12" fmla="*/ 429981 h 429980"/>
                  <a:gd name="connsiteX13" fmla="*/ 429981 w 429981"/>
                  <a:gd name="connsiteY13" fmla="*/ 214990 h 429980"/>
                  <a:gd name="connsiteX14" fmla="*/ 333326 w 429981"/>
                  <a:gd name="connsiteY14" fmla="*/ 36133 h 429980"/>
                  <a:gd name="connsiteX15" fmla="*/ 333326 w 429981"/>
                  <a:gd name="connsiteY15" fmla="*/ 36133 h 4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981" h="42998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435D1C55-2040-0CAD-AF24-9CC7A57AEE4D}"/>
                  </a:ext>
                </a:extLst>
              </p:cNvPr>
              <p:cNvSpPr/>
              <p:nvPr/>
            </p:nvSpPr>
            <p:spPr>
              <a:xfrm>
                <a:off x="9046954" y="2555344"/>
                <a:ext cx="354720" cy="328808"/>
              </a:xfrm>
              <a:custGeom>
                <a:avLst/>
                <a:gdLst>
                  <a:gd name="connsiteX0" fmla="*/ 175369 w 354720"/>
                  <a:gd name="connsiteY0" fmla="*/ 0 h 328808"/>
                  <a:gd name="connsiteX1" fmla="*/ 74197 w 354720"/>
                  <a:gd name="connsiteY1" fmla="*/ 12646 h 328808"/>
                  <a:gd name="connsiteX2" fmla="*/ 65164 w 354720"/>
                  <a:gd name="connsiteY2" fmla="*/ 18066 h 328808"/>
                  <a:gd name="connsiteX3" fmla="*/ 1932 w 354720"/>
                  <a:gd name="connsiteY3" fmla="*/ 119238 h 328808"/>
                  <a:gd name="connsiteX4" fmla="*/ 2835 w 354720"/>
                  <a:gd name="connsiteY4" fmla="*/ 134595 h 328808"/>
                  <a:gd name="connsiteX5" fmla="*/ 167239 w 354720"/>
                  <a:gd name="connsiteY5" fmla="*/ 324292 h 328808"/>
                  <a:gd name="connsiteX6" fmla="*/ 177176 w 354720"/>
                  <a:gd name="connsiteY6" fmla="*/ 328809 h 328808"/>
                  <a:gd name="connsiteX7" fmla="*/ 187113 w 354720"/>
                  <a:gd name="connsiteY7" fmla="*/ 324292 h 328808"/>
                  <a:gd name="connsiteX8" fmla="*/ 351517 w 354720"/>
                  <a:gd name="connsiteY8" fmla="*/ 134595 h 328808"/>
                  <a:gd name="connsiteX9" fmla="*/ 352420 w 354720"/>
                  <a:gd name="connsiteY9" fmla="*/ 119238 h 328808"/>
                  <a:gd name="connsiteX10" fmla="*/ 289188 w 354720"/>
                  <a:gd name="connsiteY10" fmla="*/ 18066 h 328808"/>
                  <a:gd name="connsiteX11" fmla="*/ 280155 w 354720"/>
                  <a:gd name="connsiteY11" fmla="*/ 12646 h 328808"/>
                  <a:gd name="connsiteX12" fmla="*/ 178982 w 354720"/>
                  <a:gd name="connsiteY12" fmla="*/ 0 h 328808"/>
                  <a:gd name="connsiteX13" fmla="*/ 175369 w 354720"/>
                  <a:gd name="connsiteY13" fmla="*/ 0 h 328808"/>
                  <a:gd name="connsiteX14" fmla="*/ 175369 w 354720"/>
                  <a:gd name="connsiteY14" fmla="*/ 0 h 328808"/>
                  <a:gd name="connsiteX15" fmla="*/ 104007 w 354720"/>
                  <a:gd name="connsiteY15" fmla="*/ 113818 h 328808"/>
                  <a:gd name="connsiteX16" fmla="*/ 177176 w 354720"/>
                  <a:gd name="connsiteY16" fmla="*/ 31616 h 328808"/>
                  <a:gd name="connsiteX17" fmla="*/ 250345 w 354720"/>
                  <a:gd name="connsiteY17" fmla="*/ 113818 h 328808"/>
                  <a:gd name="connsiteX18" fmla="*/ 104007 w 354720"/>
                  <a:gd name="connsiteY18" fmla="*/ 113818 h 328808"/>
                  <a:gd name="connsiteX19" fmla="*/ 256668 w 354720"/>
                  <a:gd name="connsiteY19" fmla="*/ 139111 h 328808"/>
                  <a:gd name="connsiteX20" fmla="*/ 176273 w 354720"/>
                  <a:gd name="connsiteY20" fmla="*/ 289063 h 328808"/>
                  <a:gd name="connsiteX21" fmla="*/ 95877 w 354720"/>
                  <a:gd name="connsiteY21" fmla="*/ 139111 h 328808"/>
                  <a:gd name="connsiteX22" fmla="*/ 256668 w 354720"/>
                  <a:gd name="connsiteY22" fmla="*/ 139111 h 328808"/>
                  <a:gd name="connsiteX23" fmla="*/ 87747 w 354720"/>
                  <a:gd name="connsiteY23" fmla="*/ 93042 h 328808"/>
                  <a:gd name="connsiteX24" fmla="*/ 87747 w 354720"/>
                  <a:gd name="connsiteY24" fmla="*/ 36133 h 328808"/>
                  <a:gd name="connsiteX25" fmla="*/ 144656 w 354720"/>
                  <a:gd name="connsiteY25" fmla="*/ 28906 h 328808"/>
                  <a:gd name="connsiteX26" fmla="*/ 87747 w 354720"/>
                  <a:gd name="connsiteY26" fmla="*/ 93042 h 328808"/>
                  <a:gd name="connsiteX27" fmla="*/ 62454 w 354720"/>
                  <a:gd name="connsiteY27" fmla="*/ 113818 h 328808"/>
                  <a:gd name="connsiteX28" fmla="*/ 34451 w 354720"/>
                  <a:gd name="connsiteY28" fmla="*/ 113818 h 328808"/>
                  <a:gd name="connsiteX29" fmla="*/ 62454 w 354720"/>
                  <a:gd name="connsiteY29" fmla="*/ 69555 h 328808"/>
                  <a:gd name="connsiteX30" fmla="*/ 62454 w 354720"/>
                  <a:gd name="connsiteY30" fmla="*/ 113818 h 328808"/>
                  <a:gd name="connsiteX31" fmla="*/ 67874 w 354720"/>
                  <a:gd name="connsiteY31" fmla="*/ 139111 h 328808"/>
                  <a:gd name="connsiteX32" fmla="*/ 112137 w 354720"/>
                  <a:gd name="connsiteY32" fmla="*/ 223120 h 328808"/>
                  <a:gd name="connsiteX33" fmla="*/ 39871 w 354720"/>
                  <a:gd name="connsiteY33" fmla="*/ 139111 h 328808"/>
                  <a:gd name="connsiteX34" fmla="*/ 67874 w 354720"/>
                  <a:gd name="connsiteY34" fmla="*/ 139111 h 328808"/>
                  <a:gd name="connsiteX35" fmla="*/ 285574 w 354720"/>
                  <a:gd name="connsiteY35" fmla="*/ 139111 h 328808"/>
                  <a:gd name="connsiteX36" fmla="*/ 313578 w 354720"/>
                  <a:gd name="connsiteY36" fmla="*/ 139111 h 328808"/>
                  <a:gd name="connsiteX37" fmla="*/ 241312 w 354720"/>
                  <a:gd name="connsiteY37" fmla="*/ 223120 h 328808"/>
                  <a:gd name="connsiteX38" fmla="*/ 285574 w 354720"/>
                  <a:gd name="connsiteY38" fmla="*/ 139111 h 328808"/>
                  <a:gd name="connsiteX39" fmla="*/ 290091 w 354720"/>
                  <a:gd name="connsiteY39" fmla="*/ 113818 h 328808"/>
                  <a:gd name="connsiteX40" fmla="*/ 290091 w 354720"/>
                  <a:gd name="connsiteY40" fmla="*/ 69555 h 328808"/>
                  <a:gd name="connsiteX41" fmla="*/ 318094 w 354720"/>
                  <a:gd name="connsiteY41" fmla="*/ 113818 h 328808"/>
                  <a:gd name="connsiteX42" fmla="*/ 290091 w 354720"/>
                  <a:gd name="connsiteY42" fmla="*/ 113818 h 328808"/>
                  <a:gd name="connsiteX43" fmla="*/ 264798 w 354720"/>
                  <a:gd name="connsiteY43" fmla="*/ 93042 h 328808"/>
                  <a:gd name="connsiteX44" fmla="*/ 207889 w 354720"/>
                  <a:gd name="connsiteY44" fmla="*/ 28906 h 328808"/>
                  <a:gd name="connsiteX45" fmla="*/ 264798 w 354720"/>
                  <a:gd name="connsiteY45" fmla="*/ 36133 h 328808"/>
                  <a:gd name="connsiteX46" fmla="*/ 264798 w 354720"/>
                  <a:gd name="connsiteY46" fmla="*/ 93042 h 32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4720" h="328808">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30" name="Graphic 4">
            <a:extLst>
              <a:ext uri="{FF2B5EF4-FFF2-40B4-BE49-F238E27FC236}">
                <a16:creationId xmlns:a16="http://schemas.microsoft.com/office/drawing/2014/main" id="{075FA920-A792-CBF2-6FB9-D777B405392B}"/>
              </a:ext>
            </a:extLst>
          </p:cNvPr>
          <p:cNvSpPr/>
          <p:nvPr/>
        </p:nvSpPr>
        <p:spPr>
          <a:xfrm rot="10800000">
            <a:off x="-1" y="8578083"/>
            <a:ext cx="7559675" cy="116121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grpSp>
        <p:nvGrpSpPr>
          <p:cNvPr id="32" name="Graphic 40">
            <a:extLst>
              <a:ext uri="{FF2B5EF4-FFF2-40B4-BE49-F238E27FC236}">
                <a16:creationId xmlns:a16="http://schemas.microsoft.com/office/drawing/2014/main" id="{BC1C17B8-511D-40B5-8EC6-D8547BDE0776}"/>
              </a:ext>
            </a:extLst>
          </p:cNvPr>
          <p:cNvGrpSpPr/>
          <p:nvPr/>
        </p:nvGrpSpPr>
        <p:grpSpPr>
          <a:xfrm>
            <a:off x="4858932" y="8297914"/>
            <a:ext cx="3293668" cy="2042232"/>
            <a:chOff x="-3997861" y="6017904"/>
            <a:chExt cx="935163" cy="579846"/>
          </a:xfrm>
          <a:solidFill>
            <a:schemeClr val="bg1">
              <a:alpha val="9824"/>
            </a:schemeClr>
          </a:solidFill>
        </p:grpSpPr>
        <p:sp>
          <p:nvSpPr>
            <p:cNvPr id="33" name="Freeform 32">
              <a:extLst>
                <a:ext uri="{FF2B5EF4-FFF2-40B4-BE49-F238E27FC236}">
                  <a16:creationId xmlns:a16="http://schemas.microsoft.com/office/drawing/2014/main" id="{7F23E6EF-CA2E-3D22-AEB5-13039E6E6FE6}"/>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769A858-9BA6-E4F0-0659-1C827494A83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D9D1735D-C29A-BEA8-A5B3-7FEFFD11A83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312240E4-0C48-680D-F517-08F925A1879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07166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46590-FAC4-0AFF-D817-75F4217B68BE}"/>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3DA660AC-F429-D6F5-BC06-9DC6D34E0104}"/>
              </a:ext>
            </a:extLst>
          </p:cNvPr>
          <p:cNvSpPr txBox="1">
            <a:spLocks/>
          </p:cNvSpPr>
          <p:nvPr/>
        </p:nvSpPr>
        <p:spPr>
          <a:xfrm>
            <a:off x="585015" y="5343756"/>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Smart meters make detailed pricing, automatic billing, and large-scale demand response possible- so homes and businesses (and their electrical systems) can adjust when electricity is cheapest or the grid is stressed. The European Commission points to these tools as essential for integrating more wind and solar and for managing new electric heating loads (</a:t>
            </a:r>
            <a:r>
              <a:rPr lang="en-GB" sz="1100" b="0" u="sng" dirty="0">
                <a:solidFill>
                  <a:srgbClr val="404040"/>
                </a:solidFill>
                <a:hlinkClick r:id="rId2">
                  <a:extLst>
                    <a:ext uri="{A12FA001-AC4F-418D-AE19-62706E023703}">
                      <ahyp:hlinkClr xmlns:ahyp="http://schemas.microsoft.com/office/drawing/2018/hyperlinkcolor" val="tx"/>
                    </a:ext>
                  </a:extLst>
                </a:hlinkClick>
              </a:rPr>
              <a:t>Berg Insight</a:t>
            </a:r>
            <a:r>
              <a:rPr lang="en-GB" sz="1100" b="0" dirty="0">
                <a:solidFill>
                  <a:srgbClr val="404040"/>
                </a:solidFill>
              </a:rPr>
              <a:t>, 2025</a:t>
            </a:r>
            <a:r>
              <a:rPr lang="en-GB" sz="1100" dirty="0">
                <a:solidFill>
                  <a:srgbClr val="404040"/>
                </a:solidFill>
              </a:rPr>
              <a:t>). </a:t>
            </a:r>
            <a:r>
              <a:rPr lang="en-GB" sz="1100" b="0" dirty="0">
                <a:solidFill>
                  <a:srgbClr val="404040"/>
                </a:solidFill>
              </a:rPr>
              <a:t>In 2024, the EU updated its electricity market rules to put more emphasis on flexibility, the ability to turn demand up or down when the grid needs it. The rules ask ENTSO-E (the transmission operators) and the EU DSO Entity (the distribution operators) to create a single method for calculating each country’s flexibility needs. With this shared method and report format, regulators can see how much non-fossil flexibility is available and design market products that real participants, i.e. buildings, aggregators, and district-heating operators, can use. In the context of Germany’s energy transition, Section 14a of the German Energy Industry Act (</a:t>
            </a:r>
            <a:r>
              <a:rPr lang="en-GB" sz="1100" b="0" u="sng" dirty="0">
                <a:solidFill>
                  <a:srgbClr val="404040"/>
                </a:solidFill>
                <a:hlinkClick r:id="rId3">
                  <a:extLst>
                    <a:ext uri="{A12FA001-AC4F-418D-AE19-62706E023703}">
                      <ahyp:hlinkClr xmlns:ahyp="http://schemas.microsoft.com/office/drawing/2018/hyperlinkcolor" val="tx"/>
                    </a:ext>
                  </a:extLst>
                </a:hlinkClick>
              </a:rPr>
              <a:t>Energiewirtschaftsgesetz</a:t>
            </a:r>
            <a:r>
              <a:rPr lang="en-GB" sz="1100" b="0" dirty="0">
                <a:solidFill>
                  <a:srgbClr val="404040"/>
                </a:solidFill>
              </a:rPr>
              <a:t>) came into effect in January 2024. It says new high-load devices in homes, especially heat pumps and EV chargers, must be technically controllable. That lets local grid operators temporarily reduce their power use during congestion to keep the network stable. It’s one of Europe’s clearest examples of turning digital control at the device level into a practical tool for the heating transition (</a:t>
            </a:r>
            <a:r>
              <a:rPr lang="en-GB" sz="1100" b="0" u="sng" dirty="0">
                <a:solidFill>
                  <a:srgbClr val="404040"/>
                </a:solidFill>
                <a:hlinkClick r:id="rId4">
                  <a:extLst>
                    <a:ext uri="{A12FA001-AC4F-418D-AE19-62706E023703}">
                      <ahyp:hlinkClr xmlns:ahyp="http://schemas.microsoft.com/office/drawing/2018/hyperlinkcolor" val="tx"/>
                    </a:ext>
                  </a:extLst>
                </a:hlinkClick>
              </a:rPr>
              <a:t>ENTSO-E &amp; DSO Entity</a:t>
            </a:r>
            <a:r>
              <a:rPr lang="en-GB" sz="1100" b="0" dirty="0">
                <a:solidFill>
                  <a:srgbClr val="404040"/>
                </a:solidFill>
              </a:rPr>
              <a:t>, 2025). </a:t>
            </a:r>
            <a:endParaRPr lang="en-IE" sz="1100" b="0" dirty="0">
              <a:solidFill>
                <a:srgbClr val="404040"/>
              </a:solidFill>
            </a:endParaRPr>
          </a:p>
          <a:p>
            <a:pPr algn="just">
              <a:lnSpc>
                <a:spcPts val="1120"/>
              </a:lnSpc>
              <a:spcBef>
                <a:spcPts val="0"/>
              </a:spcBef>
            </a:pPr>
            <a:r>
              <a:rPr lang="en-GB" sz="1100" b="0" dirty="0">
                <a:solidFill>
                  <a:srgbClr val="404040"/>
                </a:solidFill>
              </a:rPr>
              <a:t>In April 2024, the EU updated its building rules (EPBD) to push buildings toward being smart-ready, automated, and zero-emission. The minimum requirements for technical building systems impose certain building automation and control capabilities, while pushing for e-mobility infrastructure in buildings. The Smart Readiness Indicator (SRI), a scheme to rate how “smart” a building is, remains optional for now. However, it is expected to become mandatory for non-residential buildings with rated HVAC capacity over 290 kW by June 2027. Furthermore, the European Commission must report by 30 June 2026 on how countries are testing and using the SRI. More than 15 countries have already started non-committal test phases (for example, Portugal began in November 2024). These test phases are creating a common language for digital features like monitoring, controls, system interoperability, and demand response. Together, the updated EPBD rules and the SRI pilots are nudging building owners, especially in large offices, hospitals, and campuses to install building/energy management systems (BMS/EMS), add sub-metering, and use fault-detection analytics to run equipment more efficiently. This makes buildings cleaner, smarter, and easier to integrate with the grid (</a:t>
            </a:r>
            <a:r>
              <a:rPr lang="en-GB" sz="1100" b="0" u="sng" dirty="0">
                <a:solidFill>
                  <a:srgbClr val="404040"/>
                </a:solidFill>
                <a:hlinkClick r:id="rId5">
                  <a:extLst>
                    <a:ext uri="{A12FA001-AC4F-418D-AE19-62706E023703}">
                      <ahyp:hlinkClr xmlns:ahyp="http://schemas.microsoft.com/office/drawing/2018/hyperlinkcolor" val="tx"/>
                    </a:ext>
                  </a:extLst>
                </a:hlinkClick>
              </a:rPr>
              <a:t>EU DSO Entity &amp; ENTSO-E</a:t>
            </a:r>
            <a:r>
              <a:rPr lang="en-GB" sz="1100" b="0" dirty="0">
                <a:solidFill>
                  <a:srgbClr val="404040"/>
                </a:solidFill>
              </a:rPr>
              <a:t>, 2025). </a:t>
            </a:r>
            <a:endParaRPr lang="en-IE" sz="1100" b="0" dirty="0">
              <a:solidFill>
                <a:srgbClr val="404040"/>
              </a:solidFill>
            </a:endParaRPr>
          </a:p>
          <a:p>
            <a:pPr algn="just">
              <a:lnSpc>
                <a:spcPts val="1120"/>
              </a:lnSpc>
              <a:spcBef>
                <a:spcPts val="0"/>
              </a:spcBef>
            </a:pPr>
            <a:br>
              <a:rPr lang="en-GB" sz="1100" b="0" dirty="0">
                <a:solidFill>
                  <a:srgbClr val="404040"/>
                </a:solidFill>
              </a:rPr>
            </a:br>
            <a:endParaRPr lang="en-IE" sz="1100" b="0" dirty="0">
              <a:solidFill>
                <a:srgbClr val="404040"/>
              </a:solidFill>
            </a:endParaRPr>
          </a:p>
          <a:p>
            <a:pPr algn="just">
              <a:lnSpc>
                <a:spcPts val="1120"/>
              </a:lnSpc>
              <a:spcBef>
                <a:spcPts val="0"/>
              </a:spcBef>
            </a:pPr>
            <a:r>
              <a:rPr lang="en-GB" sz="1100" b="0" dirty="0">
                <a:solidFill>
                  <a:srgbClr val="404040"/>
                </a:solidFill>
              </a:rPr>
              <a:t> </a:t>
            </a:r>
            <a:endParaRPr lang="en-IE" sz="1100" b="0" dirty="0">
              <a:solidFill>
                <a:srgbClr val="404040"/>
              </a:solidFill>
            </a:endParaRPr>
          </a:p>
        </p:txBody>
      </p:sp>
      <p:cxnSp>
        <p:nvCxnSpPr>
          <p:cNvPr id="35" name="Straight Connector 34">
            <a:extLst>
              <a:ext uri="{FF2B5EF4-FFF2-40B4-BE49-F238E27FC236}">
                <a16:creationId xmlns:a16="http://schemas.microsoft.com/office/drawing/2014/main" id="{4C7A4D88-3026-5FF2-F18B-C0620EC078FC}"/>
              </a:ext>
            </a:extLst>
          </p:cNvPr>
          <p:cNvCxnSpPr>
            <a:cxnSpLocks/>
          </p:cNvCxnSpPr>
          <p:nvPr/>
        </p:nvCxnSpPr>
        <p:spPr>
          <a:xfrm>
            <a:off x="0" y="4707887"/>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00FB288B-9857-E9A2-CA25-289B9BB17ABE}"/>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E84BD8E-BE31-7C29-8B51-71C9C011BBA1}"/>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1.2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48712E67-A775-CB58-E437-55D0C24958D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2BDB763B-0A8F-7F1A-5FC2-2AF5B95AC72B}"/>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8AF9E744-99C4-4216-AB37-C3CF6D150DB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E0451347-20B6-3390-49C3-444A442AE9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168B1F6-EA98-1102-629E-5D2A0D9CB1B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8ED7F373-E4C1-90D2-74A6-E809FFDD8707}"/>
              </a:ext>
            </a:extLst>
          </p:cNvPr>
          <p:cNvSpPr txBox="1">
            <a:spLocks/>
          </p:cNvSpPr>
          <p:nvPr/>
        </p:nvSpPr>
        <p:spPr>
          <a:xfrm>
            <a:off x="585015" y="1984387"/>
            <a:ext cx="6266359"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GB" sz="1600" b="1" dirty="0">
                <a:solidFill>
                  <a:srgbClr val="404040"/>
                </a:solidFill>
              </a:rPr>
              <a:t>Europe’s clean-energy shift increasingly depends on digital tech: smarter power grids, smart-ready buildings, and software-run heat networks. On the customer side, a second wave of smart meters is well under way. By the end of 2024, about 63% of EU27+3 electricity customers had one, and the share is still rising as early countries replace old devices and others catch up. Smart meters make detailed pricing, automatic billing, and large-scale demand response possible- so homes and businesses (and their electrical systems) can adjust when electricity is cheapest or the grid is stressed. The European Commission points to these tools as essential for integrating more wind and solar and for managing new electric heating loads (</a:t>
            </a:r>
            <a:r>
              <a:rPr lang="en-GB" sz="1600" b="1" u="sng" dirty="0">
                <a:solidFill>
                  <a:srgbClr val="404040"/>
                </a:solidFill>
                <a:hlinkClick r:id="rId2">
                  <a:extLst>
                    <a:ext uri="{A12FA001-AC4F-418D-AE19-62706E023703}">
                      <ahyp:hlinkClr xmlns:ahyp="http://schemas.microsoft.com/office/drawing/2018/hyperlinkcolor" val="tx"/>
                    </a:ext>
                  </a:extLst>
                </a:hlinkClick>
              </a:rPr>
              <a:t>Berg Insight</a:t>
            </a:r>
            <a:r>
              <a:rPr lang="en-GB" sz="1600" b="1" dirty="0">
                <a:solidFill>
                  <a:srgbClr val="404040"/>
                </a:solidFill>
              </a:rPr>
              <a:t>, 2025). </a:t>
            </a:r>
            <a:endParaRPr lang="en-IE" sz="1600" b="1"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B524B96-6C7B-1289-FFA9-8581B7B6D1E1}"/>
              </a:ext>
            </a:extLst>
          </p:cNvPr>
          <p:cNvSpPr txBox="1"/>
          <p:nvPr/>
        </p:nvSpPr>
        <p:spPr>
          <a:xfrm>
            <a:off x="585015" y="117396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Current state of digital technologies supporting decarbonisation around Europe</a:t>
            </a:r>
          </a:p>
        </p:txBody>
      </p:sp>
    </p:spTree>
    <p:extLst>
      <p:ext uri="{BB962C8B-B14F-4D97-AF65-F5344CB8AC3E}">
        <p14:creationId xmlns:p14="http://schemas.microsoft.com/office/powerpoint/2010/main" val="3163561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CE768-5CA3-B4C1-125C-9DD373BA78D4}"/>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EE767A37-D084-7FB8-7F34-602943A39F61}"/>
              </a:ext>
            </a:extLst>
          </p:cNvPr>
          <p:cNvSpPr txBox="1">
            <a:spLocks/>
          </p:cNvSpPr>
          <p:nvPr/>
        </p:nvSpPr>
        <p:spPr>
          <a:xfrm>
            <a:off x="585015" y="1148489"/>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District heating and cooling (DHC) is going through a major digital upgrade—and it matters because DHC is one of the best ways to cut emissions from space and water heating in cities. The IEA’s DHC Annex TS4 Guidebook (</a:t>
            </a:r>
            <a:r>
              <a:rPr lang="en-GB" sz="1100" b="0" u="sng" dirty="0">
                <a:solidFill>
                  <a:srgbClr val="404040"/>
                </a:solidFill>
                <a:hlinkClick r:id="rId2">
                  <a:extLst>
                    <a:ext uri="{A12FA001-AC4F-418D-AE19-62706E023703}">
                      <ahyp:hlinkClr xmlns:ahyp="http://schemas.microsoft.com/office/drawing/2018/hyperlinkcolor" val="tx"/>
                    </a:ext>
                  </a:extLst>
                </a:hlinkClick>
              </a:rPr>
              <a:t>Schmidt</a:t>
            </a:r>
            <a:r>
              <a:rPr lang="en-GB" sz="1100" b="0" dirty="0">
                <a:solidFill>
                  <a:srgbClr val="404040"/>
                </a:solidFill>
              </a:rPr>
              <a:t>, 2023) shows what operators are doing in practice: upgrading SCADA systems (the software that monitors and controls networks), adding more detailed metering, using machine-learning to fine-tune operations, and building digital twins (virtual models) to test changes before they go live. These tools help lower supply temperatures, reduce heat losses, and plug in big heat pumps and waste-heat sources more smoothly. Euroheat &amp; Power’s 2024 brief backs this up with real examples, showing that smart controls improve both older networks and new low-temperature systems. The bottom line: digitalisation isn’t a small pilot anymore, it’s now a mainstream, cost-effective way to decarbonise heat at city scale.</a:t>
            </a:r>
            <a:endParaRPr lang="en-IE" sz="1100" b="0" dirty="0">
              <a:solidFill>
                <a:srgbClr val="404040"/>
              </a:solidFill>
            </a:endParaRPr>
          </a:p>
          <a:p>
            <a:pPr algn="just">
              <a:lnSpc>
                <a:spcPts val="1120"/>
              </a:lnSpc>
              <a:spcBef>
                <a:spcPts val="0"/>
              </a:spcBef>
            </a:pPr>
            <a:r>
              <a:rPr lang="en-GB" sz="1100" b="0" dirty="0">
                <a:solidFill>
                  <a:srgbClr val="404040"/>
                </a:solidFill>
              </a:rPr>
              <a:t>On top of everything else, the EU is building a shared “data layer” for energy. The idea, called the Common European Energy Data Space (CEEDS), is to make it easy and safe for different players like grid operators, building systems, heat networks, and aggregators, to find, share, and use energy data across countries. CEEDS has a blueprint that explains how the system should be set up and how different IT systems can talk to each other. Europe’s grid group (ENTSO-E) and others have also shown how this will connect to existing EU projects and real, day-to-day uses. As this moves from plans to roll out under the DIGITAL programme, expect standard APIs (simple, common ways for software to connect) and clear consent rules (so people control their data). That will let smart meters, building controls, and district heating exchange data securely, at scale, which is key to running a cleaner, smarter energy system (</a:t>
            </a:r>
            <a:r>
              <a:rPr lang="en-GB" sz="1100" b="0" u="sng" dirty="0">
                <a:solidFill>
                  <a:srgbClr val="404040"/>
                </a:solidFill>
                <a:hlinkClick r:id="rId3">
                  <a:extLst>
                    <a:ext uri="{A12FA001-AC4F-418D-AE19-62706E023703}">
                      <ahyp:hlinkClr xmlns:ahyp="http://schemas.microsoft.com/office/drawing/2018/hyperlinkcolor" val="tx"/>
                    </a:ext>
                  </a:extLst>
                </a:hlinkClick>
              </a:rPr>
              <a:t>European Commission</a:t>
            </a:r>
            <a:r>
              <a:rPr lang="en-GB" sz="1100" b="0" dirty="0">
                <a:solidFill>
                  <a:srgbClr val="404040"/>
                </a:solidFill>
              </a:rPr>
              <a:t>, n.d.).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Taken together, Europe’s current state is clear: across Europe, smart meters are widespread and the rules that support flexible electricity use are maturing. These changes line up with smarter buildings (guided by the technical building system requirements, the SRI and data analytics) and more digital district-heating networks. </a:t>
            </a:r>
            <a:endParaRPr lang="en-IE" sz="1100" b="0" dirty="0">
              <a:solidFill>
                <a:srgbClr val="404040"/>
              </a:solidFill>
            </a:endParaRPr>
          </a:p>
          <a:p>
            <a:pPr algn="just">
              <a:lnSpc>
                <a:spcPts val="1120"/>
              </a:lnSpc>
              <a:spcBef>
                <a:spcPts val="0"/>
              </a:spcBef>
            </a:pPr>
            <a:r>
              <a:rPr lang="en-GB" sz="1100" b="0" dirty="0">
                <a:solidFill>
                  <a:srgbClr val="404040"/>
                </a:solidFill>
              </a:rPr>
              <a:t> </a:t>
            </a:r>
            <a:endParaRPr lang="en-IE" sz="1100" b="0" dirty="0">
              <a:solidFill>
                <a:srgbClr val="404040"/>
              </a:solidFill>
            </a:endParaRPr>
          </a:p>
        </p:txBody>
      </p:sp>
      <p:sp>
        <p:nvSpPr>
          <p:cNvPr id="2" name="Freeform 1">
            <a:extLst>
              <a:ext uri="{FF2B5EF4-FFF2-40B4-BE49-F238E27FC236}">
                <a16:creationId xmlns:a16="http://schemas.microsoft.com/office/drawing/2014/main" id="{DC7B395F-1590-BE6E-396D-9AB7C4D3F863}"/>
              </a:ext>
            </a:extLst>
          </p:cNvPr>
          <p:cNvSpPr/>
          <p:nvPr/>
        </p:nvSpPr>
        <p:spPr>
          <a:xfrm>
            <a:off x="0" y="5572664"/>
            <a:ext cx="6271404" cy="397066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0D752234-75F4-189B-AA13-E701F82D95D3}"/>
              </a:ext>
            </a:extLst>
          </p:cNvPr>
          <p:cNvSpPr txBox="1">
            <a:spLocks/>
          </p:cNvSpPr>
          <p:nvPr/>
        </p:nvSpPr>
        <p:spPr>
          <a:xfrm>
            <a:off x="643236" y="5943601"/>
            <a:ext cx="4040908" cy="281083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700" b="0" i="1" dirty="0">
                <a:solidFill>
                  <a:schemeClr val="bg1"/>
                </a:solidFill>
              </a:rPr>
              <a:t>What’s left now is mostly doing the hard practical work: making different systems talk to each other (interoperability), keeping them secure (cybersecurity), training people to run them, and opening local markets so buildings, heat storage and demand response can reliably replace fossil peaker plants. With the market-design flexibility rules, EPBD/SRI timelines, and the Common European Energy Data Space (CEEDS) moving ahead, the policy and tech foundation is largely in place. The big job for the next 2–3 years is to scale these solutions consistently across countries.</a:t>
            </a:r>
          </a:p>
          <a:p>
            <a:pP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FDEDCBEB-054F-8553-26E5-3BF187E910E9}"/>
              </a:ext>
            </a:extLst>
          </p:cNvPr>
          <p:cNvGrpSpPr/>
          <p:nvPr/>
        </p:nvGrpSpPr>
        <p:grpSpPr>
          <a:xfrm>
            <a:off x="4309359" y="7369993"/>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A0AB7474-E3FA-5155-0455-43A620B4A83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3C4CD6BD-E3AC-0B3A-46C2-E73351DF0CA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F5D0E2C5-6568-8993-9EBA-058DA0F049A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04C50FBF-46B3-D69B-C0B2-43E5016B4AD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60313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401F7-2FE6-55A1-E847-02A01B376EA3}"/>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53CF9525-F4D8-0DF4-87A4-F4889D43FC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7658" b="17658"/>
          <a:stretch>
            <a:fillRect/>
          </a:stretch>
        </p:blipFill>
        <p:spPr>
          <a:xfrm>
            <a:off x="-5" y="1371007"/>
            <a:ext cx="7559675" cy="2183967"/>
          </a:xfrm>
          <a:prstGeom prst="rect">
            <a:avLst/>
          </a:prstGeom>
        </p:spPr>
      </p:pic>
      <p:sp>
        <p:nvSpPr>
          <p:cNvPr id="22" name="Freeform 21">
            <a:extLst>
              <a:ext uri="{FF2B5EF4-FFF2-40B4-BE49-F238E27FC236}">
                <a16:creationId xmlns:a16="http://schemas.microsoft.com/office/drawing/2014/main" id="{4179A386-1434-1E5E-018C-8D0615A8B628}"/>
              </a:ext>
            </a:extLst>
          </p:cNvPr>
          <p:cNvSpPr/>
          <p:nvPr/>
        </p:nvSpPr>
        <p:spPr>
          <a:xfrm>
            <a:off x="-5" y="3053301"/>
            <a:ext cx="1842899" cy="729583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AB55B0DF-CA26-CE74-2C04-DD57CCF587CB}"/>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D9652109-DBA3-A58B-8E96-E54166BA1F37}"/>
              </a:ext>
            </a:extLst>
          </p:cNvPr>
          <p:cNvSpPr txBox="1">
            <a:spLocks/>
          </p:cNvSpPr>
          <p:nvPr/>
        </p:nvSpPr>
        <p:spPr>
          <a:xfrm>
            <a:off x="432522" y="342674"/>
            <a:ext cx="495425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Technological developments &amp; industry insights</a:t>
            </a:r>
          </a:p>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DCB1944B-E13C-3206-E65D-7914F28BAB49}"/>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96A6DA1A-3B9F-0C1E-1366-1FF7FF7F9601}"/>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E41BBEA9-5E83-2017-EC01-DD84944ADE99}"/>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02</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1028F836-91AA-48D9-041C-2515DFE0031F}"/>
              </a:ext>
            </a:extLst>
          </p:cNvPr>
          <p:cNvSpPr txBox="1">
            <a:spLocks/>
          </p:cNvSpPr>
          <p:nvPr/>
        </p:nvSpPr>
        <p:spPr>
          <a:xfrm>
            <a:off x="2194531" y="3717589"/>
            <a:ext cx="4793686" cy="5801865"/>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a:solidFill>
                  <a:srgbClr val="404040"/>
                </a:solidFill>
              </a:rPr>
              <a:t>Overview of the heating and cooling landscape	</a:t>
            </a:r>
            <a:r>
              <a:rPr lang="en-US" sz="1500" b="1" dirty="0">
                <a:solidFill>
                  <a:srgbClr val="404040"/>
                </a:solidFill>
                <a:hlinkClick r:id="rId3" action="ppaction://hlinksldjump">
                  <a:extLst>
                    <a:ext uri="{A12FA001-AC4F-418D-AE19-62706E023703}">
                      <ahyp:hlinkClr xmlns:ahyp="http://schemas.microsoft.com/office/drawing/2018/hyperlinkcolor" val="tx"/>
                    </a:ext>
                  </a:extLst>
                </a:hlinkClick>
              </a:rPr>
              <a:t>14</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2.1.1	Energy poverty and social dimensions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15</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2.1.2	Policy and legislative drivers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15</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2.1.3	Technological landscape	</a:t>
            </a:r>
            <a:r>
              <a:rPr lang="en-US" sz="1500" dirty="0">
                <a:solidFill>
                  <a:srgbClr val="404040"/>
                </a:solidFill>
                <a:hlinkClick r:id="rId5" action="ppaction://hlinksldjump">
                  <a:extLst>
                    <a:ext uri="{A12FA001-AC4F-418D-AE19-62706E023703}">
                      <ahyp:hlinkClr xmlns:ahyp="http://schemas.microsoft.com/office/drawing/2018/hyperlinkcolor" val="tx"/>
                    </a:ext>
                  </a:extLst>
                </a:hlinkClick>
              </a:rPr>
              <a:t>16</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2.1.4	Socio-economic and policy interactions	</a:t>
            </a:r>
            <a:r>
              <a:rPr lang="en-US" sz="1500" dirty="0">
                <a:solidFill>
                  <a:srgbClr val="404040"/>
                </a:solidFill>
                <a:hlinkClick r:id="rId6" action="ppaction://hlinksldjump">
                  <a:extLst>
                    <a:ext uri="{A12FA001-AC4F-418D-AE19-62706E023703}">
                      <ahyp:hlinkClr xmlns:ahyp="http://schemas.microsoft.com/office/drawing/2018/hyperlinkcolor" val="tx"/>
                    </a:ext>
                  </a:extLst>
                </a:hlinkClick>
              </a:rPr>
              <a:t>21</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2.1.5	Barriers and challenges	</a:t>
            </a:r>
            <a:r>
              <a:rPr lang="en-US" sz="1500" dirty="0">
                <a:solidFill>
                  <a:srgbClr val="404040"/>
                </a:solidFill>
                <a:hlinkClick r:id="rId6" action="ppaction://hlinksldjump">
                  <a:extLst>
                    <a:ext uri="{A12FA001-AC4F-418D-AE19-62706E023703}">
                      <ahyp:hlinkClr xmlns:ahyp="http://schemas.microsoft.com/office/drawing/2018/hyperlinkcolor" val="tx"/>
                    </a:ext>
                  </a:extLst>
                </a:hlinkClick>
              </a:rPr>
              <a:t>21</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2.1.6	Opportunities and recommendations	</a:t>
            </a:r>
            <a:r>
              <a:rPr lang="en-US" sz="1500" dirty="0">
                <a:solidFill>
                  <a:srgbClr val="404040"/>
                </a:solidFill>
                <a:hlinkClick r:id="rId7" action="ppaction://hlinksldjump">
                  <a:extLst>
                    <a:ext uri="{A12FA001-AC4F-418D-AE19-62706E023703}">
                      <ahyp:hlinkClr xmlns:ahyp="http://schemas.microsoft.com/office/drawing/2018/hyperlinkcolor" val="tx"/>
                    </a:ext>
                  </a:extLst>
                </a:hlinkClick>
              </a:rPr>
              <a:t>22</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Analysis of regional needs and gaps	</a:t>
            </a:r>
            <a:r>
              <a:rPr lang="en-US" sz="1500" b="1" dirty="0">
                <a:solidFill>
                  <a:srgbClr val="404040"/>
                </a:solidFill>
                <a:hlinkClick r:id="rId8" action="ppaction://hlinksldjump">
                  <a:extLst>
                    <a:ext uri="{A12FA001-AC4F-418D-AE19-62706E023703}">
                      <ahyp:hlinkClr xmlns:ahyp="http://schemas.microsoft.com/office/drawing/2018/hyperlinkcolor" val="tx"/>
                    </a:ext>
                  </a:extLst>
                </a:hlinkClick>
              </a:rPr>
              <a:t>23</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2.2.1	The analysis of commercial and </a:t>
            </a:r>
          </a:p>
          <a:p>
            <a:pPr marL="0" lvl="1" indent="0">
              <a:lnSpc>
                <a:spcPts val="1940"/>
              </a:lnSpc>
              <a:spcBef>
                <a:spcPts val="0"/>
              </a:spcBef>
              <a:buNone/>
              <a:tabLst>
                <a:tab pos="527050" algn="l"/>
                <a:tab pos="4129088" algn="l"/>
                <a:tab pos="4791075" algn="l"/>
              </a:tabLst>
            </a:pPr>
            <a:r>
              <a:rPr lang="en-US" sz="1500" dirty="0">
                <a:solidFill>
                  <a:srgbClr val="404040"/>
                </a:solidFill>
              </a:rPr>
              <a:t>	industrial buildings	</a:t>
            </a:r>
            <a:r>
              <a:rPr lang="en-US" sz="1500" dirty="0">
                <a:solidFill>
                  <a:srgbClr val="404040"/>
                </a:solidFill>
                <a:hlinkClick r:id="rId9" action="ppaction://hlinksldjump">
                  <a:extLst>
                    <a:ext uri="{A12FA001-AC4F-418D-AE19-62706E023703}">
                      <ahyp:hlinkClr xmlns:ahyp="http://schemas.microsoft.com/office/drawing/2018/hyperlinkcolor" val="tx"/>
                    </a:ext>
                  </a:extLst>
                </a:hlinkClick>
              </a:rPr>
              <a:t>24</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2.2.2	Summary of the analysis of commercial </a:t>
            </a:r>
          </a:p>
          <a:p>
            <a:pPr marL="0" lvl="1" indent="0">
              <a:lnSpc>
                <a:spcPts val="1940"/>
              </a:lnSpc>
              <a:spcBef>
                <a:spcPts val="0"/>
              </a:spcBef>
              <a:buNone/>
              <a:tabLst>
                <a:tab pos="527050" algn="l"/>
                <a:tab pos="4129088" algn="l"/>
                <a:tab pos="4791075" algn="l"/>
              </a:tabLst>
            </a:pPr>
            <a:r>
              <a:rPr lang="en-US" sz="1500" dirty="0">
                <a:solidFill>
                  <a:srgbClr val="404040"/>
                </a:solidFill>
              </a:rPr>
              <a:t>	and industrial buildings	</a:t>
            </a:r>
            <a:r>
              <a:rPr lang="en-US" sz="1500" dirty="0">
                <a:solidFill>
                  <a:srgbClr val="404040"/>
                </a:solidFill>
                <a:hlinkClick r:id="rId10" action="ppaction://hlinksldjump">
                  <a:extLst>
                    <a:ext uri="{A12FA001-AC4F-418D-AE19-62706E023703}">
                      <ahyp:hlinkClr xmlns:ahyp="http://schemas.microsoft.com/office/drawing/2018/hyperlinkcolor" val="tx"/>
                    </a:ext>
                  </a:extLst>
                </a:hlinkClick>
              </a:rPr>
              <a:t>25</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2.2.3	The analysis of public and </a:t>
            </a:r>
          </a:p>
          <a:p>
            <a:pPr marL="0" lvl="1" indent="0">
              <a:lnSpc>
                <a:spcPts val="1940"/>
              </a:lnSpc>
              <a:spcBef>
                <a:spcPts val="0"/>
              </a:spcBef>
              <a:buNone/>
              <a:tabLst>
                <a:tab pos="527050" algn="l"/>
                <a:tab pos="4129088" algn="l"/>
                <a:tab pos="4791075" algn="l"/>
              </a:tabLst>
            </a:pPr>
            <a:r>
              <a:rPr lang="en-US" sz="1500" dirty="0">
                <a:solidFill>
                  <a:srgbClr val="404040"/>
                </a:solidFill>
              </a:rPr>
              <a:t>	institutional buildings	</a:t>
            </a:r>
            <a:r>
              <a:rPr lang="en-US" sz="1500" dirty="0">
                <a:solidFill>
                  <a:srgbClr val="404040"/>
                </a:solidFill>
                <a:hlinkClick r:id="rId11" action="ppaction://hlinksldjump">
                  <a:extLst>
                    <a:ext uri="{A12FA001-AC4F-418D-AE19-62706E023703}">
                      <ahyp:hlinkClr xmlns:ahyp="http://schemas.microsoft.com/office/drawing/2018/hyperlinkcolor" val="tx"/>
                    </a:ext>
                  </a:extLst>
                </a:hlinkClick>
              </a:rPr>
              <a:t>26</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2.2.4	Summary of the analysis of public </a:t>
            </a:r>
          </a:p>
          <a:p>
            <a:pPr marL="0" lvl="1" indent="0">
              <a:lnSpc>
                <a:spcPts val="1940"/>
              </a:lnSpc>
              <a:spcBef>
                <a:spcPts val="0"/>
              </a:spcBef>
              <a:buNone/>
              <a:tabLst>
                <a:tab pos="527050" algn="l"/>
                <a:tab pos="4129088" algn="l"/>
                <a:tab pos="4791075" algn="l"/>
              </a:tabLst>
            </a:pPr>
            <a:r>
              <a:rPr lang="en-US" sz="1500" dirty="0">
                <a:solidFill>
                  <a:srgbClr val="404040"/>
                </a:solidFill>
              </a:rPr>
              <a:t>	and institutional buildings	</a:t>
            </a:r>
            <a:r>
              <a:rPr lang="en-US" sz="1500" dirty="0">
                <a:solidFill>
                  <a:srgbClr val="404040"/>
                </a:solidFill>
                <a:hlinkClick r:id="rId12" action="ppaction://hlinksldjump">
                  <a:extLst>
                    <a:ext uri="{A12FA001-AC4F-418D-AE19-62706E023703}">
                      <ahyp:hlinkClr xmlns:ahyp="http://schemas.microsoft.com/office/drawing/2018/hyperlinkcolor" val="tx"/>
                    </a:ext>
                  </a:extLst>
                </a:hlinkClick>
              </a:rPr>
              <a:t>28</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2.2.5	The analysis of residential buildings	</a:t>
            </a:r>
            <a:r>
              <a:rPr lang="en-US" sz="1500" dirty="0">
                <a:solidFill>
                  <a:srgbClr val="404040"/>
                </a:solidFill>
                <a:hlinkClick r:id="rId13" action="ppaction://hlinksldjump">
                  <a:extLst>
                    <a:ext uri="{A12FA001-AC4F-418D-AE19-62706E023703}">
                      <ahyp:hlinkClr xmlns:ahyp="http://schemas.microsoft.com/office/drawing/2018/hyperlinkcolor" val="tx"/>
                    </a:ext>
                  </a:extLst>
                </a:hlinkClick>
              </a:rPr>
              <a:t>29</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2.2.6	Summary of the analysis of</a:t>
            </a:r>
          </a:p>
          <a:p>
            <a:pPr marL="0" lvl="1" indent="0">
              <a:lnSpc>
                <a:spcPts val="1940"/>
              </a:lnSpc>
              <a:spcBef>
                <a:spcPts val="0"/>
              </a:spcBef>
              <a:buNone/>
              <a:tabLst>
                <a:tab pos="527050" algn="l"/>
                <a:tab pos="4129088" algn="l"/>
                <a:tab pos="4791075" algn="l"/>
              </a:tabLst>
            </a:pPr>
            <a:r>
              <a:rPr lang="en-US" sz="1500" dirty="0">
                <a:solidFill>
                  <a:srgbClr val="404040"/>
                </a:solidFill>
              </a:rPr>
              <a:t>	residential buildings	</a:t>
            </a:r>
            <a:r>
              <a:rPr lang="en-US" sz="1500" dirty="0">
                <a:solidFill>
                  <a:srgbClr val="404040"/>
                </a:solidFill>
                <a:hlinkClick r:id="rId14" action="ppaction://hlinksldjump">
                  <a:extLst>
                    <a:ext uri="{A12FA001-AC4F-418D-AE19-62706E023703}">
                      <ahyp:hlinkClr xmlns:ahyp="http://schemas.microsoft.com/office/drawing/2018/hyperlinkcolor" val="tx"/>
                    </a:ext>
                  </a:extLst>
                </a:hlinkClick>
              </a:rPr>
              <a:t>30</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2.2.7	The analysis of external networks	</a:t>
            </a:r>
            <a:r>
              <a:rPr lang="en-US" sz="1500" dirty="0">
                <a:solidFill>
                  <a:srgbClr val="404040"/>
                </a:solidFill>
                <a:hlinkClick r:id="rId15" action="ppaction://hlinksldjump">
                  <a:extLst>
                    <a:ext uri="{A12FA001-AC4F-418D-AE19-62706E023703}">
                      <ahyp:hlinkClr xmlns:ahyp="http://schemas.microsoft.com/office/drawing/2018/hyperlinkcolor" val="tx"/>
                    </a:ext>
                  </a:extLst>
                </a:hlinkClick>
              </a:rPr>
              <a:t>31</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2.2.8	Summary of the analysis of </a:t>
            </a:r>
          </a:p>
          <a:p>
            <a:pPr marL="0" lvl="1" indent="0">
              <a:lnSpc>
                <a:spcPts val="1940"/>
              </a:lnSpc>
              <a:spcBef>
                <a:spcPts val="0"/>
              </a:spcBef>
              <a:buNone/>
              <a:tabLst>
                <a:tab pos="527050" algn="l"/>
                <a:tab pos="4129088" algn="l"/>
                <a:tab pos="4791075" algn="l"/>
              </a:tabLst>
            </a:pPr>
            <a:r>
              <a:rPr lang="en-US" sz="1500" dirty="0">
                <a:solidFill>
                  <a:srgbClr val="404040"/>
                </a:solidFill>
              </a:rPr>
              <a:t>	external networks	</a:t>
            </a:r>
            <a:r>
              <a:rPr lang="en-US" sz="1500" dirty="0">
                <a:solidFill>
                  <a:srgbClr val="404040"/>
                </a:solidFill>
                <a:hlinkClick r:id="rId15" action="ppaction://hlinksldjump">
                  <a:extLst>
                    <a:ext uri="{A12FA001-AC4F-418D-AE19-62706E023703}">
                      <ahyp:hlinkClr xmlns:ahyp="http://schemas.microsoft.com/office/drawing/2018/hyperlinkcolor" val="tx"/>
                    </a:ext>
                  </a:extLst>
                </a:hlinkClick>
              </a:rPr>
              <a:t>31</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Summary of the analysis of case studies	</a:t>
            </a:r>
            <a:r>
              <a:rPr lang="en-US" sz="1500" b="1" dirty="0">
                <a:solidFill>
                  <a:srgbClr val="404040"/>
                </a:solidFill>
                <a:hlinkClick r:id="rId16" action="ppaction://hlinksldjump">
                  <a:extLst>
                    <a:ext uri="{A12FA001-AC4F-418D-AE19-62706E023703}">
                      <ahyp:hlinkClr xmlns:ahyp="http://schemas.microsoft.com/office/drawing/2018/hyperlinkcolor" val="tx"/>
                    </a:ext>
                  </a:extLst>
                </a:hlinkClick>
              </a:rPr>
              <a:t>32</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4F501621-C08E-5A11-D8F1-7AE7CCA60F9A}"/>
              </a:ext>
            </a:extLst>
          </p:cNvPr>
          <p:cNvCxnSpPr>
            <a:cxnSpLocks/>
          </p:cNvCxnSpPr>
          <p:nvPr/>
        </p:nvCxnSpPr>
        <p:spPr>
          <a:xfrm>
            <a:off x="2194156" y="563074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C65C86E6-4319-4443-8A48-05634F54B12C}"/>
              </a:ext>
            </a:extLst>
          </p:cNvPr>
          <p:cNvGrpSpPr/>
          <p:nvPr/>
        </p:nvGrpSpPr>
        <p:grpSpPr>
          <a:xfrm>
            <a:off x="-1891129" y="7742368"/>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4AC47947-6E8E-4DBC-922E-46A075EEAAC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23DBA49F-B4E5-3062-C430-1AE77E6489C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2704214F-4FB9-24E7-310F-FE3A5D60EDA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1872CAC3-4B54-6743-897F-71A008F68F9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C40B9FB6-3A6D-DA0A-9C17-4FBA79C6FD6B}"/>
              </a:ext>
            </a:extLst>
          </p:cNvPr>
          <p:cNvGrpSpPr/>
          <p:nvPr/>
        </p:nvGrpSpPr>
        <p:grpSpPr>
          <a:xfrm>
            <a:off x="1546156" y="3708362"/>
            <a:ext cx="648000" cy="361384"/>
            <a:chOff x="1416431" y="5629720"/>
            <a:chExt cx="648000" cy="361384"/>
          </a:xfrm>
        </p:grpSpPr>
        <p:sp>
          <p:nvSpPr>
            <p:cNvPr id="3" name="Rectangle 2">
              <a:extLst>
                <a:ext uri="{FF2B5EF4-FFF2-40B4-BE49-F238E27FC236}">
                  <a16:creationId xmlns:a16="http://schemas.microsoft.com/office/drawing/2014/main" id="{41AB879B-1EAA-39CD-EC98-D3586A2D6FB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25ACE1F7-DCA9-F82E-3298-22E5D113C09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2.1</a:t>
              </a:r>
            </a:p>
          </p:txBody>
        </p:sp>
      </p:grpSp>
      <p:grpSp>
        <p:nvGrpSpPr>
          <p:cNvPr id="15" name="Group 14">
            <a:extLst>
              <a:ext uri="{FF2B5EF4-FFF2-40B4-BE49-F238E27FC236}">
                <a16:creationId xmlns:a16="http://schemas.microsoft.com/office/drawing/2014/main" id="{6FC8DD77-85BE-EB4A-F5E1-BF9C497F2F82}"/>
              </a:ext>
            </a:extLst>
          </p:cNvPr>
          <p:cNvGrpSpPr/>
          <p:nvPr/>
        </p:nvGrpSpPr>
        <p:grpSpPr>
          <a:xfrm>
            <a:off x="1546156" y="5698690"/>
            <a:ext cx="648000" cy="361384"/>
            <a:chOff x="1416431" y="5629720"/>
            <a:chExt cx="648000" cy="361384"/>
          </a:xfrm>
        </p:grpSpPr>
        <p:sp>
          <p:nvSpPr>
            <p:cNvPr id="16" name="Rectangle 15">
              <a:extLst>
                <a:ext uri="{FF2B5EF4-FFF2-40B4-BE49-F238E27FC236}">
                  <a16:creationId xmlns:a16="http://schemas.microsoft.com/office/drawing/2014/main" id="{C1C3DDBB-4878-4E71-36D7-947464DD08B7}"/>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A095415A-405D-F332-FC48-9DE7F804B9B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2.2</a:t>
              </a:r>
            </a:p>
          </p:txBody>
        </p:sp>
      </p:grpSp>
      <p:grpSp>
        <p:nvGrpSpPr>
          <p:cNvPr id="21" name="Group 20">
            <a:extLst>
              <a:ext uri="{FF2B5EF4-FFF2-40B4-BE49-F238E27FC236}">
                <a16:creationId xmlns:a16="http://schemas.microsoft.com/office/drawing/2014/main" id="{A5D38784-847A-FD2C-4828-1C2C42C71B42}"/>
              </a:ext>
            </a:extLst>
          </p:cNvPr>
          <p:cNvGrpSpPr/>
          <p:nvPr/>
        </p:nvGrpSpPr>
        <p:grpSpPr>
          <a:xfrm>
            <a:off x="1618374" y="9613306"/>
            <a:ext cx="648000" cy="361384"/>
            <a:chOff x="1416431" y="5629720"/>
            <a:chExt cx="648000" cy="361384"/>
          </a:xfrm>
        </p:grpSpPr>
        <p:sp>
          <p:nvSpPr>
            <p:cNvPr id="31" name="Rectangle 30">
              <a:extLst>
                <a:ext uri="{FF2B5EF4-FFF2-40B4-BE49-F238E27FC236}">
                  <a16:creationId xmlns:a16="http://schemas.microsoft.com/office/drawing/2014/main" id="{5362A505-1ED0-2FFA-B3DD-B84868A954B0}"/>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8">
              <a:extLst>
                <a:ext uri="{FF2B5EF4-FFF2-40B4-BE49-F238E27FC236}">
                  <a16:creationId xmlns:a16="http://schemas.microsoft.com/office/drawing/2014/main" id="{1941B012-429B-4235-A1D9-DEA7B47A2E7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2.3</a:t>
              </a:r>
            </a:p>
          </p:txBody>
        </p:sp>
      </p:grpSp>
      <p:cxnSp>
        <p:nvCxnSpPr>
          <p:cNvPr id="33" name="Straight Connector 32">
            <a:extLst>
              <a:ext uri="{FF2B5EF4-FFF2-40B4-BE49-F238E27FC236}">
                <a16:creationId xmlns:a16="http://schemas.microsoft.com/office/drawing/2014/main" id="{9847CE06-F2A7-F058-4F1E-D9509E810526}"/>
              </a:ext>
            </a:extLst>
          </p:cNvPr>
          <p:cNvCxnSpPr>
            <a:cxnSpLocks/>
          </p:cNvCxnSpPr>
          <p:nvPr/>
        </p:nvCxnSpPr>
        <p:spPr>
          <a:xfrm>
            <a:off x="2194156" y="951945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9616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1ADC5-259B-13E7-41C2-81D56B8724EC}"/>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060F6EB2-F6D2-79D5-CCC9-31D32BBE3427}"/>
              </a:ext>
            </a:extLst>
          </p:cNvPr>
          <p:cNvSpPr txBox="1">
            <a:spLocks/>
          </p:cNvSpPr>
          <p:nvPr/>
        </p:nvSpPr>
        <p:spPr>
          <a:xfrm>
            <a:off x="585015" y="3376693"/>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Despite increasing efficiency measures, operational emissions from buildings rose by 5 % in 2021 (</a:t>
            </a:r>
            <a:r>
              <a:rPr lang="en-GB" sz="1100" b="0" u="sng" dirty="0">
                <a:solidFill>
                  <a:srgbClr val="404040"/>
                </a:solidFill>
                <a:hlinkClick r:id="rId2">
                  <a:extLst>
                    <a:ext uri="{A12FA001-AC4F-418D-AE19-62706E023703}">
                      <ahyp:hlinkClr xmlns:ahyp="http://schemas.microsoft.com/office/drawing/2018/hyperlinkcolor" val="tx"/>
                    </a:ext>
                  </a:extLst>
                </a:hlinkClick>
              </a:rPr>
              <a:t>Ecoltd Group</a:t>
            </a:r>
            <a:r>
              <a:rPr lang="en-GB" sz="1100" b="0" dirty="0">
                <a:solidFill>
                  <a:srgbClr val="404040"/>
                </a:solidFill>
              </a:rPr>
              <a:t>, 2023), largely because of Europe’s ageing building stock over 70 % of buildings were constructed before 2001 and fall short of modern energy-performance standards (</a:t>
            </a:r>
            <a:r>
              <a:rPr lang="en-GB" sz="1100" b="0" u="sng" dirty="0">
                <a:solidFill>
                  <a:srgbClr val="404040"/>
                </a:solidFill>
                <a:hlinkClick r:id="rId3">
                  <a:extLst>
                    <a:ext uri="{A12FA001-AC4F-418D-AE19-62706E023703}">
                      <ahyp:hlinkClr xmlns:ahyp="http://schemas.microsoft.com/office/drawing/2018/hyperlinkcolor" val="tx"/>
                    </a:ext>
                  </a:extLst>
                </a:hlinkClick>
              </a:rPr>
              <a:t>Cornelis</a:t>
            </a:r>
            <a:r>
              <a:rPr lang="en-GB" sz="1100" b="0" dirty="0">
                <a:solidFill>
                  <a:srgbClr val="404040"/>
                </a:solidFill>
              </a:rPr>
              <a:t>, 2024). The EU’s annual renovation rate remains close to 1 %, far below the level needed to meet 2050 climate goals, prompting the </a:t>
            </a:r>
            <a:r>
              <a:rPr lang="en-GB" sz="1100" b="0" i="1" dirty="0">
                <a:solidFill>
                  <a:srgbClr val="404040"/>
                </a:solidFill>
              </a:rPr>
              <a:t>Renovation Wave</a:t>
            </a:r>
            <a:r>
              <a:rPr lang="en-GB" sz="1100" b="0" dirty="0">
                <a:solidFill>
                  <a:srgbClr val="404040"/>
                </a:solidFill>
              </a:rPr>
              <a:t> initiative to double renovation activity and alleviate energy poverty.</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Heating and cooling represent one of the most critical components in the transition toward a climate-neutral energy system. In the European Union (EU), buildings are responsible for nearly 40 % of total energy consumption and roughly one-third of energy-related greenhouse-gas (GHG) emissions (</a:t>
            </a:r>
            <a:r>
              <a:rPr lang="en-GB" sz="1100" b="0" u="sng" dirty="0">
                <a:solidFill>
                  <a:srgbClr val="404040"/>
                </a:solidFill>
                <a:hlinkClick r:id="rId4">
                  <a:extLst>
                    <a:ext uri="{A12FA001-AC4F-418D-AE19-62706E023703}">
                      <ahyp:hlinkClr xmlns:ahyp="http://schemas.microsoft.com/office/drawing/2018/hyperlinkcolor" val="tx"/>
                    </a:ext>
                  </a:extLst>
                </a:hlinkClick>
              </a:rPr>
              <a:t>Fernandes et al</a:t>
            </a:r>
            <a:r>
              <a:rPr lang="en-GB" sz="1100" b="0" dirty="0">
                <a:solidFill>
                  <a:srgbClr val="404040"/>
                </a:solidFill>
              </a:rPr>
              <a:t>., 2025; </a:t>
            </a:r>
            <a:r>
              <a:rPr lang="en-GB" sz="1100" b="0" u="sng" dirty="0">
                <a:solidFill>
                  <a:srgbClr val="404040"/>
                </a:solidFill>
                <a:hlinkClick r:id="rId5">
                  <a:extLst>
                    <a:ext uri="{A12FA001-AC4F-418D-AE19-62706E023703}">
                      <ahyp:hlinkClr xmlns:ahyp="http://schemas.microsoft.com/office/drawing/2018/hyperlinkcolor" val="tx"/>
                    </a:ext>
                  </a:extLst>
                </a:hlinkClick>
              </a:rPr>
              <a:t>Eurostat</a:t>
            </a:r>
            <a:r>
              <a:rPr lang="en-GB" sz="1100" b="0" dirty="0">
                <a:solidFill>
                  <a:srgbClr val="404040"/>
                </a:solidFill>
              </a:rPr>
              <a:t>, 2023). Approximately 80 % of the energy used in the residential sector is devoted to space heating, cooling, and domestic hot water. This dominance makes the sector both a major challenge and a central opportunity for decarbonisation.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The indicator “Inability to keep home adequately warm” reflects the share of households that report being unable to afford adequate heating in their homes. Between 2021 and 2024, this measure has highlighted persistent energy poverty across several EU countries, with notable regional disparities. The data, based on self-assessment, underscores the social and economic vulnerability of affected populations and the urgency of targeted energy policy interventions. Figure 3 presenting the state of energy poverty in individual countries (project partners).</a:t>
            </a:r>
            <a:endParaRPr lang="en-IE" sz="1100" b="0" dirty="0">
              <a:solidFill>
                <a:srgbClr val="404040"/>
              </a:solidFill>
            </a:endParaRPr>
          </a:p>
        </p:txBody>
      </p:sp>
      <p:cxnSp>
        <p:nvCxnSpPr>
          <p:cNvPr id="35" name="Straight Connector 34">
            <a:extLst>
              <a:ext uri="{FF2B5EF4-FFF2-40B4-BE49-F238E27FC236}">
                <a16:creationId xmlns:a16="http://schemas.microsoft.com/office/drawing/2014/main" id="{9C98D34C-F536-F8E4-4B3F-A400BE746A16}"/>
              </a:ext>
            </a:extLst>
          </p:cNvPr>
          <p:cNvCxnSpPr>
            <a:cxnSpLocks/>
          </p:cNvCxnSpPr>
          <p:nvPr/>
        </p:nvCxnSpPr>
        <p:spPr>
          <a:xfrm>
            <a:off x="0" y="2982860"/>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196A14AC-0F52-FE51-26A8-0F2345FA423A}"/>
              </a:ext>
            </a:extLst>
          </p:cNvPr>
          <p:cNvSpPr/>
          <p:nvPr/>
        </p:nvSpPr>
        <p:spPr>
          <a:xfrm rot="10800000">
            <a:off x="-1" y="386906"/>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19112091-A7DC-2E10-4E1D-4C764F7655E7}"/>
              </a:ext>
            </a:extLst>
          </p:cNvPr>
          <p:cNvSpPr txBox="1"/>
          <p:nvPr/>
        </p:nvSpPr>
        <p:spPr>
          <a:xfrm>
            <a:off x="681937" y="509479"/>
            <a:ext cx="570791" cy="415498"/>
          </a:xfrm>
          <a:prstGeom prst="rect">
            <a:avLst/>
          </a:prstGeom>
          <a:gradFill>
            <a:gsLst>
              <a:gs pos="3000">
                <a:srgbClr val="EE2D24"/>
              </a:gs>
              <a:gs pos="68000">
                <a:srgbClr val="F37321"/>
              </a:gs>
              <a:gs pos="100000">
                <a:srgbClr val="FFCD05"/>
              </a:gs>
            </a:gsLst>
            <a:lin ang="2700000" scaled="0"/>
          </a:gradFill>
        </p:spPr>
        <p:txBody>
          <a:bodyPr wrap="square" lIns="91440" tIns="45720" rIns="91440" bIns="45720" rtlCol="0" anchor="ctr">
            <a:spAutoFit/>
          </a:bodyPr>
          <a:lstStyle/>
          <a:p>
            <a:pPr marL="6350" algn="ctr">
              <a:tabLst>
                <a:tab pos="611188" algn="l"/>
              </a:tabLst>
            </a:pPr>
            <a:r>
              <a:rPr lang="en-US" sz="2100" b="1" dirty="0">
                <a:solidFill>
                  <a:schemeClr val="bg1"/>
                </a:solidFill>
                <a:latin typeface="Calibri"/>
                <a:ea typeface="Calibri"/>
                <a:cs typeface="Calibri"/>
              </a:rPr>
              <a:t>2.1</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4FE7626A-5603-C417-00A8-D2EBC68714F8}"/>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FB2571CC-F828-7E5D-72D6-25E7B12E8E76}"/>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801CF0F-E7BD-1056-8D80-8647F21CDBA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B2AB6765-2B04-06FA-CD0A-BA539CACAC0D}"/>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15950CF5-71F9-0D04-16AB-661BD753DF0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6AC1D5FD-63A4-8706-2732-0396C2D3F6BA}"/>
              </a:ext>
            </a:extLst>
          </p:cNvPr>
          <p:cNvSpPr txBox="1">
            <a:spLocks/>
          </p:cNvSpPr>
          <p:nvPr/>
        </p:nvSpPr>
        <p:spPr>
          <a:xfrm>
            <a:off x="585015" y="1758162"/>
            <a:ext cx="531220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Global assessments by the International Energy Agency (IEA) similarly attribute about 30 % of final energy consumption and 26 % of emissions to building operations, rising to 40 % when construction is included (</a:t>
            </a:r>
            <a:r>
              <a:rPr lang="en-GB" sz="1600" b="1" u="sng" dirty="0">
                <a:solidFill>
                  <a:srgbClr val="404040"/>
                </a:solidFill>
                <a:hlinkClick r:id="rId6">
                  <a:extLst>
                    <a:ext uri="{A12FA001-AC4F-418D-AE19-62706E023703}">
                      <ahyp:hlinkClr xmlns:ahyp="http://schemas.microsoft.com/office/drawing/2018/hyperlinkcolor" val="tx"/>
                    </a:ext>
                  </a:extLst>
                </a:hlinkClick>
              </a:rPr>
              <a:t>IEA</a:t>
            </a:r>
            <a:r>
              <a:rPr lang="en-GB" sz="1600" b="1" dirty="0">
                <a:solidFill>
                  <a:srgbClr val="404040"/>
                </a:solidFill>
              </a:rPr>
              <a:t>, 2023).</a:t>
            </a:r>
            <a:endParaRPr lang="en-IE" sz="1600" b="1" dirty="0">
              <a:solidFill>
                <a:srgbClr val="404040"/>
              </a:solidFill>
            </a:endParaRPr>
          </a:p>
        </p:txBody>
      </p:sp>
      <p:sp>
        <p:nvSpPr>
          <p:cNvPr id="17" name="TextBox 16">
            <a:extLst>
              <a:ext uri="{FF2B5EF4-FFF2-40B4-BE49-F238E27FC236}">
                <a16:creationId xmlns:a16="http://schemas.microsoft.com/office/drawing/2014/main" id="{A8983E51-2931-2165-B27C-BF2FDF31E21F}"/>
              </a:ext>
            </a:extLst>
          </p:cNvPr>
          <p:cNvSpPr txBox="1"/>
          <p:nvPr/>
        </p:nvSpPr>
        <p:spPr>
          <a:xfrm>
            <a:off x="585015" y="1173966"/>
            <a:ext cx="5855542"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Overview of the heating and cooling landscape</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446399A3-AE3F-4905-8F80-7F966301D9C4}"/>
              </a:ext>
            </a:extLst>
          </p:cNvPr>
          <p:cNvGraphicFramePr/>
          <p:nvPr>
            <p:extLst>
              <p:ext uri="{D42A27DB-BD31-4B8C-83A1-F6EECF244321}">
                <p14:modId xmlns:p14="http://schemas.microsoft.com/office/powerpoint/2010/main" val="2515994208"/>
              </p:ext>
            </p:extLst>
          </p:nvPr>
        </p:nvGraphicFramePr>
        <p:xfrm>
          <a:off x="914081" y="6297744"/>
          <a:ext cx="5731510" cy="2326005"/>
        </p:xfrm>
        <a:graphic>
          <a:graphicData uri="http://schemas.openxmlformats.org/drawingml/2006/chart">
            <c:chart xmlns:c="http://schemas.openxmlformats.org/drawingml/2006/chart" xmlns:r="http://schemas.openxmlformats.org/officeDocument/2006/relationships" r:id="rId7"/>
          </a:graphicData>
        </a:graphic>
      </p:graphicFrame>
      <p:sp>
        <p:nvSpPr>
          <p:cNvPr id="3" name="Freeform 2">
            <a:extLst>
              <a:ext uri="{FF2B5EF4-FFF2-40B4-BE49-F238E27FC236}">
                <a16:creationId xmlns:a16="http://schemas.microsoft.com/office/drawing/2014/main" id="{DFC70020-9C3D-B960-D15E-06D46CF8FE80}"/>
              </a:ext>
            </a:extLst>
          </p:cNvPr>
          <p:cNvSpPr/>
          <p:nvPr/>
        </p:nvSpPr>
        <p:spPr>
          <a:xfrm>
            <a:off x="-1" y="9143987"/>
            <a:ext cx="7559676" cy="100097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 name="Text Placeholder 20">
            <a:extLst>
              <a:ext uri="{FF2B5EF4-FFF2-40B4-BE49-F238E27FC236}">
                <a16:creationId xmlns:a16="http://schemas.microsoft.com/office/drawing/2014/main" id="{9203E399-573B-D8E6-11F2-14CAB56BDB0B}"/>
              </a:ext>
            </a:extLst>
          </p:cNvPr>
          <p:cNvSpPr txBox="1">
            <a:spLocks/>
          </p:cNvSpPr>
          <p:nvPr/>
        </p:nvSpPr>
        <p:spPr>
          <a:xfrm>
            <a:off x="645132" y="9305416"/>
            <a:ext cx="6269408" cy="58930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60"/>
              </a:lnSpc>
              <a:spcBef>
                <a:spcPts val="0"/>
              </a:spcBef>
            </a:pPr>
            <a:r>
              <a:rPr lang="en-US" sz="1100" b="0" dirty="0">
                <a:solidFill>
                  <a:schemeClr val="bg1"/>
                </a:solidFill>
              </a:rPr>
              <a:t>This indicator is particularly relevant in the context of the EU’s climate and energy transition, as it reflects the direct impact of energy inefficiency and affordability on households. The persistently high rates of reported inability to keep homes warm underscore the need for accelerated renovation efforts and targeted social support.</a:t>
            </a:r>
          </a:p>
          <a:p>
            <a:pPr algn="just">
              <a:lnSpc>
                <a:spcPts val="1160"/>
              </a:lnSpc>
              <a:spcBef>
                <a:spcPts val="0"/>
              </a:spcBef>
            </a:pPr>
            <a:endParaRPr lang="en-US" sz="1100" dirty="0">
              <a:solidFill>
                <a:schemeClr val="bg1"/>
              </a:solidFill>
            </a:endParaRPr>
          </a:p>
        </p:txBody>
      </p:sp>
      <p:grpSp>
        <p:nvGrpSpPr>
          <p:cNvPr id="5" name="Graphic 40">
            <a:extLst>
              <a:ext uri="{FF2B5EF4-FFF2-40B4-BE49-F238E27FC236}">
                <a16:creationId xmlns:a16="http://schemas.microsoft.com/office/drawing/2014/main" id="{28D39655-9B1D-F68F-34CC-921279DFAF6F}"/>
              </a:ext>
            </a:extLst>
          </p:cNvPr>
          <p:cNvGrpSpPr/>
          <p:nvPr/>
        </p:nvGrpSpPr>
        <p:grpSpPr>
          <a:xfrm>
            <a:off x="6378541" y="8427916"/>
            <a:ext cx="3924090" cy="2433120"/>
            <a:chOff x="-3997860" y="6017904"/>
            <a:chExt cx="935163" cy="579845"/>
          </a:xfrm>
          <a:solidFill>
            <a:schemeClr val="bg1">
              <a:alpha val="29965"/>
            </a:schemeClr>
          </a:solidFill>
        </p:grpSpPr>
        <p:sp>
          <p:nvSpPr>
            <p:cNvPr id="6" name="Freeform 5">
              <a:extLst>
                <a:ext uri="{FF2B5EF4-FFF2-40B4-BE49-F238E27FC236}">
                  <a16:creationId xmlns:a16="http://schemas.microsoft.com/office/drawing/2014/main" id="{D06E586C-F10A-697B-FA87-B02B208EC9DA}"/>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0B548A1B-1CBB-8A3C-2AE8-612B882E4CBD}"/>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455D9C14-6228-A23C-A49E-1CAE62EA5EF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B4122F88-C6EC-9BF3-5F46-2D7654A7ABB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0" name="TextBox 9">
            <a:extLst>
              <a:ext uri="{FF2B5EF4-FFF2-40B4-BE49-F238E27FC236}">
                <a16:creationId xmlns:a16="http://schemas.microsoft.com/office/drawing/2014/main" id="{56066E08-E28F-3A7F-CB06-DBC86EEB33F6}"/>
              </a:ext>
            </a:extLst>
          </p:cNvPr>
          <p:cNvSpPr txBox="1"/>
          <p:nvPr/>
        </p:nvSpPr>
        <p:spPr>
          <a:xfrm>
            <a:off x="-1" y="8638315"/>
            <a:ext cx="7596406" cy="261610"/>
          </a:xfrm>
          <a:prstGeom prst="rect">
            <a:avLst/>
          </a:prstGeom>
          <a:noFill/>
        </p:spPr>
        <p:txBody>
          <a:bodyPr wrap="square">
            <a:spAutoFit/>
          </a:bodyPr>
          <a:lstStyle/>
          <a:p>
            <a:pPr algn="ctr"/>
            <a:r>
              <a:rPr lang="en-GB" sz="1100" b="1" dirty="0">
                <a:solidFill>
                  <a:srgbClr val="404040"/>
                </a:solidFill>
                <a:latin typeface="Calibri" panose="020F0502020204030204" pitchFamily="34" charset="0"/>
                <a:cs typeface="Calibri" panose="020F0502020204030204" pitchFamily="34" charset="0"/>
              </a:rPr>
              <a:t>Figure 3</a:t>
            </a:r>
            <a:r>
              <a:rPr lang="en-GB" sz="1100" dirty="0">
                <a:solidFill>
                  <a:srgbClr val="404040"/>
                </a:solidFill>
                <a:latin typeface="Calibri" panose="020F0502020204030204" pitchFamily="34" charset="0"/>
                <a:cs typeface="Calibri" panose="020F0502020204030204" pitchFamily="34" charset="0"/>
              </a:rPr>
              <a:t>. Inability to keep home adequately warm, 2021-2024 (</a:t>
            </a:r>
            <a:r>
              <a:rPr lang="en-GB" sz="1100" u="sng" dirty="0">
                <a:solidFill>
                  <a:srgbClr val="404040"/>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Energy Poverty Advisory Hub</a:t>
            </a:r>
            <a:r>
              <a:rPr lang="en-GB" sz="1100" dirty="0">
                <a:solidFill>
                  <a:srgbClr val="404040"/>
                </a:solidFill>
                <a:latin typeface="Calibri" panose="020F0502020204030204" pitchFamily="34" charset="0"/>
                <a:cs typeface="Calibri" panose="020F0502020204030204" pitchFamily="34" charset="0"/>
              </a:rPr>
              <a:t>, n.d)</a:t>
            </a:r>
            <a:endParaRPr lang="en-IE" sz="1100"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1655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1D9DE-8C7D-BC30-6F4C-66300B32A78F}"/>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CF0FB35A-3150-51D6-98B2-2BFD19D6B693}"/>
              </a:ext>
            </a:extLst>
          </p:cNvPr>
          <p:cNvSpPr txBox="1">
            <a:spLocks/>
          </p:cNvSpPr>
          <p:nvPr/>
        </p:nvSpPr>
        <p:spPr>
          <a:xfrm>
            <a:off x="583620" y="3819794"/>
            <a:ext cx="6389643" cy="129258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The challenge is most acute in Southern and Eastern Europe, where over 20 % of households in Portugal, Bulgaria, Greece, Latvia, and Lithuania cannot maintain comfortable indoor conditions (</a:t>
            </a:r>
            <a:r>
              <a:rPr lang="en-GB" sz="1100" b="0" u="sng" dirty="0">
                <a:solidFill>
                  <a:srgbClr val="404040"/>
                </a:solidFill>
                <a:hlinkClick r:id="rId2">
                  <a:extLst>
                    <a:ext uri="{A12FA001-AC4F-418D-AE19-62706E023703}">
                      <ahyp:hlinkClr xmlns:ahyp="http://schemas.microsoft.com/office/drawing/2018/hyperlinkcolor" val="tx"/>
                    </a:ext>
                  </a:extLst>
                </a:hlinkClick>
              </a:rPr>
              <a:t>European Commission Joint Research Centre</a:t>
            </a:r>
            <a:r>
              <a:rPr lang="en-GB" sz="1100" b="0" dirty="0">
                <a:solidFill>
                  <a:srgbClr val="404040"/>
                </a:solidFill>
              </a:rPr>
              <a:t>, 2024). Rising summer temperatures compound this issue, exposing populations to heat stress without adequate cooling. Energy poverty thus intersects socioeconomic inequality and public-health concerns.</a:t>
            </a:r>
            <a:r>
              <a:rPr lang="en-IE" sz="1100" b="0" dirty="0">
                <a:solidFill>
                  <a:srgbClr val="404040"/>
                </a:solidFill>
              </a:rPr>
              <a:t> </a:t>
            </a:r>
            <a:r>
              <a:rPr lang="en-GB" sz="1100" b="0" dirty="0">
                <a:solidFill>
                  <a:srgbClr val="404040"/>
                </a:solidFill>
              </a:rPr>
              <a:t>EU policy responses, such as the </a:t>
            </a:r>
            <a:r>
              <a:rPr lang="en-GB" sz="1100" b="0" i="1" dirty="0">
                <a:solidFill>
                  <a:srgbClr val="404040"/>
                </a:solidFill>
              </a:rPr>
              <a:t>Clean Energy for All Europeans</a:t>
            </a:r>
            <a:r>
              <a:rPr lang="en-GB" sz="1100" b="0" dirty="0">
                <a:solidFill>
                  <a:srgbClr val="404040"/>
                </a:solidFill>
              </a:rPr>
              <a:t> package require Member States to monitor and mitigate energy poverty through renovation programmes, targeted subsidies, and social tariffs (</a:t>
            </a:r>
            <a:r>
              <a:rPr lang="en-GB" sz="1100" b="0" u="sng" dirty="0">
                <a:solidFill>
                  <a:srgbClr val="404040"/>
                </a:solidFill>
                <a:hlinkClick r:id="rId3">
                  <a:extLst>
                    <a:ext uri="{A12FA001-AC4F-418D-AE19-62706E023703}">
                      <ahyp:hlinkClr xmlns:ahyp="http://schemas.microsoft.com/office/drawing/2018/hyperlinkcolor" val="tx"/>
                    </a:ext>
                  </a:extLst>
                </a:hlinkClick>
              </a:rPr>
              <a:t>Bouzarovski et al</a:t>
            </a:r>
            <a:r>
              <a:rPr lang="en-GB" sz="1100" b="0" dirty="0">
                <a:solidFill>
                  <a:srgbClr val="404040"/>
                </a:solidFill>
              </a:rPr>
              <a:t>., 2021). Research shows that low-income households typically inhabit the least efficient buildings and spend a disproportionate share of income on energy (</a:t>
            </a:r>
            <a:r>
              <a:rPr lang="en-GB" sz="1100" b="0" u="sng" dirty="0">
                <a:solidFill>
                  <a:srgbClr val="404040"/>
                </a:solidFill>
                <a:hlinkClick r:id="rId4">
                  <a:extLst>
                    <a:ext uri="{A12FA001-AC4F-418D-AE19-62706E023703}">
                      <ahyp:hlinkClr xmlns:ahyp="http://schemas.microsoft.com/office/drawing/2018/hyperlinkcolor" val="tx"/>
                    </a:ext>
                  </a:extLst>
                </a:hlinkClick>
              </a:rPr>
              <a:t>Taušová et al</a:t>
            </a:r>
            <a:r>
              <a:rPr lang="en-GB" sz="1100" b="0" dirty="0">
                <a:solidFill>
                  <a:srgbClr val="404040"/>
                </a:solidFill>
              </a:rPr>
              <a:t>., 2024). Addressing these inequities </a:t>
            </a:r>
            <a:r>
              <a:rPr lang="en-GB" sz="1100" b="0" dirty="0">
                <a:solidFill>
                  <a:srgbClr val="404040"/>
                </a:solidFill>
                <a:ea typeface="Calibri" panose="020F0502020204030204" pitchFamily="34" charset="0"/>
              </a:rPr>
              <a:t>demands affordable renewable heating technologies and accessible financial mechanisms</a:t>
            </a:r>
            <a:r>
              <a:rPr lang="en-GB" sz="1100" b="0" dirty="0">
                <a:solidFill>
                  <a:schemeClr val="tx1">
                    <a:lumMod val="50000"/>
                    <a:lumOff val="50000"/>
                  </a:schemeClr>
                </a:solidFill>
                <a:ea typeface="Calibri" panose="020F0502020204030204" pitchFamily="34" charset="0"/>
              </a:rPr>
              <a:t>. </a:t>
            </a:r>
            <a:endParaRPr lang="en-IE" sz="1100" b="0" dirty="0">
              <a:solidFill>
                <a:schemeClr val="tx1">
                  <a:lumMod val="50000"/>
                  <a:lumOff val="50000"/>
                </a:schemeClr>
              </a:solidFill>
              <a:ea typeface="Calibri" panose="020F0502020204030204" pitchFamily="34" charset="0"/>
            </a:endParaRPr>
          </a:p>
        </p:txBody>
      </p:sp>
      <p:sp>
        <p:nvSpPr>
          <p:cNvPr id="16" name="Text Placeholder 29">
            <a:extLst>
              <a:ext uri="{FF2B5EF4-FFF2-40B4-BE49-F238E27FC236}">
                <a16:creationId xmlns:a16="http://schemas.microsoft.com/office/drawing/2014/main" id="{A6CCB1C7-0875-1D8C-BACA-885203D0F3BF}"/>
              </a:ext>
            </a:extLst>
          </p:cNvPr>
          <p:cNvSpPr txBox="1">
            <a:spLocks/>
          </p:cNvSpPr>
          <p:nvPr/>
        </p:nvSpPr>
        <p:spPr>
          <a:xfrm>
            <a:off x="583620" y="2708957"/>
            <a:ext cx="531220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Energy poverty continues to affect between 8 % and 16 % of EU citizens, an estimated 35 to 72 million people, who struggle to heat or cool homes adequately (</a:t>
            </a:r>
            <a:r>
              <a:rPr lang="en-GB" sz="1600" b="1" u="sng" dirty="0">
                <a:solidFill>
                  <a:srgbClr val="404040"/>
                </a:solidFill>
                <a:hlinkClick r:id="rId5">
                  <a:extLst>
                    <a:ext uri="{A12FA001-AC4F-418D-AE19-62706E023703}">
                      <ahyp:hlinkClr xmlns:ahyp="http://schemas.microsoft.com/office/drawing/2018/hyperlinkcolor" val="tx"/>
                    </a:ext>
                  </a:extLst>
                </a:hlinkClick>
              </a:rPr>
              <a:t>IPCC</a:t>
            </a:r>
            <a:r>
              <a:rPr lang="en-GB" sz="1600" b="1" dirty="0">
                <a:solidFill>
                  <a:srgbClr val="404040"/>
                </a:solidFill>
              </a:rPr>
              <a:t>, 2022).</a:t>
            </a:r>
            <a:endParaRPr lang="en-IE" sz="1600" b="1" dirty="0">
              <a:solidFill>
                <a:srgbClr val="404040"/>
              </a:solidFill>
            </a:endParaRPr>
          </a:p>
        </p:txBody>
      </p:sp>
      <p:cxnSp>
        <p:nvCxnSpPr>
          <p:cNvPr id="23" name="Straight Connector 22">
            <a:extLst>
              <a:ext uri="{FF2B5EF4-FFF2-40B4-BE49-F238E27FC236}">
                <a16:creationId xmlns:a16="http://schemas.microsoft.com/office/drawing/2014/main" id="{CB0318FB-637B-9F69-D0F6-966EB179545C}"/>
              </a:ext>
            </a:extLst>
          </p:cNvPr>
          <p:cNvCxnSpPr>
            <a:cxnSpLocks/>
          </p:cNvCxnSpPr>
          <p:nvPr/>
        </p:nvCxnSpPr>
        <p:spPr>
          <a:xfrm>
            <a:off x="13838" y="219318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9415FAC-0DE7-2DCD-C135-78DB45D62AC8}"/>
              </a:ext>
            </a:extLst>
          </p:cNvPr>
          <p:cNvSpPr txBox="1"/>
          <p:nvPr/>
        </p:nvSpPr>
        <p:spPr>
          <a:xfrm>
            <a:off x="1407043" y="2027486"/>
            <a:ext cx="5052744"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Energy poverty and social dimensions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D70CF2CE-1016-60A7-2C64-142117D3FF28}"/>
              </a:ext>
            </a:extLst>
          </p:cNvPr>
          <p:cNvGrpSpPr/>
          <p:nvPr/>
        </p:nvGrpSpPr>
        <p:grpSpPr>
          <a:xfrm>
            <a:off x="672995" y="2027486"/>
            <a:ext cx="734144" cy="327604"/>
            <a:chOff x="1441478" y="5631712"/>
            <a:chExt cx="734144" cy="327604"/>
          </a:xfrm>
        </p:grpSpPr>
        <p:sp>
          <p:nvSpPr>
            <p:cNvPr id="36" name="Rectangle 35">
              <a:extLst>
                <a:ext uri="{FF2B5EF4-FFF2-40B4-BE49-F238E27FC236}">
                  <a16:creationId xmlns:a16="http://schemas.microsoft.com/office/drawing/2014/main" id="{50A6733D-F1DB-87DC-6EF6-622DEA8D442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8">
              <a:extLst>
                <a:ext uri="{FF2B5EF4-FFF2-40B4-BE49-F238E27FC236}">
                  <a16:creationId xmlns:a16="http://schemas.microsoft.com/office/drawing/2014/main" id="{964E82AA-791C-0182-F7D4-20A673FC67A7}"/>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2.1.1</a:t>
              </a:r>
            </a:p>
          </p:txBody>
        </p:sp>
      </p:grpSp>
      <p:sp>
        <p:nvSpPr>
          <p:cNvPr id="38" name="Text Placeholder 1">
            <a:extLst>
              <a:ext uri="{FF2B5EF4-FFF2-40B4-BE49-F238E27FC236}">
                <a16:creationId xmlns:a16="http://schemas.microsoft.com/office/drawing/2014/main" id="{FE0F0376-ED3B-16CC-358E-F7CAADDC21D4}"/>
              </a:ext>
            </a:extLst>
          </p:cNvPr>
          <p:cNvSpPr txBox="1">
            <a:spLocks/>
          </p:cNvSpPr>
          <p:nvPr/>
        </p:nvSpPr>
        <p:spPr>
          <a:xfrm>
            <a:off x="583619" y="8079031"/>
            <a:ext cx="6389643" cy="105699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The </a:t>
            </a:r>
            <a:r>
              <a:rPr lang="en-GB" sz="1100" b="0" i="1" dirty="0">
                <a:solidFill>
                  <a:srgbClr val="404040"/>
                </a:solidFill>
              </a:rPr>
              <a:t>Renewable Energy Directive III</a:t>
            </a:r>
            <a:r>
              <a:rPr lang="en-GB" sz="1100" b="0" dirty="0">
                <a:solidFill>
                  <a:srgbClr val="404040"/>
                </a:solidFill>
              </a:rPr>
              <a:t> (</a:t>
            </a:r>
            <a:r>
              <a:rPr lang="en-GB" sz="1100" b="0" u="sng" dirty="0">
                <a:solidFill>
                  <a:srgbClr val="404040"/>
                </a:solidFill>
                <a:hlinkClick r:id="rId6">
                  <a:extLst>
                    <a:ext uri="{A12FA001-AC4F-418D-AE19-62706E023703}">
                      <ahyp:hlinkClr xmlns:ahyp="http://schemas.microsoft.com/office/drawing/2018/hyperlinkcolor" val="tx"/>
                    </a:ext>
                  </a:extLst>
                </a:hlinkClick>
              </a:rPr>
              <a:t>RED III</a:t>
            </a:r>
            <a:r>
              <a:rPr lang="en-GB" sz="1100" b="0" dirty="0">
                <a:solidFill>
                  <a:srgbClr val="404040"/>
                </a:solidFill>
              </a:rPr>
              <a:t>) mandates Member States to increase the renewable share in heating and cooling by 0.8 percentage points per year until 2025 and 1.1 points thereafter, following a 26.2 % renewable share achieved in 2023 (</a:t>
            </a:r>
            <a:r>
              <a:rPr lang="en-GB" sz="1100" b="0" u="sng" dirty="0">
                <a:solidFill>
                  <a:srgbClr val="404040"/>
                </a:solidFill>
                <a:hlinkClick r:id="rId7">
                  <a:extLst>
                    <a:ext uri="{A12FA001-AC4F-418D-AE19-62706E023703}">
                      <ahyp:hlinkClr xmlns:ahyp="http://schemas.microsoft.com/office/drawing/2018/hyperlinkcolor" val="tx"/>
                    </a:ext>
                  </a:extLst>
                </a:hlinkClick>
              </a:rPr>
              <a:t>Eurostat</a:t>
            </a:r>
            <a:r>
              <a:rPr lang="en-GB" sz="1100" b="0" dirty="0">
                <a:solidFill>
                  <a:srgbClr val="404040"/>
                </a:solidFill>
              </a:rPr>
              <a:t>, 2025). Complementary directives, i.e. the </a:t>
            </a:r>
            <a:r>
              <a:rPr lang="en-GB" sz="1100" b="0" i="1" dirty="0">
                <a:solidFill>
                  <a:srgbClr val="404040"/>
                </a:solidFill>
              </a:rPr>
              <a:t>Energy Efficiency Directive (</a:t>
            </a:r>
            <a:r>
              <a:rPr lang="en-GB" sz="1100" b="0" u="sng" dirty="0">
                <a:solidFill>
                  <a:srgbClr val="404040"/>
                </a:solidFill>
                <a:hlinkClick r:id="rId8">
                  <a:extLst>
                    <a:ext uri="{A12FA001-AC4F-418D-AE19-62706E023703}">
                      <ahyp:hlinkClr xmlns:ahyp="http://schemas.microsoft.com/office/drawing/2018/hyperlinkcolor" val="tx"/>
                    </a:ext>
                  </a:extLst>
                </a:hlinkClick>
              </a:rPr>
              <a:t>EED</a:t>
            </a:r>
            <a:r>
              <a:rPr lang="en-GB" sz="1100" b="0" i="1" dirty="0">
                <a:solidFill>
                  <a:srgbClr val="404040"/>
                </a:solidFill>
              </a:rPr>
              <a:t>)</a:t>
            </a:r>
            <a:r>
              <a:rPr lang="en-GB" sz="1100" b="0" dirty="0">
                <a:solidFill>
                  <a:srgbClr val="404040"/>
                </a:solidFill>
              </a:rPr>
              <a:t> and the </a:t>
            </a:r>
            <a:r>
              <a:rPr lang="en-GB" sz="1100" b="0" i="1" dirty="0">
                <a:solidFill>
                  <a:srgbClr val="404040"/>
                </a:solidFill>
              </a:rPr>
              <a:t>Energy Performance of Buildings Directive (</a:t>
            </a:r>
            <a:r>
              <a:rPr lang="en-GB" sz="1100" b="0" u="sng" dirty="0">
                <a:solidFill>
                  <a:srgbClr val="404040"/>
                </a:solidFill>
                <a:hlinkClick r:id="rId9">
                  <a:extLst>
                    <a:ext uri="{A12FA001-AC4F-418D-AE19-62706E023703}">
                      <ahyp:hlinkClr xmlns:ahyp="http://schemas.microsoft.com/office/drawing/2018/hyperlinkcolor" val="tx"/>
                    </a:ext>
                  </a:extLst>
                </a:hlinkClick>
              </a:rPr>
              <a:t>EPBD</a:t>
            </a:r>
            <a:r>
              <a:rPr lang="en-GB" sz="1100" b="0" i="1" dirty="0">
                <a:solidFill>
                  <a:srgbClr val="404040"/>
                </a:solidFill>
              </a:rPr>
              <a:t>) </a:t>
            </a:r>
            <a:r>
              <a:rPr lang="en-GB" sz="1100" b="0" dirty="0">
                <a:solidFill>
                  <a:srgbClr val="404040"/>
                </a:solidFill>
              </a:rPr>
              <a:t>embed an “energy-efficiency-first” principle, impose binding savings targets, and prohibit subsidies for standalone fossil-fuel boilers from 2025 (</a:t>
            </a:r>
            <a:r>
              <a:rPr lang="en-GB" sz="1100" b="0" u="sng" dirty="0">
                <a:solidFill>
                  <a:srgbClr val="404040"/>
                </a:solidFill>
                <a:hlinkClick r:id="rId10">
                  <a:extLst>
                    <a:ext uri="{A12FA001-AC4F-418D-AE19-62706E023703}">
                      <ahyp:hlinkClr xmlns:ahyp="http://schemas.microsoft.com/office/drawing/2018/hyperlinkcolor" val="tx"/>
                    </a:ext>
                  </a:extLst>
                </a:hlinkClick>
              </a:rPr>
              <a:t>Fernandes et al</a:t>
            </a:r>
            <a:r>
              <a:rPr lang="en-GB" sz="1100" b="0" dirty="0">
                <a:solidFill>
                  <a:srgbClr val="404040"/>
                </a:solidFill>
              </a:rPr>
              <a:t>., 2025). Together these instruments form the foundation for the EU’s climate-neutrality objective by 2050.</a:t>
            </a:r>
            <a:endParaRPr lang="en-IE" sz="1100" b="0" dirty="0">
              <a:solidFill>
                <a:srgbClr val="404040"/>
              </a:solidFill>
            </a:endParaRPr>
          </a:p>
        </p:txBody>
      </p:sp>
      <p:sp>
        <p:nvSpPr>
          <p:cNvPr id="39" name="Text Placeholder 29">
            <a:extLst>
              <a:ext uri="{FF2B5EF4-FFF2-40B4-BE49-F238E27FC236}">
                <a16:creationId xmlns:a16="http://schemas.microsoft.com/office/drawing/2014/main" id="{EDB63A05-5001-5A9A-DEEC-91375600B267}"/>
              </a:ext>
            </a:extLst>
          </p:cNvPr>
          <p:cNvSpPr txBox="1">
            <a:spLocks/>
          </p:cNvSpPr>
          <p:nvPr/>
        </p:nvSpPr>
        <p:spPr>
          <a:xfrm>
            <a:off x="583620" y="6904685"/>
            <a:ext cx="6138138"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EU’s policy framework for decarbonising heating and cooling has expanded rapidly. The </a:t>
            </a:r>
            <a:r>
              <a:rPr lang="en-GB" sz="1600" b="1" i="1" dirty="0">
                <a:solidFill>
                  <a:srgbClr val="404040"/>
                </a:solidFill>
              </a:rPr>
              <a:t>European Green Deal</a:t>
            </a:r>
            <a:r>
              <a:rPr lang="en-GB" sz="1600" b="1" dirty="0">
                <a:solidFill>
                  <a:srgbClr val="404040"/>
                </a:solidFill>
              </a:rPr>
              <a:t> and the </a:t>
            </a:r>
            <a:r>
              <a:rPr lang="en-GB" sz="1600" b="1" i="1" dirty="0">
                <a:solidFill>
                  <a:srgbClr val="404040"/>
                </a:solidFill>
              </a:rPr>
              <a:t>EU Taxonomy Regulation</a:t>
            </a:r>
            <a:r>
              <a:rPr lang="en-GB" sz="1600" b="1" dirty="0">
                <a:solidFill>
                  <a:srgbClr val="404040"/>
                </a:solidFill>
              </a:rPr>
              <a:t> establish clear sustainability criteria to channel investment toward low-carbon activities (</a:t>
            </a:r>
            <a:r>
              <a:rPr lang="en-GB" sz="1600" b="1" u="sng" dirty="0">
                <a:solidFill>
                  <a:srgbClr val="404040"/>
                </a:solidFill>
                <a:hlinkClick r:id="rId11">
                  <a:extLst>
                    <a:ext uri="{A12FA001-AC4F-418D-AE19-62706E023703}">
                      <ahyp:hlinkClr xmlns:ahyp="http://schemas.microsoft.com/office/drawing/2018/hyperlinkcolor" val="tx"/>
                    </a:ext>
                  </a:extLst>
                </a:hlinkClick>
              </a:rPr>
              <a:t>European Commission</a:t>
            </a:r>
            <a:r>
              <a:rPr lang="en-GB" sz="1600" b="1" dirty="0">
                <a:solidFill>
                  <a:srgbClr val="404040"/>
                </a:solidFill>
              </a:rPr>
              <a:t>, 2020b).</a:t>
            </a:r>
            <a:endParaRPr lang="en-IE" sz="1600" b="1" dirty="0">
              <a:solidFill>
                <a:srgbClr val="404040"/>
              </a:solidFill>
            </a:endParaRPr>
          </a:p>
        </p:txBody>
      </p:sp>
      <p:cxnSp>
        <p:nvCxnSpPr>
          <p:cNvPr id="40" name="Straight Connector 39">
            <a:extLst>
              <a:ext uri="{FF2B5EF4-FFF2-40B4-BE49-F238E27FC236}">
                <a16:creationId xmlns:a16="http://schemas.microsoft.com/office/drawing/2014/main" id="{DD014336-2679-51FB-B1F8-CACF7460EAF5}"/>
              </a:ext>
            </a:extLst>
          </p:cNvPr>
          <p:cNvCxnSpPr>
            <a:cxnSpLocks/>
          </p:cNvCxnSpPr>
          <p:nvPr/>
        </p:nvCxnSpPr>
        <p:spPr>
          <a:xfrm>
            <a:off x="13838" y="6388911"/>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A13693D-602C-72CB-42A0-AD36AFC73126}"/>
              </a:ext>
            </a:extLst>
          </p:cNvPr>
          <p:cNvSpPr txBox="1"/>
          <p:nvPr/>
        </p:nvSpPr>
        <p:spPr>
          <a:xfrm>
            <a:off x="1407043" y="6223214"/>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Policy and legislative drivers</a:t>
            </a:r>
          </a:p>
        </p:txBody>
      </p:sp>
      <p:grpSp>
        <p:nvGrpSpPr>
          <p:cNvPr id="42" name="Group 41">
            <a:extLst>
              <a:ext uri="{FF2B5EF4-FFF2-40B4-BE49-F238E27FC236}">
                <a16:creationId xmlns:a16="http://schemas.microsoft.com/office/drawing/2014/main" id="{06846A75-4253-6340-FBC3-DB8BCB47BD1C}"/>
              </a:ext>
            </a:extLst>
          </p:cNvPr>
          <p:cNvGrpSpPr/>
          <p:nvPr/>
        </p:nvGrpSpPr>
        <p:grpSpPr>
          <a:xfrm>
            <a:off x="672995" y="6223214"/>
            <a:ext cx="734144" cy="327604"/>
            <a:chOff x="1441478" y="5631712"/>
            <a:chExt cx="734144" cy="327604"/>
          </a:xfrm>
        </p:grpSpPr>
        <p:sp>
          <p:nvSpPr>
            <p:cNvPr id="43" name="Rectangle 42">
              <a:extLst>
                <a:ext uri="{FF2B5EF4-FFF2-40B4-BE49-F238E27FC236}">
                  <a16:creationId xmlns:a16="http://schemas.microsoft.com/office/drawing/2014/main" id="{129D02C6-E447-13BD-2E09-440236E56569}"/>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8">
              <a:extLst>
                <a:ext uri="{FF2B5EF4-FFF2-40B4-BE49-F238E27FC236}">
                  <a16:creationId xmlns:a16="http://schemas.microsoft.com/office/drawing/2014/main" id="{75460C3A-3BAF-2254-6A24-63630CCF7DA3}"/>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2.1.2</a:t>
              </a:r>
            </a:p>
          </p:txBody>
        </p:sp>
      </p:grpSp>
      <p:sp>
        <p:nvSpPr>
          <p:cNvPr id="53" name="Graphic 4">
            <a:extLst>
              <a:ext uri="{FF2B5EF4-FFF2-40B4-BE49-F238E27FC236}">
                <a16:creationId xmlns:a16="http://schemas.microsoft.com/office/drawing/2014/main" id="{36A0D531-D25E-4A93-8ADD-9B14B5B9EBD0}"/>
              </a:ext>
            </a:extLst>
          </p:cNvPr>
          <p:cNvSpPr/>
          <p:nvPr/>
        </p:nvSpPr>
        <p:spPr>
          <a:xfrm rot="10800000">
            <a:off x="-2263" y="-8214"/>
            <a:ext cx="7559675" cy="116121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grpSp>
        <p:nvGrpSpPr>
          <p:cNvPr id="54" name="Graphic 40">
            <a:extLst>
              <a:ext uri="{FF2B5EF4-FFF2-40B4-BE49-F238E27FC236}">
                <a16:creationId xmlns:a16="http://schemas.microsoft.com/office/drawing/2014/main" id="{6442EBDE-4C99-6AE2-2C20-910CA6C89EB8}"/>
              </a:ext>
            </a:extLst>
          </p:cNvPr>
          <p:cNvGrpSpPr/>
          <p:nvPr/>
        </p:nvGrpSpPr>
        <p:grpSpPr>
          <a:xfrm>
            <a:off x="4856670" y="-288383"/>
            <a:ext cx="3293668" cy="2042232"/>
            <a:chOff x="-3997861" y="6017904"/>
            <a:chExt cx="935163" cy="579846"/>
          </a:xfrm>
          <a:solidFill>
            <a:schemeClr val="bg1">
              <a:alpha val="9824"/>
            </a:schemeClr>
          </a:solidFill>
        </p:grpSpPr>
        <p:sp>
          <p:nvSpPr>
            <p:cNvPr id="55" name="Freeform 54">
              <a:extLst>
                <a:ext uri="{FF2B5EF4-FFF2-40B4-BE49-F238E27FC236}">
                  <a16:creationId xmlns:a16="http://schemas.microsoft.com/office/drawing/2014/main" id="{3752E592-B864-6979-CB05-555E30865617}"/>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FE0468D9-3AB7-31E6-33AE-1E20D3A118D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09845F28-8372-FB2C-412C-D9663C92FD5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66877D93-8696-5F35-7C0A-C6A6E6D6B4C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126052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1B06-CF1F-A89F-8431-1D419E91927E}"/>
            </a:ext>
          </a:extLst>
        </p:cNvPr>
        <p:cNvGrpSpPr/>
        <p:nvPr/>
      </p:nvGrpSpPr>
      <p:grpSpPr>
        <a:xfrm>
          <a:off x="0" y="0"/>
          <a:ext cx="0" cy="0"/>
          <a:chOff x="0" y="0"/>
          <a:chExt cx="0" cy="0"/>
        </a:xfrm>
      </p:grpSpPr>
      <p:sp>
        <p:nvSpPr>
          <p:cNvPr id="16" name="Text Placeholder 29">
            <a:extLst>
              <a:ext uri="{FF2B5EF4-FFF2-40B4-BE49-F238E27FC236}">
                <a16:creationId xmlns:a16="http://schemas.microsoft.com/office/drawing/2014/main" id="{CFADB967-0396-4B0E-449B-5BDC8DA5242B}"/>
              </a:ext>
            </a:extLst>
          </p:cNvPr>
          <p:cNvSpPr txBox="1">
            <a:spLocks/>
          </p:cNvSpPr>
          <p:nvPr/>
        </p:nvSpPr>
        <p:spPr>
          <a:xfrm>
            <a:off x="1987638" y="1140900"/>
            <a:ext cx="505274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400" dirty="0">
                <a:solidFill>
                  <a:srgbClr val="404040"/>
                </a:solidFill>
              </a:rPr>
              <a:t>Types of technologies suitable for sustainable heating and cooling are presented in Figure 4 and discussed in more detail below. </a:t>
            </a:r>
          </a:p>
        </p:txBody>
      </p:sp>
      <p:cxnSp>
        <p:nvCxnSpPr>
          <p:cNvPr id="23" name="Straight Connector 22">
            <a:extLst>
              <a:ext uri="{FF2B5EF4-FFF2-40B4-BE49-F238E27FC236}">
                <a16:creationId xmlns:a16="http://schemas.microsoft.com/office/drawing/2014/main" id="{B886C0DB-1B50-4C6D-09E1-8FE1AB247348}"/>
              </a:ext>
            </a:extLst>
          </p:cNvPr>
          <p:cNvCxnSpPr>
            <a:cxnSpLocks/>
          </p:cNvCxnSpPr>
          <p:nvPr/>
        </p:nvCxnSpPr>
        <p:spPr>
          <a:xfrm>
            <a:off x="34620" y="759238"/>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12C1382-56E6-F297-375F-96B6F0C6E8A6}"/>
              </a:ext>
            </a:extLst>
          </p:cNvPr>
          <p:cNvSpPr txBox="1"/>
          <p:nvPr/>
        </p:nvSpPr>
        <p:spPr>
          <a:xfrm>
            <a:off x="1427825" y="593541"/>
            <a:ext cx="5052744"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Technological landscape</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0DEF49D1-7688-0523-31DF-E7FE0FAF0F7D}"/>
              </a:ext>
            </a:extLst>
          </p:cNvPr>
          <p:cNvGrpSpPr/>
          <p:nvPr/>
        </p:nvGrpSpPr>
        <p:grpSpPr>
          <a:xfrm>
            <a:off x="693777" y="593541"/>
            <a:ext cx="734144" cy="327604"/>
            <a:chOff x="1441478" y="5631712"/>
            <a:chExt cx="734144" cy="327604"/>
          </a:xfrm>
        </p:grpSpPr>
        <p:sp>
          <p:nvSpPr>
            <p:cNvPr id="36" name="Rectangle 35">
              <a:extLst>
                <a:ext uri="{FF2B5EF4-FFF2-40B4-BE49-F238E27FC236}">
                  <a16:creationId xmlns:a16="http://schemas.microsoft.com/office/drawing/2014/main" id="{6211F218-BDFD-C7CA-8607-B585E3FA0581}"/>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8">
              <a:extLst>
                <a:ext uri="{FF2B5EF4-FFF2-40B4-BE49-F238E27FC236}">
                  <a16:creationId xmlns:a16="http://schemas.microsoft.com/office/drawing/2014/main" id="{C505CF91-DA25-ED29-2EB6-ABC88F7C0365}"/>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2.1.3</a:t>
              </a:r>
            </a:p>
          </p:txBody>
        </p:sp>
      </p:grpSp>
      <p:sp>
        <p:nvSpPr>
          <p:cNvPr id="5" name="TextBox 4">
            <a:extLst>
              <a:ext uri="{FF2B5EF4-FFF2-40B4-BE49-F238E27FC236}">
                <a16:creationId xmlns:a16="http://schemas.microsoft.com/office/drawing/2014/main" id="{E1BBF9D5-7747-D9F6-1B6A-68F1499B5B09}"/>
              </a:ext>
            </a:extLst>
          </p:cNvPr>
          <p:cNvSpPr txBox="1"/>
          <p:nvPr/>
        </p:nvSpPr>
        <p:spPr>
          <a:xfrm>
            <a:off x="1846511" y="9792888"/>
            <a:ext cx="5193870" cy="430887"/>
          </a:xfrm>
          <a:prstGeom prst="rect">
            <a:avLst/>
          </a:prstGeom>
          <a:noFill/>
        </p:spPr>
        <p:txBody>
          <a:bodyPr wrap="square">
            <a:spAutoFit/>
          </a:bodyPr>
          <a:lstStyle/>
          <a:p>
            <a:pPr algn="ctr"/>
            <a:r>
              <a:rPr lang="en-GB" sz="1100" b="1" dirty="0">
                <a:solidFill>
                  <a:srgbClr val="404040"/>
                </a:solidFill>
                <a:latin typeface="Calibri" panose="020F0502020204030204" pitchFamily="34" charset="0"/>
                <a:cs typeface="Calibri" panose="020F0502020204030204" pitchFamily="34" charset="0"/>
              </a:rPr>
              <a:t>Figure 4</a:t>
            </a:r>
            <a:r>
              <a:rPr lang="en-GB" sz="1100" dirty="0">
                <a:solidFill>
                  <a:srgbClr val="404040"/>
                </a:solidFill>
                <a:latin typeface="Calibri" panose="020F0502020204030204" pitchFamily="34" charset="0"/>
                <a:cs typeface="Calibri" panose="020F0502020204030204" pitchFamily="34" charset="0"/>
              </a:rPr>
              <a:t>.  Technologies for sustainable heating and cooling</a:t>
            </a:r>
          </a:p>
          <a:p>
            <a:pPr algn="ctr"/>
            <a:endParaRPr lang="en-IE" sz="1100" dirty="0">
              <a:solidFill>
                <a:srgbClr val="404040"/>
              </a:solidFill>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1D10F21-2E0D-3294-8F25-0E1305CECEE8}"/>
              </a:ext>
            </a:extLst>
          </p:cNvPr>
          <p:cNvCxnSpPr>
            <a:cxnSpLocks/>
            <a:stCxn id="272" idx="2"/>
          </p:cNvCxnSpPr>
          <p:nvPr/>
        </p:nvCxnSpPr>
        <p:spPr>
          <a:xfrm flipH="1" flipV="1">
            <a:off x="1669595" y="1090756"/>
            <a:ext cx="33159" cy="818157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86" name="Group 285">
            <a:extLst>
              <a:ext uri="{FF2B5EF4-FFF2-40B4-BE49-F238E27FC236}">
                <a16:creationId xmlns:a16="http://schemas.microsoft.com/office/drawing/2014/main" id="{7E18EFD2-1DCD-4B39-2B08-864ED837B881}"/>
              </a:ext>
            </a:extLst>
          </p:cNvPr>
          <p:cNvGrpSpPr/>
          <p:nvPr/>
        </p:nvGrpSpPr>
        <p:grpSpPr>
          <a:xfrm>
            <a:off x="797983" y="1808555"/>
            <a:ext cx="6156644" cy="806221"/>
            <a:chOff x="871134" y="2052395"/>
            <a:chExt cx="6156644" cy="806221"/>
          </a:xfrm>
        </p:grpSpPr>
        <p:cxnSp>
          <p:nvCxnSpPr>
            <p:cNvPr id="161" name="Straight Connector 160">
              <a:extLst>
                <a:ext uri="{FF2B5EF4-FFF2-40B4-BE49-F238E27FC236}">
                  <a16:creationId xmlns:a16="http://schemas.microsoft.com/office/drawing/2014/main" id="{EDE7C3A7-7718-4B55-E2EF-4E5D2BE84A5D}"/>
                </a:ext>
              </a:extLst>
            </p:cNvPr>
            <p:cNvCxnSpPr>
              <a:cxnSpLocks/>
            </p:cNvCxnSpPr>
            <p:nvPr/>
          </p:nvCxnSpPr>
          <p:spPr>
            <a:xfrm flipV="1">
              <a:off x="1559531" y="2455122"/>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62" name="Group 161">
              <a:extLst>
                <a:ext uri="{FF2B5EF4-FFF2-40B4-BE49-F238E27FC236}">
                  <a16:creationId xmlns:a16="http://schemas.microsoft.com/office/drawing/2014/main" id="{742B54BF-4B11-10FD-DAC9-76E7F5A02B42}"/>
                </a:ext>
              </a:extLst>
            </p:cNvPr>
            <p:cNvGrpSpPr/>
            <p:nvPr/>
          </p:nvGrpSpPr>
          <p:grpSpPr>
            <a:xfrm>
              <a:off x="1904772" y="2192416"/>
              <a:ext cx="5123006" cy="526182"/>
              <a:chOff x="1895544" y="4067795"/>
              <a:chExt cx="5661571" cy="750759"/>
            </a:xfrm>
          </p:grpSpPr>
          <p:sp>
            <p:nvSpPr>
              <p:cNvPr id="163" name="Rectangle 162">
                <a:extLst>
                  <a:ext uri="{FF2B5EF4-FFF2-40B4-BE49-F238E27FC236}">
                    <a16:creationId xmlns:a16="http://schemas.microsoft.com/office/drawing/2014/main" id="{888207AD-BD19-B196-2E6B-DDABFFC175CA}"/>
                  </a:ext>
                </a:extLst>
              </p:cNvPr>
              <p:cNvSpPr/>
              <p:nvPr/>
            </p:nvSpPr>
            <p:spPr>
              <a:xfrm rot="16200000">
                <a:off x="4360015" y="1618175"/>
                <a:ext cx="744792" cy="564940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64" name="Group 163">
                <a:extLst>
                  <a:ext uri="{FF2B5EF4-FFF2-40B4-BE49-F238E27FC236}">
                    <a16:creationId xmlns:a16="http://schemas.microsoft.com/office/drawing/2014/main" id="{DA893C58-D00E-0A29-EE15-8FACA7E71FB0}"/>
                  </a:ext>
                </a:extLst>
              </p:cNvPr>
              <p:cNvGrpSpPr/>
              <p:nvPr/>
            </p:nvGrpSpPr>
            <p:grpSpPr>
              <a:xfrm>
                <a:off x="1895544" y="4067795"/>
                <a:ext cx="376583" cy="750759"/>
                <a:chOff x="1924677" y="4872802"/>
                <a:chExt cx="473452" cy="943878"/>
              </a:xfrm>
            </p:grpSpPr>
            <p:sp>
              <p:nvSpPr>
                <p:cNvPr id="165" name="Freeform 164">
                  <a:extLst>
                    <a:ext uri="{FF2B5EF4-FFF2-40B4-BE49-F238E27FC236}">
                      <a16:creationId xmlns:a16="http://schemas.microsoft.com/office/drawing/2014/main" id="{9C3B620F-C806-072B-E01F-354425819297}"/>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66" name="Freeform 165">
                  <a:extLst>
                    <a:ext uri="{FF2B5EF4-FFF2-40B4-BE49-F238E27FC236}">
                      <a16:creationId xmlns:a16="http://schemas.microsoft.com/office/drawing/2014/main" id="{E776F006-72AC-423F-365E-D4C1F9D527AE}"/>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67" name="Graphic 15">
              <a:extLst>
                <a:ext uri="{FF2B5EF4-FFF2-40B4-BE49-F238E27FC236}">
                  <a16:creationId xmlns:a16="http://schemas.microsoft.com/office/drawing/2014/main" id="{23FEC284-425A-BF57-6602-9A47D95B1142}"/>
                </a:ext>
              </a:extLst>
            </p:cNvPr>
            <p:cNvGrpSpPr/>
            <p:nvPr/>
          </p:nvGrpSpPr>
          <p:grpSpPr>
            <a:xfrm rot="16200000">
              <a:off x="1727152" y="2406858"/>
              <a:ext cx="97508" cy="97294"/>
              <a:chOff x="1006279" y="7689162"/>
              <a:chExt cx="118191" cy="117931"/>
            </a:xfrm>
          </p:grpSpPr>
          <p:sp>
            <p:nvSpPr>
              <p:cNvPr id="168" name="Freeform 167">
                <a:extLst>
                  <a:ext uri="{FF2B5EF4-FFF2-40B4-BE49-F238E27FC236}">
                    <a16:creationId xmlns:a16="http://schemas.microsoft.com/office/drawing/2014/main" id="{5A63D540-5F84-FE7A-BE9C-1D89F64D189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69" name="Freeform 168">
                <a:extLst>
                  <a:ext uri="{FF2B5EF4-FFF2-40B4-BE49-F238E27FC236}">
                    <a16:creationId xmlns:a16="http://schemas.microsoft.com/office/drawing/2014/main" id="{EDED2F4F-ED97-942B-4338-2E034837A3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70" name="Graphic 15">
              <a:extLst>
                <a:ext uri="{FF2B5EF4-FFF2-40B4-BE49-F238E27FC236}">
                  <a16:creationId xmlns:a16="http://schemas.microsoft.com/office/drawing/2014/main" id="{BE66FE84-DCEA-4F78-488C-16F6743BFC04}"/>
                </a:ext>
              </a:extLst>
            </p:cNvPr>
            <p:cNvGrpSpPr/>
            <p:nvPr/>
          </p:nvGrpSpPr>
          <p:grpSpPr>
            <a:xfrm rot="16200000">
              <a:off x="824309" y="2099220"/>
              <a:ext cx="806221" cy="712571"/>
              <a:chOff x="547405" y="6570859"/>
              <a:chExt cx="1035254" cy="914997"/>
            </a:xfrm>
          </p:grpSpPr>
          <p:sp>
            <p:nvSpPr>
              <p:cNvPr id="171" name="Freeform 170">
                <a:extLst>
                  <a:ext uri="{FF2B5EF4-FFF2-40B4-BE49-F238E27FC236}">
                    <a16:creationId xmlns:a16="http://schemas.microsoft.com/office/drawing/2014/main" id="{ABC02F6C-1EE5-DDC4-2C38-6090949239A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72" name="Freeform 171">
                <a:extLst>
                  <a:ext uri="{FF2B5EF4-FFF2-40B4-BE49-F238E27FC236}">
                    <a16:creationId xmlns:a16="http://schemas.microsoft.com/office/drawing/2014/main" id="{1BA1E2F1-78FA-E1D6-4F70-E47AEC8FBE66}"/>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73" name="TextBox 172">
              <a:extLst>
                <a:ext uri="{FF2B5EF4-FFF2-40B4-BE49-F238E27FC236}">
                  <a16:creationId xmlns:a16="http://schemas.microsoft.com/office/drawing/2014/main" id="{7EBC601D-7C73-1340-460D-F5D7AE971C9B}"/>
                </a:ext>
              </a:extLst>
            </p:cNvPr>
            <p:cNvSpPr txBox="1"/>
            <p:nvPr/>
          </p:nvSpPr>
          <p:spPr>
            <a:xfrm>
              <a:off x="2254376" y="2320177"/>
              <a:ext cx="4017501" cy="336374"/>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Heat Pumps</a:t>
              </a:r>
            </a:p>
          </p:txBody>
        </p:sp>
      </p:grpSp>
      <p:grpSp>
        <p:nvGrpSpPr>
          <p:cNvPr id="285" name="Group 284">
            <a:extLst>
              <a:ext uri="{FF2B5EF4-FFF2-40B4-BE49-F238E27FC236}">
                <a16:creationId xmlns:a16="http://schemas.microsoft.com/office/drawing/2014/main" id="{FA1245A7-FD25-F76C-AD8D-957CD7F424FB}"/>
              </a:ext>
            </a:extLst>
          </p:cNvPr>
          <p:cNvGrpSpPr/>
          <p:nvPr/>
        </p:nvGrpSpPr>
        <p:grpSpPr>
          <a:xfrm>
            <a:off x="797978" y="2653849"/>
            <a:ext cx="6156649" cy="847814"/>
            <a:chOff x="871130" y="2933547"/>
            <a:chExt cx="6156649" cy="847814"/>
          </a:xfrm>
        </p:grpSpPr>
        <p:cxnSp>
          <p:nvCxnSpPr>
            <p:cNvPr id="174" name="Straight Connector 173">
              <a:extLst>
                <a:ext uri="{FF2B5EF4-FFF2-40B4-BE49-F238E27FC236}">
                  <a16:creationId xmlns:a16="http://schemas.microsoft.com/office/drawing/2014/main" id="{4CFD9401-353D-5615-8686-C31CD3C6A723}"/>
                </a:ext>
              </a:extLst>
            </p:cNvPr>
            <p:cNvCxnSpPr>
              <a:cxnSpLocks/>
            </p:cNvCxnSpPr>
            <p:nvPr/>
          </p:nvCxnSpPr>
          <p:spPr>
            <a:xfrm flipV="1">
              <a:off x="1559531" y="3336276"/>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75" name="Group 174">
              <a:extLst>
                <a:ext uri="{FF2B5EF4-FFF2-40B4-BE49-F238E27FC236}">
                  <a16:creationId xmlns:a16="http://schemas.microsoft.com/office/drawing/2014/main" id="{96F70AB3-0327-6225-305E-1C21A0C15A26}"/>
                </a:ext>
              </a:extLst>
            </p:cNvPr>
            <p:cNvGrpSpPr/>
            <p:nvPr/>
          </p:nvGrpSpPr>
          <p:grpSpPr>
            <a:xfrm>
              <a:off x="1904772" y="3073567"/>
              <a:ext cx="5123007" cy="526184"/>
              <a:chOff x="1895544" y="4067792"/>
              <a:chExt cx="5661582" cy="750762"/>
            </a:xfrm>
          </p:grpSpPr>
          <p:sp>
            <p:nvSpPr>
              <p:cNvPr id="176" name="Rectangle 175">
                <a:extLst>
                  <a:ext uri="{FF2B5EF4-FFF2-40B4-BE49-F238E27FC236}">
                    <a16:creationId xmlns:a16="http://schemas.microsoft.com/office/drawing/2014/main" id="{95146A8A-4CAC-49B9-884A-BBBF18E00B7B}"/>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77" name="Group 176">
                <a:extLst>
                  <a:ext uri="{FF2B5EF4-FFF2-40B4-BE49-F238E27FC236}">
                    <a16:creationId xmlns:a16="http://schemas.microsoft.com/office/drawing/2014/main" id="{3E577A2D-F686-BD39-9294-10B0EDCA3E5D}"/>
                  </a:ext>
                </a:extLst>
              </p:cNvPr>
              <p:cNvGrpSpPr/>
              <p:nvPr/>
            </p:nvGrpSpPr>
            <p:grpSpPr>
              <a:xfrm>
                <a:off x="1895544" y="4067795"/>
                <a:ext cx="376583" cy="750759"/>
                <a:chOff x="1924677" y="4872802"/>
                <a:chExt cx="473452" cy="943878"/>
              </a:xfrm>
            </p:grpSpPr>
            <p:sp>
              <p:nvSpPr>
                <p:cNvPr id="178" name="Freeform 177">
                  <a:extLst>
                    <a:ext uri="{FF2B5EF4-FFF2-40B4-BE49-F238E27FC236}">
                      <a16:creationId xmlns:a16="http://schemas.microsoft.com/office/drawing/2014/main" id="{643009D0-331F-2A9F-83D6-6DEFE8CC2900}"/>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79" name="Freeform 178">
                  <a:extLst>
                    <a:ext uri="{FF2B5EF4-FFF2-40B4-BE49-F238E27FC236}">
                      <a16:creationId xmlns:a16="http://schemas.microsoft.com/office/drawing/2014/main" id="{F2BFEDAD-C73C-FCB9-955B-FBCB8ED02789}"/>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80" name="Graphic 15">
              <a:extLst>
                <a:ext uri="{FF2B5EF4-FFF2-40B4-BE49-F238E27FC236}">
                  <a16:creationId xmlns:a16="http://schemas.microsoft.com/office/drawing/2014/main" id="{27ADDC2D-505C-84D1-2C2E-8CC558134847}"/>
                </a:ext>
              </a:extLst>
            </p:cNvPr>
            <p:cNvGrpSpPr/>
            <p:nvPr/>
          </p:nvGrpSpPr>
          <p:grpSpPr>
            <a:xfrm rot="16200000">
              <a:off x="1727152" y="3288011"/>
              <a:ext cx="97508" cy="97294"/>
              <a:chOff x="1006279" y="7689162"/>
              <a:chExt cx="118191" cy="117931"/>
            </a:xfrm>
          </p:grpSpPr>
          <p:sp>
            <p:nvSpPr>
              <p:cNvPr id="181" name="Freeform 180">
                <a:extLst>
                  <a:ext uri="{FF2B5EF4-FFF2-40B4-BE49-F238E27FC236}">
                    <a16:creationId xmlns:a16="http://schemas.microsoft.com/office/drawing/2014/main" id="{01859592-00C3-DA72-BC6C-0AE2B27B98B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82" name="Freeform 181">
                <a:extLst>
                  <a:ext uri="{FF2B5EF4-FFF2-40B4-BE49-F238E27FC236}">
                    <a16:creationId xmlns:a16="http://schemas.microsoft.com/office/drawing/2014/main" id="{A99B71F4-E0AB-1D00-F4CD-27E027E79C8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83" name="Graphic 15">
              <a:extLst>
                <a:ext uri="{FF2B5EF4-FFF2-40B4-BE49-F238E27FC236}">
                  <a16:creationId xmlns:a16="http://schemas.microsoft.com/office/drawing/2014/main" id="{42B7E80A-EE5E-B67F-F1B8-604EE902E975}"/>
                </a:ext>
              </a:extLst>
            </p:cNvPr>
            <p:cNvGrpSpPr/>
            <p:nvPr/>
          </p:nvGrpSpPr>
          <p:grpSpPr>
            <a:xfrm rot="16200000">
              <a:off x="824303" y="2980374"/>
              <a:ext cx="806221" cy="712567"/>
              <a:chOff x="547405" y="6570863"/>
              <a:chExt cx="1035254" cy="914993"/>
            </a:xfrm>
          </p:grpSpPr>
          <p:sp>
            <p:nvSpPr>
              <p:cNvPr id="184" name="Freeform 183">
                <a:extLst>
                  <a:ext uri="{FF2B5EF4-FFF2-40B4-BE49-F238E27FC236}">
                    <a16:creationId xmlns:a16="http://schemas.microsoft.com/office/drawing/2014/main" id="{5749EE2B-7CB0-554A-9C06-F2E46279DDB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85" name="Freeform 184">
                <a:extLst>
                  <a:ext uri="{FF2B5EF4-FFF2-40B4-BE49-F238E27FC236}">
                    <a16:creationId xmlns:a16="http://schemas.microsoft.com/office/drawing/2014/main" id="{6DD8C713-D7BE-11A4-5AFD-1DABB845923B}"/>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86" name="TextBox 185">
              <a:extLst>
                <a:ext uri="{FF2B5EF4-FFF2-40B4-BE49-F238E27FC236}">
                  <a16:creationId xmlns:a16="http://schemas.microsoft.com/office/drawing/2014/main" id="{EAEE9CCC-3B78-3FAE-DC18-A89CB3092C20}"/>
                </a:ext>
              </a:extLst>
            </p:cNvPr>
            <p:cNvSpPr txBox="1"/>
            <p:nvPr/>
          </p:nvSpPr>
          <p:spPr>
            <a:xfrm>
              <a:off x="2254376" y="3201330"/>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District heating and cooling networks</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4" name="Group 283">
            <a:extLst>
              <a:ext uri="{FF2B5EF4-FFF2-40B4-BE49-F238E27FC236}">
                <a16:creationId xmlns:a16="http://schemas.microsoft.com/office/drawing/2014/main" id="{217CD83E-515F-7979-82BC-65703C030B9B}"/>
              </a:ext>
            </a:extLst>
          </p:cNvPr>
          <p:cNvGrpSpPr/>
          <p:nvPr/>
        </p:nvGrpSpPr>
        <p:grpSpPr>
          <a:xfrm>
            <a:off x="797978" y="3540737"/>
            <a:ext cx="6156649" cy="806221"/>
            <a:chOff x="871130" y="3780827"/>
            <a:chExt cx="6156649" cy="806221"/>
          </a:xfrm>
        </p:grpSpPr>
        <p:cxnSp>
          <p:nvCxnSpPr>
            <p:cNvPr id="187" name="Straight Connector 186">
              <a:extLst>
                <a:ext uri="{FF2B5EF4-FFF2-40B4-BE49-F238E27FC236}">
                  <a16:creationId xmlns:a16="http://schemas.microsoft.com/office/drawing/2014/main" id="{9B44EE58-3953-89A4-D6B1-D347089401D6}"/>
                </a:ext>
              </a:extLst>
            </p:cNvPr>
            <p:cNvCxnSpPr>
              <a:cxnSpLocks/>
            </p:cNvCxnSpPr>
            <p:nvPr/>
          </p:nvCxnSpPr>
          <p:spPr>
            <a:xfrm flipV="1">
              <a:off x="1559531" y="418355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88" name="Group 187">
              <a:extLst>
                <a:ext uri="{FF2B5EF4-FFF2-40B4-BE49-F238E27FC236}">
                  <a16:creationId xmlns:a16="http://schemas.microsoft.com/office/drawing/2014/main" id="{ECC8EC9E-DF60-2806-A2D2-9C5F1F148F35}"/>
                </a:ext>
              </a:extLst>
            </p:cNvPr>
            <p:cNvGrpSpPr/>
            <p:nvPr/>
          </p:nvGrpSpPr>
          <p:grpSpPr>
            <a:xfrm>
              <a:off x="1904772" y="3920846"/>
              <a:ext cx="5123007" cy="526184"/>
              <a:chOff x="1895544" y="4067792"/>
              <a:chExt cx="5661582" cy="750762"/>
            </a:xfrm>
          </p:grpSpPr>
          <p:sp>
            <p:nvSpPr>
              <p:cNvPr id="189" name="Rectangle 188">
                <a:extLst>
                  <a:ext uri="{FF2B5EF4-FFF2-40B4-BE49-F238E27FC236}">
                    <a16:creationId xmlns:a16="http://schemas.microsoft.com/office/drawing/2014/main" id="{D338A452-3DA1-0F26-B1F0-8417C5F1DDB2}"/>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90" name="Group 189">
                <a:extLst>
                  <a:ext uri="{FF2B5EF4-FFF2-40B4-BE49-F238E27FC236}">
                    <a16:creationId xmlns:a16="http://schemas.microsoft.com/office/drawing/2014/main" id="{3932E371-3BCA-8CC7-577B-FCB98A766AC2}"/>
                  </a:ext>
                </a:extLst>
              </p:cNvPr>
              <p:cNvGrpSpPr/>
              <p:nvPr/>
            </p:nvGrpSpPr>
            <p:grpSpPr>
              <a:xfrm>
                <a:off x="1895544" y="4067795"/>
                <a:ext cx="376583" cy="750759"/>
                <a:chOff x="1924677" y="4872802"/>
                <a:chExt cx="473452" cy="943878"/>
              </a:xfrm>
            </p:grpSpPr>
            <p:sp>
              <p:nvSpPr>
                <p:cNvPr id="191" name="Freeform 190">
                  <a:extLst>
                    <a:ext uri="{FF2B5EF4-FFF2-40B4-BE49-F238E27FC236}">
                      <a16:creationId xmlns:a16="http://schemas.microsoft.com/office/drawing/2014/main" id="{BD46DE15-4C81-49B8-1BE8-6E0910617C7F}"/>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92" name="Freeform 191">
                  <a:extLst>
                    <a:ext uri="{FF2B5EF4-FFF2-40B4-BE49-F238E27FC236}">
                      <a16:creationId xmlns:a16="http://schemas.microsoft.com/office/drawing/2014/main" id="{B4B0D387-E9FB-4BC9-2266-DEA896C3F428}"/>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93" name="Graphic 15">
              <a:extLst>
                <a:ext uri="{FF2B5EF4-FFF2-40B4-BE49-F238E27FC236}">
                  <a16:creationId xmlns:a16="http://schemas.microsoft.com/office/drawing/2014/main" id="{04681644-9FE8-9710-1CB4-FEDF278D7253}"/>
                </a:ext>
              </a:extLst>
            </p:cNvPr>
            <p:cNvGrpSpPr/>
            <p:nvPr/>
          </p:nvGrpSpPr>
          <p:grpSpPr>
            <a:xfrm rot="16200000">
              <a:off x="1727152" y="4135290"/>
              <a:ext cx="97508" cy="97294"/>
              <a:chOff x="1006279" y="7689162"/>
              <a:chExt cx="118191" cy="117931"/>
            </a:xfrm>
          </p:grpSpPr>
          <p:sp>
            <p:nvSpPr>
              <p:cNvPr id="194" name="Freeform 193">
                <a:extLst>
                  <a:ext uri="{FF2B5EF4-FFF2-40B4-BE49-F238E27FC236}">
                    <a16:creationId xmlns:a16="http://schemas.microsoft.com/office/drawing/2014/main" id="{1C0C5E4B-D2EC-B6BB-71BD-C0CBB246583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95" name="Freeform 194">
                <a:extLst>
                  <a:ext uri="{FF2B5EF4-FFF2-40B4-BE49-F238E27FC236}">
                    <a16:creationId xmlns:a16="http://schemas.microsoft.com/office/drawing/2014/main" id="{53B79115-F490-1834-340F-0396D98F567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96" name="Graphic 15">
              <a:extLst>
                <a:ext uri="{FF2B5EF4-FFF2-40B4-BE49-F238E27FC236}">
                  <a16:creationId xmlns:a16="http://schemas.microsoft.com/office/drawing/2014/main" id="{18B62BA9-D37C-C8D4-1C97-55D739B26925}"/>
                </a:ext>
              </a:extLst>
            </p:cNvPr>
            <p:cNvGrpSpPr/>
            <p:nvPr/>
          </p:nvGrpSpPr>
          <p:grpSpPr>
            <a:xfrm rot="16200000">
              <a:off x="824303" y="3827654"/>
              <a:ext cx="806221" cy="712567"/>
              <a:chOff x="547405" y="6570863"/>
              <a:chExt cx="1035254" cy="914993"/>
            </a:xfrm>
          </p:grpSpPr>
          <p:sp>
            <p:nvSpPr>
              <p:cNvPr id="197" name="Freeform 196">
                <a:extLst>
                  <a:ext uri="{FF2B5EF4-FFF2-40B4-BE49-F238E27FC236}">
                    <a16:creationId xmlns:a16="http://schemas.microsoft.com/office/drawing/2014/main" id="{6C99A1A0-A6FB-1399-B1D8-E6CBDD92CFF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98" name="Freeform 197">
                <a:extLst>
                  <a:ext uri="{FF2B5EF4-FFF2-40B4-BE49-F238E27FC236}">
                    <a16:creationId xmlns:a16="http://schemas.microsoft.com/office/drawing/2014/main" id="{50FF9A56-1548-605B-9B9A-36E5D9819F1D}"/>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99" name="TextBox 198">
              <a:extLst>
                <a:ext uri="{FF2B5EF4-FFF2-40B4-BE49-F238E27FC236}">
                  <a16:creationId xmlns:a16="http://schemas.microsoft.com/office/drawing/2014/main" id="{EB5193F2-9A83-4636-CB3B-4727F7DA1F71}"/>
                </a:ext>
              </a:extLst>
            </p:cNvPr>
            <p:cNvSpPr txBox="1"/>
            <p:nvPr/>
          </p:nvSpPr>
          <p:spPr>
            <a:xfrm>
              <a:off x="2254376" y="4048610"/>
              <a:ext cx="4488163" cy="336374"/>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Solar thermal and seasonal thermal storage</a:t>
              </a:r>
            </a:p>
          </p:txBody>
        </p:sp>
      </p:grpSp>
      <p:grpSp>
        <p:nvGrpSpPr>
          <p:cNvPr id="283" name="Group 282">
            <a:extLst>
              <a:ext uri="{FF2B5EF4-FFF2-40B4-BE49-F238E27FC236}">
                <a16:creationId xmlns:a16="http://schemas.microsoft.com/office/drawing/2014/main" id="{E536B6DE-1E48-C110-6474-D538EDD8734A}"/>
              </a:ext>
            </a:extLst>
          </p:cNvPr>
          <p:cNvGrpSpPr/>
          <p:nvPr/>
        </p:nvGrpSpPr>
        <p:grpSpPr>
          <a:xfrm>
            <a:off x="797978" y="4386032"/>
            <a:ext cx="6156649" cy="847814"/>
            <a:chOff x="871130" y="4641934"/>
            <a:chExt cx="6156649" cy="847814"/>
          </a:xfrm>
        </p:grpSpPr>
        <p:cxnSp>
          <p:nvCxnSpPr>
            <p:cNvPr id="200" name="Straight Connector 199">
              <a:extLst>
                <a:ext uri="{FF2B5EF4-FFF2-40B4-BE49-F238E27FC236}">
                  <a16:creationId xmlns:a16="http://schemas.microsoft.com/office/drawing/2014/main" id="{0A7DD43A-B7C2-7217-996E-896694316241}"/>
                </a:ext>
              </a:extLst>
            </p:cNvPr>
            <p:cNvCxnSpPr>
              <a:cxnSpLocks/>
            </p:cNvCxnSpPr>
            <p:nvPr/>
          </p:nvCxnSpPr>
          <p:spPr>
            <a:xfrm flipV="1">
              <a:off x="1559531" y="5044662"/>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01" name="Group 200">
              <a:extLst>
                <a:ext uri="{FF2B5EF4-FFF2-40B4-BE49-F238E27FC236}">
                  <a16:creationId xmlns:a16="http://schemas.microsoft.com/office/drawing/2014/main" id="{32AB41DA-9EFA-5967-4B15-79636A760363}"/>
                </a:ext>
              </a:extLst>
            </p:cNvPr>
            <p:cNvGrpSpPr/>
            <p:nvPr/>
          </p:nvGrpSpPr>
          <p:grpSpPr>
            <a:xfrm>
              <a:off x="1904772" y="4781953"/>
              <a:ext cx="5123007" cy="526184"/>
              <a:chOff x="1895544" y="4067792"/>
              <a:chExt cx="5661582" cy="750762"/>
            </a:xfrm>
          </p:grpSpPr>
          <p:sp>
            <p:nvSpPr>
              <p:cNvPr id="202" name="Rectangle 201">
                <a:extLst>
                  <a:ext uri="{FF2B5EF4-FFF2-40B4-BE49-F238E27FC236}">
                    <a16:creationId xmlns:a16="http://schemas.microsoft.com/office/drawing/2014/main" id="{FD117654-777A-D5FC-AED8-3961332067B1}"/>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03" name="Group 202">
                <a:extLst>
                  <a:ext uri="{FF2B5EF4-FFF2-40B4-BE49-F238E27FC236}">
                    <a16:creationId xmlns:a16="http://schemas.microsoft.com/office/drawing/2014/main" id="{2429C840-32FD-6D3B-C67A-605DFCB114DB}"/>
                  </a:ext>
                </a:extLst>
              </p:cNvPr>
              <p:cNvGrpSpPr/>
              <p:nvPr/>
            </p:nvGrpSpPr>
            <p:grpSpPr>
              <a:xfrm>
                <a:off x="1895544" y="4067795"/>
                <a:ext cx="376583" cy="750759"/>
                <a:chOff x="1924677" y="4872802"/>
                <a:chExt cx="473452" cy="943878"/>
              </a:xfrm>
            </p:grpSpPr>
            <p:sp>
              <p:nvSpPr>
                <p:cNvPr id="204" name="Freeform 203">
                  <a:extLst>
                    <a:ext uri="{FF2B5EF4-FFF2-40B4-BE49-F238E27FC236}">
                      <a16:creationId xmlns:a16="http://schemas.microsoft.com/office/drawing/2014/main" id="{6929ED59-1A1B-1695-6A2E-55B977E57ABA}"/>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05" name="Freeform 204">
                  <a:extLst>
                    <a:ext uri="{FF2B5EF4-FFF2-40B4-BE49-F238E27FC236}">
                      <a16:creationId xmlns:a16="http://schemas.microsoft.com/office/drawing/2014/main" id="{B2E4B441-6B78-C619-37E3-CC3055FD04A5}"/>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06" name="Graphic 15">
              <a:extLst>
                <a:ext uri="{FF2B5EF4-FFF2-40B4-BE49-F238E27FC236}">
                  <a16:creationId xmlns:a16="http://schemas.microsoft.com/office/drawing/2014/main" id="{D8DDD758-F0A7-F3D3-901E-FC2EE5F699F4}"/>
                </a:ext>
              </a:extLst>
            </p:cNvPr>
            <p:cNvGrpSpPr/>
            <p:nvPr/>
          </p:nvGrpSpPr>
          <p:grpSpPr>
            <a:xfrm rot="16200000">
              <a:off x="1727152" y="4996397"/>
              <a:ext cx="97508" cy="97294"/>
              <a:chOff x="1006279" y="7689162"/>
              <a:chExt cx="118191" cy="117931"/>
            </a:xfrm>
          </p:grpSpPr>
          <p:sp>
            <p:nvSpPr>
              <p:cNvPr id="207" name="Freeform 206">
                <a:extLst>
                  <a:ext uri="{FF2B5EF4-FFF2-40B4-BE49-F238E27FC236}">
                    <a16:creationId xmlns:a16="http://schemas.microsoft.com/office/drawing/2014/main" id="{3EFB7C93-468B-4127-1D15-77246FC591E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08" name="Freeform 207">
                <a:extLst>
                  <a:ext uri="{FF2B5EF4-FFF2-40B4-BE49-F238E27FC236}">
                    <a16:creationId xmlns:a16="http://schemas.microsoft.com/office/drawing/2014/main" id="{53760E16-4036-762C-669F-3DBB353A056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09" name="Graphic 15">
              <a:extLst>
                <a:ext uri="{FF2B5EF4-FFF2-40B4-BE49-F238E27FC236}">
                  <a16:creationId xmlns:a16="http://schemas.microsoft.com/office/drawing/2014/main" id="{5D22BD0A-6660-30EF-10A3-6A3D967736E9}"/>
                </a:ext>
              </a:extLst>
            </p:cNvPr>
            <p:cNvGrpSpPr/>
            <p:nvPr/>
          </p:nvGrpSpPr>
          <p:grpSpPr>
            <a:xfrm rot="16200000">
              <a:off x="824303" y="4688761"/>
              <a:ext cx="806221" cy="712567"/>
              <a:chOff x="547405" y="6570863"/>
              <a:chExt cx="1035254" cy="914993"/>
            </a:xfrm>
          </p:grpSpPr>
          <p:sp>
            <p:nvSpPr>
              <p:cNvPr id="210" name="Freeform 209">
                <a:extLst>
                  <a:ext uri="{FF2B5EF4-FFF2-40B4-BE49-F238E27FC236}">
                    <a16:creationId xmlns:a16="http://schemas.microsoft.com/office/drawing/2014/main" id="{D45E3CE2-5E7E-FC5B-6D23-111FD1D2842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1" name="Freeform 210">
                <a:extLst>
                  <a:ext uri="{FF2B5EF4-FFF2-40B4-BE49-F238E27FC236}">
                    <a16:creationId xmlns:a16="http://schemas.microsoft.com/office/drawing/2014/main" id="{DB247124-BF21-3E72-AADA-3171FAFE36F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12" name="TextBox 211">
              <a:extLst>
                <a:ext uri="{FF2B5EF4-FFF2-40B4-BE49-F238E27FC236}">
                  <a16:creationId xmlns:a16="http://schemas.microsoft.com/office/drawing/2014/main" id="{2BBD1AB2-01D7-5243-B403-AB343BFC60D1}"/>
                </a:ext>
              </a:extLst>
            </p:cNvPr>
            <p:cNvSpPr txBox="1"/>
            <p:nvPr/>
          </p:nvSpPr>
          <p:spPr>
            <a:xfrm>
              <a:off x="2254376" y="4909717"/>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Geothermal energy</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2" name="Group 281">
            <a:extLst>
              <a:ext uri="{FF2B5EF4-FFF2-40B4-BE49-F238E27FC236}">
                <a16:creationId xmlns:a16="http://schemas.microsoft.com/office/drawing/2014/main" id="{30060637-F761-5152-BE9C-129AAFF8F6CE}"/>
              </a:ext>
            </a:extLst>
          </p:cNvPr>
          <p:cNvGrpSpPr/>
          <p:nvPr/>
        </p:nvGrpSpPr>
        <p:grpSpPr>
          <a:xfrm>
            <a:off x="797978" y="5272920"/>
            <a:ext cx="6156649" cy="847814"/>
            <a:chOff x="871130" y="5523087"/>
            <a:chExt cx="6156649" cy="847814"/>
          </a:xfrm>
        </p:grpSpPr>
        <p:cxnSp>
          <p:nvCxnSpPr>
            <p:cNvPr id="213" name="Straight Connector 212">
              <a:extLst>
                <a:ext uri="{FF2B5EF4-FFF2-40B4-BE49-F238E27FC236}">
                  <a16:creationId xmlns:a16="http://schemas.microsoft.com/office/drawing/2014/main" id="{60EB5AB0-1B9D-C8AD-AC51-0A6EA18A48F2}"/>
                </a:ext>
              </a:extLst>
            </p:cNvPr>
            <p:cNvCxnSpPr>
              <a:cxnSpLocks/>
            </p:cNvCxnSpPr>
            <p:nvPr/>
          </p:nvCxnSpPr>
          <p:spPr>
            <a:xfrm flipV="1">
              <a:off x="1559531" y="5925816"/>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89A2EC38-8594-F5DD-B51F-B25255455609}"/>
                </a:ext>
              </a:extLst>
            </p:cNvPr>
            <p:cNvGrpSpPr/>
            <p:nvPr/>
          </p:nvGrpSpPr>
          <p:grpSpPr>
            <a:xfrm>
              <a:off x="1904772" y="5663107"/>
              <a:ext cx="5123007" cy="526184"/>
              <a:chOff x="1895544" y="4067792"/>
              <a:chExt cx="5661582" cy="750762"/>
            </a:xfrm>
          </p:grpSpPr>
          <p:sp>
            <p:nvSpPr>
              <p:cNvPr id="215" name="Rectangle 214">
                <a:extLst>
                  <a:ext uri="{FF2B5EF4-FFF2-40B4-BE49-F238E27FC236}">
                    <a16:creationId xmlns:a16="http://schemas.microsoft.com/office/drawing/2014/main" id="{657CCF6F-93C6-8196-2D6A-695CD3067D2E}"/>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16" name="Group 215">
                <a:extLst>
                  <a:ext uri="{FF2B5EF4-FFF2-40B4-BE49-F238E27FC236}">
                    <a16:creationId xmlns:a16="http://schemas.microsoft.com/office/drawing/2014/main" id="{37DC2518-B360-BE29-1055-D21688690293}"/>
                  </a:ext>
                </a:extLst>
              </p:cNvPr>
              <p:cNvGrpSpPr/>
              <p:nvPr/>
            </p:nvGrpSpPr>
            <p:grpSpPr>
              <a:xfrm>
                <a:off x="1895544" y="4067795"/>
                <a:ext cx="376583" cy="750759"/>
                <a:chOff x="1924677" y="4872802"/>
                <a:chExt cx="473452" cy="943878"/>
              </a:xfrm>
            </p:grpSpPr>
            <p:sp>
              <p:nvSpPr>
                <p:cNvPr id="217" name="Freeform 216">
                  <a:extLst>
                    <a:ext uri="{FF2B5EF4-FFF2-40B4-BE49-F238E27FC236}">
                      <a16:creationId xmlns:a16="http://schemas.microsoft.com/office/drawing/2014/main" id="{C8E83139-3A96-E5D9-4017-40FA4B7C6041}"/>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18" name="Freeform 217">
                  <a:extLst>
                    <a:ext uri="{FF2B5EF4-FFF2-40B4-BE49-F238E27FC236}">
                      <a16:creationId xmlns:a16="http://schemas.microsoft.com/office/drawing/2014/main" id="{08D8F0F8-53BE-6099-C32C-106699EC123A}"/>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19" name="Graphic 15">
              <a:extLst>
                <a:ext uri="{FF2B5EF4-FFF2-40B4-BE49-F238E27FC236}">
                  <a16:creationId xmlns:a16="http://schemas.microsoft.com/office/drawing/2014/main" id="{E3C44C9B-4A36-C293-0E00-DAFF4A90A8D9}"/>
                </a:ext>
              </a:extLst>
            </p:cNvPr>
            <p:cNvGrpSpPr/>
            <p:nvPr/>
          </p:nvGrpSpPr>
          <p:grpSpPr>
            <a:xfrm rot="16200000">
              <a:off x="1727152" y="5877551"/>
              <a:ext cx="97508" cy="97294"/>
              <a:chOff x="1006279" y="7689162"/>
              <a:chExt cx="118191" cy="117931"/>
            </a:xfrm>
          </p:grpSpPr>
          <p:sp>
            <p:nvSpPr>
              <p:cNvPr id="220" name="Freeform 219">
                <a:extLst>
                  <a:ext uri="{FF2B5EF4-FFF2-40B4-BE49-F238E27FC236}">
                    <a16:creationId xmlns:a16="http://schemas.microsoft.com/office/drawing/2014/main" id="{5C190EAC-F03C-C017-722B-F2A15AD1431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21" name="Freeform 220">
                <a:extLst>
                  <a:ext uri="{FF2B5EF4-FFF2-40B4-BE49-F238E27FC236}">
                    <a16:creationId xmlns:a16="http://schemas.microsoft.com/office/drawing/2014/main" id="{F9C3DE8D-1E27-1530-DD4E-0545F97A012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22" name="Graphic 15">
              <a:extLst>
                <a:ext uri="{FF2B5EF4-FFF2-40B4-BE49-F238E27FC236}">
                  <a16:creationId xmlns:a16="http://schemas.microsoft.com/office/drawing/2014/main" id="{9246197B-46D5-53F0-0F9A-8157AC7EA624}"/>
                </a:ext>
              </a:extLst>
            </p:cNvPr>
            <p:cNvGrpSpPr/>
            <p:nvPr/>
          </p:nvGrpSpPr>
          <p:grpSpPr>
            <a:xfrm rot="16200000">
              <a:off x="824303" y="5569914"/>
              <a:ext cx="806221" cy="712567"/>
              <a:chOff x="547405" y="6570863"/>
              <a:chExt cx="1035254" cy="914993"/>
            </a:xfrm>
          </p:grpSpPr>
          <p:sp>
            <p:nvSpPr>
              <p:cNvPr id="223" name="Freeform 222">
                <a:extLst>
                  <a:ext uri="{FF2B5EF4-FFF2-40B4-BE49-F238E27FC236}">
                    <a16:creationId xmlns:a16="http://schemas.microsoft.com/office/drawing/2014/main" id="{107F41A4-F27F-24E9-1A5D-9F1B339C536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24" name="Freeform 223">
                <a:extLst>
                  <a:ext uri="{FF2B5EF4-FFF2-40B4-BE49-F238E27FC236}">
                    <a16:creationId xmlns:a16="http://schemas.microsoft.com/office/drawing/2014/main" id="{F691C1DB-79A9-BB9F-F912-20FD3DEF45F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5" name="TextBox 224">
              <a:extLst>
                <a:ext uri="{FF2B5EF4-FFF2-40B4-BE49-F238E27FC236}">
                  <a16:creationId xmlns:a16="http://schemas.microsoft.com/office/drawing/2014/main" id="{0C62FF5A-A0DC-5617-72A7-3364E901BC04}"/>
                </a:ext>
              </a:extLst>
            </p:cNvPr>
            <p:cNvSpPr txBox="1"/>
            <p:nvPr/>
          </p:nvSpPr>
          <p:spPr>
            <a:xfrm>
              <a:off x="2254376" y="5790870"/>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Biomass and bioenergy</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1" name="Group 280">
            <a:extLst>
              <a:ext uri="{FF2B5EF4-FFF2-40B4-BE49-F238E27FC236}">
                <a16:creationId xmlns:a16="http://schemas.microsoft.com/office/drawing/2014/main" id="{7591BABC-61A0-5BB7-0492-13E28E04B783}"/>
              </a:ext>
            </a:extLst>
          </p:cNvPr>
          <p:cNvGrpSpPr/>
          <p:nvPr/>
        </p:nvGrpSpPr>
        <p:grpSpPr>
          <a:xfrm>
            <a:off x="797978" y="6159808"/>
            <a:ext cx="6156649" cy="806221"/>
            <a:chOff x="871130" y="6370367"/>
            <a:chExt cx="6156649" cy="806221"/>
          </a:xfrm>
        </p:grpSpPr>
        <p:cxnSp>
          <p:nvCxnSpPr>
            <p:cNvPr id="226" name="Straight Connector 225">
              <a:extLst>
                <a:ext uri="{FF2B5EF4-FFF2-40B4-BE49-F238E27FC236}">
                  <a16:creationId xmlns:a16="http://schemas.microsoft.com/office/drawing/2014/main" id="{14873894-2822-BF33-5ADE-8311CF2AF346}"/>
                </a:ext>
              </a:extLst>
            </p:cNvPr>
            <p:cNvCxnSpPr>
              <a:cxnSpLocks/>
            </p:cNvCxnSpPr>
            <p:nvPr/>
          </p:nvCxnSpPr>
          <p:spPr>
            <a:xfrm flipV="1">
              <a:off x="1559531" y="677309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27" name="Group 226">
              <a:extLst>
                <a:ext uri="{FF2B5EF4-FFF2-40B4-BE49-F238E27FC236}">
                  <a16:creationId xmlns:a16="http://schemas.microsoft.com/office/drawing/2014/main" id="{71D88171-DDCC-2FA4-1F55-EF127D72CAD5}"/>
                </a:ext>
              </a:extLst>
            </p:cNvPr>
            <p:cNvGrpSpPr/>
            <p:nvPr/>
          </p:nvGrpSpPr>
          <p:grpSpPr>
            <a:xfrm>
              <a:off x="1904772" y="6510386"/>
              <a:ext cx="5123007" cy="526184"/>
              <a:chOff x="1895544" y="4067792"/>
              <a:chExt cx="5661582" cy="750762"/>
            </a:xfrm>
          </p:grpSpPr>
          <p:sp>
            <p:nvSpPr>
              <p:cNvPr id="228" name="Rectangle 227">
                <a:extLst>
                  <a:ext uri="{FF2B5EF4-FFF2-40B4-BE49-F238E27FC236}">
                    <a16:creationId xmlns:a16="http://schemas.microsoft.com/office/drawing/2014/main" id="{C85745CD-5C8A-BE17-9E4A-820DE34370DC}"/>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29" name="Group 228">
                <a:extLst>
                  <a:ext uri="{FF2B5EF4-FFF2-40B4-BE49-F238E27FC236}">
                    <a16:creationId xmlns:a16="http://schemas.microsoft.com/office/drawing/2014/main" id="{0A0BDE66-ADCD-90B6-31C1-821EC9677165}"/>
                  </a:ext>
                </a:extLst>
              </p:cNvPr>
              <p:cNvGrpSpPr/>
              <p:nvPr/>
            </p:nvGrpSpPr>
            <p:grpSpPr>
              <a:xfrm>
                <a:off x="1895544" y="4067795"/>
                <a:ext cx="376583" cy="750759"/>
                <a:chOff x="1924677" y="4872802"/>
                <a:chExt cx="473452" cy="943878"/>
              </a:xfrm>
            </p:grpSpPr>
            <p:sp>
              <p:nvSpPr>
                <p:cNvPr id="230" name="Freeform 229">
                  <a:extLst>
                    <a:ext uri="{FF2B5EF4-FFF2-40B4-BE49-F238E27FC236}">
                      <a16:creationId xmlns:a16="http://schemas.microsoft.com/office/drawing/2014/main" id="{8B88124E-76D3-79DE-C7DB-F91E41EE65AE}"/>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31" name="Freeform 230">
                  <a:extLst>
                    <a:ext uri="{FF2B5EF4-FFF2-40B4-BE49-F238E27FC236}">
                      <a16:creationId xmlns:a16="http://schemas.microsoft.com/office/drawing/2014/main" id="{97AEB0CD-C855-AB46-952E-5E4CBD990066}"/>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32" name="Graphic 15">
              <a:extLst>
                <a:ext uri="{FF2B5EF4-FFF2-40B4-BE49-F238E27FC236}">
                  <a16:creationId xmlns:a16="http://schemas.microsoft.com/office/drawing/2014/main" id="{BB469787-FEFD-1C3A-C1EB-6243B1A5557D}"/>
                </a:ext>
              </a:extLst>
            </p:cNvPr>
            <p:cNvGrpSpPr/>
            <p:nvPr/>
          </p:nvGrpSpPr>
          <p:grpSpPr>
            <a:xfrm rot="16200000">
              <a:off x="1727152" y="6724830"/>
              <a:ext cx="97508" cy="97294"/>
              <a:chOff x="1006279" y="7689162"/>
              <a:chExt cx="118191" cy="117931"/>
            </a:xfrm>
          </p:grpSpPr>
          <p:sp>
            <p:nvSpPr>
              <p:cNvPr id="233" name="Freeform 232">
                <a:extLst>
                  <a:ext uri="{FF2B5EF4-FFF2-40B4-BE49-F238E27FC236}">
                    <a16:creationId xmlns:a16="http://schemas.microsoft.com/office/drawing/2014/main" id="{A94C9786-C977-12C3-7D37-E0DE4D019EA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34" name="Freeform 233">
                <a:extLst>
                  <a:ext uri="{FF2B5EF4-FFF2-40B4-BE49-F238E27FC236}">
                    <a16:creationId xmlns:a16="http://schemas.microsoft.com/office/drawing/2014/main" id="{55BD5A83-E437-962E-75F8-AF7617C2CA6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35" name="Graphic 15">
              <a:extLst>
                <a:ext uri="{FF2B5EF4-FFF2-40B4-BE49-F238E27FC236}">
                  <a16:creationId xmlns:a16="http://schemas.microsoft.com/office/drawing/2014/main" id="{E8F23529-4CAD-4B62-97F1-CC9DF24C88FD}"/>
                </a:ext>
              </a:extLst>
            </p:cNvPr>
            <p:cNvGrpSpPr/>
            <p:nvPr/>
          </p:nvGrpSpPr>
          <p:grpSpPr>
            <a:xfrm rot="16200000">
              <a:off x="824303" y="6417194"/>
              <a:ext cx="806221" cy="712567"/>
              <a:chOff x="547405" y="6570863"/>
              <a:chExt cx="1035254" cy="914993"/>
            </a:xfrm>
          </p:grpSpPr>
          <p:sp>
            <p:nvSpPr>
              <p:cNvPr id="236" name="Freeform 235">
                <a:extLst>
                  <a:ext uri="{FF2B5EF4-FFF2-40B4-BE49-F238E27FC236}">
                    <a16:creationId xmlns:a16="http://schemas.microsoft.com/office/drawing/2014/main" id="{8D129C96-EABE-9E3C-3A74-42E261230C6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37" name="Freeform 236">
                <a:extLst>
                  <a:ext uri="{FF2B5EF4-FFF2-40B4-BE49-F238E27FC236}">
                    <a16:creationId xmlns:a16="http://schemas.microsoft.com/office/drawing/2014/main" id="{A5F3BCEE-C5CC-FA56-1CEC-1A845FC7424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38" name="TextBox 237">
              <a:extLst>
                <a:ext uri="{FF2B5EF4-FFF2-40B4-BE49-F238E27FC236}">
                  <a16:creationId xmlns:a16="http://schemas.microsoft.com/office/drawing/2014/main" id="{43197385-D551-C929-406A-C1479468CA85}"/>
                </a:ext>
              </a:extLst>
            </p:cNvPr>
            <p:cNvSpPr txBox="1"/>
            <p:nvPr/>
          </p:nvSpPr>
          <p:spPr>
            <a:xfrm>
              <a:off x="2254376" y="6638149"/>
              <a:ext cx="4017501" cy="336374"/>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Hydrogen and low-carbon gases</a:t>
              </a:r>
            </a:p>
          </p:txBody>
        </p:sp>
      </p:grpSp>
      <p:grpSp>
        <p:nvGrpSpPr>
          <p:cNvPr id="280" name="Group 279">
            <a:extLst>
              <a:ext uri="{FF2B5EF4-FFF2-40B4-BE49-F238E27FC236}">
                <a16:creationId xmlns:a16="http://schemas.microsoft.com/office/drawing/2014/main" id="{8F4EF364-8FE3-1952-7C16-B8F214051FE3}"/>
              </a:ext>
            </a:extLst>
          </p:cNvPr>
          <p:cNvGrpSpPr/>
          <p:nvPr/>
        </p:nvGrpSpPr>
        <p:grpSpPr>
          <a:xfrm>
            <a:off x="797975" y="7046695"/>
            <a:ext cx="6156652" cy="847814"/>
            <a:chOff x="871127" y="7245726"/>
            <a:chExt cx="6156652" cy="847814"/>
          </a:xfrm>
        </p:grpSpPr>
        <p:cxnSp>
          <p:nvCxnSpPr>
            <p:cNvPr id="239" name="Straight Connector 238">
              <a:extLst>
                <a:ext uri="{FF2B5EF4-FFF2-40B4-BE49-F238E27FC236}">
                  <a16:creationId xmlns:a16="http://schemas.microsoft.com/office/drawing/2014/main" id="{A88B6178-40E1-C5BE-E8CF-FE6412BE7780}"/>
                </a:ext>
              </a:extLst>
            </p:cNvPr>
            <p:cNvCxnSpPr>
              <a:cxnSpLocks/>
            </p:cNvCxnSpPr>
            <p:nvPr/>
          </p:nvCxnSpPr>
          <p:spPr>
            <a:xfrm flipV="1">
              <a:off x="1559531" y="764845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40" name="Group 239">
              <a:extLst>
                <a:ext uri="{FF2B5EF4-FFF2-40B4-BE49-F238E27FC236}">
                  <a16:creationId xmlns:a16="http://schemas.microsoft.com/office/drawing/2014/main" id="{BF092670-A0C8-1B68-32D3-AB3612170404}"/>
                </a:ext>
              </a:extLst>
            </p:cNvPr>
            <p:cNvGrpSpPr/>
            <p:nvPr/>
          </p:nvGrpSpPr>
          <p:grpSpPr>
            <a:xfrm>
              <a:off x="1904772" y="7385746"/>
              <a:ext cx="5123007" cy="526184"/>
              <a:chOff x="1895544" y="4067792"/>
              <a:chExt cx="5661582" cy="750762"/>
            </a:xfrm>
          </p:grpSpPr>
          <p:sp>
            <p:nvSpPr>
              <p:cNvPr id="241" name="Rectangle 240">
                <a:extLst>
                  <a:ext uri="{FF2B5EF4-FFF2-40B4-BE49-F238E27FC236}">
                    <a16:creationId xmlns:a16="http://schemas.microsoft.com/office/drawing/2014/main" id="{08E1875B-055C-BCD6-B71E-872B6BB442AC}"/>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42" name="Group 241">
                <a:extLst>
                  <a:ext uri="{FF2B5EF4-FFF2-40B4-BE49-F238E27FC236}">
                    <a16:creationId xmlns:a16="http://schemas.microsoft.com/office/drawing/2014/main" id="{AE009870-8386-4400-DBB4-DADDA73FB483}"/>
                  </a:ext>
                </a:extLst>
              </p:cNvPr>
              <p:cNvGrpSpPr/>
              <p:nvPr/>
            </p:nvGrpSpPr>
            <p:grpSpPr>
              <a:xfrm>
                <a:off x="1895544" y="4067795"/>
                <a:ext cx="376583" cy="750759"/>
                <a:chOff x="1924677" y="4872802"/>
                <a:chExt cx="473452" cy="943878"/>
              </a:xfrm>
            </p:grpSpPr>
            <p:sp>
              <p:nvSpPr>
                <p:cNvPr id="243" name="Freeform 242">
                  <a:extLst>
                    <a:ext uri="{FF2B5EF4-FFF2-40B4-BE49-F238E27FC236}">
                      <a16:creationId xmlns:a16="http://schemas.microsoft.com/office/drawing/2014/main" id="{2CBE2B43-0520-05CF-FA83-CA24DBFB37D2}"/>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44" name="Freeform 243">
                  <a:extLst>
                    <a:ext uri="{FF2B5EF4-FFF2-40B4-BE49-F238E27FC236}">
                      <a16:creationId xmlns:a16="http://schemas.microsoft.com/office/drawing/2014/main" id="{755A5FE3-586B-69B7-7523-9CFEFB54AD18}"/>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45" name="Graphic 15">
              <a:extLst>
                <a:ext uri="{FF2B5EF4-FFF2-40B4-BE49-F238E27FC236}">
                  <a16:creationId xmlns:a16="http://schemas.microsoft.com/office/drawing/2014/main" id="{59A08E24-DD39-55BF-5845-1ECFC46094D0}"/>
                </a:ext>
              </a:extLst>
            </p:cNvPr>
            <p:cNvGrpSpPr/>
            <p:nvPr/>
          </p:nvGrpSpPr>
          <p:grpSpPr>
            <a:xfrm rot="16200000">
              <a:off x="1727152" y="7600190"/>
              <a:ext cx="97508" cy="97294"/>
              <a:chOff x="1006279" y="7689162"/>
              <a:chExt cx="118191" cy="117931"/>
            </a:xfrm>
          </p:grpSpPr>
          <p:sp>
            <p:nvSpPr>
              <p:cNvPr id="246" name="Freeform 245">
                <a:extLst>
                  <a:ext uri="{FF2B5EF4-FFF2-40B4-BE49-F238E27FC236}">
                    <a16:creationId xmlns:a16="http://schemas.microsoft.com/office/drawing/2014/main" id="{9A7178CD-4B00-CED2-D8BD-714B4AD19F1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47" name="Freeform 246">
                <a:extLst>
                  <a:ext uri="{FF2B5EF4-FFF2-40B4-BE49-F238E27FC236}">
                    <a16:creationId xmlns:a16="http://schemas.microsoft.com/office/drawing/2014/main" id="{55306183-B871-F494-3779-3375D492189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48" name="Graphic 15">
              <a:extLst>
                <a:ext uri="{FF2B5EF4-FFF2-40B4-BE49-F238E27FC236}">
                  <a16:creationId xmlns:a16="http://schemas.microsoft.com/office/drawing/2014/main" id="{984B6643-62B0-C162-4FC3-D20B04CF62A9}"/>
                </a:ext>
              </a:extLst>
            </p:cNvPr>
            <p:cNvGrpSpPr/>
            <p:nvPr/>
          </p:nvGrpSpPr>
          <p:grpSpPr>
            <a:xfrm rot="16200000">
              <a:off x="824302" y="7292551"/>
              <a:ext cx="806221" cy="712571"/>
              <a:chOff x="547405" y="6570858"/>
              <a:chExt cx="1035254" cy="914998"/>
            </a:xfrm>
          </p:grpSpPr>
          <p:sp>
            <p:nvSpPr>
              <p:cNvPr id="249" name="Freeform 248">
                <a:extLst>
                  <a:ext uri="{FF2B5EF4-FFF2-40B4-BE49-F238E27FC236}">
                    <a16:creationId xmlns:a16="http://schemas.microsoft.com/office/drawing/2014/main" id="{73B69CC1-E064-8E25-2D47-214C0EDCDAF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50" name="Freeform 249">
                <a:extLst>
                  <a:ext uri="{FF2B5EF4-FFF2-40B4-BE49-F238E27FC236}">
                    <a16:creationId xmlns:a16="http://schemas.microsoft.com/office/drawing/2014/main" id="{98908006-D544-0E6B-0034-3B5DAF5CC556}"/>
                  </a:ext>
                </a:extLst>
              </p:cNvPr>
              <p:cNvSpPr/>
              <p:nvPr/>
            </p:nvSpPr>
            <p:spPr>
              <a:xfrm>
                <a:off x="667646" y="6570858"/>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51" name="TextBox 250">
              <a:extLst>
                <a:ext uri="{FF2B5EF4-FFF2-40B4-BE49-F238E27FC236}">
                  <a16:creationId xmlns:a16="http://schemas.microsoft.com/office/drawing/2014/main" id="{11FA5FFC-7319-EC7B-B768-355F874C4F6F}"/>
                </a:ext>
              </a:extLst>
            </p:cNvPr>
            <p:cNvSpPr txBox="1"/>
            <p:nvPr/>
          </p:nvSpPr>
          <p:spPr>
            <a:xfrm>
              <a:off x="2254376" y="7513509"/>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Waste heat recovery</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79" name="Group 278">
            <a:extLst>
              <a:ext uri="{FF2B5EF4-FFF2-40B4-BE49-F238E27FC236}">
                <a16:creationId xmlns:a16="http://schemas.microsoft.com/office/drawing/2014/main" id="{C8DDF2DB-65DF-082C-A25B-EB333D9C29E9}"/>
              </a:ext>
            </a:extLst>
          </p:cNvPr>
          <p:cNvGrpSpPr/>
          <p:nvPr/>
        </p:nvGrpSpPr>
        <p:grpSpPr>
          <a:xfrm>
            <a:off x="797978" y="7933583"/>
            <a:ext cx="6156649" cy="847813"/>
            <a:chOff x="871130" y="8093006"/>
            <a:chExt cx="6156649" cy="847813"/>
          </a:xfrm>
        </p:grpSpPr>
        <p:cxnSp>
          <p:nvCxnSpPr>
            <p:cNvPr id="252" name="Straight Connector 251">
              <a:extLst>
                <a:ext uri="{FF2B5EF4-FFF2-40B4-BE49-F238E27FC236}">
                  <a16:creationId xmlns:a16="http://schemas.microsoft.com/office/drawing/2014/main" id="{5A1BC9A0-88F1-F0B8-D696-3FABBAC761FE}"/>
                </a:ext>
              </a:extLst>
            </p:cNvPr>
            <p:cNvCxnSpPr>
              <a:cxnSpLocks/>
            </p:cNvCxnSpPr>
            <p:nvPr/>
          </p:nvCxnSpPr>
          <p:spPr>
            <a:xfrm flipV="1">
              <a:off x="1559531" y="8495734"/>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53" name="Group 252">
              <a:extLst>
                <a:ext uri="{FF2B5EF4-FFF2-40B4-BE49-F238E27FC236}">
                  <a16:creationId xmlns:a16="http://schemas.microsoft.com/office/drawing/2014/main" id="{EA387842-0D86-FB06-E618-919F37A974FF}"/>
                </a:ext>
              </a:extLst>
            </p:cNvPr>
            <p:cNvGrpSpPr/>
            <p:nvPr/>
          </p:nvGrpSpPr>
          <p:grpSpPr>
            <a:xfrm>
              <a:off x="1904772" y="8233025"/>
              <a:ext cx="5123007" cy="526184"/>
              <a:chOff x="1895544" y="4067792"/>
              <a:chExt cx="5661582" cy="750762"/>
            </a:xfrm>
          </p:grpSpPr>
          <p:sp>
            <p:nvSpPr>
              <p:cNvPr id="254" name="Rectangle 253">
                <a:extLst>
                  <a:ext uri="{FF2B5EF4-FFF2-40B4-BE49-F238E27FC236}">
                    <a16:creationId xmlns:a16="http://schemas.microsoft.com/office/drawing/2014/main" id="{1A7AD17D-EC4F-7BEF-0792-358D99B307B5}"/>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55" name="Group 254">
                <a:extLst>
                  <a:ext uri="{FF2B5EF4-FFF2-40B4-BE49-F238E27FC236}">
                    <a16:creationId xmlns:a16="http://schemas.microsoft.com/office/drawing/2014/main" id="{D14C42F7-BE79-7145-9811-33A4C8A2B621}"/>
                  </a:ext>
                </a:extLst>
              </p:cNvPr>
              <p:cNvGrpSpPr/>
              <p:nvPr/>
            </p:nvGrpSpPr>
            <p:grpSpPr>
              <a:xfrm>
                <a:off x="1895544" y="4067795"/>
                <a:ext cx="376583" cy="750759"/>
                <a:chOff x="1924677" y="4872802"/>
                <a:chExt cx="473452" cy="943878"/>
              </a:xfrm>
            </p:grpSpPr>
            <p:sp>
              <p:nvSpPr>
                <p:cNvPr id="256" name="Freeform 255">
                  <a:extLst>
                    <a:ext uri="{FF2B5EF4-FFF2-40B4-BE49-F238E27FC236}">
                      <a16:creationId xmlns:a16="http://schemas.microsoft.com/office/drawing/2014/main" id="{34D933AD-6E4E-9D08-0FB5-6A22BA6866FB}"/>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57" name="Freeform 256">
                  <a:extLst>
                    <a:ext uri="{FF2B5EF4-FFF2-40B4-BE49-F238E27FC236}">
                      <a16:creationId xmlns:a16="http://schemas.microsoft.com/office/drawing/2014/main" id="{BEE2419C-ECE7-B255-9F63-DDA71A5A3C1B}"/>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58" name="Graphic 15">
              <a:extLst>
                <a:ext uri="{FF2B5EF4-FFF2-40B4-BE49-F238E27FC236}">
                  <a16:creationId xmlns:a16="http://schemas.microsoft.com/office/drawing/2014/main" id="{5C3DB8B5-37A1-3D23-DA77-909AA03354E7}"/>
                </a:ext>
              </a:extLst>
            </p:cNvPr>
            <p:cNvGrpSpPr/>
            <p:nvPr/>
          </p:nvGrpSpPr>
          <p:grpSpPr>
            <a:xfrm rot="16200000">
              <a:off x="1727152" y="8447469"/>
              <a:ext cx="97508" cy="97294"/>
              <a:chOff x="1006279" y="7689162"/>
              <a:chExt cx="118191" cy="117931"/>
            </a:xfrm>
          </p:grpSpPr>
          <p:sp>
            <p:nvSpPr>
              <p:cNvPr id="259" name="Freeform 258">
                <a:extLst>
                  <a:ext uri="{FF2B5EF4-FFF2-40B4-BE49-F238E27FC236}">
                    <a16:creationId xmlns:a16="http://schemas.microsoft.com/office/drawing/2014/main" id="{953B4753-7651-6B9D-8790-ACF60DE1D92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60" name="Freeform 259">
                <a:extLst>
                  <a:ext uri="{FF2B5EF4-FFF2-40B4-BE49-F238E27FC236}">
                    <a16:creationId xmlns:a16="http://schemas.microsoft.com/office/drawing/2014/main" id="{BE65EC65-81C9-502B-A7D7-7C2F42D2B7F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61" name="Graphic 15">
              <a:extLst>
                <a:ext uri="{FF2B5EF4-FFF2-40B4-BE49-F238E27FC236}">
                  <a16:creationId xmlns:a16="http://schemas.microsoft.com/office/drawing/2014/main" id="{7B6F19A4-2ED3-5236-8F00-150846FDC29E}"/>
                </a:ext>
              </a:extLst>
            </p:cNvPr>
            <p:cNvGrpSpPr/>
            <p:nvPr/>
          </p:nvGrpSpPr>
          <p:grpSpPr>
            <a:xfrm rot="16200000">
              <a:off x="824303" y="8139833"/>
              <a:ext cx="806221" cy="712567"/>
              <a:chOff x="547405" y="6570863"/>
              <a:chExt cx="1035254" cy="914993"/>
            </a:xfrm>
          </p:grpSpPr>
          <p:sp>
            <p:nvSpPr>
              <p:cNvPr id="262" name="Freeform 261">
                <a:extLst>
                  <a:ext uri="{FF2B5EF4-FFF2-40B4-BE49-F238E27FC236}">
                    <a16:creationId xmlns:a16="http://schemas.microsoft.com/office/drawing/2014/main" id="{2FAE641E-F707-C37B-E02F-3674E23A4CC7}"/>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63" name="Freeform 262">
                <a:extLst>
                  <a:ext uri="{FF2B5EF4-FFF2-40B4-BE49-F238E27FC236}">
                    <a16:creationId xmlns:a16="http://schemas.microsoft.com/office/drawing/2014/main" id="{1E756341-9713-1D54-5850-6C069F602048}"/>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64" name="TextBox 263">
              <a:extLst>
                <a:ext uri="{FF2B5EF4-FFF2-40B4-BE49-F238E27FC236}">
                  <a16:creationId xmlns:a16="http://schemas.microsoft.com/office/drawing/2014/main" id="{5BBBA790-16F9-4643-6AB3-DC7BCD91F4BF}"/>
                </a:ext>
              </a:extLst>
            </p:cNvPr>
            <p:cNvSpPr txBox="1"/>
            <p:nvPr/>
          </p:nvSpPr>
          <p:spPr>
            <a:xfrm>
              <a:off x="2254376" y="8360788"/>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Thermal energy storage technologies</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78" name="Group 277">
            <a:extLst>
              <a:ext uri="{FF2B5EF4-FFF2-40B4-BE49-F238E27FC236}">
                <a16:creationId xmlns:a16="http://schemas.microsoft.com/office/drawing/2014/main" id="{AB712B98-7C10-9939-BDB6-8FA538F921BD}"/>
              </a:ext>
            </a:extLst>
          </p:cNvPr>
          <p:cNvGrpSpPr/>
          <p:nvPr/>
        </p:nvGrpSpPr>
        <p:grpSpPr>
          <a:xfrm>
            <a:off x="797978" y="8820471"/>
            <a:ext cx="6156649" cy="847813"/>
            <a:chOff x="851031" y="8954583"/>
            <a:chExt cx="6156649" cy="847813"/>
          </a:xfrm>
        </p:grpSpPr>
        <p:cxnSp>
          <p:nvCxnSpPr>
            <p:cNvPr id="265" name="Straight Connector 264">
              <a:extLst>
                <a:ext uri="{FF2B5EF4-FFF2-40B4-BE49-F238E27FC236}">
                  <a16:creationId xmlns:a16="http://schemas.microsoft.com/office/drawing/2014/main" id="{9AEC0299-5575-F795-B03F-BF197F57CEFE}"/>
                </a:ext>
              </a:extLst>
            </p:cNvPr>
            <p:cNvCxnSpPr>
              <a:cxnSpLocks/>
            </p:cNvCxnSpPr>
            <p:nvPr/>
          </p:nvCxnSpPr>
          <p:spPr>
            <a:xfrm flipV="1">
              <a:off x="1539432" y="9357311"/>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66" name="Group 265">
              <a:extLst>
                <a:ext uri="{FF2B5EF4-FFF2-40B4-BE49-F238E27FC236}">
                  <a16:creationId xmlns:a16="http://schemas.microsoft.com/office/drawing/2014/main" id="{FE2CDBA0-CEFD-7B1A-69AD-39ECEA8E02F2}"/>
                </a:ext>
              </a:extLst>
            </p:cNvPr>
            <p:cNvGrpSpPr/>
            <p:nvPr/>
          </p:nvGrpSpPr>
          <p:grpSpPr>
            <a:xfrm>
              <a:off x="1884673" y="9094602"/>
              <a:ext cx="5123007" cy="526184"/>
              <a:chOff x="1895544" y="4067792"/>
              <a:chExt cx="5661582" cy="750762"/>
            </a:xfrm>
          </p:grpSpPr>
          <p:sp>
            <p:nvSpPr>
              <p:cNvPr id="267" name="Rectangle 266">
                <a:extLst>
                  <a:ext uri="{FF2B5EF4-FFF2-40B4-BE49-F238E27FC236}">
                    <a16:creationId xmlns:a16="http://schemas.microsoft.com/office/drawing/2014/main" id="{2B03910C-CDCE-74A3-020E-16D0BF9FFC7B}"/>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68" name="Group 267">
                <a:extLst>
                  <a:ext uri="{FF2B5EF4-FFF2-40B4-BE49-F238E27FC236}">
                    <a16:creationId xmlns:a16="http://schemas.microsoft.com/office/drawing/2014/main" id="{D252C52D-2410-E8F9-0F2C-ED3A5C908DBF}"/>
                  </a:ext>
                </a:extLst>
              </p:cNvPr>
              <p:cNvGrpSpPr/>
              <p:nvPr/>
            </p:nvGrpSpPr>
            <p:grpSpPr>
              <a:xfrm>
                <a:off x="1895544" y="4067795"/>
                <a:ext cx="376583" cy="750759"/>
                <a:chOff x="1924677" y="4872802"/>
                <a:chExt cx="473452" cy="943878"/>
              </a:xfrm>
            </p:grpSpPr>
            <p:sp>
              <p:nvSpPr>
                <p:cNvPr id="269" name="Freeform 268">
                  <a:extLst>
                    <a:ext uri="{FF2B5EF4-FFF2-40B4-BE49-F238E27FC236}">
                      <a16:creationId xmlns:a16="http://schemas.microsoft.com/office/drawing/2014/main" id="{4BDA2914-D82B-18A0-5AE3-0B2740D193CC}"/>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70" name="Freeform 269">
                  <a:extLst>
                    <a:ext uri="{FF2B5EF4-FFF2-40B4-BE49-F238E27FC236}">
                      <a16:creationId xmlns:a16="http://schemas.microsoft.com/office/drawing/2014/main" id="{2032A8DE-14FD-BE71-35A9-0412B9DBDF23}"/>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71" name="Graphic 15">
              <a:extLst>
                <a:ext uri="{FF2B5EF4-FFF2-40B4-BE49-F238E27FC236}">
                  <a16:creationId xmlns:a16="http://schemas.microsoft.com/office/drawing/2014/main" id="{34FED8E2-BF69-E490-8466-DD9B3A3D6F66}"/>
                </a:ext>
              </a:extLst>
            </p:cNvPr>
            <p:cNvGrpSpPr/>
            <p:nvPr/>
          </p:nvGrpSpPr>
          <p:grpSpPr>
            <a:xfrm rot="16200000">
              <a:off x="1707053" y="9309046"/>
              <a:ext cx="97508" cy="97294"/>
              <a:chOff x="1006279" y="7689162"/>
              <a:chExt cx="118191" cy="117931"/>
            </a:xfrm>
          </p:grpSpPr>
          <p:sp>
            <p:nvSpPr>
              <p:cNvPr id="272" name="Freeform 271">
                <a:extLst>
                  <a:ext uri="{FF2B5EF4-FFF2-40B4-BE49-F238E27FC236}">
                    <a16:creationId xmlns:a16="http://schemas.microsoft.com/office/drawing/2014/main" id="{824CA1D8-D3C2-C84B-D9F6-DA711918A5E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73" name="Freeform 272">
                <a:extLst>
                  <a:ext uri="{FF2B5EF4-FFF2-40B4-BE49-F238E27FC236}">
                    <a16:creationId xmlns:a16="http://schemas.microsoft.com/office/drawing/2014/main" id="{C72E7313-ED27-EEFF-2AC4-6F84BECF158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74" name="Graphic 15">
              <a:extLst>
                <a:ext uri="{FF2B5EF4-FFF2-40B4-BE49-F238E27FC236}">
                  <a16:creationId xmlns:a16="http://schemas.microsoft.com/office/drawing/2014/main" id="{18EAAEEE-D722-A67D-5FB0-4EADFDF056DB}"/>
                </a:ext>
              </a:extLst>
            </p:cNvPr>
            <p:cNvGrpSpPr/>
            <p:nvPr/>
          </p:nvGrpSpPr>
          <p:grpSpPr>
            <a:xfrm rot="16200000">
              <a:off x="804204" y="9001410"/>
              <a:ext cx="806221" cy="712567"/>
              <a:chOff x="547405" y="6570863"/>
              <a:chExt cx="1035254" cy="914993"/>
            </a:xfrm>
          </p:grpSpPr>
          <p:sp>
            <p:nvSpPr>
              <p:cNvPr id="275" name="Freeform 274">
                <a:extLst>
                  <a:ext uri="{FF2B5EF4-FFF2-40B4-BE49-F238E27FC236}">
                    <a16:creationId xmlns:a16="http://schemas.microsoft.com/office/drawing/2014/main" id="{C450231D-E6A9-98C9-B955-A818CA70C95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76" name="Freeform 275">
                <a:extLst>
                  <a:ext uri="{FF2B5EF4-FFF2-40B4-BE49-F238E27FC236}">
                    <a16:creationId xmlns:a16="http://schemas.microsoft.com/office/drawing/2014/main" id="{CB7955F1-ED57-EEFB-593C-D8F0692FABF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77" name="TextBox 276">
              <a:extLst>
                <a:ext uri="{FF2B5EF4-FFF2-40B4-BE49-F238E27FC236}">
                  <a16:creationId xmlns:a16="http://schemas.microsoft.com/office/drawing/2014/main" id="{7485FD38-463E-2F11-8D12-5149D77CD495}"/>
                </a:ext>
              </a:extLst>
            </p:cNvPr>
            <p:cNvSpPr txBox="1"/>
            <p:nvPr/>
          </p:nvSpPr>
          <p:spPr>
            <a:xfrm>
              <a:off x="2234277" y="9222365"/>
              <a:ext cx="4773403"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Smart HVAC, IoT and digital innovations</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sp>
        <p:nvSpPr>
          <p:cNvPr id="290" name="Freeform 289">
            <a:extLst>
              <a:ext uri="{FF2B5EF4-FFF2-40B4-BE49-F238E27FC236}">
                <a16:creationId xmlns:a16="http://schemas.microsoft.com/office/drawing/2014/main" id="{B5B233B2-C56B-99D4-4B3B-7BCDF019FADD}"/>
              </a:ext>
            </a:extLst>
          </p:cNvPr>
          <p:cNvSpPr>
            <a:spLocks noChangeAspect="1"/>
          </p:cNvSpPr>
          <p:nvPr/>
        </p:nvSpPr>
        <p:spPr>
          <a:xfrm>
            <a:off x="934914" y="5424949"/>
            <a:ext cx="370390" cy="462151"/>
          </a:xfrm>
          <a:custGeom>
            <a:avLst/>
            <a:gdLst>
              <a:gd name="connsiteX0" fmla="*/ 120032 w 326395"/>
              <a:gd name="connsiteY0" fmla="*/ 273981 h 407257"/>
              <a:gd name="connsiteX1" fmla="*/ 206355 w 326395"/>
              <a:gd name="connsiteY1" fmla="*/ 273981 h 407257"/>
              <a:gd name="connsiteX2" fmla="*/ 228687 w 326395"/>
              <a:gd name="connsiteY2" fmla="*/ 230392 h 407257"/>
              <a:gd name="connsiteX3" fmla="*/ 251829 w 326395"/>
              <a:gd name="connsiteY3" fmla="*/ 170617 h 407257"/>
              <a:gd name="connsiteX4" fmla="*/ 163184 w 326395"/>
              <a:gd name="connsiteY4" fmla="*/ 81956 h 407257"/>
              <a:gd name="connsiteX5" fmla="*/ 74541 w 326395"/>
              <a:gd name="connsiteY5" fmla="*/ 170617 h 407257"/>
              <a:gd name="connsiteX6" fmla="*/ 97682 w 326395"/>
              <a:gd name="connsiteY6" fmla="*/ 230392 h 407257"/>
              <a:gd name="connsiteX7" fmla="*/ 120032 w 326395"/>
              <a:gd name="connsiteY7" fmla="*/ 273981 h 407257"/>
              <a:gd name="connsiteX8" fmla="*/ 120032 w 326395"/>
              <a:gd name="connsiteY8" fmla="*/ 273981 h 407257"/>
              <a:gd name="connsiteX9" fmla="*/ 213995 w 326395"/>
              <a:gd name="connsiteY9" fmla="*/ 273981 h 407257"/>
              <a:gd name="connsiteX10" fmla="*/ 222639 w 326395"/>
              <a:gd name="connsiteY10" fmla="*/ 283105 h 407257"/>
              <a:gd name="connsiteX11" fmla="*/ 222639 w 326395"/>
              <a:gd name="connsiteY11" fmla="*/ 303579 h 407257"/>
              <a:gd name="connsiteX12" fmla="*/ 213487 w 326395"/>
              <a:gd name="connsiteY12" fmla="*/ 312704 h 407257"/>
              <a:gd name="connsiteX13" fmla="*/ 182457 w 326395"/>
              <a:gd name="connsiteY13" fmla="*/ 312704 h 407257"/>
              <a:gd name="connsiteX14" fmla="*/ 182457 w 326395"/>
              <a:gd name="connsiteY14" fmla="*/ 346811 h 407257"/>
              <a:gd name="connsiteX15" fmla="*/ 281258 w 326395"/>
              <a:gd name="connsiteY15" fmla="*/ 323438 h 407257"/>
              <a:gd name="connsiteX16" fmla="*/ 283374 w 326395"/>
              <a:gd name="connsiteY16" fmla="*/ 326916 h 407257"/>
              <a:gd name="connsiteX17" fmla="*/ 239884 w 326395"/>
              <a:gd name="connsiteY17" fmla="*/ 393370 h 407257"/>
              <a:gd name="connsiteX18" fmla="*/ 208018 w 326395"/>
              <a:gd name="connsiteY18" fmla="*/ 405697 h 407257"/>
              <a:gd name="connsiteX19" fmla="*/ 176481 w 326395"/>
              <a:gd name="connsiteY19" fmla="*/ 405848 h 407257"/>
              <a:gd name="connsiteX20" fmla="*/ 173359 w 326395"/>
              <a:gd name="connsiteY20" fmla="*/ 406399 h 407257"/>
              <a:gd name="connsiteX21" fmla="*/ 153037 w 326395"/>
              <a:gd name="connsiteY21" fmla="*/ 406399 h 407257"/>
              <a:gd name="connsiteX22" fmla="*/ 149310 w 326395"/>
              <a:gd name="connsiteY22" fmla="*/ 405590 h 407257"/>
              <a:gd name="connsiteX23" fmla="*/ 117293 w 326395"/>
              <a:gd name="connsiteY23" fmla="*/ 405821 h 407257"/>
              <a:gd name="connsiteX24" fmla="*/ 54192 w 326395"/>
              <a:gd name="connsiteY24" fmla="*/ 364296 h 407257"/>
              <a:gd name="connsiteX25" fmla="*/ 41153 w 326395"/>
              <a:gd name="connsiteY25" fmla="*/ 326907 h 407257"/>
              <a:gd name="connsiteX26" fmla="*/ 43270 w 326395"/>
              <a:gd name="connsiteY26" fmla="*/ 323430 h 407257"/>
              <a:gd name="connsiteX27" fmla="*/ 143939 w 326395"/>
              <a:gd name="connsiteY27" fmla="*/ 348768 h 407257"/>
              <a:gd name="connsiteX28" fmla="*/ 143939 w 326395"/>
              <a:gd name="connsiteY28" fmla="*/ 312695 h 407257"/>
              <a:gd name="connsiteX29" fmla="*/ 112908 w 326395"/>
              <a:gd name="connsiteY29" fmla="*/ 312695 h 407257"/>
              <a:gd name="connsiteX30" fmla="*/ 103757 w 326395"/>
              <a:gd name="connsiteY30" fmla="*/ 303570 h 407257"/>
              <a:gd name="connsiteX31" fmla="*/ 103757 w 326395"/>
              <a:gd name="connsiteY31" fmla="*/ 283097 h 407257"/>
              <a:gd name="connsiteX32" fmla="*/ 112401 w 326395"/>
              <a:gd name="connsiteY32" fmla="*/ 273972 h 407257"/>
              <a:gd name="connsiteX33" fmla="*/ 91581 w 326395"/>
              <a:gd name="connsiteY33" fmla="*/ 233959 h 407257"/>
              <a:gd name="connsiteX34" fmla="*/ 67426 w 326395"/>
              <a:gd name="connsiteY34" fmla="*/ 170609 h 407257"/>
              <a:gd name="connsiteX35" fmla="*/ 163202 w 326395"/>
              <a:gd name="connsiteY35" fmla="*/ 74832 h 407257"/>
              <a:gd name="connsiteX36" fmla="*/ 258979 w 326395"/>
              <a:gd name="connsiteY36" fmla="*/ 170609 h 407257"/>
              <a:gd name="connsiteX37" fmla="*/ 234824 w 326395"/>
              <a:gd name="connsiteY37" fmla="*/ 233959 h 407257"/>
              <a:gd name="connsiteX38" fmla="*/ 213995 w 326395"/>
              <a:gd name="connsiteY38" fmla="*/ 273981 h 407257"/>
              <a:gd name="connsiteX39" fmla="*/ 213995 w 326395"/>
              <a:gd name="connsiteY39" fmla="*/ 273981 h 407257"/>
              <a:gd name="connsiteX40" fmla="*/ 175351 w 326395"/>
              <a:gd name="connsiteY40" fmla="*/ 312704 h 407257"/>
              <a:gd name="connsiteX41" fmla="*/ 151044 w 326395"/>
              <a:gd name="connsiteY41" fmla="*/ 312704 h 407257"/>
              <a:gd name="connsiteX42" fmla="*/ 151044 w 326395"/>
              <a:gd name="connsiteY42" fmla="*/ 397310 h 407257"/>
              <a:gd name="connsiteX43" fmla="*/ 151622 w 326395"/>
              <a:gd name="connsiteY43" fmla="*/ 398724 h 407257"/>
              <a:gd name="connsiteX44" fmla="*/ 151622 w 326395"/>
              <a:gd name="connsiteY44" fmla="*/ 398724 h 407257"/>
              <a:gd name="connsiteX45" fmla="*/ 153037 w 326395"/>
              <a:gd name="connsiteY45" fmla="*/ 399302 h 407257"/>
              <a:gd name="connsiteX46" fmla="*/ 173359 w 326395"/>
              <a:gd name="connsiteY46" fmla="*/ 399302 h 407257"/>
              <a:gd name="connsiteX47" fmla="*/ 175351 w 326395"/>
              <a:gd name="connsiteY47" fmla="*/ 397310 h 407257"/>
              <a:gd name="connsiteX48" fmla="*/ 175351 w 326395"/>
              <a:gd name="connsiteY48" fmla="*/ 312704 h 407257"/>
              <a:gd name="connsiteX49" fmla="*/ 213487 w 326395"/>
              <a:gd name="connsiteY49" fmla="*/ 281087 h 407257"/>
              <a:gd name="connsiteX50" fmla="*/ 208747 w 326395"/>
              <a:gd name="connsiteY50" fmla="*/ 281140 h 407257"/>
              <a:gd name="connsiteX51" fmla="*/ 208747 w 326395"/>
              <a:gd name="connsiteY51" fmla="*/ 281140 h 407257"/>
              <a:gd name="connsiteX52" fmla="*/ 112899 w 326395"/>
              <a:gd name="connsiteY52" fmla="*/ 281087 h 407257"/>
              <a:gd name="connsiteX53" fmla="*/ 110854 w 326395"/>
              <a:gd name="connsiteY53" fmla="*/ 283105 h 407257"/>
              <a:gd name="connsiteX54" fmla="*/ 110854 w 326395"/>
              <a:gd name="connsiteY54" fmla="*/ 303579 h 407257"/>
              <a:gd name="connsiteX55" fmla="*/ 112899 w 326395"/>
              <a:gd name="connsiteY55" fmla="*/ 305598 h 407257"/>
              <a:gd name="connsiteX56" fmla="*/ 213487 w 326395"/>
              <a:gd name="connsiteY56" fmla="*/ 305598 h 407257"/>
              <a:gd name="connsiteX57" fmla="*/ 215533 w 326395"/>
              <a:gd name="connsiteY57" fmla="*/ 303579 h 407257"/>
              <a:gd name="connsiteX58" fmla="*/ 215533 w 326395"/>
              <a:gd name="connsiteY58" fmla="*/ 283105 h 407257"/>
              <a:gd name="connsiteX59" fmla="*/ 213487 w 326395"/>
              <a:gd name="connsiteY59" fmla="*/ 281087 h 407257"/>
              <a:gd name="connsiteX60" fmla="*/ 213487 w 326395"/>
              <a:gd name="connsiteY60" fmla="*/ 281087 h 407257"/>
              <a:gd name="connsiteX61" fmla="*/ 172550 w 326395"/>
              <a:gd name="connsiteY61" fmla="*/ 105898 h 407257"/>
              <a:gd name="connsiteX62" fmla="*/ 172550 w 326395"/>
              <a:gd name="connsiteY62" fmla="*/ 168492 h 407257"/>
              <a:gd name="connsiteX63" fmla="*/ 202050 w 326395"/>
              <a:gd name="connsiteY63" fmla="*/ 168492 h 407257"/>
              <a:gd name="connsiteX64" fmla="*/ 204247 w 326395"/>
              <a:gd name="connsiteY64" fmla="*/ 172725 h 407257"/>
              <a:gd name="connsiteX65" fmla="*/ 181586 w 326395"/>
              <a:gd name="connsiteY65" fmla="*/ 211956 h 407257"/>
              <a:gd name="connsiteX66" fmla="*/ 181586 w 326395"/>
              <a:gd name="connsiteY66" fmla="*/ 211956 h 407257"/>
              <a:gd name="connsiteX67" fmla="*/ 158818 w 326395"/>
              <a:gd name="connsiteY67" fmla="*/ 251408 h 407257"/>
              <a:gd name="connsiteX68" fmla="*/ 153855 w 326395"/>
              <a:gd name="connsiteY68" fmla="*/ 250074 h 407257"/>
              <a:gd name="connsiteX69" fmla="*/ 153855 w 326395"/>
              <a:gd name="connsiteY69" fmla="*/ 250074 h 407257"/>
              <a:gd name="connsiteX70" fmla="*/ 153855 w 326395"/>
              <a:gd name="connsiteY70" fmla="*/ 187453 h 407257"/>
              <a:gd name="connsiteX71" fmla="*/ 124355 w 326395"/>
              <a:gd name="connsiteY71" fmla="*/ 187453 h 407257"/>
              <a:gd name="connsiteX72" fmla="*/ 122158 w 326395"/>
              <a:gd name="connsiteY72" fmla="*/ 183247 h 407257"/>
              <a:gd name="connsiteX73" fmla="*/ 144819 w 326395"/>
              <a:gd name="connsiteY73" fmla="*/ 144016 h 407257"/>
              <a:gd name="connsiteX74" fmla="*/ 144819 w 326395"/>
              <a:gd name="connsiteY74" fmla="*/ 144016 h 407257"/>
              <a:gd name="connsiteX75" fmla="*/ 167587 w 326395"/>
              <a:gd name="connsiteY75" fmla="*/ 104564 h 407257"/>
              <a:gd name="connsiteX76" fmla="*/ 172550 w 326395"/>
              <a:gd name="connsiteY76" fmla="*/ 105898 h 407257"/>
              <a:gd name="connsiteX77" fmla="*/ 172550 w 326395"/>
              <a:gd name="connsiteY77" fmla="*/ 105898 h 407257"/>
              <a:gd name="connsiteX78" fmla="*/ 167231 w 326395"/>
              <a:gd name="connsiteY78" fmla="*/ 171169 h 407257"/>
              <a:gd name="connsiteX79" fmla="*/ 167231 w 326395"/>
              <a:gd name="connsiteY79" fmla="*/ 115832 h 407257"/>
              <a:gd name="connsiteX80" fmla="*/ 149408 w 326395"/>
              <a:gd name="connsiteY80" fmla="*/ 146693 h 407257"/>
              <a:gd name="connsiteX81" fmla="*/ 149408 w 326395"/>
              <a:gd name="connsiteY81" fmla="*/ 146667 h 407257"/>
              <a:gd name="connsiteX82" fmla="*/ 128935 w 326395"/>
              <a:gd name="connsiteY82" fmla="*/ 182135 h 407257"/>
              <a:gd name="connsiteX83" fmla="*/ 156514 w 326395"/>
              <a:gd name="connsiteY83" fmla="*/ 182135 h 407257"/>
              <a:gd name="connsiteX84" fmla="*/ 159164 w 326395"/>
              <a:gd name="connsiteY84" fmla="*/ 184785 h 407257"/>
              <a:gd name="connsiteX85" fmla="*/ 159164 w 326395"/>
              <a:gd name="connsiteY85" fmla="*/ 240122 h 407257"/>
              <a:gd name="connsiteX86" fmla="*/ 176987 w 326395"/>
              <a:gd name="connsiteY86" fmla="*/ 209287 h 407257"/>
              <a:gd name="connsiteX87" fmla="*/ 176987 w 326395"/>
              <a:gd name="connsiteY87" fmla="*/ 209287 h 407257"/>
              <a:gd name="connsiteX88" fmla="*/ 197461 w 326395"/>
              <a:gd name="connsiteY88" fmla="*/ 173837 h 407257"/>
              <a:gd name="connsiteX89" fmla="*/ 169882 w 326395"/>
              <a:gd name="connsiteY89" fmla="*/ 173837 h 407257"/>
              <a:gd name="connsiteX90" fmla="*/ 167231 w 326395"/>
              <a:gd name="connsiteY90" fmla="*/ 171169 h 407257"/>
              <a:gd name="connsiteX91" fmla="*/ 167231 w 326395"/>
              <a:gd name="connsiteY91" fmla="*/ 171169 h 407257"/>
              <a:gd name="connsiteX92" fmla="*/ 159645 w 326395"/>
              <a:gd name="connsiteY92" fmla="*/ 3495 h 407257"/>
              <a:gd name="connsiteX93" fmla="*/ 166751 w 326395"/>
              <a:gd name="connsiteY93" fmla="*/ 3495 h 407257"/>
              <a:gd name="connsiteX94" fmla="*/ 166751 w 326395"/>
              <a:gd name="connsiteY94" fmla="*/ 31155 h 407257"/>
              <a:gd name="connsiteX95" fmla="*/ 159645 w 326395"/>
              <a:gd name="connsiteY95" fmla="*/ 31155 h 407257"/>
              <a:gd name="connsiteX96" fmla="*/ 159645 w 326395"/>
              <a:gd name="connsiteY96" fmla="*/ 3495 h 407257"/>
              <a:gd name="connsiteX97" fmla="*/ 3515 w 326395"/>
              <a:gd name="connsiteY97" fmla="*/ 166758 h 407257"/>
              <a:gd name="connsiteX98" fmla="*/ 3515 w 326395"/>
              <a:gd name="connsiteY98" fmla="*/ 159625 h 407257"/>
              <a:gd name="connsiteX99" fmla="*/ 31175 w 326395"/>
              <a:gd name="connsiteY99" fmla="*/ 159625 h 407257"/>
              <a:gd name="connsiteX100" fmla="*/ 31175 w 326395"/>
              <a:gd name="connsiteY100" fmla="*/ 166758 h 407257"/>
              <a:gd name="connsiteX101" fmla="*/ 3515 w 326395"/>
              <a:gd name="connsiteY101" fmla="*/ 166758 h 407257"/>
              <a:gd name="connsiteX102" fmla="*/ 23126 w 326395"/>
              <a:gd name="connsiteY102" fmla="*/ 86412 h 407257"/>
              <a:gd name="connsiteX103" fmla="*/ 26657 w 326395"/>
              <a:gd name="connsiteY103" fmla="*/ 80284 h 407257"/>
              <a:gd name="connsiteX104" fmla="*/ 50608 w 326395"/>
              <a:gd name="connsiteY104" fmla="*/ 94096 h 407257"/>
              <a:gd name="connsiteX105" fmla="*/ 47077 w 326395"/>
              <a:gd name="connsiteY105" fmla="*/ 100250 h 407257"/>
              <a:gd name="connsiteX106" fmla="*/ 23126 w 326395"/>
              <a:gd name="connsiteY106" fmla="*/ 86412 h 407257"/>
              <a:gd name="connsiteX107" fmla="*/ 80277 w 326395"/>
              <a:gd name="connsiteY107" fmla="*/ 26690 h 407257"/>
              <a:gd name="connsiteX108" fmla="*/ 86432 w 326395"/>
              <a:gd name="connsiteY108" fmla="*/ 23106 h 407257"/>
              <a:gd name="connsiteX109" fmla="*/ 100243 w 326395"/>
              <a:gd name="connsiteY109" fmla="*/ 47057 h 407257"/>
              <a:gd name="connsiteX110" fmla="*/ 94116 w 326395"/>
              <a:gd name="connsiteY110" fmla="*/ 50641 h 407257"/>
              <a:gd name="connsiteX111" fmla="*/ 80277 w 326395"/>
              <a:gd name="connsiteY111" fmla="*/ 26690 h 407257"/>
              <a:gd name="connsiteX112" fmla="*/ 322880 w 326395"/>
              <a:gd name="connsiteY112" fmla="*/ 159625 h 407257"/>
              <a:gd name="connsiteX113" fmla="*/ 322880 w 326395"/>
              <a:gd name="connsiteY113" fmla="*/ 166758 h 407257"/>
              <a:gd name="connsiteX114" fmla="*/ 295221 w 326395"/>
              <a:gd name="connsiteY114" fmla="*/ 166758 h 407257"/>
              <a:gd name="connsiteX115" fmla="*/ 295221 w 326395"/>
              <a:gd name="connsiteY115" fmla="*/ 159625 h 407257"/>
              <a:gd name="connsiteX116" fmla="*/ 322880 w 326395"/>
              <a:gd name="connsiteY116" fmla="*/ 159625 h 407257"/>
              <a:gd name="connsiteX117" fmla="*/ 299712 w 326395"/>
              <a:gd name="connsiteY117" fmla="*/ 80284 h 407257"/>
              <a:gd name="connsiteX118" fmla="*/ 303270 w 326395"/>
              <a:gd name="connsiteY118" fmla="*/ 86412 h 407257"/>
              <a:gd name="connsiteX119" fmla="*/ 279319 w 326395"/>
              <a:gd name="connsiteY119" fmla="*/ 100250 h 407257"/>
              <a:gd name="connsiteX120" fmla="*/ 275761 w 326395"/>
              <a:gd name="connsiteY120" fmla="*/ 94096 h 407257"/>
              <a:gd name="connsiteX121" fmla="*/ 299712 w 326395"/>
              <a:gd name="connsiteY121" fmla="*/ 80284 h 407257"/>
              <a:gd name="connsiteX122" fmla="*/ 239964 w 326395"/>
              <a:gd name="connsiteY122" fmla="*/ 23106 h 407257"/>
              <a:gd name="connsiteX123" fmla="*/ 246118 w 326395"/>
              <a:gd name="connsiteY123" fmla="*/ 26690 h 407257"/>
              <a:gd name="connsiteX124" fmla="*/ 232280 w 326395"/>
              <a:gd name="connsiteY124" fmla="*/ 50641 h 407257"/>
              <a:gd name="connsiteX125" fmla="*/ 226152 w 326395"/>
              <a:gd name="connsiteY125" fmla="*/ 47057 h 407257"/>
              <a:gd name="connsiteX126" fmla="*/ 239964 w 326395"/>
              <a:gd name="connsiteY126" fmla="*/ 23106 h 407257"/>
              <a:gd name="connsiteX127" fmla="*/ 182457 w 326395"/>
              <a:gd name="connsiteY127" fmla="*/ 357501 h 407257"/>
              <a:gd name="connsiteX128" fmla="*/ 182457 w 326395"/>
              <a:gd name="connsiteY128" fmla="*/ 397310 h 407257"/>
              <a:gd name="connsiteX129" fmla="*/ 182182 w 326395"/>
              <a:gd name="connsiteY129" fmla="*/ 399578 h 407257"/>
              <a:gd name="connsiteX130" fmla="*/ 276090 w 326395"/>
              <a:gd name="connsiteY130" fmla="*/ 328961 h 407257"/>
              <a:gd name="connsiteX131" fmla="*/ 182457 w 326395"/>
              <a:gd name="connsiteY131" fmla="*/ 357501 h 407257"/>
              <a:gd name="connsiteX132" fmla="*/ 182457 w 326395"/>
              <a:gd name="connsiteY132" fmla="*/ 357501 h 407257"/>
              <a:gd name="connsiteX133" fmla="*/ 144161 w 326395"/>
              <a:gd name="connsiteY133" fmla="*/ 399347 h 407257"/>
              <a:gd name="connsiteX134" fmla="*/ 143929 w 326395"/>
              <a:gd name="connsiteY134" fmla="*/ 397301 h 407257"/>
              <a:gd name="connsiteX135" fmla="*/ 143929 w 326395"/>
              <a:gd name="connsiteY135" fmla="*/ 359885 h 407257"/>
              <a:gd name="connsiteX136" fmla="*/ 132937 w 326395"/>
              <a:gd name="connsiteY136" fmla="*/ 347834 h 407257"/>
              <a:gd name="connsiteX137" fmla="*/ 48455 w 326395"/>
              <a:gd name="connsiteY137" fmla="*/ 328953 h 407257"/>
              <a:gd name="connsiteX138" fmla="*/ 144161 w 326395"/>
              <a:gd name="connsiteY138" fmla="*/ 399347 h 407257"/>
              <a:gd name="connsiteX139" fmla="*/ 144161 w 326395"/>
              <a:gd name="connsiteY139" fmla="*/ 399347 h 4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26395" h="407257">
                <a:moveTo>
                  <a:pt x="120032" y="273981"/>
                </a:moveTo>
                <a:lnTo>
                  <a:pt x="206355" y="273981"/>
                </a:lnTo>
                <a:cubicBezTo>
                  <a:pt x="212660" y="258025"/>
                  <a:pt x="220905" y="243804"/>
                  <a:pt x="228687" y="230392"/>
                </a:cubicBezTo>
                <a:cubicBezTo>
                  <a:pt x="240836" y="209439"/>
                  <a:pt x="251829" y="190486"/>
                  <a:pt x="251829" y="170617"/>
                </a:cubicBezTo>
                <a:cubicBezTo>
                  <a:pt x="251829" y="121631"/>
                  <a:pt x="212145" y="81956"/>
                  <a:pt x="163184" y="81956"/>
                </a:cubicBezTo>
                <a:cubicBezTo>
                  <a:pt x="114224" y="81956"/>
                  <a:pt x="74541" y="121640"/>
                  <a:pt x="74541" y="170617"/>
                </a:cubicBezTo>
                <a:cubicBezTo>
                  <a:pt x="74541" y="190486"/>
                  <a:pt x="85533" y="209439"/>
                  <a:pt x="97682" y="230392"/>
                </a:cubicBezTo>
                <a:cubicBezTo>
                  <a:pt x="105491" y="243804"/>
                  <a:pt x="113735" y="258016"/>
                  <a:pt x="120032" y="273981"/>
                </a:cubicBezTo>
                <a:lnTo>
                  <a:pt x="120032" y="273981"/>
                </a:lnTo>
                <a:close/>
                <a:moveTo>
                  <a:pt x="213995" y="273981"/>
                </a:moveTo>
                <a:cubicBezTo>
                  <a:pt x="218806" y="274229"/>
                  <a:pt x="222639" y="278267"/>
                  <a:pt x="222639" y="283105"/>
                </a:cubicBezTo>
                <a:lnTo>
                  <a:pt x="222639" y="303579"/>
                </a:lnTo>
                <a:cubicBezTo>
                  <a:pt x="222639" y="308595"/>
                  <a:pt x="218530" y="312704"/>
                  <a:pt x="213487" y="312704"/>
                </a:cubicBezTo>
                <a:lnTo>
                  <a:pt x="182457" y="312704"/>
                </a:lnTo>
                <a:lnTo>
                  <a:pt x="182457" y="346811"/>
                </a:lnTo>
                <a:cubicBezTo>
                  <a:pt x="207413" y="320948"/>
                  <a:pt x="248306" y="308871"/>
                  <a:pt x="281258" y="323438"/>
                </a:cubicBezTo>
                <a:cubicBezTo>
                  <a:pt x="282592" y="324017"/>
                  <a:pt x="283472" y="325377"/>
                  <a:pt x="283374" y="326916"/>
                </a:cubicBezTo>
                <a:cubicBezTo>
                  <a:pt x="281631" y="354042"/>
                  <a:pt x="263835" y="378873"/>
                  <a:pt x="239884" y="393370"/>
                </a:cubicBezTo>
                <a:cubicBezTo>
                  <a:pt x="229647" y="399542"/>
                  <a:pt x="218806" y="403633"/>
                  <a:pt x="208018" y="405697"/>
                </a:cubicBezTo>
                <a:cubicBezTo>
                  <a:pt x="197230" y="407742"/>
                  <a:pt x="186486" y="407760"/>
                  <a:pt x="176481" y="405848"/>
                </a:cubicBezTo>
                <a:cubicBezTo>
                  <a:pt x="175494" y="406230"/>
                  <a:pt x="174435" y="406399"/>
                  <a:pt x="173359" y="406399"/>
                </a:cubicBezTo>
                <a:lnTo>
                  <a:pt x="153037" y="406399"/>
                </a:lnTo>
                <a:cubicBezTo>
                  <a:pt x="151729" y="406399"/>
                  <a:pt x="150466" y="406123"/>
                  <a:pt x="149310" y="405590"/>
                </a:cubicBezTo>
                <a:cubicBezTo>
                  <a:pt x="139198" y="407707"/>
                  <a:pt x="128286" y="407805"/>
                  <a:pt x="117293" y="405821"/>
                </a:cubicBezTo>
                <a:cubicBezTo>
                  <a:pt x="91830" y="401179"/>
                  <a:pt x="68261" y="385703"/>
                  <a:pt x="54192" y="364296"/>
                </a:cubicBezTo>
                <a:cubicBezTo>
                  <a:pt x="46499" y="352601"/>
                  <a:pt x="41989" y="339670"/>
                  <a:pt x="41153" y="326907"/>
                </a:cubicBezTo>
                <a:cubicBezTo>
                  <a:pt x="41056" y="325368"/>
                  <a:pt x="41936" y="324008"/>
                  <a:pt x="43270" y="323430"/>
                </a:cubicBezTo>
                <a:cubicBezTo>
                  <a:pt x="77155" y="308453"/>
                  <a:pt x="119125" y="321588"/>
                  <a:pt x="143939" y="348768"/>
                </a:cubicBezTo>
                <a:lnTo>
                  <a:pt x="143939" y="312695"/>
                </a:lnTo>
                <a:lnTo>
                  <a:pt x="112908" y="312695"/>
                </a:lnTo>
                <a:cubicBezTo>
                  <a:pt x="107866" y="312695"/>
                  <a:pt x="103757" y="308586"/>
                  <a:pt x="103757" y="303570"/>
                </a:cubicBezTo>
                <a:lnTo>
                  <a:pt x="103757" y="283097"/>
                </a:lnTo>
                <a:cubicBezTo>
                  <a:pt x="103757" y="278258"/>
                  <a:pt x="107590" y="274221"/>
                  <a:pt x="112401" y="273972"/>
                </a:cubicBezTo>
                <a:cubicBezTo>
                  <a:pt x="106425" y="259528"/>
                  <a:pt x="98785" y="246392"/>
                  <a:pt x="91581" y="233959"/>
                </a:cubicBezTo>
                <a:cubicBezTo>
                  <a:pt x="78898" y="212098"/>
                  <a:pt x="67426" y="192336"/>
                  <a:pt x="67426" y="170609"/>
                </a:cubicBezTo>
                <a:cubicBezTo>
                  <a:pt x="67426" y="117717"/>
                  <a:pt x="110311" y="74832"/>
                  <a:pt x="163202" y="74832"/>
                </a:cubicBezTo>
                <a:cubicBezTo>
                  <a:pt x="216093" y="74832"/>
                  <a:pt x="258979" y="117717"/>
                  <a:pt x="258979" y="170609"/>
                </a:cubicBezTo>
                <a:cubicBezTo>
                  <a:pt x="258979" y="192336"/>
                  <a:pt x="247506" y="212107"/>
                  <a:pt x="234824" y="233959"/>
                </a:cubicBezTo>
                <a:cubicBezTo>
                  <a:pt x="227611" y="246401"/>
                  <a:pt x="219971" y="259528"/>
                  <a:pt x="213995" y="273981"/>
                </a:cubicBezTo>
                <a:lnTo>
                  <a:pt x="213995" y="273981"/>
                </a:lnTo>
                <a:close/>
                <a:moveTo>
                  <a:pt x="175351" y="312704"/>
                </a:moveTo>
                <a:lnTo>
                  <a:pt x="151044" y="312704"/>
                </a:lnTo>
                <a:lnTo>
                  <a:pt x="151044" y="397310"/>
                </a:lnTo>
                <a:cubicBezTo>
                  <a:pt x="151044" y="397861"/>
                  <a:pt x="151276" y="398341"/>
                  <a:pt x="151622" y="398724"/>
                </a:cubicBezTo>
                <a:lnTo>
                  <a:pt x="151622" y="398724"/>
                </a:lnTo>
                <a:lnTo>
                  <a:pt x="153037" y="399302"/>
                </a:lnTo>
                <a:lnTo>
                  <a:pt x="173359" y="399302"/>
                </a:lnTo>
                <a:cubicBezTo>
                  <a:pt x="174471" y="399302"/>
                  <a:pt x="175351" y="398395"/>
                  <a:pt x="175351" y="397310"/>
                </a:cubicBezTo>
                <a:lnTo>
                  <a:pt x="175351" y="312704"/>
                </a:lnTo>
                <a:close/>
                <a:moveTo>
                  <a:pt x="213487" y="281087"/>
                </a:moveTo>
                <a:lnTo>
                  <a:pt x="208747" y="281140"/>
                </a:lnTo>
                <a:lnTo>
                  <a:pt x="208747" y="281140"/>
                </a:lnTo>
                <a:lnTo>
                  <a:pt x="112899" y="281087"/>
                </a:lnTo>
                <a:cubicBezTo>
                  <a:pt x="111787" y="281087"/>
                  <a:pt x="110854" y="281994"/>
                  <a:pt x="110854" y="283105"/>
                </a:cubicBezTo>
                <a:lnTo>
                  <a:pt x="110854" y="303579"/>
                </a:lnTo>
                <a:cubicBezTo>
                  <a:pt x="110854" y="304690"/>
                  <a:pt x="111787" y="305598"/>
                  <a:pt x="112899" y="305598"/>
                </a:cubicBezTo>
                <a:lnTo>
                  <a:pt x="213487" y="305598"/>
                </a:lnTo>
                <a:cubicBezTo>
                  <a:pt x="214599" y="305598"/>
                  <a:pt x="215533" y="304690"/>
                  <a:pt x="215533" y="303579"/>
                </a:cubicBezTo>
                <a:lnTo>
                  <a:pt x="215533" y="283105"/>
                </a:lnTo>
                <a:cubicBezTo>
                  <a:pt x="215533" y="281994"/>
                  <a:pt x="214599" y="281087"/>
                  <a:pt x="213487" y="281087"/>
                </a:cubicBezTo>
                <a:lnTo>
                  <a:pt x="213487" y="281087"/>
                </a:lnTo>
                <a:close/>
                <a:moveTo>
                  <a:pt x="172550" y="105898"/>
                </a:moveTo>
                <a:lnTo>
                  <a:pt x="172550" y="168492"/>
                </a:lnTo>
                <a:lnTo>
                  <a:pt x="202050" y="168492"/>
                </a:lnTo>
                <a:cubicBezTo>
                  <a:pt x="204016" y="168492"/>
                  <a:pt x="205554" y="170662"/>
                  <a:pt x="204247" y="172725"/>
                </a:cubicBezTo>
                <a:lnTo>
                  <a:pt x="181586" y="211956"/>
                </a:lnTo>
                <a:lnTo>
                  <a:pt x="181586" y="211956"/>
                </a:lnTo>
                <a:lnTo>
                  <a:pt x="158818" y="251408"/>
                </a:lnTo>
                <a:cubicBezTo>
                  <a:pt x="157457" y="253756"/>
                  <a:pt x="153855" y="252769"/>
                  <a:pt x="153855" y="250074"/>
                </a:cubicBezTo>
                <a:lnTo>
                  <a:pt x="153855" y="250074"/>
                </a:lnTo>
                <a:lnTo>
                  <a:pt x="153855" y="187453"/>
                </a:lnTo>
                <a:lnTo>
                  <a:pt x="124355" y="187453"/>
                </a:lnTo>
                <a:cubicBezTo>
                  <a:pt x="122389" y="187453"/>
                  <a:pt x="120850" y="185310"/>
                  <a:pt x="122158" y="183247"/>
                </a:cubicBezTo>
                <a:lnTo>
                  <a:pt x="144819" y="144016"/>
                </a:lnTo>
                <a:lnTo>
                  <a:pt x="144819" y="144016"/>
                </a:lnTo>
                <a:lnTo>
                  <a:pt x="167587" y="104564"/>
                </a:lnTo>
                <a:cubicBezTo>
                  <a:pt x="168939" y="102216"/>
                  <a:pt x="172550" y="103203"/>
                  <a:pt x="172550" y="105898"/>
                </a:cubicBezTo>
                <a:lnTo>
                  <a:pt x="172550" y="105898"/>
                </a:lnTo>
                <a:close/>
                <a:moveTo>
                  <a:pt x="167231" y="171169"/>
                </a:moveTo>
                <a:lnTo>
                  <a:pt x="167231" y="115832"/>
                </a:lnTo>
                <a:lnTo>
                  <a:pt x="149408" y="146693"/>
                </a:lnTo>
                <a:lnTo>
                  <a:pt x="149408" y="146667"/>
                </a:lnTo>
                <a:lnTo>
                  <a:pt x="128935" y="182135"/>
                </a:lnTo>
                <a:lnTo>
                  <a:pt x="156514" y="182135"/>
                </a:lnTo>
                <a:cubicBezTo>
                  <a:pt x="157973" y="182135"/>
                  <a:pt x="159164" y="183318"/>
                  <a:pt x="159164" y="184785"/>
                </a:cubicBezTo>
                <a:lnTo>
                  <a:pt x="159164" y="240122"/>
                </a:lnTo>
                <a:lnTo>
                  <a:pt x="176987" y="209287"/>
                </a:lnTo>
                <a:lnTo>
                  <a:pt x="176987" y="209287"/>
                </a:lnTo>
                <a:lnTo>
                  <a:pt x="197461" y="173837"/>
                </a:lnTo>
                <a:lnTo>
                  <a:pt x="169882" y="173837"/>
                </a:lnTo>
                <a:cubicBezTo>
                  <a:pt x="168414" y="173846"/>
                  <a:pt x="167231" y="172654"/>
                  <a:pt x="167231" y="171169"/>
                </a:cubicBezTo>
                <a:lnTo>
                  <a:pt x="167231" y="171169"/>
                </a:lnTo>
                <a:close/>
                <a:moveTo>
                  <a:pt x="159645" y="3495"/>
                </a:moveTo>
                <a:cubicBezTo>
                  <a:pt x="159645" y="-1165"/>
                  <a:pt x="166751" y="-1165"/>
                  <a:pt x="166751" y="3495"/>
                </a:cubicBezTo>
                <a:lnTo>
                  <a:pt x="166751" y="31155"/>
                </a:lnTo>
                <a:cubicBezTo>
                  <a:pt x="166751" y="35842"/>
                  <a:pt x="159645" y="35842"/>
                  <a:pt x="159645" y="31155"/>
                </a:cubicBezTo>
                <a:lnTo>
                  <a:pt x="159645" y="3495"/>
                </a:lnTo>
                <a:close/>
                <a:moveTo>
                  <a:pt x="3515" y="166758"/>
                </a:moveTo>
                <a:cubicBezTo>
                  <a:pt x="-1172" y="166758"/>
                  <a:pt x="-1172" y="159625"/>
                  <a:pt x="3515" y="159625"/>
                </a:cubicBezTo>
                <a:lnTo>
                  <a:pt x="31175" y="159625"/>
                </a:lnTo>
                <a:cubicBezTo>
                  <a:pt x="35862" y="159625"/>
                  <a:pt x="35862" y="166758"/>
                  <a:pt x="31175" y="166758"/>
                </a:cubicBezTo>
                <a:lnTo>
                  <a:pt x="3515" y="166758"/>
                </a:lnTo>
                <a:close/>
                <a:moveTo>
                  <a:pt x="23126" y="86412"/>
                </a:moveTo>
                <a:cubicBezTo>
                  <a:pt x="19088" y="84090"/>
                  <a:pt x="22619" y="77945"/>
                  <a:pt x="26657" y="80284"/>
                </a:cubicBezTo>
                <a:lnTo>
                  <a:pt x="50608" y="94096"/>
                </a:lnTo>
                <a:cubicBezTo>
                  <a:pt x="54663" y="96417"/>
                  <a:pt x="51141" y="102563"/>
                  <a:pt x="47077" y="100250"/>
                </a:cubicBezTo>
                <a:lnTo>
                  <a:pt x="23126" y="86412"/>
                </a:lnTo>
                <a:close/>
                <a:moveTo>
                  <a:pt x="80277" y="26690"/>
                </a:moveTo>
                <a:cubicBezTo>
                  <a:pt x="77929" y="22635"/>
                  <a:pt x="84083" y="19077"/>
                  <a:pt x="86432" y="23106"/>
                </a:cubicBezTo>
                <a:lnTo>
                  <a:pt x="100243" y="47057"/>
                </a:lnTo>
                <a:cubicBezTo>
                  <a:pt x="102591" y="51112"/>
                  <a:pt x="96437" y="54670"/>
                  <a:pt x="94116" y="50641"/>
                </a:cubicBezTo>
                <a:lnTo>
                  <a:pt x="80277" y="26690"/>
                </a:lnTo>
                <a:close/>
                <a:moveTo>
                  <a:pt x="322880" y="159625"/>
                </a:moveTo>
                <a:cubicBezTo>
                  <a:pt x="327567" y="159625"/>
                  <a:pt x="327567" y="166758"/>
                  <a:pt x="322880" y="166758"/>
                </a:cubicBezTo>
                <a:lnTo>
                  <a:pt x="295221" y="166758"/>
                </a:lnTo>
                <a:cubicBezTo>
                  <a:pt x="290534" y="166758"/>
                  <a:pt x="290534" y="159625"/>
                  <a:pt x="295221" y="159625"/>
                </a:cubicBezTo>
                <a:lnTo>
                  <a:pt x="322880" y="159625"/>
                </a:lnTo>
                <a:close/>
                <a:moveTo>
                  <a:pt x="299712" y="80284"/>
                </a:moveTo>
                <a:cubicBezTo>
                  <a:pt x="303750" y="77936"/>
                  <a:pt x="307298" y="84090"/>
                  <a:pt x="303270" y="86412"/>
                </a:cubicBezTo>
                <a:lnTo>
                  <a:pt x="279319" y="100250"/>
                </a:lnTo>
                <a:cubicBezTo>
                  <a:pt x="275263" y="102598"/>
                  <a:pt x="271733" y="96444"/>
                  <a:pt x="275761" y="94096"/>
                </a:cubicBezTo>
                <a:lnTo>
                  <a:pt x="299712" y="80284"/>
                </a:lnTo>
                <a:close/>
                <a:moveTo>
                  <a:pt x="239964" y="23106"/>
                </a:moveTo>
                <a:cubicBezTo>
                  <a:pt x="242312" y="19068"/>
                  <a:pt x="248458" y="22626"/>
                  <a:pt x="246118" y="26690"/>
                </a:cubicBezTo>
                <a:lnTo>
                  <a:pt x="232280" y="50641"/>
                </a:lnTo>
                <a:cubicBezTo>
                  <a:pt x="229959" y="54679"/>
                  <a:pt x="223813" y="51121"/>
                  <a:pt x="226152" y="47057"/>
                </a:cubicBezTo>
                <a:lnTo>
                  <a:pt x="239964" y="23106"/>
                </a:lnTo>
                <a:close/>
                <a:moveTo>
                  <a:pt x="182457" y="357501"/>
                </a:moveTo>
                <a:lnTo>
                  <a:pt x="182457" y="397310"/>
                </a:lnTo>
                <a:cubicBezTo>
                  <a:pt x="182457" y="398092"/>
                  <a:pt x="182359" y="398875"/>
                  <a:pt x="182182" y="399578"/>
                </a:cubicBezTo>
                <a:cubicBezTo>
                  <a:pt x="225245" y="405047"/>
                  <a:pt x="271501" y="371696"/>
                  <a:pt x="276090" y="328961"/>
                </a:cubicBezTo>
                <a:cubicBezTo>
                  <a:pt x="243717" y="316181"/>
                  <a:pt x="204140" y="330651"/>
                  <a:pt x="182457" y="357501"/>
                </a:cubicBezTo>
                <a:lnTo>
                  <a:pt x="182457" y="357501"/>
                </a:lnTo>
                <a:close/>
                <a:moveTo>
                  <a:pt x="144161" y="399347"/>
                </a:moveTo>
                <a:cubicBezTo>
                  <a:pt x="144010" y="398688"/>
                  <a:pt x="143929" y="398012"/>
                  <a:pt x="143929" y="397301"/>
                </a:cubicBezTo>
                <a:lnTo>
                  <a:pt x="143929" y="359885"/>
                </a:lnTo>
                <a:cubicBezTo>
                  <a:pt x="140728" y="355625"/>
                  <a:pt x="137072" y="351587"/>
                  <a:pt x="132937" y="347834"/>
                </a:cubicBezTo>
                <a:cubicBezTo>
                  <a:pt x="110471" y="327361"/>
                  <a:pt x="76569" y="317862"/>
                  <a:pt x="48455" y="328953"/>
                </a:cubicBezTo>
                <a:cubicBezTo>
                  <a:pt x="53098" y="372301"/>
                  <a:pt x="100626" y="405981"/>
                  <a:pt x="144161" y="399347"/>
                </a:cubicBezTo>
                <a:lnTo>
                  <a:pt x="144161" y="39934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291" name="Freeform 290">
            <a:extLst>
              <a:ext uri="{FF2B5EF4-FFF2-40B4-BE49-F238E27FC236}">
                <a16:creationId xmlns:a16="http://schemas.microsoft.com/office/drawing/2014/main" id="{46755D81-4572-1A6F-B32B-B03E0321982B}"/>
              </a:ext>
            </a:extLst>
          </p:cNvPr>
          <p:cNvSpPr>
            <a:spLocks noChangeAspect="1"/>
          </p:cNvSpPr>
          <p:nvPr/>
        </p:nvSpPr>
        <p:spPr>
          <a:xfrm>
            <a:off x="907178" y="6363988"/>
            <a:ext cx="425863" cy="360000"/>
          </a:xfrm>
          <a:custGeom>
            <a:avLst/>
            <a:gdLst>
              <a:gd name="connsiteX0" fmla="*/ 42356 w 407373"/>
              <a:gd name="connsiteY0" fmla="*/ 326284 h 344370"/>
              <a:gd name="connsiteX1" fmla="*/ 75 w 407373"/>
              <a:gd name="connsiteY1" fmla="*/ 315390 h 344370"/>
              <a:gd name="connsiteX2" fmla="*/ 6025 w 407373"/>
              <a:gd name="connsiteY2" fmla="*/ 301551 h 344370"/>
              <a:gd name="connsiteX3" fmla="*/ 114155 w 407373"/>
              <a:gd name="connsiteY3" fmla="*/ 301551 h 344370"/>
              <a:gd name="connsiteX4" fmla="*/ 149605 w 407373"/>
              <a:gd name="connsiteY4" fmla="*/ 301551 h 344370"/>
              <a:gd name="connsiteX5" fmla="*/ 257736 w 407373"/>
              <a:gd name="connsiteY5" fmla="*/ 301551 h 344370"/>
              <a:gd name="connsiteX6" fmla="*/ 293186 w 407373"/>
              <a:gd name="connsiteY6" fmla="*/ 301551 h 344370"/>
              <a:gd name="connsiteX7" fmla="*/ 401316 w 407373"/>
              <a:gd name="connsiteY7" fmla="*/ 301551 h 344370"/>
              <a:gd name="connsiteX8" fmla="*/ 381101 w 407373"/>
              <a:gd name="connsiteY8" fmla="*/ 332510 h 344370"/>
              <a:gd name="connsiteX9" fmla="*/ 364994 w 407373"/>
              <a:gd name="connsiteY9" fmla="*/ 326284 h 344370"/>
              <a:gd name="connsiteX10" fmla="*/ 329526 w 407373"/>
              <a:gd name="connsiteY10" fmla="*/ 326284 h 344370"/>
              <a:gd name="connsiteX11" fmla="*/ 221422 w 407373"/>
              <a:gd name="connsiteY11" fmla="*/ 326284 h 344370"/>
              <a:gd name="connsiteX12" fmla="*/ 185954 w 407373"/>
              <a:gd name="connsiteY12" fmla="*/ 326284 h 344370"/>
              <a:gd name="connsiteX13" fmla="*/ 77851 w 407373"/>
              <a:gd name="connsiteY13" fmla="*/ 326284 h 344370"/>
              <a:gd name="connsiteX14" fmla="*/ 42356 w 407373"/>
              <a:gd name="connsiteY14" fmla="*/ 326284 h 344370"/>
              <a:gd name="connsiteX15" fmla="*/ 42356 w 407373"/>
              <a:gd name="connsiteY15" fmla="*/ 326284 h 344370"/>
              <a:gd name="connsiteX16" fmla="*/ 25796 w 407373"/>
              <a:gd name="connsiteY16" fmla="*/ 325422 h 344370"/>
              <a:gd name="connsiteX17" fmla="*/ 37696 w 407373"/>
              <a:gd name="connsiteY17" fmla="*/ 320930 h 344370"/>
              <a:gd name="connsiteX18" fmla="*/ 82493 w 407373"/>
              <a:gd name="connsiteY18" fmla="*/ 320930 h 344370"/>
              <a:gd name="connsiteX19" fmla="*/ 181267 w 407373"/>
              <a:gd name="connsiteY19" fmla="*/ 320930 h 344370"/>
              <a:gd name="connsiteX20" fmla="*/ 226065 w 407373"/>
              <a:gd name="connsiteY20" fmla="*/ 320930 h 344370"/>
              <a:gd name="connsiteX21" fmla="*/ 324839 w 407373"/>
              <a:gd name="connsiteY21" fmla="*/ 320930 h 344370"/>
              <a:gd name="connsiteX22" fmla="*/ 369636 w 407373"/>
              <a:gd name="connsiteY22" fmla="*/ 320930 h 344370"/>
              <a:gd name="connsiteX23" fmla="*/ 400195 w 407373"/>
              <a:gd name="connsiteY23" fmla="*/ 314678 h 344370"/>
              <a:gd name="connsiteX24" fmla="*/ 396638 w 407373"/>
              <a:gd name="connsiteY24" fmla="*/ 306861 h 344370"/>
              <a:gd name="connsiteX25" fmla="*/ 297864 w 407373"/>
              <a:gd name="connsiteY25" fmla="*/ 306861 h 344370"/>
              <a:gd name="connsiteX26" fmla="*/ 253040 w 407373"/>
              <a:gd name="connsiteY26" fmla="*/ 306861 h 344370"/>
              <a:gd name="connsiteX27" fmla="*/ 154266 w 407373"/>
              <a:gd name="connsiteY27" fmla="*/ 306861 h 344370"/>
              <a:gd name="connsiteX28" fmla="*/ 109468 w 407373"/>
              <a:gd name="connsiteY28" fmla="*/ 306861 h 344370"/>
              <a:gd name="connsiteX29" fmla="*/ 10694 w 407373"/>
              <a:gd name="connsiteY29" fmla="*/ 306861 h 344370"/>
              <a:gd name="connsiteX30" fmla="*/ 25796 w 407373"/>
              <a:gd name="connsiteY30" fmla="*/ 325422 h 344370"/>
              <a:gd name="connsiteX31" fmla="*/ 25796 w 407373"/>
              <a:gd name="connsiteY31" fmla="*/ 325422 h 344370"/>
              <a:gd name="connsiteX32" fmla="*/ 42356 w 407373"/>
              <a:gd name="connsiteY32" fmla="*/ 270236 h 344370"/>
              <a:gd name="connsiteX33" fmla="*/ 75 w 407373"/>
              <a:gd name="connsiteY33" fmla="*/ 259368 h 344370"/>
              <a:gd name="connsiteX34" fmla="*/ 6025 w 407373"/>
              <a:gd name="connsiteY34" fmla="*/ 245502 h 344370"/>
              <a:gd name="connsiteX35" fmla="*/ 42302 w 407373"/>
              <a:gd name="connsiteY35" fmla="*/ 229014 h 344370"/>
              <a:gd name="connsiteX36" fmla="*/ 42302 w 407373"/>
              <a:gd name="connsiteY36" fmla="*/ 39959 h 344370"/>
              <a:gd name="connsiteX37" fmla="*/ 77290 w 407373"/>
              <a:gd name="connsiteY37" fmla="*/ 25463 h 344370"/>
              <a:gd name="connsiteX38" fmla="*/ 83312 w 407373"/>
              <a:gd name="connsiteY38" fmla="*/ 39959 h 344370"/>
              <a:gd name="connsiteX39" fmla="*/ 83312 w 407373"/>
              <a:gd name="connsiteY39" fmla="*/ 49360 h 344370"/>
              <a:gd name="connsiteX40" fmla="*/ 137039 w 407373"/>
              <a:gd name="connsiteY40" fmla="*/ 49360 h 344370"/>
              <a:gd name="connsiteX41" fmla="*/ 137039 w 407373"/>
              <a:gd name="connsiteY41" fmla="*/ 22261 h 344370"/>
              <a:gd name="connsiteX42" fmla="*/ 159300 w 407373"/>
              <a:gd name="connsiteY42" fmla="*/ 0 h 344370"/>
              <a:gd name="connsiteX43" fmla="*/ 239592 w 407373"/>
              <a:gd name="connsiteY43" fmla="*/ 0 h 344370"/>
              <a:gd name="connsiteX44" fmla="*/ 261853 w 407373"/>
              <a:gd name="connsiteY44" fmla="*/ 22261 h 344370"/>
              <a:gd name="connsiteX45" fmla="*/ 261853 w 407373"/>
              <a:gd name="connsiteY45" fmla="*/ 49360 h 344370"/>
              <a:gd name="connsiteX46" fmla="*/ 315580 w 407373"/>
              <a:gd name="connsiteY46" fmla="*/ 49360 h 344370"/>
              <a:gd name="connsiteX47" fmla="*/ 315580 w 407373"/>
              <a:gd name="connsiteY47" fmla="*/ 39959 h 344370"/>
              <a:gd name="connsiteX48" fmla="*/ 350568 w 407373"/>
              <a:gd name="connsiteY48" fmla="*/ 25463 h 344370"/>
              <a:gd name="connsiteX49" fmla="*/ 356589 w 407373"/>
              <a:gd name="connsiteY49" fmla="*/ 39959 h 344370"/>
              <a:gd name="connsiteX50" fmla="*/ 356589 w 407373"/>
              <a:gd name="connsiteY50" fmla="*/ 227831 h 344370"/>
              <a:gd name="connsiteX51" fmla="*/ 401289 w 407373"/>
              <a:gd name="connsiteY51" fmla="*/ 245502 h 344370"/>
              <a:gd name="connsiteX52" fmla="*/ 381074 w 407373"/>
              <a:gd name="connsiteY52" fmla="*/ 276488 h 344370"/>
              <a:gd name="connsiteX53" fmla="*/ 364967 w 407373"/>
              <a:gd name="connsiteY53" fmla="*/ 270236 h 344370"/>
              <a:gd name="connsiteX54" fmla="*/ 329499 w 407373"/>
              <a:gd name="connsiteY54" fmla="*/ 270236 h 344370"/>
              <a:gd name="connsiteX55" fmla="*/ 221396 w 407373"/>
              <a:gd name="connsiteY55" fmla="*/ 270236 h 344370"/>
              <a:gd name="connsiteX56" fmla="*/ 185928 w 407373"/>
              <a:gd name="connsiteY56" fmla="*/ 270236 h 344370"/>
              <a:gd name="connsiteX57" fmla="*/ 77824 w 407373"/>
              <a:gd name="connsiteY57" fmla="*/ 270236 h 344370"/>
              <a:gd name="connsiteX58" fmla="*/ 42356 w 407373"/>
              <a:gd name="connsiteY58" fmla="*/ 270236 h 344370"/>
              <a:gd name="connsiteX59" fmla="*/ 42356 w 407373"/>
              <a:gd name="connsiteY59" fmla="*/ 270236 h 344370"/>
              <a:gd name="connsiteX60" fmla="*/ 49417 w 407373"/>
              <a:gd name="connsiteY60" fmla="*/ 227964 h 344370"/>
              <a:gd name="connsiteX61" fmla="*/ 76214 w 407373"/>
              <a:gd name="connsiteY61" fmla="*/ 228720 h 344370"/>
              <a:gd name="connsiteX62" fmla="*/ 76214 w 407373"/>
              <a:gd name="connsiteY62" fmla="*/ 39968 h 344370"/>
              <a:gd name="connsiteX63" fmla="*/ 53349 w 407373"/>
              <a:gd name="connsiteY63" fmla="*/ 30514 h 344370"/>
              <a:gd name="connsiteX64" fmla="*/ 49417 w 407373"/>
              <a:gd name="connsiteY64" fmla="*/ 39968 h 344370"/>
              <a:gd name="connsiteX65" fmla="*/ 49417 w 407373"/>
              <a:gd name="connsiteY65" fmla="*/ 227964 h 344370"/>
              <a:gd name="connsiteX66" fmla="*/ 83320 w 407373"/>
              <a:gd name="connsiteY66" fmla="*/ 230205 h 344370"/>
              <a:gd name="connsiteX67" fmla="*/ 103064 w 407373"/>
              <a:gd name="connsiteY67" fmla="*/ 237818 h 344370"/>
              <a:gd name="connsiteX68" fmla="*/ 127469 w 407373"/>
              <a:gd name="connsiteY68" fmla="*/ 212382 h 344370"/>
              <a:gd name="connsiteX69" fmla="*/ 128856 w 407373"/>
              <a:gd name="connsiteY69" fmla="*/ 209634 h 344370"/>
              <a:gd name="connsiteX70" fmla="*/ 126340 w 407373"/>
              <a:gd name="connsiteY70" fmla="*/ 202599 h 344370"/>
              <a:gd name="connsiteX71" fmla="*/ 113888 w 407373"/>
              <a:gd name="connsiteY71" fmla="*/ 202599 h 344370"/>
              <a:gd name="connsiteX72" fmla="*/ 110331 w 407373"/>
              <a:gd name="connsiteY72" fmla="*/ 199042 h 344370"/>
              <a:gd name="connsiteX73" fmla="*/ 110331 w 407373"/>
              <a:gd name="connsiteY73" fmla="*/ 166642 h 344370"/>
              <a:gd name="connsiteX74" fmla="*/ 146306 w 407373"/>
              <a:gd name="connsiteY74" fmla="*/ 130667 h 344370"/>
              <a:gd name="connsiteX75" fmla="*/ 148298 w 407373"/>
              <a:gd name="connsiteY75" fmla="*/ 130667 h 344370"/>
              <a:gd name="connsiteX76" fmla="*/ 184273 w 407373"/>
              <a:gd name="connsiteY76" fmla="*/ 166642 h 344370"/>
              <a:gd name="connsiteX77" fmla="*/ 184273 w 407373"/>
              <a:gd name="connsiteY77" fmla="*/ 199042 h 344370"/>
              <a:gd name="connsiteX78" fmla="*/ 180689 w 407373"/>
              <a:gd name="connsiteY78" fmla="*/ 202599 h 344370"/>
              <a:gd name="connsiteX79" fmla="*/ 168265 w 407373"/>
              <a:gd name="connsiteY79" fmla="*/ 202599 h 344370"/>
              <a:gd name="connsiteX80" fmla="*/ 167082 w 407373"/>
              <a:gd name="connsiteY80" fmla="*/ 206859 h 344370"/>
              <a:gd name="connsiteX81" fmla="*/ 163524 w 407373"/>
              <a:gd name="connsiteY81" fmla="*/ 212756 h 344370"/>
              <a:gd name="connsiteX82" fmla="*/ 163044 w 407373"/>
              <a:gd name="connsiteY82" fmla="*/ 215122 h 344370"/>
              <a:gd name="connsiteX83" fmla="*/ 143833 w 407373"/>
              <a:gd name="connsiteY83" fmla="*/ 248900 h 344370"/>
              <a:gd name="connsiteX84" fmla="*/ 149605 w 407373"/>
              <a:gd name="connsiteY84" fmla="*/ 245494 h 344370"/>
              <a:gd name="connsiteX85" fmla="*/ 203653 w 407373"/>
              <a:gd name="connsiteY85" fmla="*/ 227368 h 344370"/>
              <a:gd name="connsiteX86" fmla="*/ 218221 w 407373"/>
              <a:gd name="connsiteY86" fmla="*/ 228453 h 344370"/>
              <a:gd name="connsiteX87" fmla="*/ 228786 w 407373"/>
              <a:gd name="connsiteY87" fmla="*/ 220894 h 344370"/>
              <a:gd name="connsiteX88" fmla="*/ 238089 w 407373"/>
              <a:gd name="connsiteY88" fmla="*/ 209501 h 344370"/>
              <a:gd name="connsiteX89" fmla="*/ 235643 w 407373"/>
              <a:gd name="connsiteY89" fmla="*/ 202590 h 344370"/>
              <a:gd name="connsiteX90" fmla="*/ 223192 w 407373"/>
              <a:gd name="connsiteY90" fmla="*/ 202590 h 344370"/>
              <a:gd name="connsiteX91" fmla="*/ 219635 w 407373"/>
              <a:gd name="connsiteY91" fmla="*/ 199033 h 344370"/>
              <a:gd name="connsiteX92" fmla="*/ 219635 w 407373"/>
              <a:gd name="connsiteY92" fmla="*/ 166633 h 344370"/>
              <a:gd name="connsiteX93" fmla="*/ 255610 w 407373"/>
              <a:gd name="connsiteY93" fmla="*/ 130658 h 344370"/>
              <a:gd name="connsiteX94" fmla="*/ 257602 w 407373"/>
              <a:gd name="connsiteY94" fmla="*/ 130658 h 344370"/>
              <a:gd name="connsiteX95" fmla="*/ 293577 w 407373"/>
              <a:gd name="connsiteY95" fmla="*/ 166633 h 344370"/>
              <a:gd name="connsiteX96" fmla="*/ 293577 w 407373"/>
              <a:gd name="connsiteY96" fmla="*/ 199033 h 344370"/>
              <a:gd name="connsiteX97" fmla="*/ 289993 w 407373"/>
              <a:gd name="connsiteY97" fmla="*/ 202590 h 344370"/>
              <a:gd name="connsiteX98" fmla="*/ 277568 w 407373"/>
              <a:gd name="connsiteY98" fmla="*/ 202590 h 344370"/>
              <a:gd name="connsiteX99" fmla="*/ 276306 w 407373"/>
              <a:gd name="connsiteY99" fmla="*/ 206975 h 344370"/>
              <a:gd name="connsiteX100" fmla="*/ 272677 w 407373"/>
              <a:gd name="connsiteY100" fmla="*/ 212925 h 344370"/>
              <a:gd name="connsiteX101" fmla="*/ 255832 w 407373"/>
              <a:gd name="connsiteY101" fmla="*/ 243937 h 344370"/>
              <a:gd name="connsiteX102" fmla="*/ 264886 w 407373"/>
              <a:gd name="connsiteY102" fmla="*/ 249407 h 344370"/>
              <a:gd name="connsiteX103" fmla="*/ 293168 w 407373"/>
              <a:gd name="connsiteY103" fmla="*/ 245502 h 344370"/>
              <a:gd name="connsiteX104" fmla="*/ 315580 w 407373"/>
              <a:gd name="connsiteY104" fmla="*/ 232749 h 344370"/>
              <a:gd name="connsiteX105" fmla="*/ 315580 w 407373"/>
              <a:gd name="connsiteY105" fmla="*/ 83930 h 344370"/>
              <a:gd name="connsiteX106" fmla="*/ 83312 w 407373"/>
              <a:gd name="connsiteY106" fmla="*/ 83930 h 344370"/>
              <a:gd name="connsiteX107" fmla="*/ 83312 w 407373"/>
              <a:gd name="connsiteY107" fmla="*/ 230205 h 344370"/>
              <a:gd name="connsiteX108" fmla="*/ 109317 w 407373"/>
              <a:gd name="connsiteY108" fmla="*/ 241705 h 344370"/>
              <a:gd name="connsiteX109" fmla="*/ 121314 w 407373"/>
              <a:gd name="connsiteY109" fmla="*/ 249416 h 344370"/>
              <a:gd name="connsiteX110" fmla="*/ 126331 w 407373"/>
              <a:gd name="connsiteY110" fmla="*/ 250572 h 344370"/>
              <a:gd name="connsiteX111" fmla="*/ 130537 w 407373"/>
              <a:gd name="connsiteY111" fmla="*/ 250972 h 344370"/>
              <a:gd name="connsiteX112" fmla="*/ 145061 w 407373"/>
              <a:gd name="connsiteY112" fmla="*/ 236858 h 344370"/>
              <a:gd name="connsiteX113" fmla="*/ 156809 w 407373"/>
              <a:gd name="connsiteY113" fmla="*/ 199371 h 344370"/>
              <a:gd name="connsiteX114" fmla="*/ 145568 w 407373"/>
              <a:gd name="connsiteY114" fmla="*/ 191358 h 344370"/>
              <a:gd name="connsiteX115" fmla="*/ 145568 w 407373"/>
              <a:gd name="connsiteY115" fmla="*/ 191358 h 344370"/>
              <a:gd name="connsiteX116" fmla="*/ 136950 w 407373"/>
              <a:gd name="connsiteY116" fmla="*/ 202528 h 344370"/>
              <a:gd name="connsiteX117" fmla="*/ 122177 w 407373"/>
              <a:gd name="connsiteY117" fmla="*/ 229405 h 344370"/>
              <a:gd name="connsiteX118" fmla="*/ 109317 w 407373"/>
              <a:gd name="connsiteY118" fmla="*/ 241705 h 344370"/>
              <a:gd name="connsiteX119" fmla="*/ 109317 w 407373"/>
              <a:gd name="connsiteY119" fmla="*/ 241705 h 344370"/>
              <a:gd name="connsiteX120" fmla="*/ 227906 w 407373"/>
              <a:gd name="connsiteY120" fmla="*/ 230454 h 344370"/>
              <a:gd name="connsiteX121" fmla="*/ 249936 w 407373"/>
              <a:gd name="connsiteY121" fmla="*/ 239730 h 344370"/>
              <a:gd name="connsiteX122" fmla="*/ 265286 w 407373"/>
              <a:gd name="connsiteY122" fmla="*/ 213512 h 344370"/>
              <a:gd name="connsiteX123" fmla="*/ 265989 w 407373"/>
              <a:gd name="connsiteY123" fmla="*/ 199371 h 344370"/>
              <a:gd name="connsiteX124" fmla="*/ 254747 w 407373"/>
              <a:gd name="connsiteY124" fmla="*/ 191358 h 344370"/>
              <a:gd name="connsiteX125" fmla="*/ 254747 w 407373"/>
              <a:gd name="connsiteY125" fmla="*/ 191358 h 344370"/>
              <a:gd name="connsiteX126" fmla="*/ 246129 w 407373"/>
              <a:gd name="connsiteY126" fmla="*/ 202528 h 344370"/>
              <a:gd name="connsiteX127" fmla="*/ 242723 w 407373"/>
              <a:gd name="connsiteY127" fmla="*/ 216020 h 344370"/>
              <a:gd name="connsiteX128" fmla="*/ 227906 w 407373"/>
              <a:gd name="connsiteY128" fmla="*/ 230454 h 344370"/>
              <a:gd name="connsiteX129" fmla="*/ 227906 w 407373"/>
              <a:gd name="connsiteY129" fmla="*/ 230454 h 344370"/>
              <a:gd name="connsiteX130" fmla="*/ 322695 w 407373"/>
              <a:gd name="connsiteY130" fmla="*/ 230534 h 344370"/>
              <a:gd name="connsiteX131" fmla="*/ 349492 w 407373"/>
              <a:gd name="connsiteY131" fmla="*/ 227413 h 344370"/>
              <a:gd name="connsiteX132" fmla="*/ 349492 w 407373"/>
              <a:gd name="connsiteY132" fmla="*/ 39968 h 344370"/>
              <a:gd name="connsiteX133" fmla="*/ 326626 w 407373"/>
              <a:gd name="connsiteY133" fmla="*/ 30514 h 344370"/>
              <a:gd name="connsiteX134" fmla="*/ 322695 w 407373"/>
              <a:gd name="connsiteY134" fmla="*/ 39968 h 344370"/>
              <a:gd name="connsiteX135" fmla="*/ 322695 w 407373"/>
              <a:gd name="connsiteY135" fmla="*/ 230534 h 344370"/>
              <a:gd name="connsiteX136" fmla="*/ 25796 w 407373"/>
              <a:gd name="connsiteY136" fmla="*/ 269382 h 344370"/>
              <a:gd name="connsiteX137" fmla="*/ 37696 w 407373"/>
              <a:gd name="connsiteY137" fmla="*/ 264918 h 344370"/>
              <a:gd name="connsiteX138" fmla="*/ 82493 w 407373"/>
              <a:gd name="connsiteY138" fmla="*/ 264918 h 344370"/>
              <a:gd name="connsiteX139" fmla="*/ 181267 w 407373"/>
              <a:gd name="connsiteY139" fmla="*/ 264918 h 344370"/>
              <a:gd name="connsiteX140" fmla="*/ 226065 w 407373"/>
              <a:gd name="connsiteY140" fmla="*/ 264918 h 344370"/>
              <a:gd name="connsiteX141" fmla="*/ 324839 w 407373"/>
              <a:gd name="connsiteY141" fmla="*/ 264918 h 344370"/>
              <a:gd name="connsiteX142" fmla="*/ 369636 w 407373"/>
              <a:gd name="connsiteY142" fmla="*/ 264918 h 344370"/>
              <a:gd name="connsiteX143" fmla="*/ 400195 w 407373"/>
              <a:gd name="connsiteY143" fmla="*/ 258639 h 344370"/>
              <a:gd name="connsiteX144" fmla="*/ 396638 w 407373"/>
              <a:gd name="connsiteY144" fmla="*/ 250848 h 344370"/>
              <a:gd name="connsiteX145" fmla="*/ 320374 w 407373"/>
              <a:gd name="connsiteY145" fmla="*/ 238619 h 344370"/>
              <a:gd name="connsiteX146" fmla="*/ 297864 w 407373"/>
              <a:gd name="connsiteY146" fmla="*/ 250848 h 344370"/>
              <a:gd name="connsiteX147" fmla="*/ 253040 w 407373"/>
              <a:gd name="connsiteY147" fmla="*/ 250848 h 344370"/>
              <a:gd name="connsiteX148" fmla="*/ 154266 w 407373"/>
              <a:gd name="connsiteY148" fmla="*/ 250848 h 344370"/>
              <a:gd name="connsiteX149" fmla="*/ 109468 w 407373"/>
              <a:gd name="connsiteY149" fmla="*/ 250848 h 344370"/>
              <a:gd name="connsiteX150" fmla="*/ 60081 w 407373"/>
              <a:gd name="connsiteY150" fmla="*/ 234483 h 344370"/>
              <a:gd name="connsiteX151" fmla="*/ 10694 w 407373"/>
              <a:gd name="connsiteY151" fmla="*/ 250848 h 344370"/>
              <a:gd name="connsiteX152" fmla="*/ 25796 w 407373"/>
              <a:gd name="connsiteY152" fmla="*/ 269382 h 344370"/>
              <a:gd name="connsiteX153" fmla="*/ 25796 w 407373"/>
              <a:gd name="connsiteY153" fmla="*/ 269382 h 344370"/>
              <a:gd name="connsiteX154" fmla="*/ 235643 w 407373"/>
              <a:gd name="connsiteY154" fmla="*/ 195493 h 344370"/>
              <a:gd name="connsiteX155" fmla="*/ 271619 w 407373"/>
              <a:gd name="connsiteY155" fmla="*/ 184020 h 344370"/>
              <a:gd name="connsiteX156" fmla="*/ 277568 w 407373"/>
              <a:gd name="connsiteY156" fmla="*/ 195493 h 344370"/>
              <a:gd name="connsiteX157" fmla="*/ 286444 w 407373"/>
              <a:gd name="connsiteY157" fmla="*/ 195493 h 344370"/>
              <a:gd name="connsiteX158" fmla="*/ 286444 w 407373"/>
              <a:gd name="connsiteY158" fmla="*/ 166651 h 344370"/>
              <a:gd name="connsiteX159" fmla="*/ 257602 w 407373"/>
              <a:gd name="connsiteY159" fmla="*/ 137782 h 344370"/>
              <a:gd name="connsiteX160" fmla="*/ 255610 w 407373"/>
              <a:gd name="connsiteY160" fmla="*/ 137782 h 344370"/>
              <a:gd name="connsiteX161" fmla="*/ 226741 w 407373"/>
              <a:gd name="connsiteY161" fmla="*/ 166651 h 344370"/>
              <a:gd name="connsiteX162" fmla="*/ 226741 w 407373"/>
              <a:gd name="connsiteY162" fmla="*/ 195493 h 344370"/>
              <a:gd name="connsiteX163" fmla="*/ 235643 w 407373"/>
              <a:gd name="connsiteY163" fmla="*/ 195493 h 344370"/>
              <a:gd name="connsiteX164" fmla="*/ 126331 w 407373"/>
              <a:gd name="connsiteY164" fmla="*/ 195493 h 344370"/>
              <a:gd name="connsiteX165" fmla="*/ 162306 w 407373"/>
              <a:gd name="connsiteY165" fmla="*/ 184020 h 344370"/>
              <a:gd name="connsiteX166" fmla="*/ 168256 w 407373"/>
              <a:gd name="connsiteY166" fmla="*/ 195493 h 344370"/>
              <a:gd name="connsiteX167" fmla="*/ 177132 w 407373"/>
              <a:gd name="connsiteY167" fmla="*/ 195493 h 344370"/>
              <a:gd name="connsiteX168" fmla="*/ 177132 w 407373"/>
              <a:gd name="connsiteY168" fmla="*/ 166651 h 344370"/>
              <a:gd name="connsiteX169" fmla="*/ 148289 w 407373"/>
              <a:gd name="connsiteY169" fmla="*/ 137782 h 344370"/>
              <a:gd name="connsiteX170" fmla="*/ 146297 w 407373"/>
              <a:gd name="connsiteY170" fmla="*/ 137782 h 344370"/>
              <a:gd name="connsiteX171" fmla="*/ 117428 w 407373"/>
              <a:gd name="connsiteY171" fmla="*/ 166651 h 344370"/>
              <a:gd name="connsiteX172" fmla="*/ 117428 w 407373"/>
              <a:gd name="connsiteY172" fmla="*/ 195493 h 344370"/>
              <a:gd name="connsiteX173" fmla="*/ 126331 w 407373"/>
              <a:gd name="connsiteY173" fmla="*/ 195493 h 344370"/>
              <a:gd name="connsiteX174" fmla="*/ 211266 w 407373"/>
              <a:gd name="connsiteY174" fmla="*/ 12513 h 344370"/>
              <a:gd name="connsiteX175" fmla="*/ 204462 w 407373"/>
              <a:gd name="connsiteY175" fmla="*/ 26583 h 344370"/>
              <a:gd name="connsiteX176" fmla="*/ 218559 w 407373"/>
              <a:gd name="connsiteY176" fmla="*/ 27917 h 344370"/>
              <a:gd name="connsiteX177" fmla="*/ 220551 w 407373"/>
              <a:gd name="connsiteY177" fmla="*/ 32000 h 344370"/>
              <a:gd name="connsiteX178" fmla="*/ 220551 w 407373"/>
              <a:gd name="connsiteY178" fmla="*/ 32000 h 344370"/>
              <a:gd name="connsiteX179" fmla="*/ 193274 w 407373"/>
              <a:gd name="connsiteY179" fmla="*/ 74325 h 344370"/>
              <a:gd name="connsiteX180" fmla="*/ 188462 w 407373"/>
              <a:gd name="connsiteY180" fmla="*/ 72235 h 344370"/>
              <a:gd name="connsiteX181" fmla="*/ 196155 w 407373"/>
              <a:gd name="connsiteY181" fmla="*/ 41854 h 344370"/>
              <a:gd name="connsiteX182" fmla="*/ 180049 w 407373"/>
              <a:gd name="connsiteY182" fmla="*/ 38270 h 344370"/>
              <a:gd name="connsiteX183" fmla="*/ 178359 w 407373"/>
              <a:gd name="connsiteY183" fmla="*/ 34312 h 344370"/>
              <a:gd name="connsiteX184" fmla="*/ 193060 w 407373"/>
              <a:gd name="connsiteY184" fmla="*/ 9685 h 344370"/>
              <a:gd name="connsiteX185" fmla="*/ 195506 w 407373"/>
              <a:gd name="connsiteY185" fmla="*/ 8396 h 344370"/>
              <a:gd name="connsiteX186" fmla="*/ 208944 w 407373"/>
              <a:gd name="connsiteY186" fmla="*/ 8698 h 344370"/>
              <a:gd name="connsiteX187" fmla="*/ 211266 w 407373"/>
              <a:gd name="connsiteY187" fmla="*/ 12513 h 344370"/>
              <a:gd name="connsiteX188" fmla="*/ 211266 w 407373"/>
              <a:gd name="connsiteY188" fmla="*/ 12513 h 344370"/>
              <a:gd name="connsiteX189" fmla="*/ 198005 w 407373"/>
              <a:gd name="connsiteY189" fmla="*/ 27686 h 344370"/>
              <a:gd name="connsiteX190" fmla="*/ 204684 w 407373"/>
              <a:gd name="connsiteY190" fmla="*/ 13919 h 344370"/>
              <a:gd name="connsiteX191" fmla="*/ 196822 w 407373"/>
              <a:gd name="connsiteY191" fmla="*/ 13741 h 344370"/>
              <a:gd name="connsiteX192" fmla="*/ 184798 w 407373"/>
              <a:gd name="connsiteY192" fmla="*/ 33885 h 344370"/>
              <a:gd name="connsiteX193" fmla="*/ 200051 w 407373"/>
              <a:gd name="connsiteY193" fmla="*/ 37291 h 344370"/>
              <a:gd name="connsiteX194" fmla="*/ 201963 w 407373"/>
              <a:gd name="connsiteY194" fmla="*/ 40520 h 344370"/>
              <a:gd name="connsiteX195" fmla="*/ 197605 w 407373"/>
              <a:gd name="connsiteY195" fmla="*/ 57765 h 344370"/>
              <a:gd name="connsiteX196" fmla="*/ 213685 w 407373"/>
              <a:gd name="connsiteY196" fmla="*/ 32809 h 344370"/>
              <a:gd name="connsiteX197" fmla="*/ 199241 w 407373"/>
              <a:gd name="connsiteY197" fmla="*/ 31244 h 344370"/>
              <a:gd name="connsiteX198" fmla="*/ 198005 w 407373"/>
              <a:gd name="connsiteY198" fmla="*/ 27686 h 344370"/>
              <a:gd name="connsiteX199" fmla="*/ 198005 w 407373"/>
              <a:gd name="connsiteY199" fmla="*/ 27686 h 344370"/>
              <a:gd name="connsiteX200" fmla="*/ 315589 w 407373"/>
              <a:gd name="connsiteY200" fmla="*/ 76797 h 344370"/>
              <a:gd name="connsiteX201" fmla="*/ 315589 w 407373"/>
              <a:gd name="connsiteY201" fmla="*/ 56502 h 344370"/>
              <a:gd name="connsiteX202" fmla="*/ 261862 w 407373"/>
              <a:gd name="connsiteY202" fmla="*/ 56502 h 344370"/>
              <a:gd name="connsiteX203" fmla="*/ 261862 w 407373"/>
              <a:gd name="connsiteY203" fmla="*/ 76797 h 344370"/>
              <a:gd name="connsiteX204" fmla="*/ 315589 w 407373"/>
              <a:gd name="connsiteY204" fmla="*/ 76797 h 344370"/>
              <a:gd name="connsiteX205" fmla="*/ 254756 w 407373"/>
              <a:gd name="connsiteY205" fmla="*/ 76797 h 344370"/>
              <a:gd name="connsiteX206" fmla="*/ 254756 w 407373"/>
              <a:gd name="connsiteY206" fmla="*/ 22270 h 344370"/>
              <a:gd name="connsiteX207" fmla="*/ 239601 w 407373"/>
              <a:gd name="connsiteY207" fmla="*/ 7115 h 344370"/>
              <a:gd name="connsiteX208" fmla="*/ 159308 w 407373"/>
              <a:gd name="connsiteY208" fmla="*/ 7115 h 344370"/>
              <a:gd name="connsiteX209" fmla="*/ 144180 w 407373"/>
              <a:gd name="connsiteY209" fmla="*/ 22270 h 344370"/>
              <a:gd name="connsiteX210" fmla="*/ 144180 w 407373"/>
              <a:gd name="connsiteY210" fmla="*/ 76797 h 344370"/>
              <a:gd name="connsiteX211" fmla="*/ 254756 w 407373"/>
              <a:gd name="connsiteY211" fmla="*/ 76797 h 344370"/>
              <a:gd name="connsiteX212" fmla="*/ 137047 w 407373"/>
              <a:gd name="connsiteY212" fmla="*/ 76797 h 344370"/>
              <a:gd name="connsiteX213" fmla="*/ 137047 w 407373"/>
              <a:gd name="connsiteY213" fmla="*/ 56502 h 344370"/>
              <a:gd name="connsiteX214" fmla="*/ 83320 w 407373"/>
              <a:gd name="connsiteY214" fmla="*/ 56502 h 344370"/>
              <a:gd name="connsiteX215" fmla="*/ 83320 w 407373"/>
              <a:gd name="connsiteY215" fmla="*/ 76797 h 344370"/>
              <a:gd name="connsiteX216" fmla="*/ 137047 w 407373"/>
              <a:gd name="connsiteY216" fmla="*/ 76797 h 3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07373" h="344370">
                <a:moveTo>
                  <a:pt x="42356" y="326284"/>
                </a:moveTo>
                <a:cubicBezTo>
                  <a:pt x="28393" y="338513"/>
                  <a:pt x="1765" y="331905"/>
                  <a:pt x="75" y="315390"/>
                </a:cubicBezTo>
                <a:cubicBezTo>
                  <a:pt x="-459" y="310044"/>
                  <a:pt x="1889" y="305153"/>
                  <a:pt x="6025" y="301551"/>
                </a:cubicBezTo>
                <a:cubicBezTo>
                  <a:pt x="33551" y="277422"/>
                  <a:pt x="86673" y="277449"/>
                  <a:pt x="114155" y="301551"/>
                </a:cubicBezTo>
                <a:cubicBezTo>
                  <a:pt x="122497" y="308862"/>
                  <a:pt x="141254" y="308862"/>
                  <a:pt x="149605" y="301551"/>
                </a:cubicBezTo>
                <a:cubicBezTo>
                  <a:pt x="177087" y="277422"/>
                  <a:pt x="230254" y="277449"/>
                  <a:pt x="257736" y="301551"/>
                </a:cubicBezTo>
                <a:cubicBezTo>
                  <a:pt x="266078" y="308862"/>
                  <a:pt x="284835" y="308862"/>
                  <a:pt x="293186" y="301551"/>
                </a:cubicBezTo>
                <a:cubicBezTo>
                  <a:pt x="320668" y="277449"/>
                  <a:pt x="373781" y="277422"/>
                  <a:pt x="401316" y="301551"/>
                </a:cubicBezTo>
                <a:cubicBezTo>
                  <a:pt x="415537" y="314002"/>
                  <a:pt x="403059" y="333951"/>
                  <a:pt x="381101" y="332510"/>
                </a:cubicBezTo>
                <a:cubicBezTo>
                  <a:pt x="375097" y="332128"/>
                  <a:pt x="369254" y="330011"/>
                  <a:pt x="364994" y="326284"/>
                </a:cubicBezTo>
                <a:cubicBezTo>
                  <a:pt x="356625" y="318974"/>
                  <a:pt x="337868" y="318974"/>
                  <a:pt x="329526" y="326284"/>
                </a:cubicBezTo>
                <a:cubicBezTo>
                  <a:pt x="302044" y="350386"/>
                  <a:pt x="248877" y="350386"/>
                  <a:pt x="221422" y="326284"/>
                </a:cubicBezTo>
                <a:cubicBezTo>
                  <a:pt x="213080" y="318974"/>
                  <a:pt x="194296" y="318974"/>
                  <a:pt x="185954" y="326284"/>
                </a:cubicBezTo>
                <a:cubicBezTo>
                  <a:pt x="158472" y="350413"/>
                  <a:pt x="105306" y="350386"/>
                  <a:pt x="77851" y="326284"/>
                </a:cubicBezTo>
                <a:cubicBezTo>
                  <a:pt x="69482" y="318974"/>
                  <a:pt x="50698" y="318974"/>
                  <a:pt x="42356" y="326284"/>
                </a:cubicBezTo>
                <a:lnTo>
                  <a:pt x="42356" y="326284"/>
                </a:lnTo>
                <a:close/>
                <a:moveTo>
                  <a:pt x="25796" y="325422"/>
                </a:moveTo>
                <a:cubicBezTo>
                  <a:pt x="30305" y="325119"/>
                  <a:pt x="34645" y="323607"/>
                  <a:pt x="37696" y="320930"/>
                </a:cubicBezTo>
                <a:cubicBezTo>
                  <a:pt x="48759" y="311227"/>
                  <a:pt x="71429" y="311245"/>
                  <a:pt x="82493" y="320930"/>
                </a:cubicBezTo>
                <a:cubicBezTo>
                  <a:pt x="107227" y="342640"/>
                  <a:pt x="156436" y="342711"/>
                  <a:pt x="181267" y="320930"/>
                </a:cubicBezTo>
                <a:cubicBezTo>
                  <a:pt x="192331" y="311227"/>
                  <a:pt x="215001" y="311227"/>
                  <a:pt x="226065" y="320930"/>
                </a:cubicBezTo>
                <a:cubicBezTo>
                  <a:pt x="250798" y="342640"/>
                  <a:pt x="300034" y="342711"/>
                  <a:pt x="324839" y="320930"/>
                </a:cubicBezTo>
                <a:cubicBezTo>
                  <a:pt x="335885" y="311245"/>
                  <a:pt x="358573" y="311227"/>
                  <a:pt x="369636" y="320930"/>
                </a:cubicBezTo>
                <a:cubicBezTo>
                  <a:pt x="379544" y="329628"/>
                  <a:pt x="399137" y="324915"/>
                  <a:pt x="400195" y="314678"/>
                </a:cubicBezTo>
                <a:cubicBezTo>
                  <a:pt x="400498" y="311654"/>
                  <a:pt x="398959" y="308933"/>
                  <a:pt x="396638" y="306861"/>
                </a:cubicBezTo>
                <a:cubicBezTo>
                  <a:pt x="371860" y="285151"/>
                  <a:pt x="322669" y="285106"/>
                  <a:pt x="297864" y="306861"/>
                </a:cubicBezTo>
                <a:cubicBezTo>
                  <a:pt x="286800" y="316564"/>
                  <a:pt x="264103" y="316564"/>
                  <a:pt x="253040" y="306861"/>
                </a:cubicBezTo>
                <a:cubicBezTo>
                  <a:pt x="228306" y="285178"/>
                  <a:pt x="179097" y="285106"/>
                  <a:pt x="154266" y="306861"/>
                </a:cubicBezTo>
                <a:cubicBezTo>
                  <a:pt x="143220" y="316564"/>
                  <a:pt x="120532" y="316564"/>
                  <a:pt x="109468" y="306861"/>
                </a:cubicBezTo>
                <a:cubicBezTo>
                  <a:pt x="84761" y="285178"/>
                  <a:pt x="35579" y="285080"/>
                  <a:pt x="10694" y="306861"/>
                </a:cubicBezTo>
                <a:cubicBezTo>
                  <a:pt x="1409" y="315016"/>
                  <a:pt x="11317" y="326356"/>
                  <a:pt x="25796" y="325422"/>
                </a:cubicBezTo>
                <a:lnTo>
                  <a:pt x="25796" y="325422"/>
                </a:lnTo>
                <a:close/>
                <a:moveTo>
                  <a:pt x="42356" y="270236"/>
                </a:moveTo>
                <a:cubicBezTo>
                  <a:pt x="28411" y="282465"/>
                  <a:pt x="1765" y="275857"/>
                  <a:pt x="75" y="259368"/>
                </a:cubicBezTo>
                <a:cubicBezTo>
                  <a:pt x="-459" y="254023"/>
                  <a:pt x="1889" y="249131"/>
                  <a:pt x="6025" y="245502"/>
                </a:cubicBezTo>
                <a:cubicBezTo>
                  <a:pt x="15986" y="236778"/>
                  <a:pt x="29167" y="231459"/>
                  <a:pt x="42302" y="229014"/>
                </a:cubicBezTo>
                <a:lnTo>
                  <a:pt x="42302" y="39959"/>
                </a:lnTo>
                <a:cubicBezTo>
                  <a:pt x="42302" y="21905"/>
                  <a:pt x="64314" y="12478"/>
                  <a:pt x="77290" y="25463"/>
                </a:cubicBezTo>
                <a:cubicBezTo>
                  <a:pt x="81026" y="29198"/>
                  <a:pt x="83312" y="34312"/>
                  <a:pt x="83312" y="39959"/>
                </a:cubicBezTo>
                <a:lnTo>
                  <a:pt x="83312" y="49360"/>
                </a:lnTo>
                <a:lnTo>
                  <a:pt x="137039" y="49360"/>
                </a:lnTo>
                <a:lnTo>
                  <a:pt x="137039" y="22261"/>
                </a:lnTo>
                <a:cubicBezTo>
                  <a:pt x="137039" y="10005"/>
                  <a:pt x="147044" y="0"/>
                  <a:pt x="159300" y="0"/>
                </a:cubicBezTo>
                <a:lnTo>
                  <a:pt x="239592" y="0"/>
                </a:lnTo>
                <a:cubicBezTo>
                  <a:pt x="251848" y="0"/>
                  <a:pt x="261853" y="10005"/>
                  <a:pt x="261853" y="22261"/>
                </a:cubicBezTo>
                <a:lnTo>
                  <a:pt x="261853" y="49360"/>
                </a:lnTo>
                <a:lnTo>
                  <a:pt x="315580" y="49360"/>
                </a:lnTo>
                <a:lnTo>
                  <a:pt x="315580" y="39959"/>
                </a:lnTo>
                <a:cubicBezTo>
                  <a:pt x="315580" y="21905"/>
                  <a:pt x="337592" y="12478"/>
                  <a:pt x="350568" y="25463"/>
                </a:cubicBezTo>
                <a:cubicBezTo>
                  <a:pt x="354304" y="29198"/>
                  <a:pt x="356589" y="34312"/>
                  <a:pt x="356589" y="39959"/>
                </a:cubicBezTo>
                <a:lnTo>
                  <a:pt x="356589" y="227831"/>
                </a:lnTo>
                <a:cubicBezTo>
                  <a:pt x="372545" y="229396"/>
                  <a:pt x="389265" y="234964"/>
                  <a:pt x="401289" y="245502"/>
                </a:cubicBezTo>
                <a:cubicBezTo>
                  <a:pt x="415510" y="257980"/>
                  <a:pt x="403032" y="277903"/>
                  <a:pt x="381074" y="276488"/>
                </a:cubicBezTo>
                <a:cubicBezTo>
                  <a:pt x="375071" y="276088"/>
                  <a:pt x="369227" y="273971"/>
                  <a:pt x="364967" y="270236"/>
                </a:cubicBezTo>
                <a:cubicBezTo>
                  <a:pt x="356598" y="262925"/>
                  <a:pt x="337841" y="262925"/>
                  <a:pt x="329499" y="270236"/>
                </a:cubicBezTo>
                <a:cubicBezTo>
                  <a:pt x="302017" y="294365"/>
                  <a:pt x="248851" y="294338"/>
                  <a:pt x="221396" y="270236"/>
                </a:cubicBezTo>
                <a:cubicBezTo>
                  <a:pt x="213053" y="262925"/>
                  <a:pt x="194270" y="262925"/>
                  <a:pt x="185928" y="270236"/>
                </a:cubicBezTo>
                <a:cubicBezTo>
                  <a:pt x="158446" y="294365"/>
                  <a:pt x="105279" y="294338"/>
                  <a:pt x="77824" y="270236"/>
                </a:cubicBezTo>
                <a:cubicBezTo>
                  <a:pt x="69482" y="262925"/>
                  <a:pt x="50698" y="262925"/>
                  <a:pt x="42356" y="270236"/>
                </a:cubicBezTo>
                <a:lnTo>
                  <a:pt x="42356" y="270236"/>
                </a:lnTo>
                <a:close/>
                <a:moveTo>
                  <a:pt x="49417" y="227964"/>
                </a:moveTo>
                <a:cubicBezTo>
                  <a:pt x="58418" y="226977"/>
                  <a:pt x="67294" y="227235"/>
                  <a:pt x="76214" y="228720"/>
                </a:cubicBezTo>
                <a:lnTo>
                  <a:pt x="76214" y="39968"/>
                </a:lnTo>
                <a:cubicBezTo>
                  <a:pt x="76214" y="28220"/>
                  <a:pt x="61869" y="21994"/>
                  <a:pt x="53349" y="30514"/>
                </a:cubicBezTo>
                <a:cubicBezTo>
                  <a:pt x="50930" y="32934"/>
                  <a:pt x="49417" y="36286"/>
                  <a:pt x="49417" y="39968"/>
                </a:cubicBezTo>
                <a:lnTo>
                  <a:pt x="49417" y="227964"/>
                </a:lnTo>
                <a:close/>
                <a:moveTo>
                  <a:pt x="83320" y="230205"/>
                </a:moveTo>
                <a:cubicBezTo>
                  <a:pt x="90231" y="231922"/>
                  <a:pt x="96981" y="234465"/>
                  <a:pt x="103064" y="237818"/>
                </a:cubicBezTo>
                <a:cubicBezTo>
                  <a:pt x="109922" y="231468"/>
                  <a:pt x="123511" y="218937"/>
                  <a:pt x="127469" y="212382"/>
                </a:cubicBezTo>
                <a:lnTo>
                  <a:pt x="128856" y="209634"/>
                </a:lnTo>
                <a:cubicBezTo>
                  <a:pt x="127593" y="207464"/>
                  <a:pt x="126740" y="205098"/>
                  <a:pt x="126340" y="202599"/>
                </a:cubicBezTo>
                <a:lnTo>
                  <a:pt x="113888" y="202599"/>
                </a:lnTo>
                <a:cubicBezTo>
                  <a:pt x="111923" y="202599"/>
                  <a:pt x="110331" y="201007"/>
                  <a:pt x="110331" y="199042"/>
                </a:cubicBezTo>
                <a:lnTo>
                  <a:pt x="110331" y="166642"/>
                </a:lnTo>
                <a:cubicBezTo>
                  <a:pt x="110331" y="146853"/>
                  <a:pt x="126517" y="130667"/>
                  <a:pt x="146306" y="130667"/>
                </a:cubicBezTo>
                <a:lnTo>
                  <a:pt x="148298" y="130667"/>
                </a:lnTo>
                <a:cubicBezTo>
                  <a:pt x="168087" y="130667"/>
                  <a:pt x="184273" y="146853"/>
                  <a:pt x="184273" y="166642"/>
                </a:cubicBezTo>
                <a:lnTo>
                  <a:pt x="184273" y="199042"/>
                </a:lnTo>
                <a:cubicBezTo>
                  <a:pt x="184273" y="201007"/>
                  <a:pt x="182663" y="202599"/>
                  <a:pt x="180689" y="202599"/>
                </a:cubicBezTo>
                <a:lnTo>
                  <a:pt x="168265" y="202599"/>
                </a:lnTo>
                <a:cubicBezTo>
                  <a:pt x="168015" y="204085"/>
                  <a:pt x="167606" y="205525"/>
                  <a:pt x="167082" y="206859"/>
                </a:cubicBezTo>
                <a:cubicBezTo>
                  <a:pt x="166228" y="209029"/>
                  <a:pt x="165018" y="211022"/>
                  <a:pt x="163524" y="212756"/>
                </a:cubicBezTo>
                <a:cubicBezTo>
                  <a:pt x="163400" y="213538"/>
                  <a:pt x="163222" y="214321"/>
                  <a:pt x="163044" y="215122"/>
                </a:cubicBezTo>
                <a:cubicBezTo>
                  <a:pt x="159789" y="228934"/>
                  <a:pt x="152905" y="240006"/>
                  <a:pt x="143833" y="248900"/>
                </a:cubicBezTo>
                <a:cubicBezTo>
                  <a:pt x="145950" y="248064"/>
                  <a:pt x="147969" y="246934"/>
                  <a:pt x="149605" y="245494"/>
                </a:cubicBezTo>
                <a:cubicBezTo>
                  <a:pt x="163827" y="233043"/>
                  <a:pt x="184878" y="227368"/>
                  <a:pt x="203653" y="227368"/>
                </a:cubicBezTo>
                <a:cubicBezTo>
                  <a:pt x="208518" y="227368"/>
                  <a:pt x="213409" y="227751"/>
                  <a:pt x="218221" y="228453"/>
                </a:cubicBezTo>
                <a:cubicBezTo>
                  <a:pt x="221974" y="226007"/>
                  <a:pt x="225629" y="223490"/>
                  <a:pt x="228786" y="220894"/>
                </a:cubicBezTo>
                <a:cubicBezTo>
                  <a:pt x="232975" y="217443"/>
                  <a:pt x="236275" y="213939"/>
                  <a:pt x="238089" y="209501"/>
                </a:cubicBezTo>
                <a:cubicBezTo>
                  <a:pt x="236880" y="207384"/>
                  <a:pt x="236044" y="205036"/>
                  <a:pt x="235643" y="202590"/>
                </a:cubicBezTo>
                <a:lnTo>
                  <a:pt x="223192" y="202590"/>
                </a:lnTo>
                <a:cubicBezTo>
                  <a:pt x="221227" y="202590"/>
                  <a:pt x="219635" y="200998"/>
                  <a:pt x="219635" y="199033"/>
                </a:cubicBezTo>
                <a:lnTo>
                  <a:pt x="219635" y="166633"/>
                </a:lnTo>
                <a:cubicBezTo>
                  <a:pt x="219635" y="146844"/>
                  <a:pt x="235821" y="130658"/>
                  <a:pt x="255610" y="130658"/>
                </a:cubicBezTo>
                <a:lnTo>
                  <a:pt x="257602" y="130658"/>
                </a:lnTo>
                <a:cubicBezTo>
                  <a:pt x="277391" y="130658"/>
                  <a:pt x="293577" y="146844"/>
                  <a:pt x="293577" y="166633"/>
                </a:cubicBezTo>
                <a:lnTo>
                  <a:pt x="293577" y="199033"/>
                </a:lnTo>
                <a:cubicBezTo>
                  <a:pt x="293577" y="200998"/>
                  <a:pt x="291968" y="202590"/>
                  <a:pt x="289993" y="202590"/>
                </a:cubicBezTo>
                <a:lnTo>
                  <a:pt x="277568" y="202590"/>
                </a:lnTo>
                <a:cubicBezTo>
                  <a:pt x="277293" y="204129"/>
                  <a:pt x="276884" y="205587"/>
                  <a:pt x="276306" y="206975"/>
                </a:cubicBezTo>
                <a:cubicBezTo>
                  <a:pt x="275425" y="209172"/>
                  <a:pt x="274189" y="211182"/>
                  <a:pt x="272677" y="212925"/>
                </a:cubicBezTo>
                <a:cubicBezTo>
                  <a:pt x="272170" y="213707"/>
                  <a:pt x="270765" y="229770"/>
                  <a:pt x="255832" y="243937"/>
                </a:cubicBezTo>
                <a:cubicBezTo>
                  <a:pt x="259132" y="246588"/>
                  <a:pt x="260243" y="247868"/>
                  <a:pt x="264886" y="249407"/>
                </a:cubicBezTo>
                <a:cubicBezTo>
                  <a:pt x="273309" y="252182"/>
                  <a:pt x="286311" y="251524"/>
                  <a:pt x="293168" y="245502"/>
                </a:cubicBezTo>
                <a:cubicBezTo>
                  <a:pt x="299572" y="239882"/>
                  <a:pt x="307389" y="235666"/>
                  <a:pt x="315580" y="232749"/>
                </a:cubicBezTo>
                <a:lnTo>
                  <a:pt x="315580" y="83930"/>
                </a:lnTo>
                <a:lnTo>
                  <a:pt x="83312" y="83930"/>
                </a:lnTo>
                <a:lnTo>
                  <a:pt x="83312" y="230205"/>
                </a:lnTo>
                <a:close/>
                <a:moveTo>
                  <a:pt x="109317" y="241705"/>
                </a:moveTo>
                <a:cubicBezTo>
                  <a:pt x="114262" y="245209"/>
                  <a:pt x="115365" y="247450"/>
                  <a:pt x="121314" y="249416"/>
                </a:cubicBezTo>
                <a:cubicBezTo>
                  <a:pt x="122880" y="249923"/>
                  <a:pt x="124543" y="250323"/>
                  <a:pt x="126331" y="250572"/>
                </a:cubicBezTo>
                <a:cubicBezTo>
                  <a:pt x="127665" y="250794"/>
                  <a:pt x="129079" y="250928"/>
                  <a:pt x="130537" y="250972"/>
                </a:cubicBezTo>
                <a:cubicBezTo>
                  <a:pt x="135402" y="247317"/>
                  <a:pt x="140543" y="242728"/>
                  <a:pt x="145061" y="236858"/>
                </a:cubicBezTo>
                <a:cubicBezTo>
                  <a:pt x="152496" y="227173"/>
                  <a:pt x="158704" y="212729"/>
                  <a:pt x="156809" y="199371"/>
                </a:cubicBezTo>
                <a:cubicBezTo>
                  <a:pt x="156151" y="194604"/>
                  <a:pt x="151162" y="190646"/>
                  <a:pt x="145568" y="191358"/>
                </a:cubicBezTo>
                <a:lnTo>
                  <a:pt x="145568" y="191358"/>
                </a:lnTo>
                <a:cubicBezTo>
                  <a:pt x="140000" y="192087"/>
                  <a:pt x="136211" y="197210"/>
                  <a:pt x="136950" y="202528"/>
                </a:cubicBezTo>
                <a:cubicBezTo>
                  <a:pt x="138364" y="212916"/>
                  <a:pt x="129390" y="222139"/>
                  <a:pt x="122177" y="229405"/>
                </a:cubicBezTo>
                <a:cubicBezTo>
                  <a:pt x="118211" y="233380"/>
                  <a:pt x="113755" y="237587"/>
                  <a:pt x="109317" y="241705"/>
                </a:cubicBezTo>
                <a:lnTo>
                  <a:pt x="109317" y="241705"/>
                </a:lnTo>
                <a:close/>
                <a:moveTo>
                  <a:pt x="227906" y="230454"/>
                </a:moveTo>
                <a:cubicBezTo>
                  <a:pt x="235670" y="232473"/>
                  <a:pt x="243257" y="235568"/>
                  <a:pt x="249936" y="239730"/>
                </a:cubicBezTo>
                <a:cubicBezTo>
                  <a:pt x="257549" y="232847"/>
                  <a:pt x="262743" y="224380"/>
                  <a:pt x="265286" y="213512"/>
                </a:cubicBezTo>
                <a:cubicBezTo>
                  <a:pt x="266425" y="208674"/>
                  <a:pt x="266674" y="204182"/>
                  <a:pt x="265989" y="199371"/>
                </a:cubicBezTo>
                <a:cubicBezTo>
                  <a:pt x="265331" y="194604"/>
                  <a:pt x="260341" y="190646"/>
                  <a:pt x="254747" y="191358"/>
                </a:cubicBezTo>
                <a:lnTo>
                  <a:pt x="254747" y="191358"/>
                </a:lnTo>
                <a:cubicBezTo>
                  <a:pt x="249180" y="192087"/>
                  <a:pt x="245391" y="197210"/>
                  <a:pt x="246129" y="202528"/>
                </a:cubicBezTo>
                <a:cubicBezTo>
                  <a:pt x="246761" y="207144"/>
                  <a:pt x="245124" y="212035"/>
                  <a:pt x="242723" y="216020"/>
                </a:cubicBezTo>
                <a:cubicBezTo>
                  <a:pt x="239352" y="221659"/>
                  <a:pt x="233580" y="226452"/>
                  <a:pt x="227906" y="230454"/>
                </a:cubicBezTo>
                <a:lnTo>
                  <a:pt x="227906" y="230454"/>
                </a:lnTo>
                <a:close/>
                <a:moveTo>
                  <a:pt x="322695" y="230534"/>
                </a:moveTo>
                <a:cubicBezTo>
                  <a:pt x="331313" y="228267"/>
                  <a:pt x="340545" y="227182"/>
                  <a:pt x="349492" y="227413"/>
                </a:cubicBezTo>
                <a:lnTo>
                  <a:pt x="349492" y="39968"/>
                </a:lnTo>
                <a:cubicBezTo>
                  <a:pt x="349492" y="28220"/>
                  <a:pt x="335146" y="21994"/>
                  <a:pt x="326626" y="30514"/>
                </a:cubicBezTo>
                <a:cubicBezTo>
                  <a:pt x="324207" y="32934"/>
                  <a:pt x="322695" y="36286"/>
                  <a:pt x="322695" y="39968"/>
                </a:cubicBezTo>
                <a:lnTo>
                  <a:pt x="322695" y="230534"/>
                </a:lnTo>
                <a:close/>
                <a:moveTo>
                  <a:pt x="25796" y="269382"/>
                </a:moveTo>
                <a:cubicBezTo>
                  <a:pt x="30305" y="269106"/>
                  <a:pt x="34645" y="267595"/>
                  <a:pt x="37696" y="264918"/>
                </a:cubicBezTo>
                <a:cubicBezTo>
                  <a:pt x="48759" y="255215"/>
                  <a:pt x="71429" y="255215"/>
                  <a:pt x="82493" y="264918"/>
                </a:cubicBezTo>
                <a:cubicBezTo>
                  <a:pt x="107227" y="286601"/>
                  <a:pt x="156436" y="286698"/>
                  <a:pt x="181267" y="264918"/>
                </a:cubicBezTo>
                <a:cubicBezTo>
                  <a:pt x="192331" y="255215"/>
                  <a:pt x="215001" y="255215"/>
                  <a:pt x="226065" y="264918"/>
                </a:cubicBezTo>
                <a:cubicBezTo>
                  <a:pt x="250798" y="286627"/>
                  <a:pt x="300034" y="286672"/>
                  <a:pt x="324839" y="264918"/>
                </a:cubicBezTo>
                <a:cubicBezTo>
                  <a:pt x="335885" y="255215"/>
                  <a:pt x="358573" y="255215"/>
                  <a:pt x="369636" y="264918"/>
                </a:cubicBezTo>
                <a:cubicBezTo>
                  <a:pt x="379544" y="273589"/>
                  <a:pt x="399137" y="268875"/>
                  <a:pt x="400195" y="258639"/>
                </a:cubicBezTo>
                <a:cubicBezTo>
                  <a:pt x="400498" y="255615"/>
                  <a:pt x="398959" y="252893"/>
                  <a:pt x="396638" y="250848"/>
                </a:cubicBezTo>
                <a:cubicBezTo>
                  <a:pt x="377525" y="234110"/>
                  <a:pt x="344174" y="230579"/>
                  <a:pt x="320374" y="238619"/>
                </a:cubicBezTo>
                <a:cubicBezTo>
                  <a:pt x="311952" y="241438"/>
                  <a:pt x="304490" y="245022"/>
                  <a:pt x="297864" y="250848"/>
                </a:cubicBezTo>
                <a:cubicBezTo>
                  <a:pt x="286800" y="260551"/>
                  <a:pt x="264103" y="260551"/>
                  <a:pt x="253040" y="250848"/>
                </a:cubicBezTo>
                <a:cubicBezTo>
                  <a:pt x="228262" y="229094"/>
                  <a:pt x="179044" y="229094"/>
                  <a:pt x="154266" y="250848"/>
                </a:cubicBezTo>
                <a:cubicBezTo>
                  <a:pt x="143220" y="260551"/>
                  <a:pt x="120532" y="260551"/>
                  <a:pt x="109468" y="250848"/>
                </a:cubicBezTo>
                <a:cubicBezTo>
                  <a:pt x="96537" y="239482"/>
                  <a:pt x="77050" y="234483"/>
                  <a:pt x="60081" y="234483"/>
                </a:cubicBezTo>
                <a:cubicBezTo>
                  <a:pt x="42934" y="234483"/>
                  <a:pt x="23599" y="239526"/>
                  <a:pt x="10694" y="250848"/>
                </a:cubicBezTo>
                <a:cubicBezTo>
                  <a:pt x="1409" y="258968"/>
                  <a:pt x="11317" y="270343"/>
                  <a:pt x="25796" y="269382"/>
                </a:cubicBezTo>
                <a:lnTo>
                  <a:pt x="25796" y="269382"/>
                </a:lnTo>
                <a:close/>
                <a:moveTo>
                  <a:pt x="235643" y="195493"/>
                </a:moveTo>
                <a:cubicBezTo>
                  <a:pt x="238463" y="178604"/>
                  <a:pt x="259390" y="171774"/>
                  <a:pt x="271619" y="184020"/>
                </a:cubicBezTo>
                <a:cubicBezTo>
                  <a:pt x="274696" y="187071"/>
                  <a:pt x="276813" y="191055"/>
                  <a:pt x="277568" y="195493"/>
                </a:cubicBezTo>
                <a:lnTo>
                  <a:pt x="286444" y="195493"/>
                </a:lnTo>
                <a:lnTo>
                  <a:pt x="286444" y="166651"/>
                </a:lnTo>
                <a:cubicBezTo>
                  <a:pt x="286444" y="150767"/>
                  <a:pt x="273460" y="137782"/>
                  <a:pt x="257602" y="137782"/>
                </a:cubicBezTo>
                <a:lnTo>
                  <a:pt x="255610" y="137782"/>
                </a:lnTo>
                <a:cubicBezTo>
                  <a:pt x="239726" y="137782"/>
                  <a:pt x="226741" y="150767"/>
                  <a:pt x="226741" y="166651"/>
                </a:cubicBezTo>
                <a:lnTo>
                  <a:pt x="226741" y="195493"/>
                </a:lnTo>
                <a:lnTo>
                  <a:pt x="235643" y="195493"/>
                </a:lnTo>
                <a:close/>
                <a:moveTo>
                  <a:pt x="126331" y="195493"/>
                </a:moveTo>
                <a:cubicBezTo>
                  <a:pt x="129150" y="178631"/>
                  <a:pt x="150077" y="171774"/>
                  <a:pt x="162306" y="184020"/>
                </a:cubicBezTo>
                <a:cubicBezTo>
                  <a:pt x="165383" y="187071"/>
                  <a:pt x="167500" y="191055"/>
                  <a:pt x="168256" y="195493"/>
                </a:cubicBezTo>
                <a:lnTo>
                  <a:pt x="177132" y="195493"/>
                </a:lnTo>
                <a:lnTo>
                  <a:pt x="177132" y="166651"/>
                </a:lnTo>
                <a:cubicBezTo>
                  <a:pt x="177132" y="150767"/>
                  <a:pt x="164147" y="137782"/>
                  <a:pt x="148289" y="137782"/>
                </a:cubicBezTo>
                <a:lnTo>
                  <a:pt x="146297" y="137782"/>
                </a:lnTo>
                <a:cubicBezTo>
                  <a:pt x="130413" y="137782"/>
                  <a:pt x="117428" y="150767"/>
                  <a:pt x="117428" y="166651"/>
                </a:cubicBezTo>
                <a:lnTo>
                  <a:pt x="117428" y="195493"/>
                </a:lnTo>
                <a:lnTo>
                  <a:pt x="126331" y="195493"/>
                </a:lnTo>
                <a:close/>
                <a:moveTo>
                  <a:pt x="211266" y="12513"/>
                </a:moveTo>
                <a:lnTo>
                  <a:pt x="204462" y="26583"/>
                </a:lnTo>
                <a:lnTo>
                  <a:pt x="218559" y="27917"/>
                </a:lnTo>
                <a:cubicBezTo>
                  <a:pt x="220551" y="28122"/>
                  <a:pt x="221582" y="30363"/>
                  <a:pt x="220551" y="32000"/>
                </a:cubicBezTo>
                <a:lnTo>
                  <a:pt x="220551" y="32000"/>
                </a:lnTo>
                <a:lnTo>
                  <a:pt x="193274" y="74325"/>
                </a:lnTo>
                <a:cubicBezTo>
                  <a:pt x="191664" y="76842"/>
                  <a:pt x="187724" y="75108"/>
                  <a:pt x="188462" y="72235"/>
                </a:cubicBezTo>
                <a:lnTo>
                  <a:pt x="196155" y="41854"/>
                </a:lnTo>
                <a:lnTo>
                  <a:pt x="180049" y="38270"/>
                </a:lnTo>
                <a:cubicBezTo>
                  <a:pt x="178288" y="37869"/>
                  <a:pt x="177425" y="35850"/>
                  <a:pt x="178359" y="34312"/>
                </a:cubicBezTo>
                <a:lnTo>
                  <a:pt x="193060" y="9685"/>
                </a:lnTo>
                <a:cubicBezTo>
                  <a:pt x="193594" y="8805"/>
                  <a:pt x="194546" y="8324"/>
                  <a:pt x="195506" y="8396"/>
                </a:cubicBezTo>
                <a:lnTo>
                  <a:pt x="208944" y="8698"/>
                </a:lnTo>
                <a:cubicBezTo>
                  <a:pt x="210883" y="8751"/>
                  <a:pt x="212102" y="10797"/>
                  <a:pt x="211266" y="12513"/>
                </a:cubicBezTo>
                <a:lnTo>
                  <a:pt x="211266" y="12513"/>
                </a:lnTo>
                <a:close/>
                <a:moveTo>
                  <a:pt x="198005" y="27686"/>
                </a:moveTo>
                <a:lnTo>
                  <a:pt x="204684" y="13919"/>
                </a:lnTo>
                <a:lnTo>
                  <a:pt x="196822" y="13741"/>
                </a:lnTo>
                <a:lnTo>
                  <a:pt x="184798" y="33885"/>
                </a:lnTo>
                <a:lnTo>
                  <a:pt x="200051" y="37291"/>
                </a:lnTo>
                <a:cubicBezTo>
                  <a:pt x="201465" y="37647"/>
                  <a:pt x="202345" y="39079"/>
                  <a:pt x="201963" y="40520"/>
                </a:cubicBezTo>
                <a:lnTo>
                  <a:pt x="197605" y="57765"/>
                </a:lnTo>
                <a:lnTo>
                  <a:pt x="213685" y="32809"/>
                </a:lnTo>
                <a:cubicBezTo>
                  <a:pt x="211746" y="32604"/>
                  <a:pt x="200193" y="31697"/>
                  <a:pt x="199241" y="31244"/>
                </a:cubicBezTo>
                <a:cubicBezTo>
                  <a:pt x="197925" y="30612"/>
                  <a:pt x="197374" y="29020"/>
                  <a:pt x="198005" y="27686"/>
                </a:cubicBezTo>
                <a:lnTo>
                  <a:pt x="198005" y="27686"/>
                </a:lnTo>
                <a:close/>
                <a:moveTo>
                  <a:pt x="315589" y="76797"/>
                </a:moveTo>
                <a:lnTo>
                  <a:pt x="315589" y="56502"/>
                </a:lnTo>
                <a:lnTo>
                  <a:pt x="261862" y="56502"/>
                </a:lnTo>
                <a:lnTo>
                  <a:pt x="261862" y="76797"/>
                </a:lnTo>
                <a:lnTo>
                  <a:pt x="315589" y="76797"/>
                </a:lnTo>
                <a:close/>
                <a:moveTo>
                  <a:pt x="254756" y="76797"/>
                </a:moveTo>
                <a:lnTo>
                  <a:pt x="254756" y="22270"/>
                </a:lnTo>
                <a:cubicBezTo>
                  <a:pt x="254756" y="13954"/>
                  <a:pt x="247926" y="7115"/>
                  <a:pt x="239601" y="7115"/>
                </a:cubicBezTo>
                <a:lnTo>
                  <a:pt x="159308" y="7115"/>
                </a:lnTo>
                <a:cubicBezTo>
                  <a:pt x="150993" y="7115"/>
                  <a:pt x="144180" y="13945"/>
                  <a:pt x="144180" y="22270"/>
                </a:cubicBezTo>
                <a:lnTo>
                  <a:pt x="144180" y="76797"/>
                </a:lnTo>
                <a:lnTo>
                  <a:pt x="254756" y="76797"/>
                </a:lnTo>
                <a:close/>
                <a:moveTo>
                  <a:pt x="137047" y="76797"/>
                </a:moveTo>
                <a:lnTo>
                  <a:pt x="137047" y="56502"/>
                </a:lnTo>
                <a:lnTo>
                  <a:pt x="83320" y="56502"/>
                </a:lnTo>
                <a:lnTo>
                  <a:pt x="83320" y="76797"/>
                </a:lnTo>
                <a:lnTo>
                  <a:pt x="137047" y="7679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292" name="Freeform 291">
            <a:extLst>
              <a:ext uri="{FF2B5EF4-FFF2-40B4-BE49-F238E27FC236}">
                <a16:creationId xmlns:a16="http://schemas.microsoft.com/office/drawing/2014/main" id="{C7942AA1-9E93-AC27-1D6C-704C8D804DE8}"/>
              </a:ext>
            </a:extLst>
          </p:cNvPr>
          <p:cNvSpPr>
            <a:spLocks noChangeAspect="1"/>
          </p:cNvSpPr>
          <p:nvPr/>
        </p:nvSpPr>
        <p:spPr>
          <a:xfrm>
            <a:off x="925996" y="1975809"/>
            <a:ext cx="388226" cy="410639"/>
          </a:xfrm>
          <a:custGeom>
            <a:avLst/>
            <a:gdLst>
              <a:gd name="connsiteX0" fmla="*/ 210310 w 385125"/>
              <a:gd name="connsiteY0" fmla="*/ 23666 h 407359"/>
              <a:gd name="connsiteX1" fmla="*/ 217568 w 385125"/>
              <a:gd name="connsiteY1" fmla="*/ 20740 h 407359"/>
              <a:gd name="connsiteX2" fmla="*/ 217665 w 385125"/>
              <a:gd name="connsiteY2" fmla="*/ 31555 h 407359"/>
              <a:gd name="connsiteX3" fmla="*/ 215069 w 385125"/>
              <a:gd name="connsiteY3" fmla="*/ 43757 h 407359"/>
              <a:gd name="connsiteX4" fmla="*/ 218199 w 385125"/>
              <a:gd name="connsiteY4" fmla="*/ 57071 h 407359"/>
              <a:gd name="connsiteX5" fmla="*/ 207785 w 385125"/>
              <a:gd name="connsiteY5" fmla="*/ 100152 h 407359"/>
              <a:gd name="connsiteX6" fmla="*/ 201434 w 385125"/>
              <a:gd name="connsiteY6" fmla="*/ 98311 h 407359"/>
              <a:gd name="connsiteX7" fmla="*/ 201408 w 385125"/>
              <a:gd name="connsiteY7" fmla="*/ 98338 h 407359"/>
              <a:gd name="connsiteX8" fmla="*/ 203702 w 385125"/>
              <a:gd name="connsiteY8" fmla="*/ 76406 h 407359"/>
              <a:gd name="connsiteX9" fmla="*/ 204129 w 385125"/>
              <a:gd name="connsiteY9" fmla="*/ 69166 h 407359"/>
              <a:gd name="connsiteX10" fmla="*/ 197272 w 385125"/>
              <a:gd name="connsiteY10" fmla="*/ 43881 h 407359"/>
              <a:gd name="connsiteX11" fmla="*/ 210310 w 385125"/>
              <a:gd name="connsiteY11" fmla="*/ 23666 h 407359"/>
              <a:gd name="connsiteX12" fmla="*/ 210310 w 385125"/>
              <a:gd name="connsiteY12" fmla="*/ 23666 h 407359"/>
              <a:gd name="connsiteX13" fmla="*/ 208016 w 385125"/>
              <a:gd name="connsiteY13" fmla="*/ 42903 h 407359"/>
              <a:gd name="connsiteX14" fmla="*/ 209279 w 385125"/>
              <a:gd name="connsiteY14" fmla="*/ 36019 h 407359"/>
              <a:gd name="connsiteX15" fmla="*/ 204165 w 385125"/>
              <a:gd name="connsiteY15" fmla="*/ 45598 h 407359"/>
              <a:gd name="connsiteX16" fmla="*/ 210115 w 385125"/>
              <a:gd name="connsiteY16" fmla="*/ 65315 h 407359"/>
              <a:gd name="connsiteX17" fmla="*/ 210568 w 385125"/>
              <a:gd name="connsiteY17" fmla="*/ 66125 h 407359"/>
              <a:gd name="connsiteX18" fmla="*/ 208603 w 385125"/>
              <a:gd name="connsiteY18" fmla="*/ 86518 h 407359"/>
              <a:gd name="connsiteX19" fmla="*/ 208016 w 385125"/>
              <a:gd name="connsiteY19" fmla="*/ 42903 h 407359"/>
              <a:gd name="connsiteX20" fmla="*/ 208016 w 385125"/>
              <a:gd name="connsiteY20" fmla="*/ 42903 h 407359"/>
              <a:gd name="connsiteX21" fmla="*/ 307901 w 385125"/>
              <a:gd name="connsiteY21" fmla="*/ 23666 h 407359"/>
              <a:gd name="connsiteX22" fmla="*/ 315159 w 385125"/>
              <a:gd name="connsiteY22" fmla="*/ 20740 h 407359"/>
              <a:gd name="connsiteX23" fmla="*/ 315239 w 385125"/>
              <a:gd name="connsiteY23" fmla="*/ 31555 h 407359"/>
              <a:gd name="connsiteX24" fmla="*/ 312642 w 385125"/>
              <a:gd name="connsiteY24" fmla="*/ 43757 h 407359"/>
              <a:gd name="connsiteX25" fmla="*/ 315790 w 385125"/>
              <a:gd name="connsiteY25" fmla="*/ 57071 h 407359"/>
              <a:gd name="connsiteX26" fmla="*/ 305376 w 385125"/>
              <a:gd name="connsiteY26" fmla="*/ 100152 h 407359"/>
              <a:gd name="connsiteX27" fmla="*/ 298999 w 385125"/>
              <a:gd name="connsiteY27" fmla="*/ 98311 h 407359"/>
              <a:gd name="connsiteX28" fmla="*/ 298999 w 385125"/>
              <a:gd name="connsiteY28" fmla="*/ 98338 h 407359"/>
              <a:gd name="connsiteX29" fmla="*/ 301293 w 385125"/>
              <a:gd name="connsiteY29" fmla="*/ 76406 h 407359"/>
              <a:gd name="connsiteX30" fmla="*/ 301720 w 385125"/>
              <a:gd name="connsiteY30" fmla="*/ 69166 h 407359"/>
              <a:gd name="connsiteX31" fmla="*/ 294863 w 385125"/>
              <a:gd name="connsiteY31" fmla="*/ 43881 h 407359"/>
              <a:gd name="connsiteX32" fmla="*/ 307901 w 385125"/>
              <a:gd name="connsiteY32" fmla="*/ 23666 h 407359"/>
              <a:gd name="connsiteX33" fmla="*/ 307901 w 385125"/>
              <a:gd name="connsiteY33" fmla="*/ 23666 h 407359"/>
              <a:gd name="connsiteX34" fmla="*/ 305580 w 385125"/>
              <a:gd name="connsiteY34" fmla="*/ 42903 h 407359"/>
              <a:gd name="connsiteX35" fmla="*/ 306843 w 385125"/>
              <a:gd name="connsiteY35" fmla="*/ 36019 h 407359"/>
              <a:gd name="connsiteX36" fmla="*/ 301747 w 385125"/>
              <a:gd name="connsiteY36" fmla="*/ 45598 h 407359"/>
              <a:gd name="connsiteX37" fmla="*/ 307670 w 385125"/>
              <a:gd name="connsiteY37" fmla="*/ 65315 h 407359"/>
              <a:gd name="connsiteX38" fmla="*/ 308150 w 385125"/>
              <a:gd name="connsiteY38" fmla="*/ 66125 h 407359"/>
              <a:gd name="connsiteX39" fmla="*/ 306158 w 385125"/>
              <a:gd name="connsiteY39" fmla="*/ 86518 h 407359"/>
              <a:gd name="connsiteX40" fmla="*/ 305580 w 385125"/>
              <a:gd name="connsiteY40" fmla="*/ 42903 h 407359"/>
              <a:gd name="connsiteX41" fmla="*/ 305580 w 385125"/>
              <a:gd name="connsiteY41" fmla="*/ 42903 h 407359"/>
              <a:gd name="connsiteX42" fmla="*/ 260124 w 385125"/>
              <a:gd name="connsiteY42" fmla="*/ 4304 h 407359"/>
              <a:gd name="connsiteX43" fmla="*/ 268013 w 385125"/>
              <a:gd name="connsiteY43" fmla="*/ 747 h 407359"/>
              <a:gd name="connsiteX44" fmla="*/ 267764 w 385125"/>
              <a:gd name="connsiteY44" fmla="*/ 13474 h 407359"/>
              <a:gd name="connsiteX45" fmla="*/ 264438 w 385125"/>
              <a:gd name="connsiteY45" fmla="*/ 29082 h 407359"/>
              <a:gd name="connsiteX46" fmla="*/ 268547 w 385125"/>
              <a:gd name="connsiteY46" fmla="*/ 46532 h 407359"/>
              <a:gd name="connsiteX47" fmla="*/ 255410 w 385125"/>
              <a:gd name="connsiteY47" fmla="*/ 100152 h 407359"/>
              <a:gd name="connsiteX48" fmla="*/ 249060 w 385125"/>
              <a:gd name="connsiteY48" fmla="*/ 98311 h 407359"/>
              <a:gd name="connsiteX49" fmla="*/ 249034 w 385125"/>
              <a:gd name="connsiteY49" fmla="*/ 98338 h 407359"/>
              <a:gd name="connsiteX50" fmla="*/ 251906 w 385125"/>
              <a:gd name="connsiteY50" fmla="*/ 70883 h 407359"/>
              <a:gd name="connsiteX51" fmla="*/ 252387 w 385125"/>
              <a:gd name="connsiteY51" fmla="*/ 60975 h 407359"/>
              <a:gd name="connsiteX52" fmla="*/ 243769 w 385125"/>
              <a:gd name="connsiteY52" fmla="*/ 29589 h 407359"/>
              <a:gd name="connsiteX53" fmla="*/ 260124 w 385125"/>
              <a:gd name="connsiteY53" fmla="*/ 4304 h 407359"/>
              <a:gd name="connsiteX54" fmla="*/ 260124 w 385125"/>
              <a:gd name="connsiteY54" fmla="*/ 4304 h 407359"/>
              <a:gd name="connsiteX55" fmla="*/ 257376 w 385125"/>
              <a:gd name="connsiteY55" fmla="*/ 28211 h 407359"/>
              <a:gd name="connsiteX56" fmla="*/ 259973 w 385125"/>
              <a:gd name="connsiteY56" fmla="*/ 15404 h 407359"/>
              <a:gd name="connsiteX57" fmla="*/ 250644 w 385125"/>
              <a:gd name="connsiteY57" fmla="*/ 31315 h 407359"/>
              <a:gd name="connsiteX58" fmla="*/ 258337 w 385125"/>
              <a:gd name="connsiteY58" fmla="*/ 57133 h 407359"/>
              <a:gd name="connsiteX59" fmla="*/ 258817 w 385125"/>
              <a:gd name="connsiteY59" fmla="*/ 57942 h 407359"/>
              <a:gd name="connsiteX60" fmla="*/ 255891 w 385125"/>
              <a:gd name="connsiteY60" fmla="*/ 87238 h 407359"/>
              <a:gd name="connsiteX61" fmla="*/ 257376 w 385125"/>
              <a:gd name="connsiteY61" fmla="*/ 28211 h 407359"/>
              <a:gd name="connsiteX62" fmla="*/ 257376 w 385125"/>
              <a:gd name="connsiteY62" fmla="*/ 28211 h 407359"/>
              <a:gd name="connsiteX63" fmla="*/ 212347 w 385125"/>
              <a:gd name="connsiteY63" fmla="*/ 291883 h 407359"/>
              <a:gd name="connsiteX64" fmla="*/ 337446 w 385125"/>
              <a:gd name="connsiteY64" fmla="*/ 291883 h 407359"/>
              <a:gd name="connsiteX65" fmla="*/ 348741 w 385125"/>
              <a:gd name="connsiteY65" fmla="*/ 303178 h 407359"/>
              <a:gd name="connsiteX66" fmla="*/ 348741 w 385125"/>
              <a:gd name="connsiteY66" fmla="*/ 319516 h 407359"/>
              <a:gd name="connsiteX67" fmla="*/ 337446 w 385125"/>
              <a:gd name="connsiteY67" fmla="*/ 330811 h 407359"/>
              <a:gd name="connsiteX68" fmla="*/ 212347 w 385125"/>
              <a:gd name="connsiteY68" fmla="*/ 330811 h 407359"/>
              <a:gd name="connsiteX69" fmla="*/ 201052 w 385125"/>
              <a:gd name="connsiteY69" fmla="*/ 319516 h 407359"/>
              <a:gd name="connsiteX70" fmla="*/ 201052 w 385125"/>
              <a:gd name="connsiteY70" fmla="*/ 303178 h 407359"/>
              <a:gd name="connsiteX71" fmla="*/ 212347 w 385125"/>
              <a:gd name="connsiteY71" fmla="*/ 291883 h 407359"/>
              <a:gd name="connsiteX72" fmla="*/ 212347 w 385125"/>
              <a:gd name="connsiteY72" fmla="*/ 291883 h 407359"/>
              <a:gd name="connsiteX73" fmla="*/ 337446 w 385125"/>
              <a:gd name="connsiteY73" fmla="*/ 298998 h 407359"/>
              <a:gd name="connsiteX74" fmla="*/ 212347 w 385125"/>
              <a:gd name="connsiteY74" fmla="*/ 298998 h 407359"/>
              <a:gd name="connsiteX75" fmla="*/ 208158 w 385125"/>
              <a:gd name="connsiteY75" fmla="*/ 303187 h 407359"/>
              <a:gd name="connsiteX76" fmla="*/ 208158 w 385125"/>
              <a:gd name="connsiteY76" fmla="*/ 319525 h 407359"/>
              <a:gd name="connsiteX77" fmla="*/ 212347 w 385125"/>
              <a:gd name="connsiteY77" fmla="*/ 323714 h 407359"/>
              <a:gd name="connsiteX78" fmla="*/ 337446 w 385125"/>
              <a:gd name="connsiteY78" fmla="*/ 323714 h 407359"/>
              <a:gd name="connsiteX79" fmla="*/ 341635 w 385125"/>
              <a:gd name="connsiteY79" fmla="*/ 319525 h 407359"/>
              <a:gd name="connsiteX80" fmla="*/ 341635 w 385125"/>
              <a:gd name="connsiteY80" fmla="*/ 303187 h 407359"/>
              <a:gd name="connsiteX81" fmla="*/ 337446 w 385125"/>
              <a:gd name="connsiteY81" fmla="*/ 298998 h 407359"/>
              <a:gd name="connsiteX82" fmla="*/ 337446 w 385125"/>
              <a:gd name="connsiteY82" fmla="*/ 298998 h 407359"/>
              <a:gd name="connsiteX83" fmla="*/ 204609 w 385125"/>
              <a:gd name="connsiteY83" fmla="*/ 263850 h 407359"/>
              <a:gd name="connsiteX84" fmla="*/ 204609 w 385125"/>
              <a:gd name="connsiteY84" fmla="*/ 256744 h 407359"/>
              <a:gd name="connsiteX85" fmla="*/ 345184 w 385125"/>
              <a:gd name="connsiteY85" fmla="*/ 256744 h 407359"/>
              <a:gd name="connsiteX86" fmla="*/ 345184 w 385125"/>
              <a:gd name="connsiteY86" fmla="*/ 263850 h 407359"/>
              <a:gd name="connsiteX87" fmla="*/ 204609 w 385125"/>
              <a:gd name="connsiteY87" fmla="*/ 263850 h 407359"/>
              <a:gd name="connsiteX88" fmla="*/ 204609 w 385125"/>
              <a:gd name="connsiteY88" fmla="*/ 217487 h 407359"/>
              <a:gd name="connsiteX89" fmla="*/ 204609 w 385125"/>
              <a:gd name="connsiteY89" fmla="*/ 210354 h 407359"/>
              <a:gd name="connsiteX90" fmla="*/ 345184 w 385125"/>
              <a:gd name="connsiteY90" fmla="*/ 210354 h 407359"/>
              <a:gd name="connsiteX91" fmla="*/ 345184 w 385125"/>
              <a:gd name="connsiteY91" fmla="*/ 217487 h 407359"/>
              <a:gd name="connsiteX92" fmla="*/ 204609 w 385125"/>
              <a:gd name="connsiteY92" fmla="*/ 217487 h 407359"/>
              <a:gd name="connsiteX93" fmla="*/ 204609 w 385125"/>
              <a:gd name="connsiteY93" fmla="*/ 171097 h 407359"/>
              <a:gd name="connsiteX94" fmla="*/ 204609 w 385125"/>
              <a:gd name="connsiteY94" fmla="*/ 163991 h 407359"/>
              <a:gd name="connsiteX95" fmla="*/ 345184 w 385125"/>
              <a:gd name="connsiteY95" fmla="*/ 163991 h 407359"/>
              <a:gd name="connsiteX96" fmla="*/ 345184 w 385125"/>
              <a:gd name="connsiteY96" fmla="*/ 171097 h 407359"/>
              <a:gd name="connsiteX97" fmla="*/ 204609 w 385125"/>
              <a:gd name="connsiteY97" fmla="*/ 171097 h 407359"/>
              <a:gd name="connsiteX98" fmla="*/ 338878 w 385125"/>
              <a:gd name="connsiteY98" fmla="*/ 127812 h 407359"/>
              <a:gd name="connsiteX99" fmla="*/ 171783 w 385125"/>
              <a:gd name="connsiteY99" fmla="*/ 127812 h 407359"/>
              <a:gd name="connsiteX100" fmla="*/ 171783 w 385125"/>
              <a:gd name="connsiteY100" fmla="*/ 355465 h 407359"/>
              <a:gd name="connsiteX101" fmla="*/ 338878 w 385125"/>
              <a:gd name="connsiteY101" fmla="*/ 355465 h 407359"/>
              <a:gd name="connsiteX102" fmla="*/ 377984 w 385125"/>
              <a:gd name="connsiteY102" fmla="*/ 316359 h 407359"/>
              <a:gd name="connsiteX103" fmla="*/ 377984 w 385125"/>
              <a:gd name="connsiteY103" fmla="*/ 166908 h 407359"/>
              <a:gd name="connsiteX104" fmla="*/ 338878 w 385125"/>
              <a:gd name="connsiteY104" fmla="*/ 127812 h 407359"/>
              <a:gd name="connsiteX105" fmla="*/ 338878 w 385125"/>
              <a:gd name="connsiteY105" fmla="*/ 127812 h 407359"/>
              <a:gd name="connsiteX106" fmla="*/ 168234 w 385125"/>
              <a:gd name="connsiteY106" fmla="*/ 120706 h 407359"/>
              <a:gd name="connsiteX107" fmla="*/ 338887 w 385125"/>
              <a:gd name="connsiteY107" fmla="*/ 120706 h 407359"/>
              <a:gd name="connsiteX108" fmla="*/ 385126 w 385125"/>
              <a:gd name="connsiteY108" fmla="*/ 166917 h 407359"/>
              <a:gd name="connsiteX109" fmla="*/ 385126 w 385125"/>
              <a:gd name="connsiteY109" fmla="*/ 316368 h 407359"/>
              <a:gd name="connsiteX110" fmla="*/ 338887 w 385125"/>
              <a:gd name="connsiteY110" fmla="*/ 362606 h 407359"/>
              <a:gd name="connsiteX111" fmla="*/ 335054 w 385125"/>
              <a:gd name="connsiteY111" fmla="*/ 362606 h 407359"/>
              <a:gd name="connsiteX112" fmla="*/ 335054 w 385125"/>
              <a:gd name="connsiteY112" fmla="*/ 392409 h 407359"/>
              <a:gd name="connsiteX113" fmla="*/ 320104 w 385125"/>
              <a:gd name="connsiteY113" fmla="*/ 407360 h 407359"/>
              <a:gd name="connsiteX114" fmla="*/ 282768 w 385125"/>
              <a:gd name="connsiteY114" fmla="*/ 407360 h 407359"/>
              <a:gd name="connsiteX115" fmla="*/ 267817 w 385125"/>
              <a:gd name="connsiteY115" fmla="*/ 392409 h 407359"/>
              <a:gd name="connsiteX116" fmla="*/ 267817 w 385125"/>
              <a:gd name="connsiteY116" fmla="*/ 362606 h 407359"/>
              <a:gd name="connsiteX117" fmla="*/ 117309 w 385125"/>
              <a:gd name="connsiteY117" fmla="*/ 362606 h 407359"/>
              <a:gd name="connsiteX118" fmla="*/ 117309 w 385125"/>
              <a:gd name="connsiteY118" fmla="*/ 392409 h 407359"/>
              <a:gd name="connsiteX119" fmla="*/ 102358 w 385125"/>
              <a:gd name="connsiteY119" fmla="*/ 407360 h 407359"/>
              <a:gd name="connsiteX120" fmla="*/ 65022 w 385125"/>
              <a:gd name="connsiteY120" fmla="*/ 407360 h 407359"/>
              <a:gd name="connsiteX121" fmla="*/ 50072 w 385125"/>
              <a:gd name="connsiteY121" fmla="*/ 392409 h 407359"/>
              <a:gd name="connsiteX122" fmla="*/ 50072 w 385125"/>
              <a:gd name="connsiteY122" fmla="*/ 362606 h 407359"/>
              <a:gd name="connsiteX123" fmla="*/ 36509 w 385125"/>
              <a:gd name="connsiteY123" fmla="*/ 362606 h 407359"/>
              <a:gd name="connsiteX124" fmla="*/ 0 w 385125"/>
              <a:gd name="connsiteY124" fmla="*/ 326098 h 407359"/>
              <a:gd name="connsiteX125" fmla="*/ 0 w 385125"/>
              <a:gd name="connsiteY125" fmla="*/ 157214 h 407359"/>
              <a:gd name="connsiteX126" fmla="*/ 36509 w 385125"/>
              <a:gd name="connsiteY126" fmla="*/ 120706 h 407359"/>
              <a:gd name="connsiteX127" fmla="*/ 168234 w 385125"/>
              <a:gd name="connsiteY127" fmla="*/ 120706 h 407359"/>
              <a:gd name="connsiteX128" fmla="*/ 327939 w 385125"/>
              <a:gd name="connsiteY128" fmla="*/ 362597 h 407359"/>
              <a:gd name="connsiteX129" fmla="*/ 274923 w 385125"/>
              <a:gd name="connsiteY129" fmla="*/ 362597 h 407359"/>
              <a:gd name="connsiteX130" fmla="*/ 274923 w 385125"/>
              <a:gd name="connsiteY130" fmla="*/ 392400 h 407359"/>
              <a:gd name="connsiteX131" fmla="*/ 282768 w 385125"/>
              <a:gd name="connsiteY131" fmla="*/ 400245 h 407359"/>
              <a:gd name="connsiteX132" fmla="*/ 320104 w 385125"/>
              <a:gd name="connsiteY132" fmla="*/ 400245 h 407359"/>
              <a:gd name="connsiteX133" fmla="*/ 327948 w 385125"/>
              <a:gd name="connsiteY133" fmla="*/ 392400 h 407359"/>
              <a:gd name="connsiteX134" fmla="*/ 327948 w 385125"/>
              <a:gd name="connsiteY134" fmla="*/ 362597 h 407359"/>
              <a:gd name="connsiteX135" fmla="*/ 88715 w 385125"/>
              <a:gd name="connsiteY135" fmla="*/ 233594 h 407359"/>
              <a:gd name="connsiteX136" fmla="*/ 102482 w 385125"/>
              <a:gd name="connsiteY136" fmla="*/ 239446 h 407359"/>
              <a:gd name="connsiteX137" fmla="*/ 109740 w 385125"/>
              <a:gd name="connsiteY137" fmla="*/ 227572 h 407359"/>
              <a:gd name="connsiteX138" fmla="*/ 98223 w 385125"/>
              <a:gd name="connsiteY138" fmla="*/ 188849 h 407359"/>
              <a:gd name="connsiteX139" fmla="*/ 90707 w 385125"/>
              <a:gd name="connsiteY139" fmla="*/ 184660 h 407359"/>
              <a:gd name="connsiteX140" fmla="*/ 73694 w 385125"/>
              <a:gd name="connsiteY140" fmla="*/ 189730 h 407359"/>
              <a:gd name="connsiteX141" fmla="*/ 86776 w 385125"/>
              <a:gd name="connsiteY141" fmla="*/ 233700 h 407359"/>
              <a:gd name="connsiteX142" fmla="*/ 88715 w 385125"/>
              <a:gd name="connsiteY142" fmla="*/ 233594 h 407359"/>
              <a:gd name="connsiteX143" fmla="*/ 88715 w 385125"/>
              <a:gd name="connsiteY143" fmla="*/ 233594 h 407359"/>
              <a:gd name="connsiteX144" fmla="*/ 106672 w 385125"/>
              <a:gd name="connsiteY144" fmla="*/ 246178 h 407359"/>
              <a:gd name="connsiteX145" fmla="*/ 107552 w 385125"/>
              <a:gd name="connsiteY145" fmla="*/ 255810 h 407359"/>
              <a:gd name="connsiteX146" fmla="*/ 153942 w 385125"/>
              <a:gd name="connsiteY146" fmla="*/ 272851 h 407359"/>
              <a:gd name="connsiteX147" fmla="*/ 156059 w 385125"/>
              <a:gd name="connsiteY147" fmla="*/ 277387 h 407359"/>
              <a:gd name="connsiteX148" fmla="*/ 148846 w 385125"/>
              <a:gd name="connsiteY148" fmla="*/ 297077 h 407359"/>
              <a:gd name="connsiteX149" fmla="*/ 131574 w 385125"/>
              <a:gd name="connsiteY149" fmla="*/ 305073 h 407359"/>
              <a:gd name="connsiteX150" fmla="*/ 92371 w 385125"/>
              <a:gd name="connsiteY150" fmla="*/ 290674 h 407359"/>
              <a:gd name="connsiteX151" fmla="*/ 90227 w 385125"/>
              <a:gd name="connsiteY151" fmla="*/ 288504 h 407359"/>
              <a:gd name="connsiteX152" fmla="*/ 83192 w 385125"/>
              <a:gd name="connsiteY152" fmla="*/ 270956 h 407359"/>
              <a:gd name="connsiteX153" fmla="*/ 75455 w 385125"/>
              <a:gd name="connsiteY153" fmla="*/ 266394 h 407359"/>
              <a:gd name="connsiteX154" fmla="*/ 35122 w 385125"/>
              <a:gd name="connsiteY154" fmla="*/ 294960 h 407359"/>
              <a:gd name="connsiteX155" fmla="*/ 30177 w 385125"/>
              <a:gd name="connsiteY155" fmla="*/ 294107 h 407359"/>
              <a:gd name="connsiteX156" fmla="*/ 18152 w 385125"/>
              <a:gd name="connsiteY156" fmla="*/ 277111 h 407359"/>
              <a:gd name="connsiteX157" fmla="*/ 21407 w 385125"/>
              <a:gd name="connsiteY157" fmla="*/ 258176 h 407359"/>
              <a:gd name="connsiteX158" fmla="*/ 55390 w 385125"/>
              <a:gd name="connsiteY158" fmla="*/ 234127 h 407359"/>
              <a:gd name="connsiteX159" fmla="*/ 58210 w 385125"/>
              <a:gd name="connsiteY159" fmla="*/ 233576 h 407359"/>
              <a:gd name="connsiteX160" fmla="*/ 58210 w 385125"/>
              <a:gd name="connsiteY160" fmla="*/ 233576 h 407359"/>
              <a:gd name="connsiteX161" fmla="*/ 76815 w 385125"/>
              <a:gd name="connsiteY161" fmla="*/ 237782 h 407359"/>
              <a:gd name="connsiteX162" fmla="*/ 79964 w 385125"/>
              <a:gd name="connsiteY162" fmla="*/ 235719 h 407359"/>
              <a:gd name="connsiteX163" fmla="*/ 65867 w 385125"/>
              <a:gd name="connsiteY163" fmla="*/ 188378 h 407359"/>
              <a:gd name="connsiteX164" fmla="*/ 68259 w 385125"/>
              <a:gd name="connsiteY164" fmla="*/ 183940 h 407359"/>
              <a:gd name="connsiteX165" fmla="*/ 88733 w 385125"/>
              <a:gd name="connsiteY165" fmla="*/ 177866 h 407359"/>
              <a:gd name="connsiteX166" fmla="*/ 105017 w 385125"/>
              <a:gd name="connsiteY166" fmla="*/ 186812 h 407359"/>
              <a:gd name="connsiteX167" fmla="*/ 116988 w 385125"/>
              <a:gd name="connsiteY167" fmla="*/ 227048 h 407359"/>
              <a:gd name="connsiteX168" fmla="*/ 116508 w 385125"/>
              <a:gd name="connsiteY168" fmla="*/ 230072 h 407359"/>
              <a:gd name="connsiteX169" fmla="*/ 106672 w 385125"/>
              <a:gd name="connsiteY169" fmla="*/ 246178 h 407359"/>
              <a:gd name="connsiteX170" fmla="*/ 105106 w 385125"/>
              <a:gd name="connsiteY170" fmla="*/ 262490 h 407359"/>
              <a:gd name="connsiteX171" fmla="*/ 91116 w 385125"/>
              <a:gd name="connsiteY171" fmla="*/ 271614 h 407359"/>
              <a:gd name="connsiteX172" fmla="*/ 96284 w 385125"/>
              <a:gd name="connsiteY172" fmla="*/ 284546 h 407359"/>
              <a:gd name="connsiteX173" fmla="*/ 134225 w 385125"/>
              <a:gd name="connsiteY173" fmla="*/ 298464 h 407359"/>
              <a:gd name="connsiteX174" fmla="*/ 142087 w 385125"/>
              <a:gd name="connsiteY174" fmla="*/ 294836 h 407359"/>
              <a:gd name="connsiteX175" fmla="*/ 148161 w 385125"/>
              <a:gd name="connsiteY175" fmla="*/ 278294 h 407359"/>
              <a:gd name="connsiteX176" fmla="*/ 105106 w 385125"/>
              <a:gd name="connsiteY176" fmla="*/ 262490 h 407359"/>
              <a:gd name="connsiteX177" fmla="*/ 71372 w 385125"/>
              <a:gd name="connsiteY177" fmla="*/ 260622 h 407359"/>
              <a:gd name="connsiteX178" fmla="*/ 71773 w 385125"/>
              <a:gd name="connsiteY178" fmla="*/ 243910 h 407359"/>
              <a:gd name="connsiteX179" fmla="*/ 58183 w 385125"/>
              <a:gd name="connsiteY179" fmla="*/ 240833 h 407359"/>
              <a:gd name="connsiteX180" fmla="*/ 25214 w 385125"/>
              <a:gd name="connsiteY180" fmla="*/ 264179 h 407359"/>
              <a:gd name="connsiteX181" fmla="*/ 23729 w 385125"/>
              <a:gd name="connsiteY181" fmla="*/ 272726 h 407359"/>
              <a:gd name="connsiteX182" fmla="*/ 33912 w 385125"/>
              <a:gd name="connsiteY182" fmla="*/ 287125 h 407359"/>
              <a:gd name="connsiteX183" fmla="*/ 71372 w 385125"/>
              <a:gd name="connsiteY183" fmla="*/ 260622 h 407359"/>
              <a:gd name="connsiteX184" fmla="*/ 97191 w 385125"/>
              <a:gd name="connsiteY184" fmla="*/ 244213 h 407359"/>
              <a:gd name="connsiteX185" fmla="*/ 76744 w 385125"/>
              <a:gd name="connsiteY185" fmla="*/ 252679 h 407359"/>
              <a:gd name="connsiteX186" fmla="*/ 97191 w 385125"/>
              <a:gd name="connsiteY186" fmla="*/ 261146 h 407359"/>
              <a:gd name="connsiteX187" fmla="*/ 97191 w 385125"/>
              <a:gd name="connsiteY187" fmla="*/ 244213 h 407359"/>
              <a:gd name="connsiteX188" fmla="*/ 97191 w 385125"/>
              <a:gd name="connsiteY188" fmla="*/ 244213 h 407359"/>
              <a:gd name="connsiteX189" fmla="*/ 110194 w 385125"/>
              <a:gd name="connsiteY189" fmla="*/ 362597 h 407359"/>
              <a:gd name="connsiteX190" fmla="*/ 57178 w 385125"/>
              <a:gd name="connsiteY190" fmla="*/ 362597 h 407359"/>
              <a:gd name="connsiteX191" fmla="*/ 57178 w 385125"/>
              <a:gd name="connsiteY191" fmla="*/ 392400 h 407359"/>
              <a:gd name="connsiteX192" fmla="*/ 65022 w 385125"/>
              <a:gd name="connsiteY192" fmla="*/ 400245 h 407359"/>
              <a:gd name="connsiteX193" fmla="*/ 102358 w 385125"/>
              <a:gd name="connsiteY193" fmla="*/ 400245 h 407359"/>
              <a:gd name="connsiteX194" fmla="*/ 110202 w 385125"/>
              <a:gd name="connsiteY194" fmla="*/ 392400 h 407359"/>
              <a:gd name="connsiteX195" fmla="*/ 110202 w 385125"/>
              <a:gd name="connsiteY195" fmla="*/ 362597 h 407359"/>
              <a:gd name="connsiteX196" fmla="*/ 164677 w 385125"/>
              <a:gd name="connsiteY196" fmla="*/ 127812 h 407359"/>
              <a:gd name="connsiteX197" fmla="*/ 36509 w 385125"/>
              <a:gd name="connsiteY197" fmla="*/ 127812 h 407359"/>
              <a:gd name="connsiteX198" fmla="*/ 7142 w 385125"/>
              <a:gd name="connsiteY198" fmla="*/ 157206 h 407359"/>
              <a:gd name="connsiteX199" fmla="*/ 7142 w 385125"/>
              <a:gd name="connsiteY199" fmla="*/ 326088 h 407359"/>
              <a:gd name="connsiteX200" fmla="*/ 36509 w 385125"/>
              <a:gd name="connsiteY200" fmla="*/ 355456 h 407359"/>
              <a:gd name="connsiteX201" fmla="*/ 164677 w 385125"/>
              <a:gd name="connsiteY201" fmla="*/ 355456 h 407359"/>
              <a:gd name="connsiteX202" fmla="*/ 164677 w 385125"/>
              <a:gd name="connsiteY202" fmla="*/ 127812 h 4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5125" h="407359">
                <a:moveTo>
                  <a:pt x="210310" y="23666"/>
                </a:moveTo>
                <a:cubicBezTo>
                  <a:pt x="213112" y="19913"/>
                  <a:pt x="215424" y="19157"/>
                  <a:pt x="217568" y="20740"/>
                </a:cubicBezTo>
                <a:cubicBezTo>
                  <a:pt x="219987" y="22501"/>
                  <a:pt x="219008" y="26387"/>
                  <a:pt x="217665" y="31555"/>
                </a:cubicBezTo>
                <a:cubicBezTo>
                  <a:pt x="216732" y="35183"/>
                  <a:pt x="215549" y="39719"/>
                  <a:pt x="215069" y="43757"/>
                </a:cubicBezTo>
                <a:cubicBezTo>
                  <a:pt x="214339" y="49609"/>
                  <a:pt x="216305" y="53389"/>
                  <a:pt x="218199" y="57071"/>
                </a:cubicBezTo>
                <a:cubicBezTo>
                  <a:pt x="222815" y="65991"/>
                  <a:pt x="227146" y="74369"/>
                  <a:pt x="207785" y="100152"/>
                </a:cubicBezTo>
                <a:cubicBezTo>
                  <a:pt x="205846" y="102776"/>
                  <a:pt x="201683" y="101539"/>
                  <a:pt x="201434" y="98311"/>
                </a:cubicBezTo>
                <a:lnTo>
                  <a:pt x="201408" y="98338"/>
                </a:lnTo>
                <a:cubicBezTo>
                  <a:pt x="200420" y="86563"/>
                  <a:pt x="202315" y="80719"/>
                  <a:pt x="203702" y="76406"/>
                </a:cubicBezTo>
                <a:cubicBezTo>
                  <a:pt x="204583" y="73738"/>
                  <a:pt x="205161" y="71870"/>
                  <a:pt x="204129" y="69166"/>
                </a:cubicBezTo>
                <a:cubicBezTo>
                  <a:pt x="197067" y="58876"/>
                  <a:pt x="195458" y="51112"/>
                  <a:pt x="197272" y="43881"/>
                </a:cubicBezTo>
                <a:cubicBezTo>
                  <a:pt x="199042" y="36855"/>
                  <a:pt x="204005" y="30879"/>
                  <a:pt x="210310" y="23666"/>
                </a:cubicBezTo>
                <a:lnTo>
                  <a:pt x="210310" y="23666"/>
                </a:lnTo>
                <a:close/>
                <a:moveTo>
                  <a:pt x="208016" y="42903"/>
                </a:moveTo>
                <a:cubicBezTo>
                  <a:pt x="208265" y="40689"/>
                  <a:pt x="208745" y="38340"/>
                  <a:pt x="209279" y="36019"/>
                </a:cubicBezTo>
                <a:cubicBezTo>
                  <a:pt x="206779" y="39319"/>
                  <a:pt x="204965" y="42423"/>
                  <a:pt x="204165" y="45598"/>
                </a:cubicBezTo>
                <a:cubicBezTo>
                  <a:pt x="202858" y="50863"/>
                  <a:pt x="204289" y="56893"/>
                  <a:pt x="210115" y="65315"/>
                </a:cubicBezTo>
                <a:cubicBezTo>
                  <a:pt x="210293" y="65565"/>
                  <a:pt x="210444" y="65849"/>
                  <a:pt x="210568" y="66125"/>
                </a:cubicBezTo>
                <a:cubicBezTo>
                  <a:pt x="214001" y="74316"/>
                  <a:pt x="209786" y="77117"/>
                  <a:pt x="208603" y="86518"/>
                </a:cubicBezTo>
                <a:cubicBezTo>
                  <a:pt x="223971" y="61509"/>
                  <a:pt x="205543" y="62825"/>
                  <a:pt x="208016" y="42903"/>
                </a:cubicBezTo>
                <a:lnTo>
                  <a:pt x="208016" y="42903"/>
                </a:lnTo>
                <a:close/>
                <a:moveTo>
                  <a:pt x="307901" y="23666"/>
                </a:moveTo>
                <a:cubicBezTo>
                  <a:pt x="310703" y="19913"/>
                  <a:pt x="313015" y="19157"/>
                  <a:pt x="315159" y="20740"/>
                </a:cubicBezTo>
                <a:cubicBezTo>
                  <a:pt x="317578" y="22501"/>
                  <a:pt x="316573" y="26387"/>
                  <a:pt x="315239" y="31555"/>
                </a:cubicBezTo>
                <a:cubicBezTo>
                  <a:pt x="314305" y="35183"/>
                  <a:pt x="313149" y="39719"/>
                  <a:pt x="312642" y="43757"/>
                </a:cubicBezTo>
                <a:cubicBezTo>
                  <a:pt x="311912" y="49609"/>
                  <a:pt x="313878" y="53389"/>
                  <a:pt x="315790" y="57071"/>
                </a:cubicBezTo>
                <a:cubicBezTo>
                  <a:pt x="320406" y="65991"/>
                  <a:pt x="324710" y="74369"/>
                  <a:pt x="305376" y="100152"/>
                </a:cubicBezTo>
                <a:cubicBezTo>
                  <a:pt x="303410" y="102776"/>
                  <a:pt x="299274" y="101539"/>
                  <a:pt x="298999" y="98311"/>
                </a:cubicBezTo>
                <a:lnTo>
                  <a:pt x="298999" y="98338"/>
                </a:lnTo>
                <a:cubicBezTo>
                  <a:pt x="298011" y="86563"/>
                  <a:pt x="299906" y="80719"/>
                  <a:pt x="301293" y="76406"/>
                </a:cubicBezTo>
                <a:cubicBezTo>
                  <a:pt x="302147" y="73738"/>
                  <a:pt x="302752" y="71870"/>
                  <a:pt x="301720" y="69166"/>
                </a:cubicBezTo>
                <a:cubicBezTo>
                  <a:pt x="294658" y="58876"/>
                  <a:pt x="293022" y="51112"/>
                  <a:pt x="294863" y="43881"/>
                </a:cubicBezTo>
                <a:cubicBezTo>
                  <a:pt x="296633" y="36855"/>
                  <a:pt x="301569" y="30879"/>
                  <a:pt x="307901" y="23666"/>
                </a:cubicBezTo>
                <a:lnTo>
                  <a:pt x="307901" y="23666"/>
                </a:lnTo>
                <a:close/>
                <a:moveTo>
                  <a:pt x="305580" y="42903"/>
                </a:moveTo>
                <a:cubicBezTo>
                  <a:pt x="305856" y="40689"/>
                  <a:pt x="306309" y="38340"/>
                  <a:pt x="306843" y="36019"/>
                </a:cubicBezTo>
                <a:cubicBezTo>
                  <a:pt x="304370" y="39319"/>
                  <a:pt x="302556" y="42423"/>
                  <a:pt x="301747" y="45598"/>
                </a:cubicBezTo>
                <a:cubicBezTo>
                  <a:pt x="300413" y="50863"/>
                  <a:pt x="301845" y="56893"/>
                  <a:pt x="307670" y="65315"/>
                </a:cubicBezTo>
                <a:cubicBezTo>
                  <a:pt x="307875" y="65565"/>
                  <a:pt x="308026" y="65849"/>
                  <a:pt x="308150" y="66125"/>
                </a:cubicBezTo>
                <a:cubicBezTo>
                  <a:pt x="311557" y="74316"/>
                  <a:pt x="307341" y="77117"/>
                  <a:pt x="306158" y="86518"/>
                </a:cubicBezTo>
                <a:cubicBezTo>
                  <a:pt x="321562" y="61509"/>
                  <a:pt x="303107" y="62825"/>
                  <a:pt x="305580" y="42903"/>
                </a:cubicBezTo>
                <a:lnTo>
                  <a:pt x="305580" y="42903"/>
                </a:lnTo>
                <a:close/>
                <a:moveTo>
                  <a:pt x="260124" y="4304"/>
                </a:moveTo>
                <a:cubicBezTo>
                  <a:pt x="263272" y="44"/>
                  <a:pt x="265799" y="-863"/>
                  <a:pt x="268013" y="747"/>
                </a:cubicBezTo>
                <a:cubicBezTo>
                  <a:pt x="270556" y="2641"/>
                  <a:pt x="269374" y="7275"/>
                  <a:pt x="267764" y="13474"/>
                </a:cubicBezTo>
                <a:cubicBezTo>
                  <a:pt x="266581" y="18134"/>
                  <a:pt x="265096" y="23915"/>
                  <a:pt x="264438" y="29082"/>
                </a:cubicBezTo>
                <a:cubicBezTo>
                  <a:pt x="263504" y="36775"/>
                  <a:pt x="266047" y="41711"/>
                  <a:pt x="268547" y="46532"/>
                </a:cubicBezTo>
                <a:cubicBezTo>
                  <a:pt x="274248" y="57578"/>
                  <a:pt x="279610" y="67939"/>
                  <a:pt x="255410" y="100152"/>
                </a:cubicBezTo>
                <a:cubicBezTo>
                  <a:pt x="253471" y="102776"/>
                  <a:pt x="249309" y="101539"/>
                  <a:pt x="249060" y="98311"/>
                </a:cubicBezTo>
                <a:lnTo>
                  <a:pt x="249034" y="98338"/>
                </a:lnTo>
                <a:cubicBezTo>
                  <a:pt x="247797" y="83592"/>
                  <a:pt x="250172" y="76281"/>
                  <a:pt x="251906" y="70883"/>
                </a:cubicBezTo>
                <a:cubicBezTo>
                  <a:pt x="253062" y="67281"/>
                  <a:pt x="253872" y="64782"/>
                  <a:pt x="252387" y="60975"/>
                </a:cubicBezTo>
                <a:cubicBezTo>
                  <a:pt x="243564" y="48141"/>
                  <a:pt x="241518" y="38509"/>
                  <a:pt x="243769" y="29589"/>
                </a:cubicBezTo>
                <a:cubicBezTo>
                  <a:pt x="245957" y="20847"/>
                  <a:pt x="252182" y="13385"/>
                  <a:pt x="260124" y="4304"/>
                </a:cubicBezTo>
                <a:lnTo>
                  <a:pt x="260124" y="4304"/>
                </a:lnTo>
                <a:close/>
                <a:moveTo>
                  <a:pt x="257376" y="28211"/>
                </a:moveTo>
                <a:cubicBezTo>
                  <a:pt x="257910" y="24075"/>
                  <a:pt x="258941" y="19513"/>
                  <a:pt x="259973" y="15404"/>
                </a:cubicBezTo>
                <a:cubicBezTo>
                  <a:pt x="255384" y="20998"/>
                  <a:pt x="251978" y="26041"/>
                  <a:pt x="250644" y="31315"/>
                </a:cubicBezTo>
                <a:cubicBezTo>
                  <a:pt x="248900" y="38270"/>
                  <a:pt x="250768" y="46167"/>
                  <a:pt x="258337" y="57133"/>
                </a:cubicBezTo>
                <a:cubicBezTo>
                  <a:pt x="258541" y="57382"/>
                  <a:pt x="258692" y="57667"/>
                  <a:pt x="258817" y="57942"/>
                </a:cubicBezTo>
                <a:cubicBezTo>
                  <a:pt x="263353" y="68837"/>
                  <a:pt x="256727" y="71710"/>
                  <a:pt x="255891" y="87238"/>
                </a:cubicBezTo>
                <a:cubicBezTo>
                  <a:pt x="279415" y="51601"/>
                  <a:pt x="254228" y="53842"/>
                  <a:pt x="257376" y="28211"/>
                </a:cubicBezTo>
                <a:lnTo>
                  <a:pt x="257376" y="28211"/>
                </a:lnTo>
                <a:close/>
                <a:moveTo>
                  <a:pt x="212347" y="291883"/>
                </a:moveTo>
                <a:lnTo>
                  <a:pt x="337446" y="291883"/>
                </a:lnTo>
                <a:cubicBezTo>
                  <a:pt x="343645" y="291883"/>
                  <a:pt x="348741" y="296979"/>
                  <a:pt x="348741" y="303178"/>
                </a:cubicBezTo>
                <a:lnTo>
                  <a:pt x="348741" y="319516"/>
                </a:lnTo>
                <a:cubicBezTo>
                  <a:pt x="348741" y="325742"/>
                  <a:pt x="343645" y="330811"/>
                  <a:pt x="337446" y="330811"/>
                </a:cubicBezTo>
                <a:lnTo>
                  <a:pt x="212347" y="330811"/>
                </a:lnTo>
                <a:cubicBezTo>
                  <a:pt x="206121" y="330811"/>
                  <a:pt x="201052" y="325742"/>
                  <a:pt x="201052" y="319516"/>
                </a:cubicBezTo>
                <a:lnTo>
                  <a:pt x="201052" y="303178"/>
                </a:lnTo>
                <a:cubicBezTo>
                  <a:pt x="201052" y="296979"/>
                  <a:pt x="206121" y="291883"/>
                  <a:pt x="212347" y="291883"/>
                </a:cubicBezTo>
                <a:lnTo>
                  <a:pt x="212347" y="291883"/>
                </a:lnTo>
                <a:close/>
                <a:moveTo>
                  <a:pt x="337446" y="298998"/>
                </a:moveTo>
                <a:lnTo>
                  <a:pt x="212347" y="298998"/>
                </a:lnTo>
                <a:cubicBezTo>
                  <a:pt x="210052" y="298998"/>
                  <a:pt x="208158" y="300892"/>
                  <a:pt x="208158" y="303187"/>
                </a:cubicBezTo>
                <a:lnTo>
                  <a:pt x="208158" y="319525"/>
                </a:lnTo>
                <a:cubicBezTo>
                  <a:pt x="208158" y="321820"/>
                  <a:pt x="210052" y="323714"/>
                  <a:pt x="212347" y="323714"/>
                </a:cubicBezTo>
                <a:lnTo>
                  <a:pt x="337446" y="323714"/>
                </a:lnTo>
                <a:cubicBezTo>
                  <a:pt x="339741" y="323714"/>
                  <a:pt x="341635" y="321820"/>
                  <a:pt x="341635" y="319525"/>
                </a:cubicBezTo>
                <a:lnTo>
                  <a:pt x="341635" y="303187"/>
                </a:lnTo>
                <a:cubicBezTo>
                  <a:pt x="341626" y="300884"/>
                  <a:pt x="339741" y="298998"/>
                  <a:pt x="337446" y="298998"/>
                </a:cubicBezTo>
                <a:lnTo>
                  <a:pt x="337446" y="298998"/>
                </a:lnTo>
                <a:close/>
                <a:moveTo>
                  <a:pt x="204609" y="263850"/>
                </a:moveTo>
                <a:cubicBezTo>
                  <a:pt x="199922" y="263850"/>
                  <a:pt x="199922" y="256744"/>
                  <a:pt x="204609" y="256744"/>
                </a:cubicBezTo>
                <a:lnTo>
                  <a:pt x="345184" y="256744"/>
                </a:lnTo>
                <a:cubicBezTo>
                  <a:pt x="349844" y="256744"/>
                  <a:pt x="349844" y="263850"/>
                  <a:pt x="345184" y="263850"/>
                </a:cubicBezTo>
                <a:lnTo>
                  <a:pt x="204609" y="263850"/>
                </a:lnTo>
                <a:close/>
                <a:moveTo>
                  <a:pt x="204609" y="217487"/>
                </a:moveTo>
                <a:cubicBezTo>
                  <a:pt x="199922" y="217487"/>
                  <a:pt x="199922" y="210354"/>
                  <a:pt x="204609" y="210354"/>
                </a:cubicBezTo>
                <a:lnTo>
                  <a:pt x="345184" y="210354"/>
                </a:lnTo>
                <a:cubicBezTo>
                  <a:pt x="349844" y="210354"/>
                  <a:pt x="349844" y="217487"/>
                  <a:pt x="345184" y="217487"/>
                </a:cubicBezTo>
                <a:lnTo>
                  <a:pt x="204609" y="217487"/>
                </a:lnTo>
                <a:close/>
                <a:moveTo>
                  <a:pt x="204609" y="171097"/>
                </a:moveTo>
                <a:cubicBezTo>
                  <a:pt x="199922" y="171097"/>
                  <a:pt x="199922" y="163991"/>
                  <a:pt x="204609" y="163991"/>
                </a:cubicBezTo>
                <a:lnTo>
                  <a:pt x="345184" y="163991"/>
                </a:lnTo>
                <a:cubicBezTo>
                  <a:pt x="349844" y="163991"/>
                  <a:pt x="349844" y="171097"/>
                  <a:pt x="345184" y="171097"/>
                </a:cubicBezTo>
                <a:lnTo>
                  <a:pt x="204609" y="171097"/>
                </a:lnTo>
                <a:close/>
                <a:moveTo>
                  <a:pt x="338878" y="127812"/>
                </a:moveTo>
                <a:lnTo>
                  <a:pt x="171783" y="127812"/>
                </a:lnTo>
                <a:lnTo>
                  <a:pt x="171783" y="355465"/>
                </a:lnTo>
                <a:cubicBezTo>
                  <a:pt x="227502" y="355465"/>
                  <a:pt x="283186" y="355465"/>
                  <a:pt x="338878" y="355465"/>
                </a:cubicBezTo>
                <a:cubicBezTo>
                  <a:pt x="360383" y="355465"/>
                  <a:pt x="377984" y="337864"/>
                  <a:pt x="377984" y="316359"/>
                </a:cubicBezTo>
                <a:lnTo>
                  <a:pt x="377984" y="166908"/>
                </a:lnTo>
                <a:cubicBezTo>
                  <a:pt x="377984" y="145439"/>
                  <a:pt x="360383" y="127812"/>
                  <a:pt x="338878" y="127812"/>
                </a:cubicBezTo>
                <a:lnTo>
                  <a:pt x="338878" y="127812"/>
                </a:lnTo>
                <a:close/>
                <a:moveTo>
                  <a:pt x="168234" y="120706"/>
                </a:moveTo>
                <a:lnTo>
                  <a:pt x="338887" y="120706"/>
                </a:lnTo>
                <a:cubicBezTo>
                  <a:pt x="364323" y="120706"/>
                  <a:pt x="385126" y="141508"/>
                  <a:pt x="385126" y="166917"/>
                </a:cubicBezTo>
                <a:lnTo>
                  <a:pt x="385126" y="316368"/>
                </a:lnTo>
                <a:cubicBezTo>
                  <a:pt x="385126" y="341804"/>
                  <a:pt x="364323" y="362606"/>
                  <a:pt x="338887" y="362606"/>
                </a:cubicBezTo>
                <a:lnTo>
                  <a:pt x="335054" y="362606"/>
                </a:lnTo>
                <a:lnTo>
                  <a:pt x="335054" y="392409"/>
                </a:lnTo>
                <a:cubicBezTo>
                  <a:pt x="335054" y="400654"/>
                  <a:pt x="328348" y="407360"/>
                  <a:pt x="320104" y="407360"/>
                </a:cubicBezTo>
                <a:lnTo>
                  <a:pt x="282768" y="407360"/>
                </a:lnTo>
                <a:cubicBezTo>
                  <a:pt x="274523" y="407360"/>
                  <a:pt x="267817" y="400654"/>
                  <a:pt x="267817" y="392409"/>
                </a:cubicBezTo>
                <a:lnTo>
                  <a:pt x="267817" y="362606"/>
                </a:lnTo>
                <a:cubicBezTo>
                  <a:pt x="217648" y="362606"/>
                  <a:pt x="167478" y="362606"/>
                  <a:pt x="117309" y="362606"/>
                </a:cubicBezTo>
                <a:lnTo>
                  <a:pt x="117309" y="392409"/>
                </a:lnTo>
                <a:cubicBezTo>
                  <a:pt x="117309" y="400654"/>
                  <a:pt x="110603" y="407360"/>
                  <a:pt x="102358" y="407360"/>
                </a:cubicBezTo>
                <a:lnTo>
                  <a:pt x="65022" y="407360"/>
                </a:lnTo>
                <a:cubicBezTo>
                  <a:pt x="56778" y="407360"/>
                  <a:pt x="50072" y="400654"/>
                  <a:pt x="50072" y="392409"/>
                </a:cubicBezTo>
                <a:lnTo>
                  <a:pt x="50072" y="362606"/>
                </a:lnTo>
                <a:lnTo>
                  <a:pt x="36509" y="362606"/>
                </a:lnTo>
                <a:cubicBezTo>
                  <a:pt x="16418" y="362606"/>
                  <a:pt x="0" y="346197"/>
                  <a:pt x="0" y="326098"/>
                </a:cubicBezTo>
                <a:lnTo>
                  <a:pt x="0" y="157214"/>
                </a:lnTo>
                <a:cubicBezTo>
                  <a:pt x="0" y="137123"/>
                  <a:pt x="16409" y="120706"/>
                  <a:pt x="36509" y="120706"/>
                </a:cubicBezTo>
                <a:lnTo>
                  <a:pt x="168234" y="120706"/>
                </a:lnTo>
                <a:close/>
                <a:moveTo>
                  <a:pt x="327939" y="362597"/>
                </a:moveTo>
                <a:lnTo>
                  <a:pt x="274923" y="362597"/>
                </a:lnTo>
                <a:lnTo>
                  <a:pt x="274923" y="392400"/>
                </a:lnTo>
                <a:cubicBezTo>
                  <a:pt x="274923" y="396714"/>
                  <a:pt x="278454" y="400245"/>
                  <a:pt x="282768" y="400245"/>
                </a:cubicBezTo>
                <a:lnTo>
                  <a:pt x="320104" y="400245"/>
                </a:lnTo>
                <a:cubicBezTo>
                  <a:pt x="324417" y="400245"/>
                  <a:pt x="327948" y="396714"/>
                  <a:pt x="327948" y="392400"/>
                </a:cubicBezTo>
                <a:lnTo>
                  <a:pt x="327948" y="362597"/>
                </a:lnTo>
                <a:close/>
                <a:moveTo>
                  <a:pt x="88715" y="233594"/>
                </a:moveTo>
                <a:cubicBezTo>
                  <a:pt x="94114" y="233594"/>
                  <a:pt x="98996" y="235835"/>
                  <a:pt x="102482" y="239446"/>
                </a:cubicBezTo>
                <a:lnTo>
                  <a:pt x="109740" y="227572"/>
                </a:lnTo>
                <a:lnTo>
                  <a:pt x="98223" y="188849"/>
                </a:lnTo>
                <a:cubicBezTo>
                  <a:pt x="97262" y="185621"/>
                  <a:pt x="93838" y="183780"/>
                  <a:pt x="90707" y="184660"/>
                </a:cubicBezTo>
                <a:lnTo>
                  <a:pt x="73694" y="189730"/>
                </a:lnTo>
                <a:lnTo>
                  <a:pt x="86776" y="233700"/>
                </a:lnTo>
                <a:cubicBezTo>
                  <a:pt x="87434" y="233620"/>
                  <a:pt x="88066" y="233594"/>
                  <a:pt x="88715" y="233594"/>
                </a:cubicBezTo>
                <a:lnTo>
                  <a:pt x="88715" y="233594"/>
                </a:lnTo>
                <a:close/>
                <a:moveTo>
                  <a:pt x="106672" y="246178"/>
                </a:moveTo>
                <a:cubicBezTo>
                  <a:pt x="107784" y="249229"/>
                  <a:pt x="108112" y="252555"/>
                  <a:pt x="107552" y="255810"/>
                </a:cubicBezTo>
                <a:lnTo>
                  <a:pt x="153942" y="272851"/>
                </a:lnTo>
                <a:cubicBezTo>
                  <a:pt x="155783" y="273509"/>
                  <a:pt x="156743" y="275545"/>
                  <a:pt x="156059" y="277387"/>
                </a:cubicBezTo>
                <a:lnTo>
                  <a:pt x="148846" y="297077"/>
                </a:lnTo>
                <a:cubicBezTo>
                  <a:pt x="146524" y="304032"/>
                  <a:pt x="138387" y="307794"/>
                  <a:pt x="131574" y="305073"/>
                </a:cubicBezTo>
                <a:lnTo>
                  <a:pt x="92371" y="290674"/>
                </a:lnTo>
                <a:cubicBezTo>
                  <a:pt x="91312" y="290291"/>
                  <a:pt x="90583" y="289464"/>
                  <a:pt x="90227" y="288504"/>
                </a:cubicBezTo>
                <a:lnTo>
                  <a:pt x="83192" y="270956"/>
                </a:lnTo>
                <a:cubicBezTo>
                  <a:pt x="80266" y="270076"/>
                  <a:pt x="77625" y="268484"/>
                  <a:pt x="75455" y="266394"/>
                </a:cubicBezTo>
                <a:lnTo>
                  <a:pt x="35122" y="294960"/>
                </a:lnTo>
                <a:cubicBezTo>
                  <a:pt x="33530" y="296072"/>
                  <a:pt x="31315" y="295690"/>
                  <a:pt x="30177" y="294107"/>
                </a:cubicBezTo>
                <a:lnTo>
                  <a:pt x="18152" y="277111"/>
                </a:lnTo>
                <a:cubicBezTo>
                  <a:pt x="13590" y="271312"/>
                  <a:pt x="15173" y="262134"/>
                  <a:pt x="21407" y="258176"/>
                </a:cubicBezTo>
                <a:lnTo>
                  <a:pt x="55390" y="234127"/>
                </a:lnTo>
                <a:cubicBezTo>
                  <a:pt x="56244" y="233549"/>
                  <a:pt x="57258" y="233371"/>
                  <a:pt x="58210" y="233576"/>
                </a:cubicBezTo>
                <a:lnTo>
                  <a:pt x="58210" y="233576"/>
                </a:lnTo>
                <a:lnTo>
                  <a:pt x="76815" y="237782"/>
                </a:lnTo>
                <a:cubicBezTo>
                  <a:pt x="77802" y="237000"/>
                  <a:pt x="78861" y="236297"/>
                  <a:pt x="79964" y="235719"/>
                </a:cubicBezTo>
                <a:lnTo>
                  <a:pt x="65867" y="188378"/>
                </a:lnTo>
                <a:cubicBezTo>
                  <a:pt x="65316" y="186484"/>
                  <a:pt x="66374" y="184491"/>
                  <a:pt x="68259" y="183940"/>
                </a:cubicBezTo>
                <a:lnTo>
                  <a:pt x="88733" y="177866"/>
                </a:lnTo>
                <a:cubicBezTo>
                  <a:pt x="95768" y="175927"/>
                  <a:pt x="102981" y="179929"/>
                  <a:pt x="105017" y="186812"/>
                </a:cubicBezTo>
                <a:lnTo>
                  <a:pt x="116988" y="227048"/>
                </a:lnTo>
                <a:cubicBezTo>
                  <a:pt x="117291" y="228106"/>
                  <a:pt x="117086" y="229218"/>
                  <a:pt x="116508" y="230072"/>
                </a:cubicBezTo>
                <a:lnTo>
                  <a:pt x="106672" y="246178"/>
                </a:lnTo>
                <a:close/>
                <a:moveTo>
                  <a:pt x="105106" y="262490"/>
                </a:moveTo>
                <a:cubicBezTo>
                  <a:pt x="102136" y="267452"/>
                  <a:pt x="97013" y="270885"/>
                  <a:pt x="91116" y="271614"/>
                </a:cubicBezTo>
                <a:lnTo>
                  <a:pt x="96284" y="284546"/>
                </a:lnTo>
                <a:lnTo>
                  <a:pt x="134225" y="298464"/>
                </a:lnTo>
                <a:cubicBezTo>
                  <a:pt x="137373" y="299621"/>
                  <a:pt x="140930" y="297984"/>
                  <a:pt x="142087" y="294836"/>
                </a:cubicBezTo>
                <a:lnTo>
                  <a:pt x="148161" y="278294"/>
                </a:lnTo>
                <a:lnTo>
                  <a:pt x="105106" y="262490"/>
                </a:lnTo>
                <a:close/>
                <a:moveTo>
                  <a:pt x="71372" y="260622"/>
                </a:moveTo>
                <a:cubicBezTo>
                  <a:pt x="68926" y="255303"/>
                  <a:pt x="69078" y="249104"/>
                  <a:pt x="71773" y="243910"/>
                </a:cubicBezTo>
                <a:lnTo>
                  <a:pt x="58183" y="240833"/>
                </a:lnTo>
                <a:lnTo>
                  <a:pt x="25214" y="264179"/>
                </a:lnTo>
                <a:cubicBezTo>
                  <a:pt x="22466" y="266091"/>
                  <a:pt x="21807" y="270004"/>
                  <a:pt x="23729" y="272726"/>
                </a:cubicBezTo>
                <a:lnTo>
                  <a:pt x="33912" y="287125"/>
                </a:lnTo>
                <a:lnTo>
                  <a:pt x="71372" y="260622"/>
                </a:lnTo>
                <a:close/>
                <a:moveTo>
                  <a:pt x="97191" y="244213"/>
                </a:moveTo>
                <a:cubicBezTo>
                  <a:pt x="89676" y="236698"/>
                  <a:pt x="76744" y="242043"/>
                  <a:pt x="76744" y="252679"/>
                </a:cubicBezTo>
                <a:cubicBezTo>
                  <a:pt x="76744" y="263316"/>
                  <a:pt x="89676" y="268662"/>
                  <a:pt x="97191" y="261146"/>
                </a:cubicBezTo>
                <a:cubicBezTo>
                  <a:pt x="101878" y="256459"/>
                  <a:pt x="101878" y="248900"/>
                  <a:pt x="97191" y="244213"/>
                </a:cubicBezTo>
                <a:lnTo>
                  <a:pt x="97191" y="244213"/>
                </a:lnTo>
                <a:close/>
                <a:moveTo>
                  <a:pt x="110194" y="362597"/>
                </a:moveTo>
                <a:lnTo>
                  <a:pt x="57178" y="362597"/>
                </a:lnTo>
                <a:lnTo>
                  <a:pt x="57178" y="392400"/>
                </a:lnTo>
                <a:cubicBezTo>
                  <a:pt x="57178" y="396714"/>
                  <a:pt x="60709" y="400245"/>
                  <a:pt x="65022" y="400245"/>
                </a:cubicBezTo>
                <a:lnTo>
                  <a:pt x="102358" y="400245"/>
                </a:lnTo>
                <a:cubicBezTo>
                  <a:pt x="106672" y="400245"/>
                  <a:pt x="110202" y="396714"/>
                  <a:pt x="110202" y="392400"/>
                </a:cubicBezTo>
                <a:lnTo>
                  <a:pt x="110202" y="362597"/>
                </a:lnTo>
                <a:close/>
                <a:moveTo>
                  <a:pt x="164677" y="127812"/>
                </a:moveTo>
                <a:lnTo>
                  <a:pt x="36509" y="127812"/>
                </a:lnTo>
                <a:cubicBezTo>
                  <a:pt x="20349" y="127812"/>
                  <a:pt x="7142" y="141045"/>
                  <a:pt x="7142" y="157206"/>
                </a:cubicBezTo>
                <a:lnTo>
                  <a:pt x="7142" y="326088"/>
                </a:lnTo>
                <a:cubicBezTo>
                  <a:pt x="7142" y="342248"/>
                  <a:pt x="20349" y="355456"/>
                  <a:pt x="36509" y="355456"/>
                </a:cubicBezTo>
                <a:lnTo>
                  <a:pt x="164677" y="355456"/>
                </a:lnTo>
                <a:lnTo>
                  <a:pt x="164677" y="127812"/>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293" name="Graphic 3">
            <a:extLst>
              <a:ext uri="{FF2B5EF4-FFF2-40B4-BE49-F238E27FC236}">
                <a16:creationId xmlns:a16="http://schemas.microsoft.com/office/drawing/2014/main" id="{C9B1DA90-3550-0553-5476-5D119190E1FB}"/>
              </a:ext>
            </a:extLst>
          </p:cNvPr>
          <p:cNvGrpSpPr>
            <a:grpSpLocks noChangeAspect="1"/>
          </p:cNvGrpSpPr>
          <p:nvPr/>
        </p:nvGrpSpPr>
        <p:grpSpPr>
          <a:xfrm>
            <a:off x="927067" y="2881280"/>
            <a:ext cx="358165" cy="365422"/>
            <a:chOff x="3889023" y="5941914"/>
            <a:chExt cx="422020" cy="430570"/>
          </a:xfrm>
          <a:noFill/>
        </p:grpSpPr>
        <p:sp>
          <p:nvSpPr>
            <p:cNvPr id="294" name="Freeform 293">
              <a:extLst>
                <a:ext uri="{FF2B5EF4-FFF2-40B4-BE49-F238E27FC236}">
                  <a16:creationId xmlns:a16="http://schemas.microsoft.com/office/drawing/2014/main" id="{DCDB47F5-6823-9EAD-AD47-E2CAD36ED4BD}"/>
                </a:ext>
              </a:extLst>
            </p:cNvPr>
            <p:cNvSpPr/>
            <p:nvPr/>
          </p:nvSpPr>
          <p:spPr>
            <a:xfrm>
              <a:off x="4003828" y="6056733"/>
              <a:ext cx="100454" cy="200932"/>
            </a:xfrm>
            <a:custGeom>
              <a:avLst/>
              <a:gdLst>
                <a:gd name="connsiteX0" fmla="*/ 100454 w 100454"/>
                <a:gd name="connsiteY0" fmla="*/ 200933 h 200932"/>
                <a:gd name="connsiteX1" fmla="*/ 0 w 100454"/>
                <a:gd name="connsiteY1" fmla="*/ 100466 h 200932"/>
                <a:gd name="connsiteX2" fmla="*/ 100454 w 100454"/>
                <a:gd name="connsiteY2" fmla="*/ 0 h 200932"/>
              </a:gdLst>
              <a:ahLst/>
              <a:cxnLst>
                <a:cxn ang="0">
                  <a:pos x="connsiteX0" y="connsiteY0"/>
                </a:cxn>
                <a:cxn ang="0">
                  <a:pos x="connsiteX1" y="connsiteY1"/>
                </a:cxn>
                <a:cxn ang="0">
                  <a:pos x="connsiteX2" y="connsiteY2"/>
                </a:cxn>
              </a:cxnLst>
              <a:rect l="l" t="t" r="r" b="b"/>
              <a:pathLst>
                <a:path w="100454" h="200932">
                  <a:moveTo>
                    <a:pt x="100454" y="200933"/>
                  </a:moveTo>
                  <a:cubicBezTo>
                    <a:pt x="44981" y="200933"/>
                    <a:pt x="0" y="155946"/>
                    <a:pt x="0" y="100466"/>
                  </a:cubicBezTo>
                  <a:cubicBezTo>
                    <a:pt x="0" y="44987"/>
                    <a:pt x="44981" y="0"/>
                    <a:pt x="100454" y="0"/>
                  </a:cubicBezTo>
                </a:path>
              </a:pathLst>
            </a:custGeom>
            <a:grpFill/>
            <a:ln w="12700" cap="rnd">
              <a:solidFill>
                <a:srgbClr val="404040"/>
              </a:solidFill>
              <a:prstDash val="solid"/>
              <a:round/>
            </a:ln>
          </p:spPr>
          <p:txBody>
            <a:bodyPr rtlCol="0" anchor="ctr"/>
            <a:lstStyle/>
            <a:p>
              <a:endParaRPr lang="en-US" dirty="0"/>
            </a:p>
          </p:txBody>
        </p:sp>
        <p:sp>
          <p:nvSpPr>
            <p:cNvPr id="295" name="Freeform 294">
              <a:extLst>
                <a:ext uri="{FF2B5EF4-FFF2-40B4-BE49-F238E27FC236}">
                  <a16:creationId xmlns:a16="http://schemas.microsoft.com/office/drawing/2014/main" id="{D3B0E913-0233-6EAD-AB85-5ADAAF96D1EC}"/>
                </a:ext>
              </a:extLst>
            </p:cNvPr>
            <p:cNvSpPr/>
            <p:nvPr/>
          </p:nvSpPr>
          <p:spPr>
            <a:xfrm>
              <a:off x="3889023" y="6157199"/>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2700" cap="rnd">
              <a:solidFill>
                <a:srgbClr val="404040"/>
              </a:solidFill>
              <a:prstDash val="solid"/>
              <a:round/>
            </a:ln>
          </p:spPr>
          <p:txBody>
            <a:bodyPr rtlCol="0" anchor="ctr"/>
            <a:lstStyle/>
            <a:p>
              <a:endParaRPr lang="en-US" dirty="0"/>
            </a:p>
          </p:txBody>
        </p:sp>
        <p:sp>
          <p:nvSpPr>
            <p:cNvPr id="296" name="Freeform 295">
              <a:extLst>
                <a:ext uri="{FF2B5EF4-FFF2-40B4-BE49-F238E27FC236}">
                  <a16:creationId xmlns:a16="http://schemas.microsoft.com/office/drawing/2014/main" id="{A964799F-8146-9E97-96A4-DACF9909E28C}"/>
                </a:ext>
              </a:extLst>
            </p:cNvPr>
            <p:cNvSpPr/>
            <p:nvPr/>
          </p:nvSpPr>
          <p:spPr>
            <a:xfrm>
              <a:off x="3952070" y="6268829"/>
              <a:ext cx="40596" cy="40601"/>
            </a:xfrm>
            <a:custGeom>
              <a:avLst/>
              <a:gdLst>
                <a:gd name="connsiteX0" fmla="*/ 0 w 40596"/>
                <a:gd name="connsiteY0" fmla="*/ 40601 h 40601"/>
                <a:gd name="connsiteX1" fmla="*/ 40596 w 40596"/>
                <a:gd name="connsiteY1" fmla="*/ 0 h 40601"/>
              </a:gdLst>
              <a:ahLst/>
              <a:cxnLst>
                <a:cxn ang="0">
                  <a:pos x="connsiteX0" y="connsiteY0"/>
                </a:cxn>
                <a:cxn ang="0">
                  <a:pos x="connsiteX1" y="connsiteY1"/>
                </a:cxn>
              </a:cxnLst>
              <a:rect l="l" t="t" r="r" b="b"/>
              <a:pathLst>
                <a:path w="40596" h="40601">
                  <a:moveTo>
                    <a:pt x="0" y="40601"/>
                  </a:moveTo>
                  <a:lnTo>
                    <a:pt x="40596" y="0"/>
                  </a:lnTo>
                </a:path>
              </a:pathLst>
            </a:custGeom>
            <a:grpFill/>
            <a:ln w="12700" cap="rnd">
              <a:solidFill>
                <a:srgbClr val="404040"/>
              </a:solidFill>
              <a:prstDash val="solid"/>
              <a:round/>
            </a:ln>
          </p:spPr>
          <p:txBody>
            <a:bodyPr rtlCol="0" anchor="ctr"/>
            <a:lstStyle/>
            <a:p>
              <a:endParaRPr lang="en-US" dirty="0"/>
            </a:p>
          </p:txBody>
        </p:sp>
        <p:sp>
          <p:nvSpPr>
            <p:cNvPr id="297" name="Freeform 296">
              <a:extLst>
                <a:ext uri="{FF2B5EF4-FFF2-40B4-BE49-F238E27FC236}">
                  <a16:creationId xmlns:a16="http://schemas.microsoft.com/office/drawing/2014/main" id="{0CDE3264-23C0-16F4-E032-D0F7EBC0C96B}"/>
                </a:ext>
              </a:extLst>
            </p:cNvPr>
            <p:cNvSpPr/>
            <p:nvPr/>
          </p:nvSpPr>
          <p:spPr>
            <a:xfrm>
              <a:off x="3952070" y="6004969"/>
              <a:ext cx="40596" cy="40601"/>
            </a:xfrm>
            <a:custGeom>
              <a:avLst/>
              <a:gdLst>
                <a:gd name="connsiteX0" fmla="*/ 0 w 40596"/>
                <a:gd name="connsiteY0" fmla="*/ 0 h 40601"/>
                <a:gd name="connsiteX1" fmla="*/ 40596 w 40596"/>
                <a:gd name="connsiteY1" fmla="*/ 40601 h 40601"/>
              </a:gdLst>
              <a:ahLst/>
              <a:cxnLst>
                <a:cxn ang="0">
                  <a:pos x="connsiteX0" y="connsiteY0"/>
                </a:cxn>
                <a:cxn ang="0">
                  <a:pos x="connsiteX1" y="connsiteY1"/>
                </a:cxn>
              </a:cxnLst>
              <a:rect l="l" t="t" r="r" b="b"/>
              <a:pathLst>
                <a:path w="40596" h="40601">
                  <a:moveTo>
                    <a:pt x="0" y="0"/>
                  </a:moveTo>
                  <a:lnTo>
                    <a:pt x="40596" y="40601"/>
                  </a:lnTo>
                </a:path>
              </a:pathLst>
            </a:custGeom>
            <a:grpFill/>
            <a:ln w="12700" cap="rnd">
              <a:solidFill>
                <a:srgbClr val="404040"/>
              </a:solidFill>
              <a:prstDash val="solid"/>
              <a:round/>
            </a:ln>
          </p:spPr>
          <p:txBody>
            <a:bodyPr rtlCol="0" anchor="ctr"/>
            <a:lstStyle/>
            <a:p>
              <a:endParaRPr lang="en-US" dirty="0"/>
            </a:p>
          </p:txBody>
        </p:sp>
        <p:sp>
          <p:nvSpPr>
            <p:cNvPr id="298" name="Freeform 297">
              <a:extLst>
                <a:ext uri="{FF2B5EF4-FFF2-40B4-BE49-F238E27FC236}">
                  <a16:creationId xmlns:a16="http://schemas.microsoft.com/office/drawing/2014/main" id="{056D4636-60FD-8E69-74DF-E69E6FCDE992}"/>
                </a:ext>
              </a:extLst>
            </p:cNvPr>
            <p:cNvSpPr/>
            <p:nvPr/>
          </p:nvSpPr>
          <p:spPr>
            <a:xfrm>
              <a:off x="4104283" y="5941914"/>
              <a:ext cx="1594" cy="430570"/>
            </a:xfrm>
            <a:custGeom>
              <a:avLst/>
              <a:gdLst>
                <a:gd name="connsiteX0" fmla="*/ 0 w 1594"/>
                <a:gd name="connsiteY0" fmla="*/ 430570 h 430570"/>
                <a:gd name="connsiteX1" fmla="*/ 0 w 1594"/>
                <a:gd name="connsiteY1" fmla="*/ 0 h 430570"/>
              </a:gdLst>
              <a:ahLst/>
              <a:cxnLst>
                <a:cxn ang="0">
                  <a:pos x="connsiteX0" y="connsiteY0"/>
                </a:cxn>
                <a:cxn ang="0">
                  <a:pos x="connsiteX1" y="connsiteY1"/>
                </a:cxn>
              </a:cxnLst>
              <a:rect l="l" t="t" r="r" b="b"/>
              <a:pathLst>
                <a:path w="1594" h="430570">
                  <a:moveTo>
                    <a:pt x="0" y="430570"/>
                  </a:moveTo>
                  <a:lnTo>
                    <a:pt x="0" y="0"/>
                  </a:lnTo>
                </a:path>
              </a:pathLst>
            </a:custGeom>
            <a:grpFill/>
            <a:ln w="12700" cap="rnd">
              <a:solidFill>
                <a:srgbClr val="404040"/>
              </a:solidFill>
              <a:prstDash val="solid"/>
              <a:round/>
            </a:ln>
          </p:spPr>
          <p:txBody>
            <a:bodyPr rtlCol="0" anchor="ctr"/>
            <a:lstStyle/>
            <a:p>
              <a:endParaRPr lang="en-US" dirty="0"/>
            </a:p>
          </p:txBody>
        </p:sp>
        <p:sp>
          <p:nvSpPr>
            <p:cNvPr id="299" name="Freeform 298">
              <a:extLst>
                <a:ext uri="{FF2B5EF4-FFF2-40B4-BE49-F238E27FC236}">
                  <a16:creationId xmlns:a16="http://schemas.microsoft.com/office/drawing/2014/main" id="{E0170465-DDD6-5D32-74B2-767F8FA68574}"/>
                </a:ext>
              </a:extLst>
            </p:cNvPr>
            <p:cNvSpPr/>
            <p:nvPr/>
          </p:nvSpPr>
          <p:spPr>
            <a:xfrm>
              <a:off x="4104283" y="5959854"/>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lnTo>
                    <a:pt x="0" y="71762"/>
                  </a:lnTo>
                </a:path>
              </a:pathLst>
            </a:custGeom>
            <a:grpFill/>
            <a:ln w="12700" cap="rnd">
              <a:solidFill>
                <a:srgbClr val="404040"/>
              </a:solidFill>
              <a:prstDash val="solid"/>
              <a:round/>
            </a:ln>
          </p:spPr>
          <p:txBody>
            <a:bodyPr rtlCol="0" anchor="ctr"/>
            <a:lstStyle/>
            <a:p>
              <a:endParaRPr lang="en-US" dirty="0"/>
            </a:p>
          </p:txBody>
        </p:sp>
        <p:sp>
          <p:nvSpPr>
            <p:cNvPr id="300" name="Freeform 299">
              <a:extLst>
                <a:ext uri="{FF2B5EF4-FFF2-40B4-BE49-F238E27FC236}">
                  <a16:creationId xmlns:a16="http://schemas.microsoft.com/office/drawing/2014/main" id="{E6AB5F1A-CE86-AED3-3DCA-A0A7D9072242}"/>
                </a:ext>
              </a:extLst>
            </p:cNvPr>
            <p:cNvSpPr/>
            <p:nvPr/>
          </p:nvSpPr>
          <p:spPr>
            <a:xfrm>
              <a:off x="4104283" y="6282782"/>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2700" cap="rnd">
              <a:solidFill>
                <a:srgbClr val="404040"/>
              </a:solidFill>
              <a:prstDash val="solid"/>
              <a:round/>
            </a:ln>
          </p:spPr>
          <p:txBody>
            <a:bodyPr rtlCol="0" anchor="ctr"/>
            <a:lstStyle/>
            <a:p>
              <a:endParaRPr lang="en-US" dirty="0"/>
            </a:p>
          </p:txBody>
        </p:sp>
        <p:sp>
          <p:nvSpPr>
            <p:cNvPr id="301" name="Freeform 300">
              <a:extLst>
                <a:ext uri="{FF2B5EF4-FFF2-40B4-BE49-F238E27FC236}">
                  <a16:creationId xmlns:a16="http://schemas.microsoft.com/office/drawing/2014/main" id="{C2386B7D-102F-7C08-947D-359A921F827D}"/>
                </a:ext>
              </a:extLst>
            </p:cNvPr>
            <p:cNvSpPr/>
            <p:nvPr/>
          </p:nvSpPr>
          <p:spPr>
            <a:xfrm>
              <a:off x="4104283" y="6157199"/>
              <a:ext cx="186414" cy="107642"/>
            </a:xfrm>
            <a:custGeom>
              <a:avLst/>
              <a:gdLst>
                <a:gd name="connsiteX0" fmla="*/ 186415 w 186414"/>
                <a:gd name="connsiteY0" fmla="*/ 107643 h 107642"/>
                <a:gd name="connsiteX1" fmla="*/ 0 w 186414"/>
                <a:gd name="connsiteY1" fmla="*/ 0 h 107642"/>
              </a:gdLst>
              <a:ahLst/>
              <a:cxnLst>
                <a:cxn ang="0">
                  <a:pos x="connsiteX0" y="connsiteY0"/>
                </a:cxn>
                <a:cxn ang="0">
                  <a:pos x="connsiteX1" y="connsiteY1"/>
                </a:cxn>
              </a:cxnLst>
              <a:rect l="l" t="t" r="r" b="b"/>
              <a:pathLst>
                <a:path w="186414" h="107642">
                  <a:moveTo>
                    <a:pt x="186415" y="107643"/>
                  </a:moveTo>
                  <a:lnTo>
                    <a:pt x="0" y="0"/>
                  </a:lnTo>
                </a:path>
              </a:pathLst>
            </a:custGeom>
            <a:grpFill/>
            <a:ln w="12700" cap="rnd">
              <a:solidFill>
                <a:srgbClr val="404040"/>
              </a:solidFill>
              <a:prstDash val="solid"/>
              <a:round/>
            </a:ln>
          </p:spPr>
          <p:txBody>
            <a:bodyPr rtlCol="0" anchor="ctr"/>
            <a:lstStyle/>
            <a:p>
              <a:endParaRPr lang="en-US" dirty="0"/>
            </a:p>
          </p:txBody>
        </p:sp>
        <p:sp>
          <p:nvSpPr>
            <p:cNvPr id="302" name="Freeform 301">
              <a:extLst>
                <a:ext uri="{FF2B5EF4-FFF2-40B4-BE49-F238E27FC236}">
                  <a16:creationId xmlns:a16="http://schemas.microsoft.com/office/drawing/2014/main" id="{28ADFD28-43FC-801F-3874-5078AB24526F}"/>
                </a:ext>
              </a:extLst>
            </p:cNvPr>
            <p:cNvSpPr/>
            <p:nvPr/>
          </p:nvSpPr>
          <p:spPr>
            <a:xfrm>
              <a:off x="4213028" y="6219999"/>
              <a:ext cx="26261" cy="98026"/>
            </a:xfrm>
            <a:custGeom>
              <a:avLst/>
              <a:gdLst>
                <a:gd name="connsiteX0" fmla="*/ 26262 w 26261"/>
                <a:gd name="connsiteY0" fmla="*/ 98027 h 98026"/>
                <a:gd name="connsiteX1" fmla="*/ 0 w 26261"/>
                <a:gd name="connsiteY1" fmla="*/ 0 h 98026"/>
              </a:gdLst>
              <a:ahLst/>
              <a:cxnLst>
                <a:cxn ang="0">
                  <a:pos x="connsiteX0" y="connsiteY0"/>
                </a:cxn>
                <a:cxn ang="0">
                  <a:pos x="connsiteX1" y="connsiteY1"/>
                </a:cxn>
              </a:cxnLst>
              <a:rect l="l" t="t" r="r" b="b"/>
              <a:pathLst>
                <a:path w="26261" h="98026">
                  <a:moveTo>
                    <a:pt x="26262" y="98027"/>
                  </a:moveTo>
                  <a:lnTo>
                    <a:pt x="0" y="0"/>
                  </a:lnTo>
                </a:path>
              </a:pathLst>
            </a:custGeom>
            <a:grpFill/>
            <a:ln w="12700" cap="rnd">
              <a:solidFill>
                <a:srgbClr val="404040"/>
              </a:solidFill>
              <a:prstDash val="solid"/>
              <a:round/>
            </a:ln>
          </p:spPr>
          <p:txBody>
            <a:bodyPr rtlCol="0" anchor="ctr"/>
            <a:lstStyle/>
            <a:p>
              <a:endParaRPr lang="en-US" dirty="0"/>
            </a:p>
          </p:txBody>
        </p:sp>
        <p:sp>
          <p:nvSpPr>
            <p:cNvPr id="303" name="Freeform 302">
              <a:extLst>
                <a:ext uri="{FF2B5EF4-FFF2-40B4-BE49-F238E27FC236}">
                  <a16:creationId xmlns:a16="http://schemas.microsoft.com/office/drawing/2014/main" id="{07FA8FEE-F0C8-6D36-81BA-29DE5637D37C}"/>
                </a:ext>
              </a:extLst>
            </p:cNvPr>
            <p:cNvSpPr/>
            <p:nvPr/>
          </p:nvSpPr>
          <p:spPr>
            <a:xfrm>
              <a:off x="4213028" y="6193718"/>
              <a:ext cx="98014" cy="26280"/>
            </a:xfrm>
            <a:custGeom>
              <a:avLst/>
              <a:gdLst>
                <a:gd name="connsiteX0" fmla="*/ 98015 w 98014"/>
                <a:gd name="connsiteY0" fmla="*/ 0 h 26280"/>
                <a:gd name="connsiteX1" fmla="*/ 0 w 98014"/>
                <a:gd name="connsiteY1" fmla="*/ 26281 h 26280"/>
              </a:gdLst>
              <a:ahLst/>
              <a:cxnLst>
                <a:cxn ang="0">
                  <a:pos x="connsiteX0" y="connsiteY0"/>
                </a:cxn>
                <a:cxn ang="0">
                  <a:pos x="connsiteX1" y="connsiteY1"/>
                </a:cxn>
              </a:cxnLst>
              <a:rect l="l" t="t" r="r" b="b"/>
              <a:pathLst>
                <a:path w="98014" h="26280">
                  <a:moveTo>
                    <a:pt x="98015" y="0"/>
                  </a:moveTo>
                  <a:lnTo>
                    <a:pt x="0" y="26281"/>
                  </a:lnTo>
                </a:path>
              </a:pathLst>
            </a:custGeom>
            <a:grpFill/>
            <a:ln w="12700" cap="rnd">
              <a:solidFill>
                <a:srgbClr val="404040"/>
              </a:solidFill>
              <a:prstDash val="solid"/>
              <a:round/>
            </a:ln>
          </p:spPr>
          <p:txBody>
            <a:bodyPr rtlCol="0" anchor="ctr"/>
            <a:lstStyle/>
            <a:p>
              <a:endParaRPr lang="en-US" dirty="0"/>
            </a:p>
          </p:txBody>
        </p:sp>
        <p:sp>
          <p:nvSpPr>
            <p:cNvPr id="304" name="Freeform 303">
              <a:extLst>
                <a:ext uri="{FF2B5EF4-FFF2-40B4-BE49-F238E27FC236}">
                  <a16:creationId xmlns:a16="http://schemas.microsoft.com/office/drawing/2014/main" id="{75FCF8E2-F207-B6D9-ADED-A802BCBD96B4}"/>
                </a:ext>
              </a:extLst>
            </p:cNvPr>
            <p:cNvSpPr/>
            <p:nvPr/>
          </p:nvSpPr>
          <p:spPr>
            <a:xfrm>
              <a:off x="4104283" y="6049557"/>
              <a:ext cx="186414" cy="107642"/>
            </a:xfrm>
            <a:custGeom>
              <a:avLst/>
              <a:gdLst>
                <a:gd name="connsiteX0" fmla="*/ 0 w 186414"/>
                <a:gd name="connsiteY0" fmla="*/ 107643 h 107642"/>
                <a:gd name="connsiteX1" fmla="*/ 186415 w 186414"/>
                <a:gd name="connsiteY1" fmla="*/ 0 h 107642"/>
              </a:gdLst>
              <a:ahLst/>
              <a:cxnLst>
                <a:cxn ang="0">
                  <a:pos x="connsiteX0" y="connsiteY0"/>
                </a:cxn>
                <a:cxn ang="0">
                  <a:pos x="connsiteX1" y="connsiteY1"/>
                </a:cxn>
              </a:cxnLst>
              <a:rect l="l" t="t" r="r" b="b"/>
              <a:pathLst>
                <a:path w="186414" h="107642">
                  <a:moveTo>
                    <a:pt x="0" y="107643"/>
                  </a:moveTo>
                  <a:lnTo>
                    <a:pt x="186415" y="0"/>
                  </a:lnTo>
                </a:path>
              </a:pathLst>
            </a:custGeom>
            <a:grpFill/>
            <a:ln w="12700" cap="rnd">
              <a:solidFill>
                <a:srgbClr val="404040"/>
              </a:solidFill>
              <a:prstDash val="solid"/>
              <a:round/>
            </a:ln>
          </p:spPr>
          <p:txBody>
            <a:bodyPr rtlCol="0" anchor="ctr"/>
            <a:lstStyle/>
            <a:p>
              <a:endParaRPr lang="en-US" dirty="0"/>
            </a:p>
          </p:txBody>
        </p:sp>
        <p:sp>
          <p:nvSpPr>
            <p:cNvPr id="305" name="Freeform 304">
              <a:extLst>
                <a:ext uri="{FF2B5EF4-FFF2-40B4-BE49-F238E27FC236}">
                  <a16:creationId xmlns:a16="http://schemas.microsoft.com/office/drawing/2014/main" id="{FEE362FF-5F78-8836-BB57-3160633C5880}"/>
                </a:ext>
              </a:extLst>
            </p:cNvPr>
            <p:cNvSpPr/>
            <p:nvPr/>
          </p:nvSpPr>
          <p:spPr>
            <a:xfrm>
              <a:off x="4213028" y="5996373"/>
              <a:ext cx="26261" cy="98042"/>
            </a:xfrm>
            <a:custGeom>
              <a:avLst/>
              <a:gdLst>
                <a:gd name="connsiteX0" fmla="*/ 26262 w 26261"/>
                <a:gd name="connsiteY0" fmla="*/ 0 h 98042"/>
                <a:gd name="connsiteX1" fmla="*/ 0 w 26261"/>
                <a:gd name="connsiteY1" fmla="*/ 98042 h 98042"/>
              </a:gdLst>
              <a:ahLst/>
              <a:cxnLst>
                <a:cxn ang="0">
                  <a:pos x="connsiteX0" y="connsiteY0"/>
                </a:cxn>
                <a:cxn ang="0">
                  <a:pos x="connsiteX1" y="connsiteY1"/>
                </a:cxn>
              </a:cxnLst>
              <a:rect l="l" t="t" r="r" b="b"/>
              <a:pathLst>
                <a:path w="26261" h="98042">
                  <a:moveTo>
                    <a:pt x="26262" y="0"/>
                  </a:moveTo>
                  <a:lnTo>
                    <a:pt x="0" y="98042"/>
                  </a:lnTo>
                </a:path>
              </a:pathLst>
            </a:custGeom>
            <a:grpFill/>
            <a:ln w="12700" cap="rnd">
              <a:solidFill>
                <a:srgbClr val="404040"/>
              </a:solidFill>
              <a:prstDash val="solid"/>
              <a:round/>
            </a:ln>
          </p:spPr>
          <p:txBody>
            <a:bodyPr rtlCol="0" anchor="ctr"/>
            <a:lstStyle/>
            <a:p>
              <a:endParaRPr lang="en-US" dirty="0"/>
            </a:p>
          </p:txBody>
        </p:sp>
        <p:sp>
          <p:nvSpPr>
            <p:cNvPr id="306" name="Freeform 305">
              <a:extLst>
                <a:ext uri="{FF2B5EF4-FFF2-40B4-BE49-F238E27FC236}">
                  <a16:creationId xmlns:a16="http://schemas.microsoft.com/office/drawing/2014/main" id="{CBD55AE1-A371-195A-B8B5-B26F5EC63165}"/>
                </a:ext>
              </a:extLst>
            </p:cNvPr>
            <p:cNvSpPr/>
            <p:nvPr/>
          </p:nvSpPr>
          <p:spPr>
            <a:xfrm>
              <a:off x="4213028" y="6094416"/>
              <a:ext cx="98014" cy="26264"/>
            </a:xfrm>
            <a:custGeom>
              <a:avLst/>
              <a:gdLst>
                <a:gd name="connsiteX0" fmla="*/ 98015 w 98014"/>
                <a:gd name="connsiteY0" fmla="*/ 26265 h 26264"/>
                <a:gd name="connsiteX1" fmla="*/ 0 w 98014"/>
                <a:gd name="connsiteY1" fmla="*/ 0 h 26264"/>
              </a:gdLst>
              <a:ahLst/>
              <a:cxnLst>
                <a:cxn ang="0">
                  <a:pos x="connsiteX0" y="connsiteY0"/>
                </a:cxn>
                <a:cxn ang="0">
                  <a:pos x="connsiteX1" y="connsiteY1"/>
                </a:cxn>
              </a:cxnLst>
              <a:rect l="l" t="t" r="r" b="b"/>
              <a:pathLst>
                <a:path w="98014" h="26264">
                  <a:moveTo>
                    <a:pt x="98015" y="26265"/>
                  </a:moveTo>
                  <a:lnTo>
                    <a:pt x="0" y="0"/>
                  </a:lnTo>
                </a:path>
              </a:pathLst>
            </a:custGeom>
            <a:grpFill/>
            <a:ln w="12700" cap="rnd">
              <a:solidFill>
                <a:srgbClr val="404040"/>
              </a:solidFill>
              <a:prstDash val="solid"/>
              <a:round/>
            </a:ln>
          </p:spPr>
          <p:txBody>
            <a:bodyPr rtlCol="0" anchor="ctr"/>
            <a:lstStyle/>
            <a:p>
              <a:endParaRPr lang="en-US" dirty="0"/>
            </a:p>
          </p:txBody>
        </p:sp>
      </p:grpSp>
      <p:sp>
        <p:nvSpPr>
          <p:cNvPr id="307" name="Freeform 306">
            <a:extLst>
              <a:ext uri="{FF2B5EF4-FFF2-40B4-BE49-F238E27FC236}">
                <a16:creationId xmlns:a16="http://schemas.microsoft.com/office/drawing/2014/main" id="{0CF281B6-74B4-BE33-9AE0-842462F87D2F}"/>
              </a:ext>
            </a:extLst>
          </p:cNvPr>
          <p:cNvSpPr>
            <a:spLocks noChangeAspect="1"/>
          </p:cNvSpPr>
          <p:nvPr/>
        </p:nvSpPr>
        <p:spPr>
          <a:xfrm>
            <a:off x="929529" y="3740133"/>
            <a:ext cx="381161" cy="361912"/>
          </a:xfrm>
          <a:custGeom>
            <a:avLst/>
            <a:gdLst>
              <a:gd name="connsiteX0" fmla="*/ 8947 w 407293"/>
              <a:gd name="connsiteY0" fmla="*/ 358044 h 386725"/>
              <a:gd name="connsiteX1" fmla="*/ 25712 w 407293"/>
              <a:gd name="connsiteY1" fmla="*/ 358044 h 386725"/>
              <a:gd name="connsiteX2" fmla="*/ 23346 w 407293"/>
              <a:gd name="connsiteY2" fmla="*/ 351996 h 386725"/>
              <a:gd name="connsiteX3" fmla="*/ 23346 w 407293"/>
              <a:gd name="connsiteY3" fmla="*/ 341181 h 386725"/>
              <a:gd name="connsiteX4" fmla="*/ 32293 w 407293"/>
              <a:gd name="connsiteY4" fmla="*/ 332234 h 386725"/>
              <a:gd name="connsiteX5" fmla="*/ 36802 w 407293"/>
              <a:gd name="connsiteY5" fmla="*/ 332234 h 386725"/>
              <a:gd name="connsiteX6" fmla="*/ 36802 w 407293"/>
              <a:gd name="connsiteY6" fmla="*/ 283505 h 386725"/>
              <a:gd name="connsiteX7" fmla="*/ 7782 w 407293"/>
              <a:gd name="connsiteY7" fmla="*/ 283505 h 386725"/>
              <a:gd name="connsiteX8" fmla="*/ 4376 w 407293"/>
              <a:gd name="connsiteY8" fmla="*/ 278969 h 386725"/>
              <a:gd name="connsiteX9" fmla="*/ 47413 w 407293"/>
              <a:gd name="connsiteY9" fmla="*/ 95136 h 386725"/>
              <a:gd name="connsiteX10" fmla="*/ 50863 w 407293"/>
              <a:gd name="connsiteY10" fmla="*/ 92388 h 386725"/>
              <a:gd name="connsiteX11" fmla="*/ 50863 w 407293"/>
              <a:gd name="connsiteY11" fmla="*/ 92388 h 386725"/>
              <a:gd name="connsiteX12" fmla="*/ 228098 w 407293"/>
              <a:gd name="connsiteY12" fmla="*/ 92388 h 386725"/>
              <a:gd name="connsiteX13" fmla="*/ 242265 w 407293"/>
              <a:gd name="connsiteY13" fmla="*/ 88306 h 386725"/>
              <a:gd name="connsiteX14" fmla="*/ 252324 w 407293"/>
              <a:gd name="connsiteY14" fmla="*/ 57925 h 386725"/>
              <a:gd name="connsiteX15" fmla="*/ 238281 w 407293"/>
              <a:gd name="connsiteY15" fmla="*/ 39354 h 386725"/>
              <a:gd name="connsiteX16" fmla="*/ 242541 w 407293"/>
              <a:gd name="connsiteY16" fmla="*/ 33983 h 386725"/>
              <a:gd name="connsiteX17" fmla="*/ 263815 w 407293"/>
              <a:gd name="connsiteY17" fmla="*/ 43383 h 386725"/>
              <a:gd name="connsiteX18" fmla="*/ 291065 w 407293"/>
              <a:gd name="connsiteY18" fmla="*/ 26619 h 386725"/>
              <a:gd name="connsiteX19" fmla="*/ 292204 w 407293"/>
              <a:gd name="connsiteY19" fmla="*/ 3370 h 386725"/>
              <a:gd name="connsiteX20" fmla="*/ 299034 w 407293"/>
              <a:gd name="connsiteY20" fmla="*/ 2161 h 386725"/>
              <a:gd name="connsiteX21" fmla="*/ 309191 w 407293"/>
              <a:gd name="connsiteY21" fmla="*/ 22883 h 386725"/>
              <a:gd name="connsiteX22" fmla="*/ 340826 w 407293"/>
              <a:gd name="connsiteY22" fmla="*/ 27526 h 386725"/>
              <a:gd name="connsiteX23" fmla="*/ 356657 w 407293"/>
              <a:gd name="connsiteY23" fmla="*/ 10459 h 386725"/>
              <a:gd name="connsiteX24" fmla="*/ 362678 w 407293"/>
              <a:gd name="connsiteY24" fmla="*/ 13812 h 386725"/>
              <a:gd name="connsiteX25" fmla="*/ 357110 w 407293"/>
              <a:gd name="connsiteY25" fmla="*/ 36322 h 386725"/>
              <a:gd name="connsiteX26" fmla="*/ 378384 w 407293"/>
              <a:gd name="connsiteY26" fmla="*/ 60219 h 386725"/>
              <a:gd name="connsiteX27" fmla="*/ 401481 w 407293"/>
              <a:gd name="connsiteY27" fmla="*/ 57320 h 386725"/>
              <a:gd name="connsiteX28" fmla="*/ 403722 w 407293"/>
              <a:gd name="connsiteY28" fmla="*/ 63901 h 386725"/>
              <a:gd name="connsiteX29" fmla="*/ 385197 w 407293"/>
              <a:gd name="connsiteY29" fmla="*/ 77437 h 386725"/>
              <a:gd name="connsiteX30" fmla="*/ 386104 w 407293"/>
              <a:gd name="connsiteY30" fmla="*/ 109401 h 386725"/>
              <a:gd name="connsiteX31" fmla="*/ 405670 w 407293"/>
              <a:gd name="connsiteY31" fmla="*/ 122031 h 386725"/>
              <a:gd name="connsiteX32" fmla="*/ 403500 w 407293"/>
              <a:gd name="connsiteY32" fmla="*/ 128559 h 386725"/>
              <a:gd name="connsiteX33" fmla="*/ 380278 w 407293"/>
              <a:gd name="connsiteY33" fmla="*/ 126993 h 386725"/>
              <a:gd name="connsiteX34" fmla="*/ 360436 w 407293"/>
              <a:gd name="connsiteY34" fmla="*/ 152074 h 386725"/>
              <a:gd name="connsiteX35" fmla="*/ 367294 w 407293"/>
              <a:gd name="connsiteY35" fmla="*/ 174308 h 386725"/>
              <a:gd name="connsiteX36" fmla="*/ 361441 w 407293"/>
              <a:gd name="connsiteY36" fmla="*/ 177892 h 386725"/>
              <a:gd name="connsiteX37" fmla="*/ 344677 w 407293"/>
              <a:gd name="connsiteY37" fmla="*/ 161786 h 386725"/>
              <a:gd name="connsiteX38" fmla="*/ 313317 w 407293"/>
              <a:gd name="connsiteY38" fmla="*/ 168216 h 386725"/>
              <a:gd name="connsiteX39" fmla="*/ 304290 w 407293"/>
              <a:gd name="connsiteY39" fmla="*/ 189667 h 386725"/>
              <a:gd name="connsiteX40" fmla="*/ 297504 w 407293"/>
              <a:gd name="connsiteY40" fmla="*/ 188680 h 386725"/>
              <a:gd name="connsiteX41" fmla="*/ 297478 w 407293"/>
              <a:gd name="connsiteY41" fmla="*/ 188680 h 386725"/>
              <a:gd name="connsiteX42" fmla="*/ 296473 w 407293"/>
              <a:gd name="connsiteY42" fmla="*/ 179102 h 386725"/>
              <a:gd name="connsiteX43" fmla="*/ 272673 w 407293"/>
              <a:gd name="connsiteY43" fmla="*/ 280721 h 386725"/>
              <a:gd name="connsiteX44" fmla="*/ 269222 w 407293"/>
              <a:gd name="connsiteY44" fmla="*/ 283470 h 386725"/>
              <a:gd name="connsiteX45" fmla="*/ 269222 w 407293"/>
              <a:gd name="connsiteY45" fmla="*/ 283470 h 386725"/>
              <a:gd name="connsiteX46" fmla="*/ 244035 w 407293"/>
              <a:gd name="connsiteY46" fmla="*/ 283470 h 386725"/>
              <a:gd name="connsiteX47" fmla="*/ 244035 w 407293"/>
              <a:gd name="connsiteY47" fmla="*/ 332198 h 386725"/>
              <a:gd name="connsiteX48" fmla="*/ 254850 w 407293"/>
              <a:gd name="connsiteY48" fmla="*/ 334822 h 386725"/>
              <a:gd name="connsiteX49" fmla="*/ 257500 w 407293"/>
              <a:gd name="connsiteY49" fmla="*/ 341154 h 386725"/>
              <a:gd name="connsiteX50" fmla="*/ 257500 w 407293"/>
              <a:gd name="connsiteY50" fmla="*/ 351969 h 386725"/>
              <a:gd name="connsiteX51" fmla="*/ 255135 w 407293"/>
              <a:gd name="connsiteY51" fmla="*/ 358017 h 386725"/>
              <a:gd name="connsiteX52" fmla="*/ 271899 w 407293"/>
              <a:gd name="connsiteY52" fmla="*/ 358017 h 386725"/>
              <a:gd name="connsiteX53" fmla="*/ 280846 w 407293"/>
              <a:gd name="connsiteY53" fmla="*/ 366964 h 386725"/>
              <a:gd name="connsiteX54" fmla="*/ 280846 w 407293"/>
              <a:gd name="connsiteY54" fmla="*/ 377779 h 386725"/>
              <a:gd name="connsiteX55" fmla="*/ 271899 w 407293"/>
              <a:gd name="connsiteY55" fmla="*/ 386726 h 386725"/>
              <a:gd name="connsiteX56" fmla="*/ 8947 w 407293"/>
              <a:gd name="connsiteY56" fmla="*/ 386726 h 386725"/>
              <a:gd name="connsiteX57" fmla="*/ 0 w 407293"/>
              <a:gd name="connsiteY57" fmla="*/ 377779 h 386725"/>
              <a:gd name="connsiteX58" fmla="*/ 0 w 407293"/>
              <a:gd name="connsiteY58" fmla="*/ 366964 h 386725"/>
              <a:gd name="connsiteX59" fmla="*/ 8947 w 407293"/>
              <a:gd name="connsiteY59" fmla="*/ 358044 h 386725"/>
              <a:gd name="connsiteX60" fmla="*/ 8947 w 407293"/>
              <a:gd name="connsiteY60" fmla="*/ 358044 h 386725"/>
              <a:gd name="connsiteX61" fmla="*/ 98463 w 407293"/>
              <a:gd name="connsiteY61" fmla="*/ 358044 h 386725"/>
              <a:gd name="connsiteX62" fmla="*/ 182366 w 407293"/>
              <a:gd name="connsiteY62" fmla="*/ 358044 h 386725"/>
              <a:gd name="connsiteX63" fmla="*/ 180000 w 407293"/>
              <a:gd name="connsiteY63" fmla="*/ 351996 h 386725"/>
              <a:gd name="connsiteX64" fmla="*/ 180000 w 407293"/>
              <a:gd name="connsiteY64" fmla="*/ 341181 h 386725"/>
              <a:gd name="connsiteX65" fmla="*/ 188947 w 407293"/>
              <a:gd name="connsiteY65" fmla="*/ 332234 h 386725"/>
              <a:gd name="connsiteX66" fmla="*/ 193457 w 407293"/>
              <a:gd name="connsiteY66" fmla="*/ 332234 h 386725"/>
              <a:gd name="connsiteX67" fmla="*/ 193457 w 407293"/>
              <a:gd name="connsiteY67" fmla="*/ 283505 h 386725"/>
              <a:gd name="connsiteX68" fmla="*/ 87399 w 407293"/>
              <a:gd name="connsiteY68" fmla="*/ 283505 h 386725"/>
              <a:gd name="connsiteX69" fmla="*/ 87399 w 407293"/>
              <a:gd name="connsiteY69" fmla="*/ 332234 h 386725"/>
              <a:gd name="connsiteX70" fmla="*/ 98214 w 407293"/>
              <a:gd name="connsiteY70" fmla="*/ 334858 h 386725"/>
              <a:gd name="connsiteX71" fmla="*/ 100837 w 407293"/>
              <a:gd name="connsiteY71" fmla="*/ 341190 h 386725"/>
              <a:gd name="connsiteX72" fmla="*/ 100837 w 407293"/>
              <a:gd name="connsiteY72" fmla="*/ 352005 h 386725"/>
              <a:gd name="connsiteX73" fmla="*/ 98463 w 407293"/>
              <a:gd name="connsiteY73" fmla="*/ 358044 h 386725"/>
              <a:gd name="connsiteX74" fmla="*/ 98463 w 407293"/>
              <a:gd name="connsiteY74" fmla="*/ 358044 h 386725"/>
              <a:gd name="connsiteX75" fmla="*/ 271917 w 407293"/>
              <a:gd name="connsiteY75" fmla="*/ 365159 h 386725"/>
              <a:gd name="connsiteX76" fmla="*/ 8947 w 407293"/>
              <a:gd name="connsiteY76" fmla="*/ 365159 h 386725"/>
              <a:gd name="connsiteX77" fmla="*/ 7106 w 407293"/>
              <a:gd name="connsiteY77" fmla="*/ 367000 h 386725"/>
              <a:gd name="connsiteX78" fmla="*/ 7106 w 407293"/>
              <a:gd name="connsiteY78" fmla="*/ 377814 h 386725"/>
              <a:gd name="connsiteX79" fmla="*/ 8947 w 407293"/>
              <a:gd name="connsiteY79" fmla="*/ 379629 h 386725"/>
              <a:gd name="connsiteX80" fmla="*/ 271917 w 407293"/>
              <a:gd name="connsiteY80" fmla="*/ 379629 h 386725"/>
              <a:gd name="connsiteX81" fmla="*/ 273758 w 407293"/>
              <a:gd name="connsiteY81" fmla="*/ 377814 h 386725"/>
              <a:gd name="connsiteX82" fmla="*/ 273758 w 407293"/>
              <a:gd name="connsiteY82" fmla="*/ 367000 h 386725"/>
              <a:gd name="connsiteX83" fmla="*/ 271917 w 407293"/>
              <a:gd name="connsiteY83" fmla="*/ 365159 h 386725"/>
              <a:gd name="connsiteX84" fmla="*/ 271917 w 407293"/>
              <a:gd name="connsiteY84" fmla="*/ 365159 h 386725"/>
              <a:gd name="connsiteX85" fmla="*/ 188947 w 407293"/>
              <a:gd name="connsiteY85" fmla="*/ 353837 h 386725"/>
              <a:gd name="connsiteX86" fmla="*/ 248571 w 407293"/>
              <a:gd name="connsiteY86" fmla="*/ 353837 h 386725"/>
              <a:gd name="connsiteX87" fmla="*/ 250385 w 407293"/>
              <a:gd name="connsiteY87" fmla="*/ 351996 h 386725"/>
              <a:gd name="connsiteX88" fmla="*/ 250385 w 407293"/>
              <a:gd name="connsiteY88" fmla="*/ 341181 h 386725"/>
              <a:gd name="connsiteX89" fmla="*/ 248571 w 407293"/>
              <a:gd name="connsiteY89" fmla="*/ 339340 h 386725"/>
              <a:gd name="connsiteX90" fmla="*/ 188947 w 407293"/>
              <a:gd name="connsiteY90" fmla="*/ 339340 h 386725"/>
              <a:gd name="connsiteX91" fmla="*/ 187106 w 407293"/>
              <a:gd name="connsiteY91" fmla="*/ 341181 h 386725"/>
              <a:gd name="connsiteX92" fmla="*/ 187106 w 407293"/>
              <a:gd name="connsiteY92" fmla="*/ 351996 h 386725"/>
              <a:gd name="connsiteX93" fmla="*/ 188947 w 407293"/>
              <a:gd name="connsiteY93" fmla="*/ 353837 h 386725"/>
              <a:gd name="connsiteX94" fmla="*/ 188947 w 407293"/>
              <a:gd name="connsiteY94" fmla="*/ 353837 h 386725"/>
              <a:gd name="connsiteX95" fmla="*/ 127456 w 407293"/>
              <a:gd name="connsiteY95" fmla="*/ 115165 h 386725"/>
              <a:gd name="connsiteX96" fmla="*/ 134367 w 407293"/>
              <a:gd name="connsiteY96" fmla="*/ 116828 h 386725"/>
              <a:gd name="connsiteX97" fmla="*/ 129706 w 407293"/>
              <a:gd name="connsiteY97" fmla="*/ 135834 h 386725"/>
              <a:gd name="connsiteX98" fmla="*/ 169088 w 407293"/>
              <a:gd name="connsiteY98" fmla="*/ 135834 h 386725"/>
              <a:gd name="connsiteX99" fmla="*/ 174157 w 407293"/>
              <a:gd name="connsiteY99" fmla="*/ 115165 h 386725"/>
              <a:gd name="connsiteX100" fmla="*/ 181041 w 407293"/>
              <a:gd name="connsiteY100" fmla="*/ 116828 h 386725"/>
              <a:gd name="connsiteX101" fmla="*/ 176381 w 407293"/>
              <a:gd name="connsiteY101" fmla="*/ 135834 h 386725"/>
              <a:gd name="connsiteX102" fmla="*/ 215762 w 407293"/>
              <a:gd name="connsiteY102" fmla="*/ 135834 h 386725"/>
              <a:gd name="connsiteX103" fmla="*/ 220831 w 407293"/>
              <a:gd name="connsiteY103" fmla="*/ 115165 h 386725"/>
              <a:gd name="connsiteX104" fmla="*/ 227742 w 407293"/>
              <a:gd name="connsiteY104" fmla="*/ 116828 h 386725"/>
              <a:gd name="connsiteX105" fmla="*/ 223082 w 407293"/>
              <a:gd name="connsiteY105" fmla="*/ 135834 h 386725"/>
              <a:gd name="connsiteX106" fmla="*/ 262463 w 407293"/>
              <a:gd name="connsiteY106" fmla="*/ 135834 h 386725"/>
              <a:gd name="connsiteX107" fmla="*/ 267533 w 407293"/>
              <a:gd name="connsiteY107" fmla="*/ 115165 h 386725"/>
              <a:gd name="connsiteX108" fmla="*/ 274416 w 407293"/>
              <a:gd name="connsiteY108" fmla="*/ 116828 h 386725"/>
              <a:gd name="connsiteX109" fmla="*/ 269756 w 407293"/>
              <a:gd name="connsiteY109" fmla="*/ 135834 h 386725"/>
              <a:gd name="connsiteX110" fmla="*/ 281478 w 407293"/>
              <a:gd name="connsiteY110" fmla="*/ 135834 h 386725"/>
              <a:gd name="connsiteX111" fmla="*/ 281478 w 407293"/>
              <a:gd name="connsiteY111" fmla="*/ 142940 h 386725"/>
              <a:gd name="connsiteX112" fmla="*/ 267986 w 407293"/>
              <a:gd name="connsiteY112" fmla="*/ 142940 h 386725"/>
              <a:gd name="connsiteX113" fmla="*/ 257829 w 407293"/>
              <a:gd name="connsiteY113" fmla="*/ 184385 h 386725"/>
              <a:gd name="connsiteX114" fmla="*/ 269454 w 407293"/>
              <a:gd name="connsiteY114" fmla="*/ 184385 h 386725"/>
              <a:gd name="connsiteX115" fmla="*/ 269454 w 407293"/>
              <a:gd name="connsiteY115" fmla="*/ 191491 h 386725"/>
              <a:gd name="connsiteX116" fmla="*/ 256095 w 407293"/>
              <a:gd name="connsiteY116" fmla="*/ 191491 h 386725"/>
              <a:gd name="connsiteX117" fmla="*/ 245938 w 407293"/>
              <a:gd name="connsiteY117" fmla="*/ 232935 h 386725"/>
              <a:gd name="connsiteX118" fmla="*/ 257483 w 407293"/>
              <a:gd name="connsiteY118" fmla="*/ 232935 h 386725"/>
              <a:gd name="connsiteX119" fmla="*/ 257483 w 407293"/>
              <a:gd name="connsiteY119" fmla="*/ 240041 h 386725"/>
              <a:gd name="connsiteX120" fmla="*/ 244195 w 407293"/>
              <a:gd name="connsiteY120" fmla="*/ 240041 h 386725"/>
              <a:gd name="connsiteX121" fmla="*/ 239126 w 407293"/>
              <a:gd name="connsiteY121" fmla="*/ 260711 h 386725"/>
              <a:gd name="connsiteX122" fmla="*/ 232215 w 407293"/>
              <a:gd name="connsiteY122" fmla="*/ 259047 h 386725"/>
              <a:gd name="connsiteX123" fmla="*/ 236876 w 407293"/>
              <a:gd name="connsiteY123" fmla="*/ 240041 h 386725"/>
              <a:gd name="connsiteX124" fmla="*/ 197494 w 407293"/>
              <a:gd name="connsiteY124" fmla="*/ 240041 h 386725"/>
              <a:gd name="connsiteX125" fmla="*/ 192425 w 407293"/>
              <a:gd name="connsiteY125" fmla="*/ 260711 h 386725"/>
              <a:gd name="connsiteX126" fmla="*/ 185541 w 407293"/>
              <a:gd name="connsiteY126" fmla="*/ 259047 h 386725"/>
              <a:gd name="connsiteX127" fmla="*/ 190184 w 407293"/>
              <a:gd name="connsiteY127" fmla="*/ 240041 h 386725"/>
              <a:gd name="connsiteX128" fmla="*/ 150829 w 407293"/>
              <a:gd name="connsiteY128" fmla="*/ 240041 h 386725"/>
              <a:gd name="connsiteX129" fmla="*/ 145733 w 407293"/>
              <a:gd name="connsiteY129" fmla="*/ 260711 h 386725"/>
              <a:gd name="connsiteX130" fmla="*/ 138849 w 407293"/>
              <a:gd name="connsiteY130" fmla="*/ 259047 h 386725"/>
              <a:gd name="connsiteX131" fmla="*/ 143509 w 407293"/>
              <a:gd name="connsiteY131" fmla="*/ 240041 h 386725"/>
              <a:gd name="connsiteX132" fmla="*/ 104128 w 407293"/>
              <a:gd name="connsiteY132" fmla="*/ 240041 h 386725"/>
              <a:gd name="connsiteX133" fmla="*/ 99058 w 407293"/>
              <a:gd name="connsiteY133" fmla="*/ 260711 h 386725"/>
              <a:gd name="connsiteX134" fmla="*/ 92175 w 407293"/>
              <a:gd name="connsiteY134" fmla="*/ 259047 h 386725"/>
              <a:gd name="connsiteX135" fmla="*/ 96817 w 407293"/>
              <a:gd name="connsiteY135" fmla="*/ 240041 h 386725"/>
              <a:gd name="connsiteX136" fmla="*/ 57471 w 407293"/>
              <a:gd name="connsiteY136" fmla="*/ 240041 h 386725"/>
              <a:gd name="connsiteX137" fmla="*/ 52375 w 407293"/>
              <a:gd name="connsiteY137" fmla="*/ 260711 h 386725"/>
              <a:gd name="connsiteX138" fmla="*/ 45491 w 407293"/>
              <a:gd name="connsiteY138" fmla="*/ 259047 h 386725"/>
              <a:gd name="connsiteX139" fmla="*/ 50152 w 407293"/>
              <a:gd name="connsiteY139" fmla="*/ 240041 h 386725"/>
              <a:gd name="connsiteX140" fmla="*/ 38652 w 407293"/>
              <a:gd name="connsiteY140" fmla="*/ 240041 h 386725"/>
              <a:gd name="connsiteX141" fmla="*/ 38652 w 407293"/>
              <a:gd name="connsiteY141" fmla="*/ 232935 h 386725"/>
              <a:gd name="connsiteX142" fmla="*/ 51886 w 407293"/>
              <a:gd name="connsiteY142" fmla="*/ 232935 h 386725"/>
              <a:gd name="connsiteX143" fmla="*/ 62043 w 407293"/>
              <a:gd name="connsiteY143" fmla="*/ 191491 h 386725"/>
              <a:gd name="connsiteX144" fmla="*/ 50650 w 407293"/>
              <a:gd name="connsiteY144" fmla="*/ 191491 h 386725"/>
              <a:gd name="connsiteX145" fmla="*/ 50650 w 407293"/>
              <a:gd name="connsiteY145" fmla="*/ 184385 h 386725"/>
              <a:gd name="connsiteX146" fmla="*/ 63786 w 407293"/>
              <a:gd name="connsiteY146" fmla="*/ 184385 h 386725"/>
              <a:gd name="connsiteX147" fmla="*/ 73943 w 407293"/>
              <a:gd name="connsiteY147" fmla="*/ 142940 h 386725"/>
              <a:gd name="connsiteX148" fmla="*/ 62621 w 407293"/>
              <a:gd name="connsiteY148" fmla="*/ 142940 h 386725"/>
              <a:gd name="connsiteX149" fmla="*/ 62621 w 407293"/>
              <a:gd name="connsiteY149" fmla="*/ 135834 h 386725"/>
              <a:gd name="connsiteX150" fmla="*/ 75704 w 407293"/>
              <a:gd name="connsiteY150" fmla="*/ 135834 h 386725"/>
              <a:gd name="connsiteX151" fmla="*/ 80773 w 407293"/>
              <a:gd name="connsiteY151" fmla="*/ 115165 h 386725"/>
              <a:gd name="connsiteX152" fmla="*/ 87657 w 407293"/>
              <a:gd name="connsiteY152" fmla="*/ 116828 h 386725"/>
              <a:gd name="connsiteX153" fmla="*/ 82996 w 407293"/>
              <a:gd name="connsiteY153" fmla="*/ 135834 h 386725"/>
              <a:gd name="connsiteX154" fmla="*/ 122378 w 407293"/>
              <a:gd name="connsiteY154" fmla="*/ 135834 h 386725"/>
              <a:gd name="connsiteX155" fmla="*/ 127456 w 407293"/>
              <a:gd name="connsiteY155" fmla="*/ 115165 h 386725"/>
              <a:gd name="connsiteX156" fmla="*/ 127963 w 407293"/>
              <a:gd name="connsiteY156" fmla="*/ 142949 h 386725"/>
              <a:gd name="connsiteX157" fmla="*/ 117806 w 407293"/>
              <a:gd name="connsiteY157" fmla="*/ 184393 h 386725"/>
              <a:gd name="connsiteX158" fmla="*/ 157161 w 407293"/>
              <a:gd name="connsiteY158" fmla="*/ 184393 h 386725"/>
              <a:gd name="connsiteX159" fmla="*/ 167318 w 407293"/>
              <a:gd name="connsiteY159" fmla="*/ 142949 h 386725"/>
              <a:gd name="connsiteX160" fmla="*/ 127963 w 407293"/>
              <a:gd name="connsiteY160" fmla="*/ 142949 h 386725"/>
              <a:gd name="connsiteX161" fmla="*/ 116037 w 407293"/>
              <a:gd name="connsiteY161" fmla="*/ 191508 h 386725"/>
              <a:gd name="connsiteX162" fmla="*/ 105880 w 407293"/>
              <a:gd name="connsiteY162" fmla="*/ 232953 h 386725"/>
              <a:gd name="connsiteX163" fmla="*/ 145261 w 407293"/>
              <a:gd name="connsiteY163" fmla="*/ 232953 h 386725"/>
              <a:gd name="connsiteX164" fmla="*/ 155418 w 407293"/>
              <a:gd name="connsiteY164" fmla="*/ 191508 h 386725"/>
              <a:gd name="connsiteX165" fmla="*/ 116037 w 407293"/>
              <a:gd name="connsiteY165" fmla="*/ 191508 h 386725"/>
              <a:gd name="connsiteX166" fmla="*/ 98596 w 407293"/>
              <a:gd name="connsiteY166" fmla="*/ 232953 h 386725"/>
              <a:gd name="connsiteX167" fmla="*/ 108753 w 407293"/>
              <a:gd name="connsiteY167" fmla="*/ 191508 h 386725"/>
              <a:gd name="connsiteX168" fmla="*/ 69371 w 407293"/>
              <a:gd name="connsiteY168" fmla="*/ 191508 h 386725"/>
              <a:gd name="connsiteX169" fmla="*/ 59215 w 407293"/>
              <a:gd name="connsiteY169" fmla="*/ 232953 h 386725"/>
              <a:gd name="connsiteX170" fmla="*/ 98596 w 407293"/>
              <a:gd name="connsiteY170" fmla="*/ 232953 h 386725"/>
              <a:gd name="connsiteX171" fmla="*/ 110496 w 407293"/>
              <a:gd name="connsiteY171" fmla="*/ 184393 h 386725"/>
              <a:gd name="connsiteX172" fmla="*/ 120652 w 407293"/>
              <a:gd name="connsiteY172" fmla="*/ 142949 h 386725"/>
              <a:gd name="connsiteX173" fmla="*/ 81271 w 407293"/>
              <a:gd name="connsiteY173" fmla="*/ 142949 h 386725"/>
              <a:gd name="connsiteX174" fmla="*/ 71114 w 407293"/>
              <a:gd name="connsiteY174" fmla="*/ 184393 h 386725"/>
              <a:gd name="connsiteX175" fmla="*/ 110496 w 407293"/>
              <a:gd name="connsiteY175" fmla="*/ 184393 h 386725"/>
              <a:gd name="connsiteX176" fmla="*/ 260693 w 407293"/>
              <a:gd name="connsiteY176" fmla="*/ 142949 h 386725"/>
              <a:gd name="connsiteX177" fmla="*/ 221312 w 407293"/>
              <a:gd name="connsiteY177" fmla="*/ 142949 h 386725"/>
              <a:gd name="connsiteX178" fmla="*/ 211155 w 407293"/>
              <a:gd name="connsiteY178" fmla="*/ 184393 h 386725"/>
              <a:gd name="connsiteX179" fmla="*/ 250510 w 407293"/>
              <a:gd name="connsiteY179" fmla="*/ 184393 h 386725"/>
              <a:gd name="connsiteX180" fmla="*/ 260693 w 407293"/>
              <a:gd name="connsiteY180" fmla="*/ 142949 h 386725"/>
              <a:gd name="connsiteX181" fmla="*/ 214010 w 407293"/>
              <a:gd name="connsiteY181" fmla="*/ 142949 h 386725"/>
              <a:gd name="connsiteX182" fmla="*/ 174629 w 407293"/>
              <a:gd name="connsiteY182" fmla="*/ 142949 h 386725"/>
              <a:gd name="connsiteX183" fmla="*/ 164472 w 407293"/>
              <a:gd name="connsiteY183" fmla="*/ 184393 h 386725"/>
              <a:gd name="connsiteX184" fmla="*/ 203853 w 407293"/>
              <a:gd name="connsiteY184" fmla="*/ 184393 h 386725"/>
              <a:gd name="connsiteX185" fmla="*/ 214010 w 407293"/>
              <a:gd name="connsiteY185" fmla="*/ 142949 h 386725"/>
              <a:gd name="connsiteX186" fmla="*/ 152572 w 407293"/>
              <a:gd name="connsiteY186" fmla="*/ 232953 h 386725"/>
              <a:gd name="connsiteX187" fmla="*/ 191953 w 407293"/>
              <a:gd name="connsiteY187" fmla="*/ 232953 h 386725"/>
              <a:gd name="connsiteX188" fmla="*/ 202110 w 407293"/>
              <a:gd name="connsiteY188" fmla="*/ 191508 h 386725"/>
              <a:gd name="connsiteX189" fmla="*/ 162729 w 407293"/>
              <a:gd name="connsiteY189" fmla="*/ 191508 h 386725"/>
              <a:gd name="connsiteX190" fmla="*/ 152572 w 407293"/>
              <a:gd name="connsiteY190" fmla="*/ 232953 h 386725"/>
              <a:gd name="connsiteX191" fmla="*/ 199229 w 407293"/>
              <a:gd name="connsiteY191" fmla="*/ 232953 h 386725"/>
              <a:gd name="connsiteX192" fmla="*/ 238610 w 407293"/>
              <a:gd name="connsiteY192" fmla="*/ 232953 h 386725"/>
              <a:gd name="connsiteX193" fmla="*/ 248767 w 407293"/>
              <a:gd name="connsiteY193" fmla="*/ 191508 h 386725"/>
              <a:gd name="connsiteX194" fmla="*/ 209385 w 407293"/>
              <a:gd name="connsiteY194" fmla="*/ 191508 h 386725"/>
              <a:gd name="connsiteX195" fmla="*/ 199229 w 407293"/>
              <a:gd name="connsiteY195" fmla="*/ 232953 h 386725"/>
              <a:gd name="connsiteX196" fmla="*/ 250590 w 407293"/>
              <a:gd name="connsiteY196" fmla="*/ 92379 h 386725"/>
              <a:gd name="connsiteX197" fmla="*/ 268164 w 407293"/>
              <a:gd name="connsiteY197" fmla="*/ 92379 h 386725"/>
              <a:gd name="connsiteX198" fmla="*/ 304868 w 407293"/>
              <a:gd name="connsiteY198" fmla="*/ 47706 h 386725"/>
              <a:gd name="connsiteX199" fmla="*/ 339385 w 407293"/>
              <a:gd name="connsiteY199" fmla="*/ 54340 h 386725"/>
              <a:gd name="connsiteX200" fmla="*/ 359129 w 407293"/>
              <a:gd name="connsiteY200" fmla="*/ 83458 h 386725"/>
              <a:gd name="connsiteX201" fmla="*/ 352494 w 407293"/>
              <a:gd name="connsiteY201" fmla="*/ 117975 h 386725"/>
              <a:gd name="connsiteX202" fmla="*/ 306131 w 407293"/>
              <a:gd name="connsiteY202" fmla="*/ 137968 h 386725"/>
              <a:gd name="connsiteX203" fmla="*/ 301062 w 407293"/>
              <a:gd name="connsiteY203" fmla="*/ 159678 h 386725"/>
              <a:gd name="connsiteX204" fmla="*/ 301596 w 407293"/>
              <a:gd name="connsiteY204" fmla="*/ 161670 h 386725"/>
              <a:gd name="connsiteX205" fmla="*/ 303107 w 407293"/>
              <a:gd name="connsiteY205" fmla="*/ 174299 h 386725"/>
              <a:gd name="connsiteX206" fmla="*/ 306816 w 407293"/>
              <a:gd name="connsiteY206" fmla="*/ 165503 h 386725"/>
              <a:gd name="connsiteX207" fmla="*/ 349622 w 407293"/>
              <a:gd name="connsiteY207" fmla="*/ 156707 h 386725"/>
              <a:gd name="connsiteX208" fmla="*/ 356479 w 407293"/>
              <a:gd name="connsiteY208" fmla="*/ 163315 h 386725"/>
              <a:gd name="connsiteX209" fmla="*/ 353677 w 407293"/>
              <a:gd name="connsiteY209" fmla="*/ 154190 h 386725"/>
              <a:gd name="connsiteX210" fmla="*/ 380776 w 407293"/>
              <a:gd name="connsiteY210" fmla="*/ 119932 h 386725"/>
              <a:gd name="connsiteX211" fmla="*/ 390284 w 407293"/>
              <a:gd name="connsiteY211" fmla="*/ 120590 h 386725"/>
              <a:gd name="connsiteX212" fmla="*/ 382288 w 407293"/>
              <a:gd name="connsiteY212" fmla="*/ 115423 h 386725"/>
              <a:gd name="connsiteX213" fmla="*/ 381052 w 407293"/>
              <a:gd name="connsiteY213" fmla="*/ 71754 h 386725"/>
              <a:gd name="connsiteX214" fmla="*/ 388745 w 407293"/>
              <a:gd name="connsiteY214" fmla="*/ 66133 h 386725"/>
              <a:gd name="connsiteX215" fmla="*/ 379265 w 407293"/>
              <a:gd name="connsiteY215" fmla="*/ 67316 h 386725"/>
              <a:gd name="connsiteX216" fmla="*/ 350244 w 407293"/>
              <a:gd name="connsiteY216" fmla="*/ 34667 h 386725"/>
              <a:gd name="connsiteX217" fmla="*/ 352539 w 407293"/>
              <a:gd name="connsiteY217" fmla="*/ 25418 h 386725"/>
              <a:gd name="connsiteX218" fmla="*/ 346055 w 407293"/>
              <a:gd name="connsiteY218" fmla="*/ 32399 h 386725"/>
              <a:gd name="connsiteX219" fmla="*/ 302823 w 407293"/>
              <a:gd name="connsiteY219" fmla="*/ 26049 h 386725"/>
              <a:gd name="connsiteX220" fmla="*/ 298634 w 407293"/>
              <a:gd name="connsiteY220" fmla="*/ 17476 h 386725"/>
              <a:gd name="connsiteX221" fmla="*/ 298154 w 407293"/>
              <a:gd name="connsiteY221" fmla="*/ 27001 h 386725"/>
              <a:gd name="connsiteX222" fmla="*/ 260942 w 407293"/>
              <a:gd name="connsiteY222" fmla="*/ 49920 h 386725"/>
              <a:gd name="connsiteX223" fmla="*/ 252244 w 407293"/>
              <a:gd name="connsiteY223" fmla="*/ 46060 h 386725"/>
              <a:gd name="connsiteX224" fmla="*/ 257989 w 407293"/>
              <a:gd name="connsiteY224" fmla="*/ 53647 h 386725"/>
              <a:gd name="connsiteX225" fmla="*/ 250590 w 407293"/>
              <a:gd name="connsiteY225" fmla="*/ 92379 h 386725"/>
              <a:gd name="connsiteX226" fmla="*/ 250590 w 407293"/>
              <a:gd name="connsiteY226" fmla="*/ 92379 h 386725"/>
              <a:gd name="connsiteX227" fmla="*/ 275270 w 407293"/>
              <a:gd name="connsiteY227" fmla="*/ 92379 h 386725"/>
              <a:gd name="connsiteX228" fmla="*/ 312330 w 407293"/>
              <a:gd name="connsiteY228" fmla="*/ 92379 h 386725"/>
              <a:gd name="connsiteX229" fmla="*/ 315737 w 407293"/>
              <a:gd name="connsiteY229" fmla="*/ 96941 h 386725"/>
              <a:gd name="connsiteX230" fmla="*/ 307768 w 407293"/>
              <a:gd name="connsiteY230" fmla="*/ 131049 h 386725"/>
              <a:gd name="connsiteX231" fmla="*/ 346571 w 407293"/>
              <a:gd name="connsiteY231" fmla="*/ 114080 h 386725"/>
              <a:gd name="connsiteX232" fmla="*/ 335507 w 407293"/>
              <a:gd name="connsiteY232" fmla="*/ 60255 h 386725"/>
              <a:gd name="connsiteX233" fmla="*/ 283123 w 407293"/>
              <a:gd name="connsiteY233" fmla="*/ 69308 h 386725"/>
              <a:gd name="connsiteX234" fmla="*/ 275270 w 407293"/>
              <a:gd name="connsiteY234" fmla="*/ 92379 h 386725"/>
              <a:gd name="connsiteX235" fmla="*/ 275270 w 407293"/>
              <a:gd name="connsiteY235" fmla="*/ 92379 h 386725"/>
              <a:gd name="connsiteX236" fmla="*/ 236947 w 407293"/>
              <a:gd name="connsiteY236" fmla="*/ 283496 h 386725"/>
              <a:gd name="connsiteX237" fmla="*/ 200572 w 407293"/>
              <a:gd name="connsiteY237" fmla="*/ 283496 h 386725"/>
              <a:gd name="connsiteX238" fmla="*/ 200572 w 407293"/>
              <a:gd name="connsiteY238" fmla="*/ 332225 h 386725"/>
              <a:gd name="connsiteX239" fmla="*/ 236947 w 407293"/>
              <a:gd name="connsiteY239" fmla="*/ 332225 h 386725"/>
              <a:gd name="connsiteX240" fmla="*/ 236947 w 407293"/>
              <a:gd name="connsiteY240" fmla="*/ 283496 h 386725"/>
              <a:gd name="connsiteX241" fmla="*/ 80293 w 407293"/>
              <a:gd name="connsiteY241" fmla="*/ 283496 h 386725"/>
              <a:gd name="connsiteX242" fmla="*/ 43917 w 407293"/>
              <a:gd name="connsiteY242" fmla="*/ 283496 h 386725"/>
              <a:gd name="connsiteX243" fmla="*/ 43917 w 407293"/>
              <a:gd name="connsiteY243" fmla="*/ 332225 h 386725"/>
              <a:gd name="connsiteX244" fmla="*/ 80293 w 407293"/>
              <a:gd name="connsiteY244" fmla="*/ 332225 h 386725"/>
              <a:gd name="connsiteX245" fmla="*/ 80293 w 407293"/>
              <a:gd name="connsiteY245" fmla="*/ 283496 h 386725"/>
              <a:gd name="connsiteX246" fmla="*/ 307839 w 407293"/>
              <a:gd name="connsiteY246" fmla="*/ 99485 h 386725"/>
              <a:gd name="connsiteX247" fmla="*/ 53692 w 407293"/>
              <a:gd name="connsiteY247" fmla="*/ 99485 h 386725"/>
              <a:gd name="connsiteX248" fmla="*/ 12273 w 407293"/>
              <a:gd name="connsiteY248" fmla="*/ 276390 h 386725"/>
              <a:gd name="connsiteX249" fmla="*/ 266421 w 407293"/>
              <a:gd name="connsiteY249" fmla="*/ 276390 h 386725"/>
              <a:gd name="connsiteX250" fmla="*/ 307839 w 407293"/>
              <a:gd name="connsiteY250" fmla="*/ 99485 h 386725"/>
              <a:gd name="connsiteX251" fmla="*/ 32284 w 407293"/>
              <a:gd name="connsiteY251" fmla="*/ 353837 h 386725"/>
              <a:gd name="connsiteX252" fmla="*/ 91881 w 407293"/>
              <a:gd name="connsiteY252" fmla="*/ 353837 h 386725"/>
              <a:gd name="connsiteX253" fmla="*/ 93722 w 407293"/>
              <a:gd name="connsiteY253" fmla="*/ 351996 h 386725"/>
              <a:gd name="connsiteX254" fmla="*/ 93722 w 407293"/>
              <a:gd name="connsiteY254" fmla="*/ 341181 h 386725"/>
              <a:gd name="connsiteX255" fmla="*/ 91881 w 407293"/>
              <a:gd name="connsiteY255" fmla="*/ 339340 h 386725"/>
              <a:gd name="connsiteX256" fmla="*/ 32284 w 407293"/>
              <a:gd name="connsiteY256" fmla="*/ 339340 h 386725"/>
              <a:gd name="connsiteX257" fmla="*/ 30443 w 407293"/>
              <a:gd name="connsiteY257" fmla="*/ 341181 h 386725"/>
              <a:gd name="connsiteX258" fmla="*/ 30443 w 407293"/>
              <a:gd name="connsiteY258" fmla="*/ 351996 h 386725"/>
              <a:gd name="connsiteX259" fmla="*/ 32284 w 407293"/>
              <a:gd name="connsiteY259" fmla="*/ 353837 h 386725"/>
              <a:gd name="connsiteX260" fmla="*/ 32284 w 407293"/>
              <a:gd name="connsiteY260" fmla="*/ 353837 h 38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407293" h="386725">
                <a:moveTo>
                  <a:pt x="8947" y="358044"/>
                </a:moveTo>
                <a:lnTo>
                  <a:pt x="25712" y="358044"/>
                </a:lnTo>
                <a:cubicBezTo>
                  <a:pt x="24253" y="356452"/>
                  <a:pt x="23346" y="354308"/>
                  <a:pt x="23346" y="351996"/>
                </a:cubicBezTo>
                <a:lnTo>
                  <a:pt x="23346" y="341181"/>
                </a:lnTo>
                <a:cubicBezTo>
                  <a:pt x="23346" y="336263"/>
                  <a:pt x="27384" y="332234"/>
                  <a:pt x="32293" y="332234"/>
                </a:cubicBezTo>
                <a:lnTo>
                  <a:pt x="36802" y="332234"/>
                </a:lnTo>
                <a:lnTo>
                  <a:pt x="36802" y="283505"/>
                </a:lnTo>
                <a:lnTo>
                  <a:pt x="7782" y="283505"/>
                </a:lnTo>
                <a:cubicBezTo>
                  <a:pt x="5514" y="283505"/>
                  <a:pt x="3726" y="281388"/>
                  <a:pt x="4376" y="278969"/>
                </a:cubicBezTo>
                <a:lnTo>
                  <a:pt x="47413" y="95136"/>
                </a:lnTo>
                <a:cubicBezTo>
                  <a:pt x="47795" y="93499"/>
                  <a:pt x="49254" y="92388"/>
                  <a:pt x="50863" y="92388"/>
                </a:cubicBezTo>
                <a:lnTo>
                  <a:pt x="50863" y="92388"/>
                </a:lnTo>
                <a:lnTo>
                  <a:pt x="228098" y="92388"/>
                </a:lnTo>
                <a:lnTo>
                  <a:pt x="242265" y="88306"/>
                </a:lnTo>
                <a:cubicBezTo>
                  <a:pt x="255428" y="84499"/>
                  <a:pt x="260622" y="68864"/>
                  <a:pt x="252324" y="57925"/>
                </a:cubicBezTo>
                <a:lnTo>
                  <a:pt x="238281" y="39354"/>
                </a:lnTo>
                <a:cubicBezTo>
                  <a:pt x="236066" y="36455"/>
                  <a:pt x="239215" y="32524"/>
                  <a:pt x="242541" y="33983"/>
                </a:cubicBezTo>
                <a:lnTo>
                  <a:pt x="263815" y="43383"/>
                </a:lnTo>
                <a:cubicBezTo>
                  <a:pt x="276346" y="48933"/>
                  <a:pt x="290389" y="40306"/>
                  <a:pt x="291065" y="26619"/>
                </a:cubicBezTo>
                <a:lnTo>
                  <a:pt x="292204" y="3370"/>
                </a:lnTo>
                <a:cubicBezTo>
                  <a:pt x="292382" y="-258"/>
                  <a:pt x="297398" y="-1397"/>
                  <a:pt x="299034" y="2161"/>
                </a:cubicBezTo>
                <a:lnTo>
                  <a:pt x="309191" y="22883"/>
                </a:lnTo>
                <a:cubicBezTo>
                  <a:pt x="315194" y="35183"/>
                  <a:pt x="331523" y="37558"/>
                  <a:pt x="340826" y="27526"/>
                </a:cubicBezTo>
                <a:lnTo>
                  <a:pt x="356657" y="10459"/>
                </a:lnTo>
                <a:cubicBezTo>
                  <a:pt x="359156" y="7791"/>
                  <a:pt x="363612" y="10183"/>
                  <a:pt x="362678" y="13812"/>
                </a:cubicBezTo>
                <a:lnTo>
                  <a:pt x="357110" y="36322"/>
                </a:lnTo>
                <a:cubicBezTo>
                  <a:pt x="353828" y="49636"/>
                  <a:pt x="364803" y="61936"/>
                  <a:pt x="378384" y="60219"/>
                </a:cubicBezTo>
                <a:lnTo>
                  <a:pt x="401481" y="57320"/>
                </a:lnTo>
                <a:cubicBezTo>
                  <a:pt x="405065" y="56893"/>
                  <a:pt x="407155" y="61660"/>
                  <a:pt x="403722" y="63901"/>
                </a:cubicBezTo>
                <a:lnTo>
                  <a:pt x="385197" y="77437"/>
                </a:lnTo>
                <a:cubicBezTo>
                  <a:pt x="374151" y="85477"/>
                  <a:pt x="374631" y="101993"/>
                  <a:pt x="386104" y="109401"/>
                </a:cubicBezTo>
                <a:lnTo>
                  <a:pt x="405670" y="122031"/>
                </a:lnTo>
                <a:cubicBezTo>
                  <a:pt x="408747" y="124023"/>
                  <a:pt x="407129" y="128816"/>
                  <a:pt x="403500" y="128559"/>
                </a:cubicBezTo>
                <a:lnTo>
                  <a:pt x="380278" y="126993"/>
                </a:lnTo>
                <a:cubicBezTo>
                  <a:pt x="366618" y="126059"/>
                  <a:pt x="356381" y="138964"/>
                  <a:pt x="360436" y="152074"/>
                </a:cubicBezTo>
                <a:lnTo>
                  <a:pt x="367294" y="174308"/>
                </a:lnTo>
                <a:cubicBezTo>
                  <a:pt x="368352" y="177759"/>
                  <a:pt x="364092" y="180436"/>
                  <a:pt x="361441" y="177892"/>
                </a:cubicBezTo>
                <a:cubicBezTo>
                  <a:pt x="355821" y="172600"/>
                  <a:pt x="350244" y="167148"/>
                  <a:pt x="344677" y="161786"/>
                </a:cubicBezTo>
                <a:cubicBezTo>
                  <a:pt x="334796" y="152278"/>
                  <a:pt x="318636" y="155613"/>
                  <a:pt x="313317" y="168216"/>
                </a:cubicBezTo>
                <a:lnTo>
                  <a:pt x="304290" y="189667"/>
                </a:lnTo>
                <a:cubicBezTo>
                  <a:pt x="302876" y="193047"/>
                  <a:pt x="297887" y="192291"/>
                  <a:pt x="297504" y="188680"/>
                </a:cubicBezTo>
                <a:lnTo>
                  <a:pt x="297478" y="188680"/>
                </a:lnTo>
                <a:lnTo>
                  <a:pt x="296473" y="179102"/>
                </a:lnTo>
                <a:lnTo>
                  <a:pt x="272673" y="280721"/>
                </a:lnTo>
                <a:cubicBezTo>
                  <a:pt x="272291" y="282358"/>
                  <a:pt x="270832" y="283470"/>
                  <a:pt x="269222" y="283470"/>
                </a:cubicBezTo>
                <a:lnTo>
                  <a:pt x="269222" y="283470"/>
                </a:lnTo>
                <a:lnTo>
                  <a:pt x="244035" y="283470"/>
                </a:lnTo>
                <a:lnTo>
                  <a:pt x="244035" y="332198"/>
                </a:lnTo>
                <a:cubicBezTo>
                  <a:pt x="248295" y="332198"/>
                  <a:pt x="251702" y="331665"/>
                  <a:pt x="254850" y="334822"/>
                </a:cubicBezTo>
                <a:cubicBezTo>
                  <a:pt x="256486" y="336458"/>
                  <a:pt x="257500" y="338682"/>
                  <a:pt x="257500" y="341154"/>
                </a:cubicBezTo>
                <a:lnTo>
                  <a:pt x="257500" y="351969"/>
                </a:lnTo>
                <a:cubicBezTo>
                  <a:pt x="257500" y="354290"/>
                  <a:pt x="256593" y="356434"/>
                  <a:pt x="255135" y="358017"/>
                </a:cubicBezTo>
                <a:lnTo>
                  <a:pt x="271899" y="358017"/>
                </a:lnTo>
                <a:cubicBezTo>
                  <a:pt x="276818" y="358017"/>
                  <a:pt x="280846" y="362055"/>
                  <a:pt x="280846" y="366964"/>
                </a:cubicBezTo>
                <a:lnTo>
                  <a:pt x="280846" y="377779"/>
                </a:lnTo>
                <a:cubicBezTo>
                  <a:pt x="280846" y="382670"/>
                  <a:pt x="276809" y="386726"/>
                  <a:pt x="271899" y="386726"/>
                </a:cubicBezTo>
                <a:lnTo>
                  <a:pt x="8947" y="386726"/>
                </a:lnTo>
                <a:cubicBezTo>
                  <a:pt x="4029" y="386726"/>
                  <a:pt x="0" y="382670"/>
                  <a:pt x="0" y="377779"/>
                </a:cubicBezTo>
                <a:lnTo>
                  <a:pt x="0" y="366964"/>
                </a:lnTo>
                <a:cubicBezTo>
                  <a:pt x="-9" y="362081"/>
                  <a:pt x="4029" y="358044"/>
                  <a:pt x="8947" y="358044"/>
                </a:cubicBezTo>
                <a:lnTo>
                  <a:pt x="8947" y="358044"/>
                </a:lnTo>
                <a:close/>
                <a:moveTo>
                  <a:pt x="98463" y="358044"/>
                </a:moveTo>
                <a:lnTo>
                  <a:pt x="182366" y="358044"/>
                </a:lnTo>
                <a:cubicBezTo>
                  <a:pt x="180907" y="356452"/>
                  <a:pt x="180000" y="354308"/>
                  <a:pt x="180000" y="351996"/>
                </a:cubicBezTo>
                <a:lnTo>
                  <a:pt x="180000" y="341181"/>
                </a:lnTo>
                <a:cubicBezTo>
                  <a:pt x="180000" y="336263"/>
                  <a:pt x="184038" y="332234"/>
                  <a:pt x="188947" y="332234"/>
                </a:cubicBezTo>
                <a:lnTo>
                  <a:pt x="193457" y="332234"/>
                </a:lnTo>
                <a:lnTo>
                  <a:pt x="193457" y="283505"/>
                </a:lnTo>
                <a:lnTo>
                  <a:pt x="87399" y="283505"/>
                </a:lnTo>
                <a:lnTo>
                  <a:pt x="87399" y="332234"/>
                </a:lnTo>
                <a:cubicBezTo>
                  <a:pt x="91659" y="332234"/>
                  <a:pt x="95065" y="331700"/>
                  <a:pt x="98214" y="334858"/>
                </a:cubicBezTo>
                <a:cubicBezTo>
                  <a:pt x="99850" y="336494"/>
                  <a:pt x="100837" y="338718"/>
                  <a:pt x="100837" y="341190"/>
                </a:cubicBezTo>
                <a:lnTo>
                  <a:pt x="100837" y="352005"/>
                </a:lnTo>
                <a:cubicBezTo>
                  <a:pt x="100837" y="354317"/>
                  <a:pt x="99957" y="356434"/>
                  <a:pt x="98463" y="358044"/>
                </a:cubicBezTo>
                <a:lnTo>
                  <a:pt x="98463" y="358044"/>
                </a:lnTo>
                <a:close/>
                <a:moveTo>
                  <a:pt x="271917" y="365159"/>
                </a:moveTo>
                <a:lnTo>
                  <a:pt x="8947" y="365159"/>
                </a:lnTo>
                <a:cubicBezTo>
                  <a:pt x="7915" y="365159"/>
                  <a:pt x="7106" y="365968"/>
                  <a:pt x="7106" y="367000"/>
                </a:cubicBezTo>
                <a:lnTo>
                  <a:pt x="7106" y="377814"/>
                </a:lnTo>
                <a:cubicBezTo>
                  <a:pt x="7106" y="378819"/>
                  <a:pt x="7915" y="379629"/>
                  <a:pt x="8947" y="379629"/>
                </a:cubicBezTo>
                <a:lnTo>
                  <a:pt x="271917" y="379629"/>
                </a:lnTo>
                <a:cubicBezTo>
                  <a:pt x="272922" y="379629"/>
                  <a:pt x="273758" y="378819"/>
                  <a:pt x="273758" y="377814"/>
                </a:cubicBezTo>
                <a:lnTo>
                  <a:pt x="273758" y="367000"/>
                </a:lnTo>
                <a:cubicBezTo>
                  <a:pt x="273758" y="365959"/>
                  <a:pt x="272922" y="365159"/>
                  <a:pt x="271917" y="365159"/>
                </a:cubicBezTo>
                <a:lnTo>
                  <a:pt x="271917" y="365159"/>
                </a:lnTo>
                <a:close/>
                <a:moveTo>
                  <a:pt x="188947" y="353837"/>
                </a:moveTo>
                <a:lnTo>
                  <a:pt x="248571" y="353837"/>
                </a:lnTo>
                <a:cubicBezTo>
                  <a:pt x="249558" y="353837"/>
                  <a:pt x="250385" y="353001"/>
                  <a:pt x="250385" y="351996"/>
                </a:cubicBezTo>
                <a:lnTo>
                  <a:pt x="250385" y="341181"/>
                </a:lnTo>
                <a:cubicBezTo>
                  <a:pt x="250385" y="340176"/>
                  <a:pt x="249549" y="339340"/>
                  <a:pt x="248571" y="339340"/>
                </a:cubicBezTo>
                <a:lnTo>
                  <a:pt x="188947" y="339340"/>
                </a:lnTo>
                <a:cubicBezTo>
                  <a:pt x="187942" y="339340"/>
                  <a:pt x="187106" y="340176"/>
                  <a:pt x="187106" y="341181"/>
                </a:cubicBezTo>
                <a:lnTo>
                  <a:pt x="187106" y="351996"/>
                </a:lnTo>
                <a:cubicBezTo>
                  <a:pt x="187106" y="353001"/>
                  <a:pt x="187942" y="353837"/>
                  <a:pt x="188947" y="353837"/>
                </a:cubicBezTo>
                <a:lnTo>
                  <a:pt x="188947" y="353837"/>
                </a:lnTo>
                <a:close/>
                <a:moveTo>
                  <a:pt x="127456" y="115165"/>
                </a:moveTo>
                <a:cubicBezTo>
                  <a:pt x="128568" y="110629"/>
                  <a:pt x="135452" y="112292"/>
                  <a:pt x="134367" y="116828"/>
                </a:cubicBezTo>
                <a:lnTo>
                  <a:pt x="129706" y="135834"/>
                </a:lnTo>
                <a:lnTo>
                  <a:pt x="169088" y="135834"/>
                </a:lnTo>
                <a:lnTo>
                  <a:pt x="174157" y="115165"/>
                </a:lnTo>
                <a:cubicBezTo>
                  <a:pt x="175269" y="110602"/>
                  <a:pt x="182153" y="112292"/>
                  <a:pt x="181041" y="116828"/>
                </a:cubicBezTo>
                <a:lnTo>
                  <a:pt x="176381" y="135834"/>
                </a:lnTo>
                <a:lnTo>
                  <a:pt x="215762" y="135834"/>
                </a:lnTo>
                <a:lnTo>
                  <a:pt x="220831" y="115165"/>
                </a:lnTo>
                <a:cubicBezTo>
                  <a:pt x="221943" y="110602"/>
                  <a:pt x="228827" y="112292"/>
                  <a:pt x="227742" y="116828"/>
                </a:cubicBezTo>
                <a:lnTo>
                  <a:pt x="223082" y="135834"/>
                </a:lnTo>
                <a:lnTo>
                  <a:pt x="262463" y="135834"/>
                </a:lnTo>
                <a:lnTo>
                  <a:pt x="267533" y="115165"/>
                </a:lnTo>
                <a:cubicBezTo>
                  <a:pt x="268644" y="110602"/>
                  <a:pt x="275528" y="112292"/>
                  <a:pt x="274416" y="116828"/>
                </a:cubicBezTo>
                <a:lnTo>
                  <a:pt x="269756" y="135834"/>
                </a:lnTo>
                <a:lnTo>
                  <a:pt x="281478" y="135834"/>
                </a:lnTo>
                <a:cubicBezTo>
                  <a:pt x="286138" y="135834"/>
                  <a:pt x="286138" y="142940"/>
                  <a:pt x="281478" y="142940"/>
                </a:cubicBezTo>
                <a:lnTo>
                  <a:pt x="267986" y="142940"/>
                </a:lnTo>
                <a:lnTo>
                  <a:pt x="257829" y="184385"/>
                </a:lnTo>
                <a:lnTo>
                  <a:pt x="269454" y="184385"/>
                </a:lnTo>
                <a:cubicBezTo>
                  <a:pt x="274141" y="184385"/>
                  <a:pt x="274141" y="191491"/>
                  <a:pt x="269454" y="191491"/>
                </a:cubicBezTo>
                <a:lnTo>
                  <a:pt x="256095" y="191491"/>
                </a:lnTo>
                <a:lnTo>
                  <a:pt x="245938" y="232935"/>
                </a:lnTo>
                <a:lnTo>
                  <a:pt x="257483" y="232935"/>
                </a:lnTo>
                <a:cubicBezTo>
                  <a:pt x="262170" y="232935"/>
                  <a:pt x="262170" y="240041"/>
                  <a:pt x="257483" y="240041"/>
                </a:cubicBezTo>
                <a:lnTo>
                  <a:pt x="244195" y="240041"/>
                </a:lnTo>
                <a:lnTo>
                  <a:pt x="239126" y="260711"/>
                </a:lnTo>
                <a:cubicBezTo>
                  <a:pt x="238014" y="265246"/>
                  <a:pt x="231113" y="263557"/>
                  <a:pt x="232215" y="259047"/>
                </a:cubicBezTo>
                <a:lnTo>
                  <a:pt x="236876" y="240041"/>
                </a:lnTo>
                <a:lnTo>
                  <a:pt x="197494" y="240041"/>
                </a:lnTo>
                <a:lnTo>
                  <a:pt x="192425" y="260711"/>
                </a:lnTo>
                <a:cubicBezTo>
                  <a:pt x="191313" y="265246"/>
                  <a:pt x="184429" y="263557"/>
                  <a:pt x="185541" y="259047"/>
                </a:cubicBezTo>
                <a:lnTo>
                  <a:pt x="190184" y="240041"/>
                </a:lnTo>
                <a:lnTo>
                  <a:pt x="150829" y="240041"/>
                </a:lnTo>
                <a:lnTo>
                  <a:pt x="145733" y="260711"/>
                </a:lnTo>
                <a:cubicBezTo>
                  <a:pt x="144648" y="265246"/>
                  <a:pt x="137737" y="263557"/>
                  <a:pt x="138849" y="259047"/>
                </a:cubicBezTo>
                <a:lnTo>
                  <a:pt x="143509" y="240041"/>
                </a:lnTo>
                <a:lnTo>
                  <a:pt x="104128" y="240041"/>
                </a:lnTo>
                <a:lnTo>
                  <a:pt x="99058" y="260711"/>
                </a:lnTo>
                <a:cubicBezTo>
                  <a:pt x="97947" y="265246"/>
                  <a:pt x="91063" y="263557"/>
                  <a:pt x="92175" y="259047"/>
                </a:cubicBezTo>
                <a:lnTo>
                  <a:pt x="96817" y="240041"/>
                </a:lnTo>
                <a:lnTo>
                  <a:pt x="57471" y="240041"/>
                </a:lnTo>
                <a:lnTo>
                  <a:pt x="52375" y="260711"/>
                </a:lnTo>
                <a:cubicBezTo>
                  <a:pt x="51290" y="265246"/>
                  <a:pt x="44380" y="263557"/>
                  <a:pt x="45491" y="259047"/>
                </a:cubicBezTo>
                <a:lnTo>
                  <a:pt x="50152" y="240041"/>
                </a:lnTo>
                <a:lnTo>
                  <a:pt x="38652" y="240041"/>
                </a:lnTo>
                <a:cubicBezTo>
                  <a:pt x="33992" y="240041"/>
                  <a:pt x="33992" y="232935"/>
                  <a:pt x="38652" y="232935"/>
                </a:cubicBezTo>
                <a:lnTo>
                  <a:pt x="51886" y="232935"/>
                </a:lnTo>
                <a:lnTo>
                  <a:pt x="62043" y="191491"/>
                </a:lnTo>
                <a:lnTo>
                  <a:pt x="50650" y="191491"/>
                </a:lnTo>
                <a:cubicBezTo>
                  <a:pt x="45963" y="191491"/>
                  <a:pt x="45963" y="184385"/>
                  <a:pt x="50650" y="184385"/>
                </a:cubicBezTo>
                <a:lnTo>
                  <a:pt x="63786" y="184385"/>
                </a:lnTo>
                <a:lnTo>
                  <a:pt x="73943" y="142940"/>
                </a:lnTo>
                <a:lnTo>
                  <a:pt x="62621" y="142940"/>
                </a:lnTo>
                <a:cubicBezTo>
                  <a:pt x="57934" y="142940"/>
                  <a:pt x="57934" y="135834"/>
                  <a:pt x="62621" y="135834"/>
                </a:cubicBezTo>
                <a:lnTo>
                  <a:pt x="75704" y="135834"/>
                </a:lnTo>
                <a:lnTo>
                  <a:pt x="80773" y="115165"/>
                </a:lnTo>
                <a:cubicBezTo>
                  <a:pt x="81885" y="110602"/>
                  <a:pt x="88768" y="112292"/>
                  <a:pt x="87657" y="116828"/>
                </a:cubicBezTo>
                <a:lnTo>
                  <a:pt x="82996" y="135834"/>
                </a:lnTo>
                <a:lnTo>
                  <a:pt x="122378" y="135834"/>
                </a:lnTo>
                <a:lnTo>
                  <a:pt x="127456" y="115165"/>
                </a:lnTo>
                <a:close/>
                <a:moveTo>
                  <a:pt x="127963" y="142949"/>
                </a:moveTo>
                <a:lnTo>
                  <a:pt x="117806" y="184393"/>
                </a:lnTo>
                <a:lnTo>
                  <a:pt x="157161" y="184393"/>
                </a:lnTo>
                <a:lnTo>
                  <a:pt x="167318" y="142949"/>
                </a:lnTo>
                <a:lnTo>
                  <a:pt x="127963" y="142949"/>
                </a:lnTo>
                <a:close/>
                <a:moveTo>
                  <a:pt x="116037" y="191508"/>
                </a:moveTo>
                <a:lnTo>
                  <a:pt x="105880" y="232953"/>
                </a:lnTo>
                <a:lnTo>
                  <a:pt x="145261" y="232953"/>
                </a:lnTo>
                <a:lnTo>
                  <a:pt x="155418" y="191508"/>
                </a:lnTo>
                <a:lnTo>
                  <a:pt x="116037" y="191508"/>
                </a:lnTo>
                <a:close/>
                <a:moveTo>
                  <a:pt x="98596" y="232953"/>
                </a:moveTo>
                <a:lnTo>
                  <a:pt x="108753" y="191508"/>
                </a:lnTo>
                <a:lnTo>
                  <a:pt x="69371" y="191508"/>
                </a:lnTo>
                <a:lnTo>
                  <a:pt x="59215" y="232953"/>
                </a:lnTo>
                <a:lnTo>
                  <a:pt x="98596" y="232953"/>
                </a:lnTo>
                <a:close/>
                <a:moveTo>
                  <a:pt x="110496" y="184393"/>
                </a:moveTo>
                <a:lnTo>
                  <a:pt x="120652" y="142949"/>
                </a:lnTo>
                <a:lnTo>
                  <a:pt x="81271" y="142949"/>
                </a:lnTo>
                <a:lnTo>
                  <a:pt x="71114" y="184393"/>
                </a:lnTo>
                <a:lnTo>
                  <a:pt x="110496" y="184393"/>
                </a:lnTo>
                <a:close/>
                <a:moveTo>
                  <a:pt x="260693" y="142949"/>
                </a:moveTo>
                <a:lnTo>
                  <a:pt x="221312" y="142949"/>
                </a:lnTo>
                <a:lnTo>
                  <a:pt x="211155" y="184393"/>
                </a:lnTo>
                <a:lnTo>
                  <a:pt x="250510" y="184393"/>
                </a:lnTo>
                <a:lnTo>
                  <a:pt x="260693" y="142949"/>
                </a:lnTo>
                <a:close/>
                <a:moveTo>
                  <a:pt x="214010" y="142949"/>
                </a:moveTo>
                <a:lnTo>
                  <a:pt x="174629" y="142949"/>
                </a:lnTo>
                <a:lnTo>
                  <a:pt x="164472" y="184393"/>
                </a:lnTo>
                <a:lnTo>
                  <a:pt x="203853" y="184393"/>
                </a:lnTo>
                <a:lnTo>
                  <a:pt x="214010" y="142949"/>
                </a:lnTo>
                <a:close/>
                <a:moveTo>
                  <a:pt x="152572" y="232953"/>
                </a:moveTo>
                <a:lnTo>
                  <a:pt x="191953" y="232953"/>
                </a:lnTo>
                <a:lnTo>
                  <a:pt x="202110" y="191508"/>
                </a:lnTo>
                <a:lnTo>
                  <a:pt x="162729" y="191508"/>
                </a:lnTo>
                <a:lnTo>
                  <a:pt x="152572" y="232953"/>
                </a:lnTo>
                <a:close/>
                <a:moveTo>
                  <a:pt x="199229" y="232953"/>
                </a:moveTo>
                <a:lnTo>
                  <a:pt x="238610" y="232953"/>
                </a:lnTo>
                <a:lnTo>
                  <a:pt x="248767" y="191508"/>
                </a:lnTo>
                <a:lnTo>
                  <a:pt x="209385" y="191508"/>
                </a:lnTo>
                <a:lnTo>
                  <a:pt x="199229" y="232953"/>
                </a:lnTo>
                <a:close/>
                <a:moveTo>
                  <a:pt x="250590" y="92379"/>
                </a:moveTo>
                <a:lnTo>
                  <a:pt x="268164" y="92379"/>
                </a:lnTo>
                <a:cubicBezTo>
                  <a:pt x="268288" y="70900"/>
                  <a:pt x="283470" y="52117"/>
                  <a:pt x="304868" y="47706"/>
                </a:cubicBezTo>
                <a:cubicBezTo>
                  <a:pt x="317275" y="45135"/>
                  <a:pt x="329575" y="47857"/>
                  <a:pt x="339385" y="54340"/>
                </a:cubicBezTo>
                <a:cubicBezTo>
                  <a:pt x="349221" y="60797"/>
                  <a:pt x="356577" y="71034"/>
                  <a:pt x="359129" y="83458"/>
                </a:cubicBezTo>
                <a:cubicBezTo>
                  <a:pt x="361699" y="95865"/>
                  <a:pt x="358978" y="108139"/>
                  <a:pt x="352494" y="117975"/>
                </a:cubicBezTo>
                <a:cubicBezTo>
                  <a:pt x="342462" y="133228"/>
                  <a:pt x="324257" y="141170"/>
                  <a:pt x="306131" y="137968"/>
                </a:cubicBezTo>
                <a:lnTo>
                  <a:pt x="301062" y="159678"/>
                </a:lnTo>
                <a:cubicBezTo>
                  <a:pt x="301266" y="160336"/>
                  <a:pt x="301418" y="160985"/>
                  <a:pt x="301596" y="161670"/>
                </a:cubicBezTo>
                <a:cubicBezTo>
                  <a:pt x="302227" y="164623"/>
                  <a:pt x="302778" y="171097"/>
                  <a:pt x="303107" y="174299"/>
                </a:cubicBezTo>
                <a:lnTo>
                  <a:pt x="306816" y="165503"/>
                </a:lnTo>
                <a:cubicBezTo>
                  <a:pt x="314073" y="148312"/>
                  <a:pt x="336165" y="143776"/>
                  <a:pt x="349622" y="156707"/>
                </a:cubicBezTo>
                <a:lnTo>
                  <a:pt x="356479" y="163315"/>
                </a:lnTo>
                <a:lnTo>
                  <a:pt x="353677" y="154190"/>
                </a:lnTo>
                <a:cubicBezTo>
                  <a:pt x="348154" y="136367"/>
                  <a:pt x="362171" y="118669"/>
                  <a:pt x="380776" y="119932"/>
                </a:cubicBezTo>
                <a:lnTo>
                  <a:pt x="390284" y="120590"/>
                </a:lnTo>
                <a:lnTo>
                  <a:pt x="382288" y="115423"/>
                </a:lnTo>
                <a:cubicBezTo>
                  <a:pt x="366635" y="105310"/>
                  <a:pt x="365977" y="82747"/>
                  <a:pt x="381052" y="71754"/>
                </a:cubicBezTo>
                <a:lnTo>
                  <a:pt x="388745" y="66133"/>
                </a:lnTo>
                <a:lnTo>
                  <a:pt x="379265" y="67316"/>
                </a:lnTo>
                <a:cubicBezTo>
                  <a:pt x="360757" y="69638"/>
                  <a:pt x="345762" y="52766"/>
                  <a:pt x="350244" y="34667"/>
                </a:cubicBezTo>
                <a:lnTo>
                  <a:pt x="352539" y="25418"/>
                </a:lnTo>
                <a:lnTo>
                  <a:pt x="346055" y="32399"/>
                </a:lnTo>
                <a:cubicBezTo>
                  <a:pt x="333346" y="46087"/>
                  <a:pt x="311041" y="42787"/>
                  <a:pt x="302823" y="26049"/>
                </a:cubicBezTo>
                <a:lnTo>
                  <a:pt x="298634" y="17476"/>
                </a:lnTo>
                <a:lnTo>
                  <a:pt x="298154" y="27001"/>
                </a:lnTo>
                <a:cubicBezTo>
                  <a:pt x="297220" y="45633"/>
                  <a:pt x="278009" y="57480"/>
                  <a:pt x="260942" y="49920"/>
                </a:cubicBezTo>
                <a:lnTo>
                  <a:pt x="252244" y="46060"/>
                </a:lnTo>
                <a:lnTo>
                  <a:pt x="257989" y="53647"/>
                </a:lnTo>
                <a:cubicBezTo>
                  <a:pt x="267835" y="66587"/>
                  <a:pt x="263619" y="84686"/>
                  <a:pt x="250590" y="92379"/>
                </a:cubicBezTo>
                <a:lnTo>
                  <a:pt x="250590" y="92379"/>
                </a:lnTo>
                <a:close/>
                <a:moveTo>
                  <a:pt x="275270" y="92379"/>
                </a:moveTo>
                <a:lnTo>
                  <a:pt x="312330" y="92379"/>
                </a:lnTo>
                <a:cubicBezTo>
                  <a:pt x="314598" y="92379"/>
                  <a:pt x="316386" y="94496"/>
                  <a:pt x="315737" y="96941"/>
                </a:cubicBezTo>
                <a:lnTo>
                  <a:pt x="307768" y="131049"/>
                </a:lnTo>
                <a:cubicBezTo>
                  <a:pt x="322940" y="133566"/>
                  <a:pt x="338175" y="126842"/>
                  <a:pt x="346571" y="114080"/>
                </a:cubicBezTo>
                <a:cubicBezTo>
                  <a:pt x="358346" y="96203"/>
                  <a:pt x="353375" y="72003"/>
                  <a:pt x="335507" y="60255"/>
                </a:cubicBezTo>
                <a:cubicBezTo>
                  <a:pt x="318467" y="49013"/>
                  <a:pt x="295423" y="52971"/>
                  <a:pt x="283123" y="69308"/>
                </a:cubicBezTo>
                <a:cubicBezTo>
                  <a:pt x="278196" y="75837"/>
                  <a:pt x="275341" y="83903"/>
                  <a:pt x="275270" y="92379"/>
                </a:cubicBezTo>
                <a:lnTo>
                  <a:pt x="275270" y="92379"/>
                </a:lnTo>
                <a:close/>
                <a:moveTo>
                  <a:pt x="236947" y="283496"/>
                </a:moveTo>
                <a:lnTo>
                  <a:pt x="200572" y="283496"/>
                </a:lnTo>
                <a:lnTo>
                  <a:pt x="200572" y="332225"/>
                </a:lnTo>
                <a:lnTo>
                  <a:pt x="236947" y="332225"/>
                </a:lnTo>
                <a:lnTo>
                  <a:pt x="236947" y="283496"/>
                </a:lnTo>
                <a:close/>
                <a:moveTo>
                  <a:pt x="80293" y="283496"/>
                </a:moveTo>
                <a:lnTo>
                  <a:pt x="43917" y="283496"/>
                </a:lnTo>
                <a:lnTo>
                  <a:pt x="43917" y="332225"/>
                </a:lnTo>
                <a:lnTo>
                  <a:pt x="80293" y="332225"/>
                </a:lnTo>
                <a:lnTo>
                  <a:pt x="80293" y="283496"/>
                </a:lnTo>
                <a:close/>
                <a:moveTo>
                  <a:pt x="307839" y="99485"/>
                </a:moveTo>
                <a:lnTo>
                  <a:pt x="53692" y="99485"/>
                </a:lnTo>
                <a:lnTo>
                  <a:pt x="12273" y="276390"/>
                </a:lnTo>
                <a:lnTo>
                  <a:pt x="266421" y="276390"/>
                </a:lnTo>
                <a:lnTo>
                  <a:pt x="307839" y="99485"/>
                </a:lnTo>
                <a:close/>
                <a:moveTo>
                  <a:pt x="32284" y="353837"/>
                </a:moveTo>
                <a:lnTo>
                  <a:pt x="91881" y="353837"/>
                </a:lnTo>
                <a:cubicBezTo>
                  <a:pt x="92913" y="353837"/>
                  <a:pt x="93722" y="353001"/>
                  <a:pt x="93722" y="351996"/>
                </a:cubicBezTo>
                <a:lnTo>
                  <a:pt x="93722" y="341181"/>
                </a:lnTo>
                <a:cubicBezTo>
                  <a:pt x="93722" y="340176"/>
                  <a:pt x="92886" y="339340"/>
                  <a:pt x="91881" y="339340"/>
                </a:cubicBezTo>
                <a:lnTo>
                  <a:pt x="32284" y="339340"/>
                </a:lnTo>
                <a:cubicBezTo>
                  <a:pt x="31279" y="339340"/>
                  <a:pt x="30443" y="340176"/>
                  <a:pt x="30443" y="341181"/>
                </a:cubicBezTo>
                <a:lnTo>
                  <a:pt x="30443" y="351996"/>
                </a:lnTo>
                <a:cubicBezTo>
                  <a:pt x="30452" y="353001"/>
                  <a:pt x="31279" y="353837"/>
                  <a:pt x="32284" y="353837"/>
                </a:cubicBezTo>
                <a:lnTo>
                  <a:pt x="32284" y="35383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08" name="Freeform 307">
            <a:extLst>
              <a:ext uri="{FF2B5EF4-FFF2-40B4-BE49-F238E27FC236}">
                <a16:creationId xmlns:a16="http://schemas.microsoft.com/office/drawing/2014/main" id="{4237C7C1-0182-2E5D-9019-CD4ACB089395}"/>
              </a:ext>
            </a:extLst>
          </p:cNvPr>
          <p:cNvSpPr>
            <a:spLocks noChangeAspect="1"/>
          </p:cNvSpPr>
          <p:nvPr/>
        </p:nvSpPr>
        <p:spPr>
          <a:xfrm>
            <a:off x="915544" y="4605225"/>
            <a:ext cx="381211" cy="360000"/>
          </a:xfrm>
          <a:custGeom>
            <a:avLst/>
            <a:gdLst>
              <a:gd name="connsiteX0" fmla="*/ 328914 w 407343"/>
              <a:gd name="connsiteY0" fmla="*/ 344692 h 384678"/>
              <a:gd name="connsiteX1" fmla="*/ 328914 w 407343"/>
              <a:gd name="connsiteY1" fmla="*/ 381121 h 384678"/>
              <a:gd name="connsiteX2" fmla="*/ 325356 w 407343"/>
              <a:gd name="connsiteY2" fmla="*/ 384679 h 384678"/>
              <a:gd name="connsiteX3" fmla="*/ 307480 w 407343"/>
              <a:gd name="connsiteY3" fmla="*/ 384679 h 384678"/>
              <a:gd name="connsiteX4" fmla="*/ 303922 w 407343"/>
              <a:gd name="connsiteY4" fmla="*/ 381121 h 384678"/>
              <a:gd name="connsiteX5" fmla="*/ 303922 w 407343"/>
              <a:gd name="connsiteY5" fmla="*/ 344692 h 384678"/>
              <a:gd name="connsiteX6" fmla="*/ 291747 w 407343"/>
              <a:gd name="connsiteY6" fmla="*/ 344692 h 384678"/>
              <a:gd name="connsiteX7" fmla="*/ 289230 w 407343"/>
              <a:gd name="connsiteY7" fmla="*/ 338618 h 384678"/>
              <a:gd name="connsiteX8" fmla="*/ 313705 w 407343"/>
              <a:gd name="connsiteY8" fmla="*/ 310024 h 384678"/>
              <a:gd name="connsiteX9" fmla="*/ 315724 w 407343"/>
              <a:gd name="connsiteY9" fmla="*/ 308868 h 384678"/>
              <a:gd name="connsiteX10" fmla="*/ 204366 w 407343"/>
              <a:gd name="connsiteY10" fmla="*/ 308868 h 384678"/>
              <a:gd name="connsiteX11" fmla="*/ 206411 w 407343"/>
              <a:gd name="connsiteY11" fmla="*/ 310051 h 384678"/>
              <a:gd name="connsiteX12" fmla="*/ 231038 w 407343"/>
              <a:gd name="connsiteY12" fmla="*/ 338813 h 384678"/>
              <a:gd name="connsiteX13" fmla="*/ 228343 w 407343"/>
              <a:gd name="connsiteY13" fmla="*/ 344666 h 384678"/>
              <a:gd name="connsiteX14" fmla="*/ 228343 w 407343"/>
              <a:gd name="connsiteY14" fmla="*/ 344692 h 384678"/>
              <a:gd name="connsiteX15" fmla="*/ 216168 w 407343"/>
              <a:gd name="connsiteY15" fmla="*/ 344692 h 384678"/>
              <a:gd name="connsiteX16" fmla="*/ 216168 w 407343"/>
              <a:gd name="connsiteY16" fmla="*/ 381121 h 384678"/>
              <a:gd name="connsiteX17" fmla="*/ 212610 w 407343"/>
              <a:gd name="connsiteY17" fmla="*/ 384679 h 384678"/>
              <a:gd name="connsiteX18" fmla="*/ 194734 w 407343"/>
              <a:gd name="connsiteY18" fmla="*/ 384679 h 384678"/>
              <a:gd name="connsiteX19" fmla="*/ 191176 w 407343"/>
              <a:gd name="connsiteY19" fmla="*/ 381121 h 384678"/>
              <a:gd name="connsiteX20" fmla="*/ 191176 w 407343"/>
              <a:gd name="connsiteY20" fmla="*/ 344692 h 384678"/>
              <a:gd name="connsiteX21" fmla="*/ 179001 w 407343"/>
              <a:gd name="connsiteY21" fmla="*/ 344692 h 384678"/>
              <a:gd name="connsiteX22" fmla="*/ 176484 w 407343"/>
              <a:gd name="connsiteY22" fmla="*/ 338618 h 384678"/>
              <a:gd name="connsiteX23" fmla="*/ 200986 w 407343"/>
              <a:gd name="connsiteY23" fmla="*/ 310024 h 384678"/>
              <a:gd name="connsiteX24" fmla="*/ 202978 w 407343"/>
              <a:gd name="connsiteY24" fmla="*/ 308868 h 384678"/>
              <a:gd name="connsiteX25" fmla="*/ 91620 w 407343"/>
              <a:gd name="connsiteY25" fmla="*/ 308868 h 384678"/>
              <a:gd name="connsiteX26" fmla="*/ 93665 w 407343"/>
              <a:gd name="connsiteY26" fmla="*/ 310051 h 384678"/>
              <a:gd name="connsiteX27" fmla="*/ 118292 w 407343"/>
              <a:gd name="connsiteY27" fmla="*/ 338813 h 384678"/>
              <a:gd name="connsiteX28" fmla="*/ 115597 w 407343"/>
              <a:gd name="connsiteY28" fmla="*/ 344666 h 384678"/>
              <a:gd name="connsiteX29" fmla="*/ 115597 w 407343"/>
              <a:gd name="connsiteY29" fmla="*/ 344692 h 384678"/>
              <a:gd name="connsiteX30" fmla="*/ 103422 w 407343"/>
              <a:gd name="connsiteY30" fmla="*/ 344692 h 384678"/>
              <a:gd name="connsiteX31" fmla="*/ 103422 w 407343"/>
              <a:gd name="connsiteY31" fmla="*/ 381121 h 384678"/>
              <a:gd name="connsiteX32" fmla="*/ 99864 w 407343"/>
              <a:gd name="connsiteY32" fmla="*/ 384679 h 384678"/>
              <a:gd name="connsiteX33" fmla="*/ 82014 w 407343"/>
              <a:gd name="connsiteY33" fmla="*/ 384679 h 384678"/>
              <a:gd name="connsiteX34" fmla="*/ 78430 w 407343"/>
              <a:gd name="connsiteY34" fmla="*/ 381121 h 384678"/>
              <a:gd name="connsiteX35" fmla="*/ 78430 w 407343"/>
              <a:gd name="connsiteY35" fmla="*/ 344692 h 384678"/>
              <a:gd name="connsiteX36" fmla="*/ 66281 w 407343"/>
              <a:gd name="connsiteY36" fmla="*/ 344692 h 384678"/>
              <a:gd name="connsiteX37" fmla="*/ 63738 w 407343"/>
              <a:gd name="connsiteY37" fmla="*/ 338618 h 384678"/>
              <a:gd name="connsiteX38" fmla="*/ 88240 w 407343"/>
              <a:gd name="connsiteY38" fmla="*/ 310024 h 384678"/>
              <a:gd name="connsiteX39" fmla="*/ 90232 w 407343"/>
              <a:gd name="connsiteY39" fmla="*/ 308868 h 384678"/>
              <a:gd name="connsiteX40" fmla="*/ 20221 w 407343"/>
              <a:gd name="connsiteY40" fmla="*/ 308868 h 384678"/>
              <a:gd name="connsiteX41" fmla="*/ 5956 w 407343"/>
              <a:gd name="connsiteY41" fmla="*/ 274334 h 384678"/>
              <a:gd name="connsiteX42" fmla="*/ 20221 w 407343"/>
              <a:gd name="connsiteY42" fmla="*/ 268384 h 384678"/>
              <a:gd name="connsiteX43" fmla="*/ 25788 w 407343"/>
              <a:gd name="connsiteY43" fmla="*/ 268384 h 384678"/>
              <a:gd name="connsiteX44" fmla="*/ 25788 w 407343"/>
              <a:gd name="connsiteY44" fmla="*/ 179918 h 384678"/>
              <a:gd name="connsiteX45" fmla="*/ 29372 w 407343"/>
              <a:gd name="connsiteY45" fmla="*/ 176361 h 384678"/>
              <a:gd name="connsiteX46" fmla="*/ 90562 w 407343"/>
              <a:gd name="connsiteY46" fmla="*/ 176361 h 384678"/>
              <a:gd name="connsiteX47" fmla="*/ 90562 w 407343"/>
              <a:gd name="connsiteY47" fmla="*/ 118729 h 384678"/>
              <a:gd name="connsiteX48" fmla="*/ 75860 w 407343"/>
              <a:gd name="connsiteY48" fmla="*/ 118729 h 384678"/>
              <a:gd name="connsiteX49" fmla="*/ 67189 w 407343"/>
              <a:gd name="connsiteY49" fmla="*/ 110058 h 384678"/>
              <a:gd name="connsiteX50" fmla="*/ 67189 w 407343"/>
              <a:gd name="connsiteY50" fmla="*/ 79374 h 384678"/>
              <a:gd name="connsiteX51" fmla="*/ 75860 w 407343"/>
              <a:gd name="connsiteY51" fmla="*/ 70703 h 384678"/>
              <a:gd name="connsiteX52" fmla="*/ 287656 w 407343"/>
              <a:gd name="connsiteY52" fmla="*/ 70703 h 384678"/>
              <a:gd name="connsiteX53" fmla="*/ 296327 w 407343"/>
              <a:gd name="connsiteY53" fmla="*/ 79374 h 384678"/>
              <a:gd name="connsiteX54" fmla="*/ 296327 w 407343"/>
              <a:gd name="connsiteY54" fmla="*/ 110058 h 384678"/>
              <a:gd name="connsiteX55" fmla="*/ 287656 w 407343"/>
              <a:gd name="connsiteY55" fmla="*/ 118729 h 384678"/>
              <a:gd name="connsiteX56" fmla="*/ 272954 w 407343"/>
              <a:gd name="connsiteY56" fmla="*/ 118729 h 384678"/>
              <a:gd name="connsiteX57" fmla="*/ 272954 w 407343"/>
              <a:gd name="connsiteY57" fmla="*/ 135467 h 384678"/>
              <a:gd name="connsiteX58" fmla="*/ 309161 w 407343"/>
              <a:gd name="connsiteY58" fmla="*/ 135467 h 384678"/>
              <a:gd name="connsiteX59" fmla="*/ 309161 w 407343"/>
              <a:gd name="connsiteY59" fmla="*/ 87975 h 384678"/>
              <a:gd name="connsiteX60" fmla="*/ 298951 w 407343"/>
              <a:gd name="connsiteY60" fmla="*/ 72571 h 384678"/>
              <a:gd name="connsiteX61" fmla="*/ 303842 w 407343"/>
              <a:gd name="connsiteY61" fmla="*/ 54694 h 384678"/>
              <a:gd name="connsiteX62" fmla="*/ 315644 w 407343"/>
              <a:gd name="connsiteY62" fmla="*/ 49776 h 384678"/>
              <a:gd name="connsiteX63" fmla="*/ 375063 w 407343"/>
              <a:gd name="connsiteY63" fmla="*/ 49776 h 384678"/>
              <a:gd name="connsiteX64" fmla="*/ 391757 w 407343"/>
              <a:gd name="connsiteY64" fmla="*/ 66487 h 384678"/>
              <a:gd name="connsiteX65" fmla="*/ 386865 w 407343"/>
              <a:gd name="connsiteY65" fmla="*/ 84364 h 384678"/>
              <a:gd name="connsiteX66" fmla="*/ 381547 w 407343"/>
              <a:gd name="connsiteY66" fmla="*/ 87966 h 384678"/>
              <a:gd name="connsiteX67" fmla="*/ 381547 w 407343"/>
              <a:gd name="connsiteY67" fmla="*/ 268375 h 384678"/>
              <a:gd name="connsiteX68" fmla="*/ 387114 w 407343"/>
              <a:gd name="connsiteY68" fmla="*/ 268375 h 384678"/>
              <a:gd name="connsiteX69" fmla="*/ 401406 w 407343"/>
              <a:gd name="connsiteY69" fmla="*/ 302909 h 384678"/>
              <a:gd name="connsiteX70" fmla="*/ 387114 w 407343"/>
              <a:gd name="connsiteY70" fmla="*/ 308859 h 384678"/>
              <a:gd name="connsiteX71" fmla="*/ 317103 w 407343"/>
              <a:gd name="connsiteY71" fmla="*/ 308859 h 384678"/>
              <a:gd name="connsiteX72" fmla="*/ 319121 w 407343"/>
              <a:gd name="connsiteY72" fmla="*/ 310042 h 384678"/>
              <a:gd name="connsiteX73" fmla="*/ 343748 w 407343"/>
              <a:gd name="connsiteY73" fmla="*/ 338805 h 384678"/>
              <a:gd name="connsiteX74" fmla="*/ 341054 w 407343"/>
              <a:gd name="connsiteY74" fmla="*/ 344657 h 384678"/>
              <a:gd name="connsiteX75" fmla="*/ 341054 w 407343"/>
              <a:gd name="connsiteY75" fmla="*/ 344683 h 384678"/>
              <a:gd name="connsiteX76" fmla="*/ 328914 w 407343"/>
              <a:gd name="connsiteY76" fmla="*/ 344683 h 384678"/>
              <a:gd name="connsiteX77" fmla="*/ 321781 w 407343"/>
              <a:gd name="connsiteY77" fmla="*/ 377564 h 384678"/>
              <a:gd name="connsiteX78" fmla="*/ 321781 w 407343"/>
              <a:gd name="connsiteY78" fmla="*/ 341135 h 384678"/>
              <a:gd name="connsiteX79" fmla="*/ 325356 w 407343"/>
              <a:gd name="connsiteY79" fmla="*/ 337551 h 384678"/>
              <a:gd name="connsiteX80" fmla="*/ 333351 w 407343"/>
              <a:gd name="connsiteY80" fmla="*/ 337551 h 384678"/>
              <a:gd name="connsiteX81" fmla="*/ 316409 w 407343"/>
              <a:gd name="connsiteY81" fmla="*/ 317789 h 384678"/>
              <a:gd name="connsiteX82" fmla="*/ 299466 w 407343"/>
              <a:gd name="connsiteY82" fmla="*/ 337551 h 384678"/>
              <a:gd name="connsiteX83" fmla="*/ 307480 w 407343"/>
              <a:gd name="connsiteY83" fmla="*/ 337551 h 384678"/>
              <a:gd name="connsiteX84" fmla="*/ 311037 w 407343"/>
              <a:gd name="connsiteY84" fmla="*/ 341135 h 384678"/>
              <a:gd name="connsiteX85" fmla="*/ 311037 w 407343"/>
              <a:gd name="connsiteY85" fmla="*/ 377564 h 384678"/>
              <a:gd name="connsiteX86" fmla="*/ 321781 w 407343"/>
              <a:gd name="connsiteY86" fmla="*/ 377564 h 384678"/>
              <a:gd name="connsiteX87" fmla="*/ 209061 w 407343"/>
              <a:gd name="connsiteY87" fmla="*/ 377564 h 384678"/>
              <a:gd name="connsiteX88" fmla="*/ 209061 w 407343"/>
              <a:gd name="connsiteY88" fmla="*/ 341135 h 384678"/>
              <a:gd name="connsiteX89" fmla="*/ 212619 w 407343"/>
              <a:gd name="connsiteY89" fmla="*/ 337551 h 384678"/>
              <a:gd name="connsiteX90" fmla="*/ 220615 w 407343"/>
              <a:gd name="connsiteY90" fmla="*/ 337551 h 384678"/>
              <a:gd name="connsiteX91" fmla="*/ 203699 w 407343"/>
              <a:gd name="connsiteY91" fmla="*/ 317789 h 384678"/>
              <a:gd name="connsiteX92" fmla="*/ 186756 w 407343"/>
              <a:gd name="connsiteY92" fmla="*/ 337551 h 384678"/>
              <a:gd name="connsiteX93" fmla="*/ 194752 w 407343"/>
              <a:gd name="connsiteY93" fmla="*/ 337551 h 384678"/>
              <a:gd name="connsiteX94" fmla="*/ 198309 w 407343"/>
              <a:gd name="connsiteY94" fmla="*/ 341135 h 384678"/>
              <a:gd name="connsiteX95" fmla="*/ 198309 w 407343"/>
              <a:gd name="connsiteY95" fmla="*/ 377564 h 384678"/>
              <a:gd name="connsiteX96" fmla="*/ 209061 w 407343"/>
              <a:gd name="connsiteY96" fmla="*/ 377564 h 384678"/>
              <a:gd name="connsiteX97" fmla="*/ 96325 w 407343"/>
              <a:gd name="connsiteY97" fmla="*/ 377564 h 384678"/>
              <a:gd name="connsiteX98" fmla="*/ 96325 w 407343"/>
              <a:gd name="connsiteY98" fmla="*/ 341135 h 384678"/>
              <a:gd name="connsiteX99" fmla="*/ 99882 w 407343"/>
              <a:gd name="connsiteY99" fmla="*/ 337551 h 384678"/>
              <a:gd name="connsiteX100" fmla="*/ 107895 w 407343"/>
              <a:gd name="connsiteY100" fmla="*/ 337551 h 384678"/>
              <a:gd name="connsiteX101" fmla="*/ 90953 w 407343"/>
              <a:gd name="connsiteY101" fmla="*/ 317789 h 384678"/>
              <a:gd name="connsiteX102" fmla="*/ 74010 w 407343"/>
              <a:gd name="connsiteY102" fmla="*/ 337551 h 384678"/>
              <a:gd name="connsiteX103" fmla="*/ 82023 w 407343"/>
              <a:gd name="connsiteY103" fmla="*/ 337551 h 384678"/>
              <a:gd name="connsiteX104" fmla="*/ 85581 w 407343"/>
              <a:gd name="connsiteY104" fmla="*/ 341135 h 384678"/>
              <a:gd name="connsiteX105" fmla="*/ 85581 w 407343"/>
              <a:gd name="connsiteY105" fmla="*/ 377564 h 384678"/>
              <a:gd name="connsiteX106" fmla="*/ 96325 w 407343"/>
              <a:gd name="connsiteY106" fmla="*/ 377564 h 384678"/>
              <a:gd name="connsiteX107" fmla="*/ 373943 w 407343"/>
              <a:gd name="connsiteY107" fmla="*/ 9318 h 384678"/>
              <a:gd name="connsiteX108" fmla="*/ 378834 w 407343"/>
              <a:gd name="connsiteY108" fmla="*/ 14459 h 384678"/>
              <a:gd name="connsiteX109" fmla="*/ 324351 w 407343"/>
              <a:gd name="connsiteY109" fmla="*/ 14459 h 384678"/>
              <a:gd name="connsiteX110" fmla="*/ 279625 w 407343"/>
              <a:gd name="connsiteY110" fmla="*/ 14459 h 384678"/>
              <a:gd name="connsiteX111" fmla="*/ 274733 w 407343"/>
              <a:gd name="connsiteY111" fmla="*/ 9318 h 384678"/>
              <a:gd name="connsiteX112" fmla="*/ 329243 w 407343"/>
              <a:gd name="connsiteY112" fmla="*/ 9318 h 384678"/>
              <a:gd name="connsiteX113" fmla="*/ 373943 w 407343"/>
              <a:gd name="connsiteY113" fmla="*/ 9318 h 384678"/>
              <a:gd name="connsiteX114" fmla="*/ 373943 w 407343"/>
              <a:gd name="connsiteY114" fmla="*/ 9318 h 384678"/>
              <a:gd name="connsiteX115" fmla="*/ 322385 w 407343"/>
              <a:gd name="connsiteY115" fmla="*/ 30539 h 384678"/>
              <a:gd name="connsiteX116" fmla="*/ 317494 w 407343"/>
              <a:gd name="connsiteY116" fmla="*/ 35679 h 384678"/>
              <a:gd name="connsiteX117" fmla="*/ 272794 w 407343"/>
              <a:gd name="connsiteY117" fmla="*/ 35679 h 384678"/>
              <a:gd name="connsiteX118" fmla="*/ 218311 w 407343"/>
              <a:gd name="connsiteY118" fmla="*/ 35679 h 384678"/>
              <a:gd name="connsiteX119" fmla="*/ 223202 w 407343"/>
              <a:gd name="connsiteY119" fmla="*/ 30539 h 384678"/>
              <a:gd name="connsiteX120" fmla="*/ 267903 w 407343"/>
              <a:gd name="connsiteY120" fmla="*/ 30539 h 384678"/>
              <a:gd name="connsiteX121" fmla="*/ 322385 w 407343"/>
              <a:gd name="connsiteY121" fmla="*/ 30539 h 384678"/>
              <a:gd name="connsiteX122" fmla="*/ 322385 w 407343"/>
              <a:gd name="connsiteY122" fmla="*/ 30539 h 384678"/>
              <a:gd name="connsiteX123" fmla="*/ 20239 w 407343"/>
              <a:gd name="connsiteY123" fmla="*/ 301736 h 384678"/>
              <a:gd name="connsiteX124" fmla="*/ 387132 w 407343"/>
              <a:gd name="connsiteY124" fmla="*/ 301736 h 384678"/>
              <a:gd name="connsiteX125" fmla="*/ 396381 w 407343"/>
              <a:gd name="connsiteY125" fmla="*/ 279377 h 384678"/>
              <a:gd name="connsiteX126" fmla="*/ 387132 w 407343"/>
              <a:gd name="connsiteY126" fmla="*/ 275517 h 384678"/>
              <a:gd name="connsiteX127" fmla="*/ 20239 w 407343"/>
              <a:gd name="connsiteY127" fmla="*/ 275517 h 384678"/>
              <a:gd name="connsiteX128" fmla="*/ 10989 w 407343"/>
              <a:gd name="connsiteY128" fmla="*/ 297876 h 384678"/>
              <a:gd name="connsiteX129" fmla="*/ 20239 w 407343"/>
              <a:gd name="connsiteY129" fmla="*/ 301736 h 384678"/>
              <a:gd name="connsiteX130" fmla="*/ 20239 w 407343"/>
              <a:gd name="connsiteY130" fmla="*/ 301736 h 384678"/>
              <a:gd name="connsiteX131" fmla="*/ 375072 w 407343"/>
              <a:gd name="connsiteY131" fmla="*/ 82176 h 384678"/>
              <a:gd name="connsiteX132" fmla="*/ 384651 w 407343"/>
              <a:gd name="connsiteY132" fmla="*/ 72571 h 384678"/>
              <a:gd name="connsiteX133" fmla="*/ 384651 w 407343"/>
              <a:gd name="connsiteY133" fmla="*/ 66496 h 384678"/>
              <a:gd name="connsiteX134" fmla="*/ 375072 w 407343"/>
              <a:gd name="connsiteY134" fmla="*/ 56891 h 384678"/>
              <a:gd name="connsiteX135" fmla="*/ 315653 w 407343"/>
              <a:gd name="connsiteY135" fmla="*/ 56891 h 384678"/>
              <a:gd name="connsiteX136" fmla="*/ 306074 w 407343"/>
              <a:gd name="connsiteY136" fmla="*/ 66496 h 384678"/>
              <a:gd name="connsiteX137" fmla="*/ 306074 w 407343"/>
              <a:gd name="connsiteY137" fmla="*/ 72571 h 384678"/>
              <a:gd name="connsiteX138" fmla="*/ 315653 w 407343"/>
              <a:gd name="connsiteY138" fmla="*/ 82176 h 384678"/>
              <a:gd name="connsiteX139" fmla="*/ 375072 w 407343"/>
              <a:gd name="connsiteY139" fmla="*/ 82176 h 384678"/>
              <a:gd name="connsiteX140" fmla="*/ 374423 w 407343"/>
              <a:gd name="connsiteY140" fmla="*/ 89282 h 384678"/>
              <a:gd name="connsiteX141" fmla="*/ 316311 w 407343"/>
              <a:gd name="connsiteY141" fmla="*/ 89282 h 384678"/>
              <a:gd name="connsiteX142" fmla="*/ 316311 w 407343"/>
              <a:gd name="connsiteY142" fmla="*/ 268375 h 384678"/>
              <a:gd name="connsiteX143" fmla="*/ 374423 w 407343"/>
              <a:gd name="connsiteY143" fmla="*/ 268375 h 384678"/>
              <a:gd name="connsiteX144" fmla="*/ 374423 w 407343"/>
              <a:gd name="connsiteY144" fmla="*/ 89282 h 384678"/>
              <a:gd name="connsiteX145" fmla="*/ 309179 w 407343"/>
              <a:gd name="connsiteY145" fmla="*/ 142582 h 384678"/>
              <a:gd name="connsiteX146" fmla="*/ 272972 w 407343"/>
              <a:gd name="connsiteY146" fmla="*/ 142582 h 384678"/>
              <a:gd name="connsiteX147" fmla="*/ 272972 w 407343"/>
              <a:gd name="connsiteY147" fmla="*/ 268384 h 384678"/>
              <a:gd name="connsiteX148" fmla="*/ 309179 w 407343"/>
              <a:gd name="connsiteY148" fmla="*/ 268384 h 384678"/>
              <a:gd name="connsiteX149" fmla="*/ 309179 w 407343"/>
              <a:gd name="connsiteY149" fmla="*/ 142582 h 384678"/>
              <a:gd name="connsiteX150" fmla="*/ 90570 w 407343"/>
              <a:gd name="connsiteY150" fmla="*/ 183493 h 384678"/>
              <a:gd name="connsiteX151" fmla="*/ 32939 w 407343"/>
              <a:gd name="connsiteY151" fmla="*/ 183493 h 384678"/>
              <a:gd name="connsiteX152" fmla="*/ 32939 w 407343"/>
              <a:gd name="connsiteY152" fmla="*/ 268375 h 384678"/>
              <a:gd name="connsiteX153" fmla="*/ 90570 w 407343"/>
              <a:gd name="connsiteY153" fmla="*/ 268375 h 384678"/>
              <a:gd name="connsiteX154" fmla="*/ 90570 w 407343"/>
              <a:gd name="connsiteY154" fmla="*/ 183493 h 384678"/>
              <a:gd name="connsiteX155" fmla="*/ 202311 w 407343"/>
              <a:gd name="connsiteY155" fmla="*/ 137255 h 384678"/>
              <a:gd name="connsiteX156" fmla="*/ 187663 w 407343"/>
              <a:gd name="connsiteY156" fmla="*/ 167485 h 384678"/>
              <a:gd name="connsiteX157" fmla="*/ 218293 w 407343"/>
              <a:gd name="connsiteY157" fmla="*/ 170437 h 384678"/>
              <a:gd name="connsiteX158" fmla="*/ 220285 w 407343"/>
              <a:gd name="connsiteY158" fmla="*/ 174520 h 384678"/>
              <a:gd name="connsiteX159" fmla="*/ 220285 w 407343"/>
              <a:gd name="connsiteY159" fmla="*/ 174520 h 384678"/>
              <a:gd name="connsiteX160" fmla="*/ 167795 w 407343"/>
              <a:gd name="connsiteY160" fmla="*/ 255977 h 384678"/>
              <a:gd name="connsiteX161" fmla="*/ 162956 w 407343"/>
              <a:gd name="connsiteY161" fmla="*/ 253887 h 384678"/>
              <a:gd name="connsiteX162" fmla="*/ 178387 w 407343"/>
              <a:gd name="connsiteY162" fmla="*/ 193001 h 384678"/>
              <a:gd name="connsiteX163" fmla="*/ 144929 w 407343"/>
              <a:gd name="connsiteY163" fmla="*/ 185512 h 384678"/>
              <a:gd name="connsiteX164" fmla="*/ 143212 w 407343"/>
              <a:gd name="connsiteY164" fmla="*/ 181554 h 384678"/>
              <a:gd name="connsiteX165" fmla="*/ 171548 w 407343"/>
              <a:gd name="connsiteY165" fmla="*/ 134133 h 384678"/>
              <a:gd name="connsiteX166" fmla="*/ 173994 w 407343"/>
              <a:gd name="connsiteY166" fmla="*/ 132843 h 384678"/>
              <a:gd name="connsiteX167" fmla="*/ 199963 w 407343"/>
              <a:gd name="connsiteY167" fmla="*/ 133448 h 384678"/>
              <a:gd name="connsiteX168" fmla="*/ 202311 w 407343"/>
              <a:gd name="connsiteY168" fmla="*/ 137255 h 384678"/>
              <a:gd name="connsiteX169" fmla="*/ 202311 w 407343"/>
              <a:gd name="connsiteY169" fmla="*/ 137255 h 384678"/>
              <a:gd name="connsiteX170" fmla="*/ 181206 w 407343"/>
              <a:gd name="connsiteY170" fmla="*/ 168623 h 384678"/>
              <a:gd name="connsiteX171" fmla="*/ 195703 w 407343"/>
              <a:gd name="connsiteY171" fmla="*/ 138669 h 384678"/>
              <a:gd name="connsiteX172" fmla="*/ 175310 w 407343"/>
              <a:gd name="connsiteY172" fmla="*/ 138189 h 384678"/>
              <a:gd name="connsiteX173" fmla="*/ 149669 w 407343"/>
              <a:gd name="connsiteY173" fmla="*/ 181119 h 384678"/>
              <a:gd name="connsiteX174" fmla="*/ 182042 w 407343"/>
              <a:gd name="connsiteY174" fmla="*/ 188358 h 384678"/>
              <a:gd name="connsiteX175" fmla="*/ 184239 w 407343"/>
              <a:gd name="connsiteY175" fmla="*/ 191640 h 384678"/>
              <a:gd name="connsiteX176" fmla="*/ 172135 w 407343"/>
              <a:gd name="connsiteY176" fmla="*/ 239417 h 384678"/>
              <a:gd name="connsiteX177" fmla="*/ 213455 w 407343"/>
              <a:gd name="connsiteY177" fmla="*/ 175311 h 384678"/>
              <a:gd name="connsiteX178" fmla="*/ 183483 w 407343"/>
              <a:gd name="connsiteY178" fmla="*/ 172438 h 384678"/>
              <a:gd name="connsiteX179" fmla="*/ 181206 w 407343"/>
              <a:gd name="connsiteY179" fmla="*/ 168623 h 384678"/>
              <a:gd name="connsiteX180" fmla="*/ 181206 w 407343"/>
              <a:gd name="connsiteY180" fmla="*/ 168623 h 384678"/>
              <a:gd name="connsiteX181" fmla="*/ 265866 w 407343"/>
              <a:gd name="connsiteY181" fmla="*/ 118729 h 384678"/>
              <a:gd name="connsiteX182" fmla="*/ 97685 w 407343"/>
              <a:gd name="connsiteY182" fmla="*/ 118729 h 384678"/>
              <a:gd name="connsiteX183" fmla="*/ 97685 w 407343"/>
              <a:gd name="connsiteY183" fmla="*/ 268375 h 384678"/>
              <a:gd name="connsiteX184" fmla="*/ 265866 w 407343"/>
              <a:gd name="connsiteY184" fmla="*/ 268375 h 384678"/>
              <a:gd name="connsiteX185" fmla="*/ 265866 w 407343"/>
              <a:gd name="connsiteY185" fmla="*/ 118729 h 384678"/>
              <a:gd name="connsiteX186" fmla="*/ 287673 w 407343"/>
              <a:gd name="connsiteY186" fmla="*/ 77836 h 384678"/>
              <a:gd name="connsiteX187" fmla="*/ 75878 w 407343"/>
              <a:gd name="connsiteY187" fmla="*/ 77836 h 384678"/>
              <a:gd name="connsiteX188" fmla="*/ 74313 w 407343"/>
              <a:gd name="connsiteY188" fmla="*/ 79374 h 384678"/>
              <a:gd name="connsiteX189" fmla="*/ 74313 w 407343"/>
              <a:gd name="connsiteY189" fmla="*/ 110058 h 384678"/>
              <a:gd name="connsiteX190" fmla="*/ 75878 w 407343"/>
              <a:gd name="connsiteY190" fmla="*/ 111623 h 384678"/>
              <a:gd name="connsiteX191" fmla="*/ 287673 w 407343"/>
              <a:gd name="connsiteY191" fmla="*/ 111623 h 384678"/>
              <a:gd name="connsiteX192" fmla="*/ 289238 w 407343"/>
              <a:gd name="connsiteY192" fmla="*/ 110058 h 384678"/>
              <a:gd name="connsiteX193" fmla="*/ 289238 w 407343"/>
              <a:gd name="connsiteY193" fmla="*/ 79374 h 384678"/>
              <a:gd name="connsiteX194" fmla="*/ 287673 w 407343"/>
              <a:gd name="connsiteY194" fmla="*/ 77836 h 384678"/>
              <a:gd name="connsiteX195" fmla="*/ 287673 w 407343"/>
              <a:gd name="connsiteY195" fmla="*/ 77836 h 3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07343" h="384678">
                <a:moveTo>
                  <a:pt x="328914" y="344692"/>
                </a:moveTo>
                <a:lnTo>
                  <a:pt x="328914" y="381121"/>
                </a:lnTo>
                <a:cubicBezTo>
                  <a:pt x="328914" y="383086"/>
                  <a:pt x="327304" y="384679"/>
                  <a:pt x="325356" y="384679"/>
                </a:cubicBezTo>
                <a:lnTo>
                  <a:pt x="307480" y="384679"/>
                </a:lnTo>
                <a:cubicBezTo>
                  <a:pt x="305514" y="384679"/>
                  <a:pt x="303922" y="383086"/>
                  <a:pt x="303922" y="381121"/>
                </a:cubicBezTo>
                <a:lnTo>
                  <a:pt x="303922" y="344692"/>
                </a:lnTo>
                <a:lnTo>
                  <a:pt x="291747" y="344692"/>
                </a:lnTo>
                <a:cubicBezTo>
                  <a:pt x="288794" y="344692"/>
                  <a:pt x="286909" y="341135"/>
                  <a:pt x="289230" y="338618"/>
                </a:cubicBezTo>
                <a:lnTo>
                  <a:pt x="313705" y="310024"/>
                </a:lnTo>
                <a:cubicBezTo>
                  <a:pt x="314257" y="309393"/>
                  <a:pt x="314968" y="309019"/>
                  <a:pt x="315724" y="308868"/>
                </a:cubicBezTo>
                <a:lnTo>
                  <a:pt x="204366" y="308868"/>
                </a:lnTo>
                <a:cubicBezTo>
                  <a:pt x="205175" y="309019"/>
                  <a:pt x="205851" y="309420"/>
                  <a:pt x="206411" y="310051"/>
                </a:cubicBezTo>
                <a:lnTo>
                  <a:pt x="231038" y="338813"/>
                </a:lnTo>
                <a:cubicBezTo>
                  <a:pt x="233003" y="341135"/>
                  <a:pt x="231341" y="344666"/>
                  <a:pt x="228343" y="344666"/>
                </a:cubicBezTo>
                <a:lnTo>
                  <a:pt x="228343" y="344692"/>
                </a:lnTo>
                <a:lnTo>
                  <a:pt x="216168" y="344692"/>
                </a:lnTo>
                <a:lnTo>
                  <a:pt x="216168" y="381121"/>
                </a:lnTo>
                <a:cubicBezTo>
                  <a:pt x="216168" y="383086"/>
                  <a:pt x="214576" y="384679"/>
                  <a:pt x="212610" y="384679"/>
                </a:cubicBezTo>
                <a:lnTo>
                  <a:pt x="194734" y="384679"/>
                </a:lnTo>
                <a:cubicBezTo>
                  <a:pt x="192768" y="384679"/>
                  <a:pt x="191176" y="383086"/>
                  <a:pt x="191176" y="381121"/>
                </a:cubicBezTo>
                <a:lnTo>
                  <a:pt x="191176" y="344692"/>
                </a:lnTo>
                <a:lnTo>
                  <a:pt x="179001" y="344692"/>
                </a:lnTo>
                <a:cubicBezTo>
                  <a:pt x="176048" y="344692"/>
                  <a:pt x="174163" y="341135"/>
                  <a:pt x="176484" y="338618"/>
                </a:cubicBezTo>
                <a:lnTo>
                  <a:pt x="200986" y="310024"/>
                </a:lnTo>
                <a:cubicBezTo>
                  <a:pt x="201520" y="309393"/>
                  <a:pt x="202222" y="309019"/>
                  <a:pt x="202978" y="308868"/>
                </a:cubicBezTo>
                <a:lnTo>
                  <a:pt x="91620" y="308868"/>
                </a:lnTo>
                <a:cubicBezTo>
                  <a:pt x="92429" y="309019"/>
                  <a:pt x="93132" y="309420"/>
                  <a:pt x="93665" y="310051"/>
                </a:cubicBezTo>
                <a:lnTo>
                  <a:pt x="118292" y="338813"/>
                </a:lnTo>
                <a:cubicBezTo>
                  <a:pt x="120257" y="341135"/>
                  <a:pt x="118595" y="344666"/>
                  <a:pt x="115597" y="344666"/>
                </a:cubicBezTo>
                <a:lnTo>
                  <a:pt x="115597" y="344692"/>
                </a:lnTo>
                <a:lnTo>
                  <a:pt x="103422" y="344692"/>
                </a:lnTo>
                <a:lnTo>
                  <a:pt x="103422" y="381121"/>
                </a:lnTo>
                <a:cubicBezTo>
                  <a:pt x="103422" y="383086"/>
                  <a:pt x="101830" y="384679"/>
                  <a:pt x="99864" y="384679"/>
                </a:cubicBezTo>
                <a:lnTo>
                  <a:pt x="82014" y="384679"/>
                </a:lnTo>
                <a:cubicBezTo>
                  <a:pt x="80049" y="384679"/>
                  <a:pt x="78430" y="383086"/>
                  <a:pt x="78430" y="381121"/>
                </a:cubicBezTo>
                <a:lnTo>
                  <a:pt x="78430" y="344692"/>
                </a:lnTo>
                <a:lnTo>
                  <a:pt x="66281" y="344692"/>
                </a:lnTo>
                <a:cubicBezTo>
                  <a:pt x="63329" y="344692"/>
                  <a:pt x="61443" y="341135"/>
                  <a:pt x="63738" y="338618"/>
                </a:cubicBezTo>
                <a:lnTo>
                  <a:pt x="88240" y="310024"/>
                </a:lnTo>
                <a:cubicBezTo>
                  <a:pt x="88774" y="309393"/>
                  <a:pt x="89476" y="309019"/>
                  <a:pt x="90232" y="308868"/>
                </a:cubicBezTo>
                <a:lnTo>
                  <a:pt x="20221" y="308868"/>
                </a:lnTo>
                <a:cubicBezTo>
                  <a:pt x="2425" y="308868"/>
                  <a:pt x="-6852" y="287141"/>
                  <a:pt x="5956" y="274334"/>
                </a:cubicBezTo>
                <a:cubicBezTo>
                  <a:pt x="9611" y="270679"/>
                  <a:pt x="14680" y="268384"/>
                  <a:pt x="20221" y="268384"/>
                </a:cubicBezTo>
                <a:lnTo>
                  <a:pt x="25788" y="268384"/>
                </a:lnTo>
                <a:lnTo>
                  <a:pt x="25788" y="179918"/>
                </a:lnTo>
                <a:cubicBezTo>
                  <a:pt x="25788" y="177979"/>
                  <a:pt x="27398" y="176361"/>
                  <a:pt x="29372" y="176361"/>
                </a:cubicBezTo>
                <a:lnTo>
                  <a:pt x="90562" y="176361"/>
                </a:lnTo>
                <a:lnTo>
                  <a:pt x="90562" y="118729"/>
                </a:lnTo>
                <a:lnTo>
                  <a:pt x="75860" y="118729"/>
                </a:lnTo>
                <a:cubicBezTo>
                  <a:pt x="71093" y="118729"/>
                  <a:pt x="67189" y="114825"/>
                  <a:pt x="67189" y="110058"/>
                </a:cubicBezTo>
                <a:lnTo>
                  <a:pt x="67189" y="79374"/>
                </a:lnTo>
                <a:cubicBezTo>
                  <a:pt x="67189" y="74634"/>
                  <a:pt x="71093" y="70703"/>
                  <a:pt x="75860" y="70703"/>
                </a:cubicBezTo>
                <a:lnTo>
                  <a:pt x="287656" y="70703"/>
                </a:lnTo>
                <a:cubicBezTo>
                  <a:pt x="292422" y="70703"/>
                  <a:pt x="296327" y="74634"/>
                  <a:pt x="296327" y="79374"/>
                </a:cubicBezTo>
                <a:lnTo>
                  <a:pt x="296327" y="110058"/>
                </a:lnTo>
                <a:cubicBezTo>
                  <a:pt x="296327" y="114825"/>
                  <a:pt x="292422" y="118729"/>
                  <a:pt x="287656" y="118729"/>
                </a:cubicBezTo>
                <a:lnTo>
                  <a:pt x="272954" y="118729"/>
                </a:lnTo>
                <a:lnTo>
                  <a:pt x="272954" y="135467"/>
                </a:lnTo>
                <a:lnTo>
                  <a:pt x="309161" y="135467"/>
                </a:lnTo>
                <a:lnTo>
                  <a:pt x="309161" y="87975"/>
                </a:lnTo>
                <a:cubicBezTo>
                  <a:pt x="303086" y="85404"/>
                  <a:pt x="298951" y="79401"/>
                  <a:pt x="298951" y="72571"/>
                </a:cubicBezTo>
                <a:cubicBezTo>
                  <a:pt x="298951" y="65687"/>
                  <a:pt x="298319" y="60217"/>
                  <a:pt x="303842" y="54694"/>
                </a:cubicBezTo>
                <a:cubicBezTo>
                  <a:pt x="306866" y="51670"/>
                  <a:pt x="311055" y="49776"/>
                  <a:pt x="315644" y="49776"/>
                </a:cubicBezTo>
                <a:lnTo>
                  <a:pt x="375063" y="49776"/>
                </a:lnTo>
                <a:cubicBezTo>
                  <a:pt x="384242" y="49776"/>
                  <a:pt x="391757" y="57291"/>
                  <a:pt x="391757" y="66487"/>
                </a:cubicBezTo>
                <a:cubicBezTo>
                  <a:pt x="391757" y="73371"/>
                  <a:pt x="392388" y="78841"/>
                  <a:pt x="386865" y="84364"/>
                </a:cubicBezTo>
                <a:cubicBezTo>
                  <a:pt x="385353" y="85876"/>
                  <a:pt x="383539" y="87112"/>
                  <a:pt x="381547" y="87966"/>
                </a:cubicBezTo>
                <a:lnTo>
                  <a:pt x="381547" y="268375"/>
                </a:lnTo>
                <a:lnTo>
                  <a:pt x="387114" y="268375"/>
                </a:lnTo>
                <a:cubicBezTo>
                  <a:pt x="404910" y="268375"/>
                  <a:pt x="414187" y="290103"/>
                  <a:pt x="401406" y="302909"/>
                </a:cubicBezTo>
                <a:cubicBezTo>
                  <a:pt x="397725" y="306565"/>
                  <a:pt x="392655" y="308859"/>
                  <a:pt x="387114" y="308859"/>
                </a:cubicBezTo>
                <a:lnTo>
                  <a:pt x="317103" y="308859"/>
                </a:lnTo>
                <a:cubicBezTo>
                  <a:pt x="317886" y="309011"/>
                  <a:pt x="318588" y="309411"/>
                  <a:pt x="319121" y="310042"/>
                </a:cubicBezTo>
                <a:lnTo>
                  <a:pt x="343748" y="338805"/>
                </a:lnTo>
                <a:cubicBezTo>
                  <a:pt x="345741" y="341126"/>
                  <a:pt x="344077" y="344657"/>
                  <a:pt x="341054" y="344657"/>
                </a:cubicBezTo>
                <a:lnTo>
                  <a:pt x="341054" y="344683"/>
                </a:lnTo>
                <a:lnTo>
                  <a:pt x="328914" y="344683"/>
                </a:lnTo>
                <a:close/>
                <a:moveTo>
                  <a:pt x="321781" y="377564"/>
                </a:moveTo>
                <a:lnTo>
                  <a:pt x="321781" y="341135"/>
                </a:lnTo>
                <a:cubicBezTo>
                  <a:pt x="321781" y="339169"/>
                  <a:pt x="323391" y="337551"/>
                  <a:pt x="325356" y="337551"/>
                </a:cubicBezTo>
                <a:lnTo>
                  <a:pt x="333351" y="337551"/>
                </a:lnTo>
                <a:lnTo>
                  <a:pt x="316409" y="317789"/>
                </a:lnTo>
                <a:lnTo>
                  <a:pt x="299466" y="337551"/>
                </a:lnTo>
                <a:lnTo>
                  <a:pt x="307480" y="337551"/>
                </a:lnTo>
                <a:cubicBezTo>
                  <a:pt x="309445" y="337551"/>
                  <a:pt x="311037" y="339160"/>
                  <a:pt x="311037" y="341135"/>
                </a:cubicBezTo>
                <a:lnTo>
                  <a:pt x="311037" y="377564"/>
                </a:lnTo>
                <a:lnTo>
                  <a:pt x="321781" y="377564"/>
                </a:lnTo>
                <a:close/>
                <a:moveTo>
                  <a:pt x="209061" y="377564"/>
                </a:moveTo>
                <a:lnTo>
                  <a:pt x="209061" y="341135"/>
                </a:lnTo>
                <a:cubicBezTo>
                  <a:pt x="209061" y="339169"/>
                  <a:pt x="210653" y="337551"/>
                  <a:pt x="212619" y="337551"/>
                </a:cubicBezTo>
                <a:lnTo>
                  <a:pt x="220615" y="337551"/>
                </a:lnTo>
                <a:lnTo>
                  <a:pt x="203699" y="317789"/>
                </a:lnTo>
                <a:lnTo>
                  <a:pt x="186756" y="337551"/>
                </a:lnTo>
                <a:lnTo>
                  <a:pt x="194752" y="337551"/>
                </a:lnTo>
                <a:cubicBezTo>
                  <a:pt x="196717" y="337551"/>
                  <a:pt x="198309" y="339160"/>
                  <a:pt x="198309" y="341135"/>
                </a:cubicBezTo>
                <a:lnTo>
                  <a:pt x="198309" y="377564"/>
                </a:lnTo>
                <a:lnTo>
                  <a:pt x="209061" y="377564"/>
                </a:lnTo>
                <a:close/>
                <a:moveTo>
                  <a:pt x="96325" y="377564"/>
                </a:moveTo>
                <a:lnTo>
                  <a:pt x="96325" y="341135"/>
                </a:lnTo>
                <a:cubicBezTo>
                  <a:pt x="96325" y="339169"/>
                  <a:pt x="97917" y="337551"/>
                  <a:pt x="99882" y="337551"/>
                </a:cubicBezTo>
                <a:lnTo>
                  <a:pt x="107895" y="337551"/>
                </a:lnTo>
                <a:lnTo>
                  <a:pt x="90953" y="317789"/>
                </a:lnTo>
                <a:lnTo>
                  <a:pt x="74010" y="337551"/>
                </a:lnTo>
                <a:lnTo>
                  <a:pt x="82023" y="337551"/>
                </a:lnTo>
                <a:cubicBezTo>
                  <a:pt x="83962" y="337551"/>
                  <a:pt x="85581" y="339160"/>
                  <a:pt x="85581" y="341135"/>
                </a:cubicBezTo>
                <a:lnTo>
                  <a:pt x="85581" y="377564"/>
                </a:lnTo>
                <a:lnTo>
                  <a:pt x="96325" y="377564"/>
                </a:lnTo>
                <a:close/>
                <a:moveTo>
                  <a:pt x="373943" y="9318"/>
                </a:moveTo>
                <a:cubicBezTo>
                  <a:pt x="377349" y="6090"/>
                  <a:pt x="382240" y="11231"/>
                  <a:pt x="378834" y="14459"/>
                </a:cubicBezTo>
                <a:cubicBezTo>
                  <a:pt x="365778" y="26892"/>
                  <a:pt x="337443" y="26892"/>
                  <a:pt x="324351" y="14459"/>
                </a:cubicBezTo>
                <a:cubicBezTo>
                  <a:pt x="314017" y="4649"/>
                  <a:pt x="289941" y="4649"/>
                  <a:pt x="279625" y="14459"/>
                </a:cubicBezTo>
                <a:cubicBezTo>
                  <a:pt x="276245" y="17687"/>
                  <a:pt x="271353" y="12547"/>
                  <a:pt x="274733" y="9318"/>
                </a:cubicBezTo>
                <a:cubicBezTo>
                  <a:pt x="287816" y="-3106"/>
                  <a:pt x="316125" y="-3106"/>
                  <a:pt x="329243" y="9318"/>
                </a:cubicBezTo>
                <a:cubicBezTo>
                  <a:pt x="339551" y="19119"/>
                  <a:pt x="363626" y="19119"/>
                  <a:pt x="373943" y="9318"/>
                </a:cubicBezTo>
                <a:lnTo>
                  <a:pt x="373943" y="9318"/>
                </a:lnTo>
                <a:close/>
                <a:moveTo>
                  <a:pt x="322385" y="30539"/>
                </a:moveTo>
                <a:cubicBezTo>
                  <a:pt x="325792" y="33767"/>
                  <a:pt x="320900" y="38908"/>
                  <a:pt x="317494" y="35679"/>
                </a:cubicBezTo>
                <a:cubicBezTo>
                  <a:pt x="307204" y="25896"/>
                  <a:pt x="283129" y="25870"/>
                  <a:pt x="272794" y="35679"/>
                </a:cubicBezTo>
                <a:cubicBezTo>
                  <a:pt x="259711" y="48104"/>
                  <a:pt x="231376" y="48104"/>
                  <a:pt x="218311" y="35679"/>
                </a:cubicBezTo>
                <a:cubicBezTo>
                  <a:pt x="214905" y="32478"/>
                  <a:pt x="219796" y="27337"/>
                  <a:pt x="223202" y="30539"/>
                </a:cubicBezTo>
                <a:cubicBezTo>
                  <a:pt x="233493" y="40349"/>
                  <a:pt x="257568" y="40349"/>
                  <a:pt x="267903" y="30539"/>
                </a:cubicBezTo>
                <a:cubicBezTo>
                  <a:pt x="280985" y="18114"/>
                  <a:pt x="309303" y="18114"/>
                  <a:pt x="322385" y="30539"/>
                </a:cubicBezTo>
                <a:lnTo>
                  <a:pt x="322385" y="30539"/>
                </a:lnTo>
                <a:close/>
                <a:moveTo>
                  <a:pt x="20239" y="301736"/>
                </a:moveTo>
                <a:lnTo>
                  <a:pt x="387132" y="301736"/>
                </a:lnTo>
                <a:cubicBezTo>
                  <a:pt x="398631" y="301736"/>
                  <a:pt x="404706" y="287692"/>
                  <a:pt x="396381" y="279377"/>
                </a:cubicBezTo>
                <a:cubicBezTo>
                  <a:pt x="394016" y="276984"/>
                  <a:pt x="390734" y="275517"/>
                  <a:pt x="387132" y="275517"/>
                </a:cubicBezTo>
                <a:cubicBezTo>
                  <a:pt x="264834" y="275517"/>
                  <a:pt x="142537" y="275517"/>
                  <a:pt x="20239" y="275517"/>
                </a:cubicBezTo>
                <a:cubicBezTo>
                  <a:pt x="8739" y="275517"/>
                  <a:pt x="2665" y="289560"/>
                  <a:pt x="10989" y="297876"/>
                </a:cubicBezTo>
                <a:cubicBezTo>
                  <a:pt x="13355" y="300268"/>
                  <a:pt x="16655" y="301736"/>
                  <a:pt x="20239" y="301736"/>
                </a:cubicBezTo>
                <a:lnTo>
                  <a:pt x="20239" y="301736"/>
                </a:lnTo>
                <a:close/>
                <a:moveTo>
                  <a:pt x="375072" y="82176"/>
                </a:moveTo>
                <a:cubicBezTo>
                  <a:pt x="380337" y="82176"/>
                  <a:pt x="384651" y="77836"/>
                  <a:pt x="384651" y="72571"/>
                </a:cubicBezTo>
                <a:lnTo>
                  <a:pt x="384651" y="66496"/>
                </a:lnTo>
                <a:cubicBezTo>
                  <a:pt x="384651" y="61231"/>
                  <a:pt x="380337" y="56891"/>
                  <a:pt x="375072" y="56891"/>
                </a:cubicBezTo>
                <a:lnTo>
                  <a:pt x="315653" y="56891"/>
                </a:lnTo>
                <a:cubicBezTo>
                  <a:pt x="310406" y="56891"/>
                  <a:pt x="306074" y="61231"/>
                  <a:pt x="306074" y="66496"/>
                </a:cubicBezTo>
                <a:lnTo>
                  <a:pt x="306074" y="72571"/>
                </a:lnTo>
                <a:cubicBezTo>
                  <a:pt x="306074" y="77836"/>
                  <a:pt x="310414" y="82176"/>
                  <a:pt x="315653" y="82176"/>
                </a:cubicBezTo>
                <a:lnTo>
                  <a:pt x="375072" y="82176"/>
                </a:lnTo>
                <a:close/>
                <a:moveTo>
                  <a:pt x="374423" y="89282"/>
                </a:moveTo>
                <a:lnTo>
                  <a:pt x="316311" y="89282"/>
                </a:lnTo>
                <a:lnTo>
                  <a:pt x="316311" y="268375"/>
                </a:lnTo>
                <a:lnTo>
                  <a:pt x="374423" y="268375"/>
                </a:lnTo>
                <a:lnTo>
                  <a:pt x="374423" y="89282"/>
                </a:lnTo>
                <a:close/>
                <a:moveTo>
                  <a:pt x="309179" y="142582"/>
                </a:moveTo>
                <a:lnTo>
                  <a:pt x="272972" y="142582"/>
                </a:lnTo>
                <a:lnTo>
                  <a:pt x="272972" y="268384"/>
                </a:lnTo>
                <a:lnTo>
                  <a:pt x="309179" y="268384"/>
                </a:lnTo>
                <a:lnTo>
                  <a:pt x="309179" y="142582"/>
                </a:lnTo>
                <a:close/>
                <a:moveTo>
                  <a:pt x="90570" y="183493"/>
                </a:moveTo>
                <a:lnTo>
                  <a:pt x="32939" y="183493"/>
                </a:lnTo>
                <a:lnTo>
                  <a:pt x="32939" y="268375"/>
                </a:lnTo>
                <a:lnTo>
                  <a:pt x="90570" y="268375"/>
                </a:lnTo>
                <a:lnTo>
                  <a:pt x="90570" y="183493"/>
                </a:lnTo>
                <a:close/>
                <a:moveTo>
                  <a:pt x="202311" y="137255"/>
                </a:moveTo>
                <a:lnTo>
                  <a:pt x="187663" y="167485"/>
                </a:lnTo>
                <a:lnTo>
                  <a:pt x="218293" y="170437"/>
                </a:lnTo>
                <a:cubicBezTo>
                  <a:pt x="220312" y="170642"/>
                  <a:pt x="221344" y="172883"/>
                  <a:pt x="220285" y="174520"/>
                </a:cubicBezTo>
                <a:lnTo>
                  <a:pt x="220285" y="174520"/>
                </a:lnTo>
                <a:lnTo>
                  <a:pt x="167795" y="255977"/>
                </a:lnTo>
                <a:cubicBezTo>
                  <a:pt x="166158" y="258521"/>
                  <a:pt x="162245" y="256787"/>
                  <a:pt x="162956" y="253887"/>
                </a:cubicBezTo>
                <a:lnTo>
                  <a:pt x="178387" y="193001"/>
                </a:lnTo>
                <a:lnTo>
                  <a:pt x="144929" y="185512"/>
                </a:lnTo>
                <a:cubicBezTo>
                  <a:pt x="143141" y="185112"/>
                  <a:pt x="142305" y="183093"/>
                  <a:pt x="143212" y="181554"/>
                </a:cubicBezTo>
                <a:lnTo>
                  <a:pt x="171548" y="134133"/>
                </a:lnTo>
                <a:cubicBezTo>
                  <a:pt x="172081" y="133253"/>
                  <a:pt x="173033" y="132799"/>
                  <a:pt x="173994" y="132843"/>
                </a:cubicBezTo>
                <a:lnTo>
                  <a:pt x="199963" y="133448"/>
                </a:lnTo>
                <a:cubicBezTo>
                  <a:pt x="201929" y="133475"/>
                  <a:pt x="203139" y="135547"/>
                  <a:pt x="202311" y="137255"/>
                </a:cubicBezTo>
                <a:lnTo>
                  <a:pt x="202311" y="137255"/>
                </a:lnTo>
                <a:close/>
                <a:moveTo>
                  <a:pt x="181206" y="168623"/>
                </a:moveTo>
                <a:lnTo>
                  <a:pt x="195703" y="138669"/>
                </a:lnTo>
                <a:lnTo>
                  <a:pt x="175310" y="138189"/>
                </a:lnTo>
                <a:lnTo>
                  <a:pt x="149669" y="181119"/>
                </a:lnTo>
                <a:lnTo>
                  <a:pt x="182042" y="188358"/>
                </a:lnTo>
                <a:cubicBezTo>
                  <a:pt x="183679" y="188661"/>
                  <a:pt x="184613" y="190146"/>
                  <a:pt x="184239" y="191640"/>
                </a:cubicBezTo>
                <a:lnTo>
                  <a:pt x="172135" y="239417"/>
                </a:lnTo>
                <a:lnTo>
                  <a:pt x="213455" y="175311"/>
                </a:lnTo>
                <a:lnTo>
                  <a:pt x="183483" y="172438"/>
                </a:lnTo>
                <a:cubicBezTo>
                  <a:pt x="181455" y="172278"/>
                  <a:pt x="180424" y="170259"/>
                  <a:pt x="181206" y="168623"/>
                </a:cubicBezTo>
                <a:lnTo>
                  <a:pt x="181206" y="168623"/>
                </a:lnTo>
                <a:close/>
                <a:moveTo>
                  <a:pt x="265866" y="118729"/>
                </a:moveTo>
                <a:lnTo>
                  <a:pt x="97685" y="118729"/>
                </a:lnTo>
                <a:lnTo>
                  <a:pt x="97685" y="268375"/>
                </a:lnTo>
                <a:lnTo>
                  <a:pt x="265866" y="268375"/>
                </a:lnTo>
                <a:lnTo>
                  <a:pt x="265866" y="118729"/>
                </a:lnTo>
                <a:close/>
                <a:moveTo>
                  <a:pt x="287673" y="77836"/>
                </a:moveTo>
                <a:lnTo>
                  <a:pt x="75878" y="77836"/>
                </a:lnTo>
                <a:cubicBezTo>
                  <a:pt x="75024" y="77836"/>
                  <a:pt x="74313" y="78521"/>
                  <a:pt x="74313" y="79374"/>
                </a:cubicBezTo>
                <a:lnTo>
                  <a:pt x="74313" y="110058"/>
                </a:lnTo>
                <a:cubicBezTo>
                  <a:pt x="74313" y="110912"/>
                  <a:pt x="75015" y="111623"/>
                  <a:pt x="75878" y="111623"/>
                </a:cubicBezTo>
                <a:cubicBezTo>
                  <a:pt x="146467" y="111623"/>
                  <a:pt x="217084" y="111623"/>
                  <a:pt x="287673" y="111623"/>
                </a:cubicBezTo>
                <a:cubicBezTo>
                  <a:pt x="288527" y="111623"/>
                  <a:pt x="289238" y="110920"/>
                  <a:pt x="289238" y="110058"/>
                </a:cubicBezTo>
                <a:lnTo>
                  <a:pt x="289238" y="79374"/>
                </a:lnTo>
                <a:cubicBezTo>
                  <a:pt x="289230" y="78521"/>
                  <a:pt x="288527" y="77836"/>
                  <a:pt x="287673" y="77836"/>
                </a:cubicBezTo>
                <a:lnTo>
                  <a:pt x="287673" y="77836"/>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309" name="Graphic 3">
            <a:extLst>
              <a:ext uri="{FF2B5EF4-FFF2-40B4-BE49-F238E27FC236}">
                <a16:creationId xmlns:a16="http://schemas.microsoft.com/office/drawing/2014/main" id="{5B1E7683-9FC4-BD0E-63F2-106F254A82D8}"/>
              </a:ext>
            </a:extLst>
          </p:cNvPr>
          <p:cNvGrpSpPr>
            <a:grpSpLocks noChangeAspect="1"/>
          </p:cNvGrpSpPr>
          <p:nvPr/>
        </p:nvGrpSpPr>
        <p:grpSpPr>
          <a:xfrm>
            <a:off x="912442" y="7242167"/>
            <a:ext cx="415335" cy="360000"/>
            <a:chOff x="3200192" y="6774350"/>
            <a:chExt cx="430519" cy="373161"/>
          </a:xfrm>
          <a:noFill/>
        </p:grpSpPr>
        <p:sp>
          <p:nvSpPr>
            <p:cNvPr id="310" name="Freeform 309">
              <a:extLst>
                <a:ext uri="{FF2B5EF4-FFF2-40B4-BE49-F238E27FC236}">
                  <a16:creationId xmlns:a16="http://schemas.microsoft.com/office/drawing/2014/main" id="{B0AB93C0-FBEF-A12D-9E07-160D20150253}"/>
                </a:ext>
              </a:extLst>
            </p:cNvPr>
            <p:cNvSpPr/>
            <p:nvPr/>
          </p:nvSpPr>
          <p:spPr>
            <a:xfrm>
              <a:off x="3200192" y="6774350"/>
              <a:ext cx="215259" cy="215285"/>
            </a:xfrm>
            <a:custGeom>
              <a:avLst/>
              <a:gdLst>
                <a:gd name="connsiteX0" fmla="*/ 0 w 215259"/>
                <a:gd name="connsiteY0" fmla="*/ 215285 h 215285"/>
                <a:gd name="connsiteX1" fmla="*/ 215260 w 215259"/>
                <a:gd name="connsiteY1" fmla="*/ 0 h 215285"/>
              </a:gdLst>
              <a:ahLst/>
              <a:cxnLst>
                <a:cxn ang="0">
                  <a:pos x="connsiteX0" y="connsiteY0"/>
                </a:cxn>
                <a:cxn ang="0">
                  <a:pos x="connsiteX1" y="connsiteY1"/>
                </a:cxn>
              </a:cxnLst>
              <a:rect l="l" t="t" r="r" b="b"/>
              <a:pathLst>
                <a:path w="215259" h="215285">
                  <a:moveTo>
                    <a:pt x="0" y="215285"/>
                  </a:moveTo>
                  <a:lnTo>
                    <a:pt x="215260" y="0"/>
                  </a:lnTo>
                </a:path>
              </a:pathLst>
            </a:custGeom>
            <a:grpFill/>
            <a:ln w="15875" cap="rnd">
              <a:solidFill>
                <a:srgbClr val="404040"/>
              </a:solidFill>
              <a:prstDash val="solid"/>
              <a:round/>
            </a:ln>
          </p:spPr>
          <p:txBody>
            <a:bodyPr rtlCol="0" anchor="ctr"/>
            <a:lstStyle/>
            <a:p>
              <a:endParaRPr lang="en-US" dirty="0"/>
            </a:p>
          </p:txBody>
        </p:sp>
        <p:sp>
          <p:nvSpPr>
            <p:cNvPr id="311" name="Freeform 310">
              <a:extLst>
                <a:ext uri="{FF2B5EF4-FFF2-40B4-BE49-F238E27FC236}">
                  <a16:creationId xmlns:a16="http://schemas.microsoft.com/office/drawing/2014/main" id="{6565A9CC-EE83-59FC-2C6E-3D563C1CB538}"/>
                </a:ext>
              </a:extLst>
            </p:cNvPr>
            <p:cNvSpPr/>
            <p:nvPr/>
          </p:nvSpPr>
          <p:spPr>
            <a:xfrm>
              <a:off x="3415452" y="6774350"/>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5875" cap="rnd">
              <a:solidFill>
                <a:srgbClr val="404040"/>
              </a:solidFill>
              <a:prstDash val="solid"/>
              <a:round/>
            </a:ln>
          </p:spPr>
          <p:txBody>
            <a:bodyPr rtlCol="0" anchor="ctr"/>
            <a:lstStyle/>
            <a:p>
              <a:endParaRPr lang="en-US" dirty="0"/>
            </a:p>
          </p:txBody>
        </p:sp>
        <p:sp>
          <p:nvSpPr>
            <p:cNvPr id="312" name="Freeform 311">
              <a:extLst>
                <a:ext uri="{FF2B5EF4-FFF2-40B4-BE49-F238E27FC236}">
                  <a16:creationId xmlns:a16="http://schemas.microsoft.com/office/drawing/2014/main" id="{52D147AA-86AB-EC92-DA9F-76A6BA74B3F7}"/>
                </a:ext>
              </a:extLst>
            </p:cNvPr>
            <p:cNvSpPr/>
            <p:nvPr/>
          </p:nvSpPr>
          <p:spPr>
            <a:xfrm>
              <a:off x="3487205" y="6803055"/>
              <a:ext cx="1594" cy="43057"/>
            </a:xfrm>
            <a:custGeom>
              <a:avLst/>
              <a:gdLst>
                <a:gd name="connsiteX0" fmla="*/ 0 w 1594"/>
                <a:gd name="connsiteY0" fmla="*/ 43057 h 43057"/>
                <a:gd name="connsiteX1" fmla="*/ 0 w 1594"/>
                <a:gd name="connsiteY1" fmla="*/ 0 h 43057"/>
              </a:gdLst>
              <a:ahLst/>
              <a:cxnLst>
                <a:cxn ang="0">
                  <a:pos x="connsiteX0" y="connsiteY0"/>
                </a:cxn>
                <a:cxn ang="0">
                  <a:pos x="connsiteX1" y="connsiteY1"/>
                </a:cxn>
              </a:cxnLst>
              <a:rect l="l" t="t" r="r" b="b"/>
              <a:pathLst>
                <a:path w="1594" h="43057">
                  <a:moveTo>
                    <a:pt x="0" y="43057"/>
                  </a:moveTo>
                  <a:lnTo>
                    <a:pt x="0" y="0"/>
                  </a:lnTo>
                </a:path>
              </a:pathLst>
            </a:custGeom>
            <a:grpFill/>
            <a:ln w="15875" cap="rnd">
              <a:solidFill>
                <a:srgbClr val="404040"/>
              </a:solidFill>
              <a:prstDash val="solid"/>
              <a:round/>
            </a:ln>
          </p:spPr>
          <p:txBody>
            <a:bodyPr rtlCol="0" anchor="ctr"/>
            <a:lstStyle/>
            <a:p>
              <a:endParaRPr lang="en-US" dirty="0"/>
            </a:p>
          </p:txBody>
        </p:sp>
        <p:sp>
          <p:nvSpPr>
            <p:cNvPr id="313" name="Freeform 312">
              <a:extLst>
                <a:ext uri="{FF2B5EF4-FFF2-40B4-BE49-F238E27FC236}">
                  <a16:creationId xmlns:a16="http://schemas.microsoft.com/office/drawing/2014/main" id="{385604DA-D9BF-E63C-79DE-8CF48B14703E}"/>
                </a:ext>
              </a:extLst>
            </p:cNvPr>
            <p:cNvSpPr/>
            <p:nvPr/>
          </p:nvSpPr>
          <p:spPr>
            <a:xfrm>
              <a:off x="3544608" y="6803055"/>
              <a:ext cx="1594" cy="100466"/>
            </a:xfrm>
            <a:custGeom>
              <a:avLst/>
              <a:gdLst>
                <a:gd name="connsiteX0" fmla="*/ 0 w 1594"/>
                <a:gd name="connsiteY0" fmla="*/ 100466 h 100466"/>
                <a:gd name="connsiteX1" fmla="*/ 0 w 1594"/>
                <a:gd name="connsiteY1" fmla="*/ 0 h 100466"/>
              </a:gdLst>
              <a:ahLst/>
              <a:cxnLst>
                <a:cxn ang="0">
                  <a:pos x="connsiteX0" y="connsiteY0"/>
                </a:cxn>
                <a:cxn ang="0">
                  <a:pos x="connsiteX1" y="connsiteY1"/>
                </a:cxn>
              </a:cxnLst>
              <a:rect l="l" t="t" r="r" b="b"/>
              <a:pathLst>
                <a:path w="1594" h="100466">
                  <a:moveTo>
                    <a:pt x="0" y="100466"/>
                  </a:moveTo>
                  <a:lnTo>
                    <a:pt x="0" y="0"/>
                  </a:lnTo>
                </a:path>
              </a:pathLst>
            </a:custGeom>
            <a:grpFill/>
            <a:ln w="15875" cap="rnd">
              <a:solidFill>
                <a:srgbClr val="404040"/>
              </a:solidFill>
              <a:prstDash val="solid"/>
              <a:round/>
            </a:ln>
          </p:spPr>
          <p:txBody>
            <a:bodyPr rtlCol="0" anchor="ctr"/>
            <a:lstStyle/>
            <a:p>
              <a:endParaRPr lang="en-US" dirty="0"/>
            </a:p>
          </p:txBody>
        </p:sp>
        <p:sp>
          <p:nvSpPr>
            <p:cNvPr id="314" name="Freeform 313">
              <a:extLst>
                <a:ext uri="{FF2B5EF4-FFF2-40B4-BE49-F238E27FC236}">
                  <a16:creationId xmlns:a16="http://schemas.microsoft.com/office/drawing/2014/main" id="{11ADB345-F55D-6034-5A36-47DC8E54919B}"/>
                </a:ext>
              </a:extLst>
            </p:cNvPr>
            <p:cNvSpPr/>
            <p:nvPr/>
          </p:nvSpPr>
          <p:spPr>
            <a:xfrm>
              <a:off x="3487205" y="680305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315" name="Freeform 314">
              <a:extLst>
                <a:ext uri="{FF2B5EF4-FFF2-40B4-BE49-F238E27FC236}">
                  <a16:creationId xmlns:a16="http://schemas.microsoft.com/office/drawing/2014/main" id="{763101AC-5959-5BE7-33D9-3A573266D8C8}"/>
                </a:ext>
              </a:extLst>
            </p:cNvPr>
            <p:cNvSpPr/>
            <p:nvPr/>
          </p:nvSpPr>
          <p:spPr>
            <a:xfrm>
              <a:off x="3544608" y="6903521"/>
              <a:ext cx="86103" cy="86114"/>
            </a:xfrm>
            <a:custGeom>
              <a:avLst/>
              <a:gdLst>
                <a:gd name="connsiteX0" fmla="*/ 0 w 86103"/>
                <a:gd name="connsiteY0" fmla="*/ 0 h 86114"/>
                <a:gd name="connsiteX1" fmla="*/ 86104 w 86103"/>
                <a:gd name="connsiteY1" fmla="*/ 86114 h 86114"/>
              </a:gdLst>
              <a:ahLst/>
              <a:cxnLst>
                <a:cxn ang="0">
                  <a:pos x="connsiteX0" y="connsiteY0"/>
                </a:cxn>
                <a:cxn ang="0">
                  <a:pos x="connsiteX1" y="connsiteY1"/>
                </a:cxn>
              </a:cxnLst>
              <a:rect l="l" t="t" r="r" b="b"/>
              <a:pathLst>
                <a:path w="86103" h="86114">
                  <a:moveTo>
                    <a:pt x="0" y="0"/>
                  </a:moveTo>
                  <a:lnTo>
                    <a:pt x="86104" y="86114"/>
                  </a:lnTo>
                </a:path>
              </a:pathLst>
            </a:custGeom>
            <a:grpFill/>
            <a:ln w="15875" cap="rnd">
              <a:solidFill>
                <a:srgbClr val="404040"/>
              </a:solidFill>
              <a:prstDash val="solid"/>
              <a:round/>
            </a:ln>
          </p:spPr>
          <p:txBody>
            <a:bodyPr rtlCol="0" anchor="ctr"/>
            <a:lstStyle/>
            <a:p>
              <a:endParaRPr lang="en-US" dirty="0"/>
            </a:p>
          </p:txBody>
        </p:sp>
        <p:sp>
          <p:nvSpPr>
            <p:cNvPr id="316" name="Freeform 315">
              <a:extLst>
                <a:ext uri="{FF2B5EF4-FFF2-40B4-BE49-F238E27FC236}">
                  <a16:creationId xmlns:a16="http://schemas.microsoft.com/office/drawing/2014/main" id="{5D50BBD1-ACB1-934C-5002-74D1365269E7}"/>
                </a:ext>
              </a:extLst>
            </p:cNvPr>
            <p:cNvSpPr/>
            <p:nvPr/>
          </p:nvSpPr>
          <p:spPr>
            <a:xfrm>
              <a:off x="3257595"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317" name="Freeform 316">
              <a:extLst>
                <a:ext uri="{FF2B5EF4-FFF2-40B4-BE49-F238E27FC236}">
                  <a16:creationId xmlns:a16="http://schemas.microsoft.com/office/drawing/2014/main" id="{5BAF6AD6-39DB-85AE-9C68-A6808C92E027}"/>
                </a:ext>
              </a:extLst>
            </p:cNvPr>
            <p:cNvSpPr/>
            <p:nvPr/>
          </p:nvSpPr>
          <p:spPr>
            <a:xfrm>
              <a:off x="3573309"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318" name="Freeform 317">
              <a:extLst>
                <a:ext uri="{FF2B5EF4-FFF2-40B4-BE49-F238E27FC236}">
                  <a16:creationId xmlns:a16="http://schemas.microsoft.com/office/drawing/2014/main" id="{586CE97F-820C-DB05-5510-134AC385FCCC}"/>
                </a:ext>
              </a:extLst>
            </p:cNvPr>
            <p:cNvSpPr/>
            <p:nvPr/>
          </p:nvSpPr>
          <p:spPr>
            <a:xfrm>
              <a:off x="3257595" y="7147511"/>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5875" cap="rnd">
              <a:solidFill>
                <a:srgbClr val="404040"/>
              </a:solidFill>
              <a:prstDash val="solid"/>
              <a:round/>
            </a:ln>
          </p:spPr>
          <p:txBody>
            <a:bodyPr rtlCol="0" anchor="ctr"/>
            <a:lstStyle/>
            <a:p>
              <a:endParaRPr lang="en-US" dirty="0"/>
            </a:p>
          </p:txBody>
        </p:sp>
        <p:sp>
          <p:nvSpPr>
            <p:cNvPr id="319" name="Freeform 318">
              <a:extLst>
                <a:ext uri="{FF2B5EF4-FFF2-40B4-BE49-F238E27FC236}">
                  <a16:creationId xmlns:a16="http://schemas.microsoft.com/office/drawing/2014/main" id="{E7213DD0-FF79-5A92-7A20-836B407B17E2}"/>
                </a:ext>
              </a:extLst>
            </p:cNvPr>
            <p:cNvSpPr/>
            <p:nvPr/>
          </p:nvSpPr>
          <p:spPr>
            <a:xfrm>
              <a:off x="3200192" y="698963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320" name="Freeform 319">
              <a:extLst>
                <a:ext uri="{FF2B5EF4-FFF2-40B4-BE49-F238E27FC236}">
                  <a16:creationId xmlns:a16="http://schemas.microsoft.com/office/drawing/2014/main" id="{ED3F8ACF-6284-4A05-A43A-E43C65C97EA8}"/>
                </a:ext>
              </a:extLst>
            </p:cNvPr>
            <p:cNvSpPr/>
            <p:nvPr/>
          </p:nvSpPr>
          <p:spPr>
            <a:xfrm>
              <a:off x="3573309" y="6989635"/>
              <a:ext cx="57402" cy="1594"/>
            </a:xfrm>
            <a:custGeom>
              <a:avLst/>
              <a:gdLst>
                <a:gd name="connsiteX0" fmla="*/ 57403 w 57402"/>
                <a:gd name="connsiteY0" fmla="*/ 0 h 1594"/>
                <a:gd name="connsiteX1" fmla="*/ 0 w 57402"/>
                <a:gd name="connsiteY1" fmla="*/ 0 h 1594"/>
              </a:gdLst>
              <a:ahLst/>
              <a:cxnLst>
                <a:cxn ang="0">
                  <a:pos x="connsiteX0" y="connsiteY0"/>
                </a:cxn>
                <a:cxn ang="0">
                  <a:pos x="connsiteX1" y="connsiteY1"/>
                </a:cxn>
              </a:cxnLst>
              <a:rect l="l" t="t" r="r" b="b"/>
              <a:pathLst>
                <a:path w="57402" h="1594">
                  <a:moveTo>
                    <a:pt x="57403" y="0"/>
                  </a:moveTo>
                  <a:lnTo>
                    <a:pt x="0" y="0"/>
                  </a:lnTo>
                </a:path>
              </a:pathLst>
            </a:custGeom>
            <a:grpFill/>
            <a:ln w="15875" cap="rnd">
              <a:solidFill>
                <a:srgbClr val="404040"/>
              </a:solidFill>
              <a:prstDash val="solid"/>
              <a:round/>
            </a:ln>
          </p:spPr>
          <p:txBody>
            <a:bodyPr rtlCol="0" anchor="ctr"/>
            <a:lstStyle/>
            <a:p>
              <a:endParaRPr lang="en-US" dirty="0"/>
            </a:p>
          </p:txBody>
        </p:sp>
        <p:sp>
          <p:nvSpPr>
            <p:cNvPr id="321" name="Freeform 320">
              <a:extLst>
                <a:ext uri="{FF2B5EF4-FFF2-40B4-BE49-F238E27FC236}">
                  <a16:creationId xmlns:a16="http://schemas.microsoft.com/office/drawing/2014/main" id="{58E5E670-9632-E1E2-6916-33722A62E616}"/>
                </a:ext>
              </a:extLst>
            </p:cNvPr>
            <p:cNvSpPr/>
            <p:nvPr/>
          </p:nvSpPr>
          <p:spPr>
            <a:xfrm>
              <a:off x="3379575" y="6968107"/>
              <a:ext cx="71753" cy="71761"/>
            </a:xfrm>
            <a:custGeom>
              <a:avLst/>
              <a:gdLst>
                <a:gd name="connsiteX0" fmla="*/ 71753 w 71753"/>
                <a:gd name="connsiteY0" fmla="*/ 35881 h 71761"/>
                <a:gd name="connsiteX1" fmla="*/ 35877 w 71753"/>
                <a:gd name="connsiteY1" fmla="*/ 71762 h 71761"/>
                <a:gd name="connsiteX2" fmla="*/ 0 w 71753"/>
                <a:gd name="connsiteY2" fmla="*/ 35881 h 71761"/>
                <a:gd name="connsiteX3" fmla="*/ 35877 w 71753"/>
                <a:gd name="connsiteY3" fmla="*/ 0 h 71761"/>
                <a:gd name="connsiteX4" fmla="*/ 71753 w 71753"/>
                <a:gd name="connsiteY4" fmla="*/ 35881 h 71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53" h="71761">
                  <a:moveTo>
                    <a:pt x="71753" y="35881"/>
                  </a:moveTo>
                  <a:cubicBezTo>
                    <a:pt x="71753" y="55698"/>
                    <a:pt x="55691" y="71762"/>
                    <a:pt x="35877" y="71762"/>
                  </a:cubicBezTo>
                  <a:cubicBezTo>
                    <a:pt x="16062" y="71762"/>
                    <a:pt x="0" y="55698"/>
                    <a:pt x="0" y="35881"/>
                  </a:cubicBezTo>
                  <a:cubicBezTo>
                    <a:pt x="0" y="16064"/>
                    <a:pt x="16062" y="0"/>
                    <a:pt x="35877" y="0"/>
                  </a:cubicBezTo>
                  <a:cubicBezTo>
                    <a:pt x="55691" y="0"/>
                    <a:pt x="71753" y="16064"/>
                    <a:pt x="71753" y="35881"/>
                  </a:cubicBezTo>
                  <a:close/>
                </a:path>
              </a:pathLst>
            </a:custGeom>
            <a:grpFill/>
            <a:ln w="15875" cap="rnd">
              <a:solidFill>
                <a:srgbClr val="404040"/>
              </a:solidFill>
              <a:prstDash val="solid"/>
              <a:round/>
            </a:ln>
          </p:spPr>
          <p:txBody>
            <a:bodyPr rtlCol="0" anchor="ctr"/>
            <a:lstStyle/>
            <a:p>
              <a:endParaRPr lang="en-US" dirty="0"/>
            </a:p>
          </p:txBody>
        </p:sp>
        <p:sp>
          <p:nvSpPr>
            <p:cNvPr id="322" name="Freeform 321">
              <a:extLst>
                <a:ext uri="{FF2B5EF4-FFF2-40B4-BE49-F238E27FC236}">
                  <a16:creationId xmlns:a16="http://schemas.microsoft.com/office/drawing/2014/main" id="{4EEE1834-FE11-F662-1A24-77E9BEC61608}"/>
                </a:ext>
              </a:extLst>
            </p:cNvPr>
            <p:cNvSpPr/>
            <p:nvPr/>
          </p:nvSpPr>
          <p:spPr>
            <a:xfrm>
              <a:off x="3415452" y="6917874"/>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323" name="Freeform 322">
              <a:extLst>
                <a:ext uri="{FF2B5EF4-FFF2-40B4-BE49-F238E27FC236}">
                  <a16:creationId xmlns:a16="http://schemas.microsoft.com/office/drawing/2014/main" id="{1E839800-B59D-BB72-0E44-BB1B8D6C11F4}"/>
                </a:ext>
              </a:extLst>
            </p:cNvPr>
            <p:cNvSpPr/>
            <p:nvPr/>
          </p:nvSpPr>
          <p:spPr>
            <a:xfrm>
              <a:off x="3415452" y="7075750"/>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324" name="Freeform 323">
              <a:extLst>
                <a:ext uri="{FF2B5EF4-FFF2-40B4-BE49-F238E27FC236}">
                  <a16:creationId xmlns:a16="http://schemas.microsoft.com/office/drawing/2014/main" id="{E604DA6D-D6F8-5168-E9B5-2DC8BCD6621B}"/>
                </a:ext>
              </a:extLst>
            </p:cNvPr>
            <p:cNvSpPr/>
            <p:nvPr/>
          </p:nvSpPr>
          <p:spPr>
            <a:xfrm>
              <a:off x="3487205"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325" name="Freeform 324">
              <a:extLst>
                <a:ext uri="{FF2B5EF4-FFF2-40B4-BE49-F238E27FC236}">
                  <a16:creationId xmlns:a16="http://schemas.microsoft.com/office/drawing/2014/main" id="{C8339CF7-F1BB-21AF-6C79-F77A6CC77189}"/>
                </a:ext>
              </a:extLst>
            </p:cNvPr>
            <p:cNvSpPr/>
            <p:nvPr/>
          </p:nvSpPr>
          <p:spPr>
            <a:xfrm>
              <a:off x="3329348"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326" name="Freeform 325">
              <a:extLst>
                <a:ext uri="{FF2B5EF4-FFF2-40B4-BE49-F238E27FC236}">
                  <a16:creationId xmlns:a16="http://schemas.microsoft.com/office/drawing/2014/main" id="{042B8125-5C6E-4EF4-1F81-5CB7B3A1C2EA}"/>
                </a:ext>
              </a:extLst>
            </p:cNvPr>
            <p:cNvSpPr/>
            <p:nvPr/>
          </p:nvSpPr>
          <p:spPr>
            <a:xfrm>
              <a:off x="3466189" y="6943102"/>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327" name="Freeform 326">
              <a:extLst>
                <a:ext uri="{FF2B5EF4-FFF2-40B4-BE49-F238E27FC236}">
                  <a16:creationId xmlns:a16="http://schemas.microsoft.com/office/drawing/2014/main" id="{31D7E172-8264-3886-E9DE-73C7FFAEAAE7}"/>
                </a:ext>
              </a:extLst>
            </p:cNvPr>
            <p:cNvSpPr/>
            <p:nvPr/>
          </p:nvSpPr>
          <p:spPr>
            <a:xfrm>
              <a:off x="3354573" y="7054731"/>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328" name="Freeform 327">
              <a:extLst>
                <a:ext uri="{FF2B5EF4-FFF2-40B4-BE49-F238E27FC236}">
                  <a16:creationId xmlns:a16="http://schemas.microsoft.com/office/drawing/2014/main" id="{BEE2ED76-9488-B48F-A6AB-91A8CC78908C}"/>
                </a:ext>
              </a:extLst>
            </p:cNvPr>
            <p:cNvSpPr/>
            <p:nvPr/>
          </p:nvSpPr>
          <p:spPr>
            <a:xfrm>
              <a:off x="3354573" y="6943102"/>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sp>
          <p:nvSpPr>
            <p:cNvPr id="329" name="Freeform 328">
              <a:extLst>
                <a:ext uri="{FF2B5EF4-FFF2-40B4-BE49-F238E27FC236}">
                  <a16:creationId xmlns:a16="http://schemas.microsoft.com/office/drawing/2014/main" id="{B7A6046A-96C1-0D71-AF70-16DA9607F06D}"/>
                </a:ext>
              </a:extLst>
            </p:cNvPr>
            <p:cNvSpPr/>
            <p:nvPr/>
          </p:nvSpPr>
          <p:spPr>
            <a:xfrm>
              <a:off x="3466189" y="7054731"/>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grpSp>
      <p:grpSp>
        <p:nvGrpSpPr>
          <p:cNvPr id="332" name="Graphic 3">
            <a:extLst>
              <a:ext uri="{FF2B5EF4-FFF2-40B4-BE49-F238E27FC236}">
                <a16:creationId xmlns:a16="http://schemas.microsoft.com/office/drawing/2014/main" id="{4627AFE0-FC6A-BB95-AF65-2F1FEDB6523C}"/>
              </a:ext>
            </a:extLst>
          </p:cNvPr>
          <p:cNvGrpSpPr>
            <a:grpSpLocks noChangeAspect="1"/>
          </p:cNvGrpSpPr>
          <p:nvPr/>
        </p:nvGrpSpPr>
        <p:grpSpPr>
          <a:xfrm>
            <a:off x="932551" y="8179187"/>
            <a:ext cx="375116" cy="325139"/>
            <a:chOff x="4577854" y="5970619"/>
            <a:chExt cx="430519" cy="373161"/>
          </a:xfrm>
          <a:noFill/>
        </p:grpSpPr>
        <p:sp>
          <p:nvSpPr>
            <p:cNvPr id="333" name="Freeform 332">
              <a:extLst>
                <a:ext uri="{FF2B5EF4-FFF2-40B4-BE49-F238E27FC236}">
                  <a16:creationId xmlns:a16="http://schemas.microsoft.com/office/drawing/2014/main" id="{99E914A5-F38E-C61E-F02B-8A5A6D784FE5}"/>
                </a:ext>
              </a:extLst>
            </p:cNvPr>
            <p:cNvSpPr/>
            <p:nvPr/>
          </p:nvSpPr>
          <p:spPr>
            <a:xfrm>
              <a:off x="4635256"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334" name="Freeform 333">
              <a:extLst>
                <a:ext uri="{FF2B5EF4-FFF2-40B4-BE49-F238E27FC236}">
                  <a16:creationId xmlns:a16="http://schemas.microsoft.com/office/drawing/2014/main" id="{35D5ABF4-E846-2F9A-BAB6-917DBBFF951F}"/>
                </a:ext>
              </a:extLst>
            </p:cNvPr>
            <p:cNvSpPr/>
            <p:nvPr/>
          </p:nvSpPr>
          <p:spPr>
            <a:xfrm>
              <a:off x="5008373"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335" name="Freeform 334">
              <a:extLst>
                <a:ext uri="{FF2B5EF4-FFF2-40B4-BE49-F238E27FC236}">
                  <a16:creationId xmlns:a16="http://schemas.microsoft.com/office/drawing/2014/main" id="{E180602F-032A-F3A1-5D26-47FFC22C10B9}"/>
                </a:ext>
              </a:extLst>
            </p:cNvPr>
            <p:cNvSpPr/>
            <p:nvPr/>
          </p:nvSpPr>
          <p:spPr>
            <a:xfrm>
              <a:off x="4663957" y="5970619"/>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336" name="Freeform 335">
              <a:extLst>
                <a:ext uri="{FF2B5EF4-FFF2-40B4-BE49-F238E27FC236}">
                  <a16:creationId xmlns:a16="http://schemas.microsoft.com/office/drawing/2014/main" id="{86ECB200-2FC6-0ACE-17DF-D178A01C0283}"/>
                </a:ext>
              </a:extLst>
            </p:cNvPr>
            <p:cNvSpPr/>
            <p:nvPr/>
          </p:nvSpPr>
          <p:spPr>
            <a:xfrm>
              <a:off x="4663957" y="6228961"/>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337" name="Freeform 336">
              <a:extLst>
                <a:ext uri="{FF2B5EF4-FFF2-40B4-BE49-F238E27FC236}">
                  <a16:creationId xmlns:a16="http://schemas.microsoft.com/office/drawing/2014/main" id="{F74E15C8-33DE-AD81-C363-4C7C9BB1C954}"/>
                </a:ext>
              </a:extLst>
            </p:cNvPr>
            <p:cNvSpPr/>
            <p:nvPr/>
          </p:nvSpPr>
          <p:spPr>
            <a:xfrm>
              <a:off x="4821814" y="6286370"/>
              <a:ext cx="14350" cy="14352"/>
            </a:xfrm>
            <a:custGeom>
              <a:avLst/>
              <a:gdLst>
                <a:gd name="connsiteX0" fmla="*/ 14351 w 14350"/>
                <a:gd name="connsiteY0" fmla="*/ 0 h 14352"/>
                <a:gd name="connsiteX1" fmla="*/ 0 w 14350"/>
                <a:gd name="connsiteY1" fmla="*/ 14352 h 14352"/>
              </a:gdLst>
              <a:ahLst/>
              <a:cxnLst>
                <a:cxn ang="0">
                  <a:pos x="connsiteX0" y="connsiteY0"/>
                </a:cxn>
                <a:cxn ang="0">
                  <a:pos x="connsiteX1" y="connsiteY1"/>
                </a:cxn>
              </a:cxnLst>
              <a:rect l="l" t="t" r="r" b="b"/>
              <a:pathLst>
                <a:path w="14350" h="14352">
                  <a:moveTo>
                    <a:pt x="14351" y="0"/>
                  </a:moveTo>
                  <a:cubicBezTo>
                    <a:pt x="6426" y="0"/>
                    <a:pt x="0" y="6427"/>
                    <a:pt x="0" y="14352"/>
                  </a:cubicBezTo>
                </a:path>
              </a:pathLst>
            </a:custGeom>
            <a:grpFill/>
            <a:ln w="12700" cap="rnd">
              <a:solidFill>
                <a:srgbClr val="404040"/>
              </a:solidFill>
              <a:prstDash val="solid"/>
              <a:round/>
            </a:ln>
          </p:spPr>
          <p:txBody>
            <a:bodyPr rtlCol="0" anchor="ctr"/>
            <a:lstStyle/>
            <a:p>
              <a:endParaRPr lang="en-US" dirty="0"/>
            </a:p>
          </p:txBody>
        </p:sp>
        <p:sp>
          <p:nvSpPr>
            <p:cNvPr id="338" name="Freeform 337">
              <a:extLst>
                <a:ext uri="{FF2B5EF4-FFF2-40B4-BE49-F238E27FC236}">
                  <a16:creationId xmlns:a16="http://schemas.microsoft.com/office/drawing/2014/main" id="{167D14BF-F9AE-7358-F3A0-2A3B74D68077}"/>
                </a:ext>
              </a:extLst>
            </p:cNvPr>
            <p:cNvSpPr/>
            <p:nvPr/>
          </p:nvSpPr>
          <p:spPr>
            <a:xfrm>
              <a:off x="4836165" y="628637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39" name="Freeform 338">
              <a:extLst>
                <a:ext uri="{FF2B5EF4-FFF2-40B4-BE49-F238E27FC236}">
                  <a16:creationId xmlns:a16="http://schemas.microsoft.com/office/drawing/2014/main" id="{925DECCB-E094-8597-0932-D4CF5944E13E}"/>
                </a:ext>
              </a:extLst>
            </p:cNvPr>
            <p:cNvSpPr/>
            <p:nvPr/>
          </p:nvSpPr>
          <p:spPr>
            <a:xfrm>
              <a:off x="4836165" y="634378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40" name="Freeform 339">
              <a:extLst>
                <a:ext uri="{FF2B5EF4-FFF2-40B4-BE49-F238E27FC236}">
                  <a16:creationId xmlns:a16="http://schemas.microsoft.com/office/drawing/2014/main" id="{ED00B5B9-4A93-1EA9-1933-69DD696A933B}"/>
                </a:ext>
              </a:extLst>
            </p:cNvPr>
            <p:cNvSpPr/>
            <p:nvPr/>
          </p:nvSpPr>
          <p:spPr>
            <a:xfrm>
              <a:off x="4864866" y="6286370"/>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41" name="Freeform 340">
              <a:extLst>
                <a:ext uri="{FF2B5EF4-FFF2-40B4-BE49-F238E27FC236}">
                  <a16:creationId xmlns:a16="http://schemas.microsoft.com/office/drawing/2014/main" id="{F40DEEEC-C1A8-3E54-2848-C48BFFE807EB}"/>
                </a:ext>
              </a:extLst>
            </p:cNvPr>
            <p:cNvSpPr/>
            <p:nvPr/>
          </p:nvSpPr>
          <p:spPr>
            <a:xfrm>
              <a:off x="4864866" y="629713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342" name="Freeform 341">
              <a:extLst>
                <a:ext uri="{FF2B5EF4-FFF2-40B4-BE49-F238E27FC236}">
                  <a16:creationId xmlns:a16="http://schemas.microsoft.com/office/drawing/2014/main" id="{B341673D-B83A-A512-82E2-098C2E296016}"/>
                </a:ext>
              </a:extLst>
            </p:cNvPr>
            <p:cNvSpPr/>
            <p:nvPr/>
          </p:nvSpPr>
          <p:spPr>
            <a:xfrm>
              <a:off x="4864866" y="633301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343" name="Freeform 342">
              <a:extLst>
                <a:ext uri="{FF2B5EF4-FFF2-40B4-BE49-F238E27FC236}">
                  <a16:creationId xmlns:a16="http://schemas.microsoft.com/office/drawing/2014/main" id="{9299CDFE-6565-F54B-1141-C2FDAE1ADB72}"/>
                </a:ext>
              </a:extLst>
            </p:cNvPr>
            <p:cNvSpPr/>
            <p:nvPr/>
          </p:nvSpPr>
          <p:spPr>
            <a:xfrm>
              <a:off x="4821814" y="6300723"/>
              <a:ext cx="1594" cy="28704"/>
            </a:xfrm>
            <a:custGeom>
              <a:avLst/>
              <a:gdLst>
                <a:gd name="connsiteX0" fmla="*/ 0 w 1594"/>
                <a:gd name="connsiteY0" fmla="*/ 0 h 28704"/>
                <a:gd name="connsiteX1" fmla="*/ 0 w 1594"/>
                <a:gd name="connsiteY1" fmla="*/ 28705 h 28704"/>
              </a:gdLst>
              <a:ahLst/>
              <a:cxnLst>
                <a:cxn ang="0">
                  <a:pos x="connsiteX0" y="connsiteY0"/>
                </a:cxn>
                <a:cxn ang="0">
                  <a:pos x="connsiteX1" y="connsiteY1"/>
                </a:cxn>
              </a:cxnLst>
              <a:rect l="l" t="t" r="r" b="b"/>
              <a:pathLst>
                <a:path w="1594" h="28704">
                  <a:moveTo>
                    <a:pt x="0" y="0"/>
                  </a:moveTo>
                  <a:lnTo>
                    <a:pt x="0" y="28705"/>
                  </a:lnTo>
                </a:path>
              </a:pathLst>
            </a:custGeom>
            <a:grpFill/>
            <a:ln w="12700" cap="rnd">
              <a:solidFill>
                <a:srgbClr val="404040"/>
              </a:solidFill>
              <a:prstDash val="solid"/>
              <a:round/>
            </a:ln>
          </p:spPr>
          <p:txBody>
            <a:bodyPr rtlCol="0" anchor="ctr"/>
            <a:lstStyle/>
            <a:p>
              <a:endParaRPr lang="en-US" dirty="0"/>
            </a:p>
          </p:txBody>
        </p:sp>
        <p:sp>
          <p:nvSpPr>
            <p:cNvPr id="344" name="Freeform 343">
              <a:extLst>
                <a:ext uri="{FF2B5EF4-FFF2-40B4-BE49-F238E27FC236}">
                  <a16:creationId xmlns:a16="http://schemas.microsoft.com/office/drawing/2014/main" id="{D7B81EBF-9959-D38C-4235-31CDBB0D6E98}"/>
                </a:ext>
              </a:extLst>
            </p:cNvPr>
            <p:cNvSpPr/>
            <p:nvPr/>
          </p:nvSpPr>
          <p:spPr>
            <a:xfrm>
              <a:off x="4821814" y="6329427"/>
              <a:ext cx="14350" cy="14352"/>
            </a:xfrm>
            <a:custGeom>
              <a:avLst/>
              <a:gdLst>
                <a:gd name="connsiteX0" fmla="*/ 14351 w 14350"/>
                <a:gd name="connsiteY0" fmla="*/ 14352 h 14352"/>
                <a:gd name="connsiteX1" fmla="*/ 0 w 14350"/>
                <a:gd name="connsiteY1" fmla="*/ 0 h 14352"/>
              </a:gdLst>
              <a:ahLst/>
              <a:cxnLst>
                <a:cxn ang="0">
                  <a:pos x="connsiteX0" y="connsiteY0"/>
                </a:cxn>
                <a:cxn ang="0">
                  <a:pos x="connsiteX1" y="connsiteY1"/>
                </a:cxn>
              </a:cxnLst>
              <a:rect l="l" t="t" r="r" b="b"/>
              <a:pathLst>
                <a:path w="14350" h="14352">
                  <a:moveTo>
                    <a:pt x="14351" y="14352"/>
                  </a:moveTo>
                  <a:cubicBezTo>
                    <a:pt x="6426" y="14352"/>
                    <a:pt x="0" y="7926"/>
                    <a:pt x="0" y="0"/>
                  </a:cubicBezTo>
                </a:path>
              </a:pathLst>
            </a:custGeom>
            <a:grpFill/>
            <a:ln w="12700" cap="rnd">
              <a:solidFill>
                <a:srgbClr val="404040"/>
              </a:solidFill>
              <a:prstDash val="solid"/>
              <a:round/>
            </a:ln>
          </p:spPr>
          <p:txBody>
            <a:bodyPr rtlCol="0" anchor="ctr"/>
            <a:lstStyle/>
            <a:p>
              <a:endParaRPr lang="en-US" dirty="0"/>
            </a:p>
          </p:txBody>
        </p:sp>
        <p:sp>
          <p:nvSpPr>
            <p:cNvPr id="345" name="Freeform 344">
              <a:extLst>
                <a:ext uri="{FF2B5EF4-FFF2-40B4-BE49-F238E27FC236}">
                  <a16:creationId xmlns:a16="http://schemas.microsoft.com/office/drawing/2014/main" id="{E3CC9845-D20C-5C23-4473-55DBCB750F4A}"/>
                </a:ext>
              </a:extLst>
            </p:cNvPr>
            <p:cNvSpPr/>
            <p:nvPr/>
          </p:nvSpPr>
          <p:spPr>
            <a:xfrm>
              <a:off x="4577854" y="6200256"/>
              <a:ext cx="1594" cy="86114"/>
            </a:xfrm>
            <a:custGeom>
              <a:avLst/>
              <a:gdLst>
                <a:gd name="connsiteX0" fmla="*/ 0 w 1594"/>
                <a:gd name="connsiteY0" fmla="*/ 0 h 86114"/>
                <a:gd name="connsiteX1" fmla="*/ 0 w 1594"/>
                <a:gd name="connsiteY1" fmla="*/ 86114 h 86114"/>
              </a:gdLst>
              <a:ahLst/>
              <a:cxnLst>
                <a:cxn ang="0">
                  <a:pos x="connsiteX0" y="connsiteY0"/>
                </a:cxn>
                <a:cxn ang="0">
                  <a:pos x="connsiteX1" y="connsiteY1"/>
                </a:cxn>
              </a:cxnLst>
              <a:rect l="l" t="t" r="r" b="b"/>
              <a:pathLst>
                <a:path w="1594" h="86114">
                  <a:moveTo>
                    <a:pt x="0" y="0"/>
                  </a:moveTo>
                  <a:lnTo>
                    <a:pt x="0" y="86114"/>
                  </a:lnTo>
                </a:path>
              </a:pathLst>
            </a:custGeom>
            <a:grpFill/>
            <a:ln w="12700" cap="rnd">
              <a:solidFill>
                <a:srgbClr val="404040"/>
              </a:solidFill>
              <a:prstDash val="solid"/>
              <a:round/>
            </a:ln>
          </p:spPr>
          <p:txBody>
            <a:bodyPr rtlCol="0" anchor="ctr"/>
            <a:lstStyle/>
            <a:p>
              <a:endParaRPr lang="en-US" dirty="0"/>
            </a:p>
          </p:txBody>
        </p:sp>
        <p:sp>
          <p:nvSpPr>
            <p:cNvPr id="346" name="Freeform 345">
              <a:extLst>
                <a:ext uri="{FF2B5EF4-FFF2-40B4-BE49-F238E27FC236}">
                  <a16:creationId xmlns:a16="http://schemas.microsoft.com/office/drawing/2014/main" id="{0AA642A1-D4A2-C46F-FBD3-FD5923AC67A1}"/>
                </a:ext>
              </a:extLst>
            </p:cNvPr>
            <p:cNvSpPr/>
            <p:nvPr/>
          </p:nvSpPr>
          <p:spPr>
            <a:xfrm>
              <a:off x="4577854" y="6286370"/>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12836" y="28705"/>
                    <a:pt x="0" y="15867"/>
                    <a:pt x="0" y="0"/>
                  </a:cubicBezTo>
                </a:path>
              </a:pathLst>
            </a:custGeom>
            <a:grpFill/>
            <a:ln w="12700" cap="rnd">
              <a:solidFill>
                <a:srgbClr val="404040"/>
              </a:solidFill>
              <a:prstDash val="solid"/>
              <a:round/>
            </a:ln>
          </p:spPr>
          <p:txBody>
            <a:bodyPr rtlCol="0" anchor="ctr"/>
            <a:lstStyle/>
            <a:p>
              <a:endParaRPr lang="en-US" dirty="0"/>
            </a:p>
          </p:txBody>
        </p:sp>
        <p:sp>
          <p:nvSpPr>
            <p:cNvPr id="347" name="Freeform 346">
              <a:extLst>
                <a:ext uri="{FF2B5EF4-FFF2-40B4-BE49-F238E27FC236}">
                  <a16:creationId xmlns:a16="http://schemas.microsoft.com/office/drawing/2014/main" id="{1E81DD9E-9EA5-9422-FD88-B92E4FE518E9}"/>
                </a:ext>
              </a:extLst>
            </p:cNvPr>
            <p:cNvSpPr/>
            <p:nvPr/>
          </p:nvSpPr>
          <p:spPr>
            <a:xfrm>
              <a:off x="4606555" y="6315075"/>
              <a:ext cx="215259" cy="1594"/>
            </a:xfrm>
            <a:custGeom>
              <a:avLst/>
              <a:gdLst>
                <a:gd name="connsiteX0" fmla="*/ 0 w 215259"/>
                <a:gd name="connsiteY0" fmla="*/ 0 h 1594"/>
                <a:gd name="connsiteX1" fmla="*/ 215260 w 215259"/>
                <a:gd name="connsiteY1" fmla="*/ 0 h 1594"/>
              </a:gdLst>
              <a:ahLst/>
              <a:cxnLst>
                <a:cxn ang="0">
                  <a:pos x="connsiteX0" y="connsiteY0"/>
                </a:cxn>
                <a:cxn ang="0">
                  <a:pos x="connsiteX1" y="connsiteY1"/>
                </a:cxn>
              </a:cxnLst>
              <a:rect l="l" t="t" r="r" b="b"/>
              <a:pathLst>
                <a:path w="215259" h="1594">
                  <a:moveTo>
                    <a:pt x="0" y="0"/>
                  </a:moveTo>
                  <a:lnTo>
                    <a:pt x="215260" y="0"/>
                  </a:lnTo>
                </a:path>
              </a:pathLst>
            </a:custGeom>
            <a:grpFill/>
            <a:ln w="12700" cap="rnd">
              <a:solidFill>
                <a:srgbClr val="404040"/>
              </a:solidFill>
              <a:prstDash val="solid"/>
              <a:round/>
            </a:ln>
          </p:spPr>
          <p:txBody>
            <a:bodyPr rtlCol="0" anchor="ctr"/>
            <a:lstStyle/>
            <a:p>
              <a:endParaRPr lang="en-US" dirty="0"/>
            </a:p>
          </p:txBody>
        </p:sp>
        <p:sp>
          <p:nvSpPr>
            <p:cNvPr id="348" name="Freeform 347">
              <a:extLst>
                <a:ext uri="{FF2B5EF4-FFF2-40B4-BE49-F238E27FC236}">
                  <a16:creationId xmlns:a16="http://schemas.microsoft.com/office/drawing/2014/main" id="{B1F295D8-625E-DA41-A793-79B356929B10}"/>
                </a:ext>
              </a:extLst>
            </p:cNvPr>
            <p:cNvSpPr/>
            <p:nvPr/>
          </p:nvSpPr>
          <p:spPr>
            <a:xfrm>
              <a:off x="4635256" y="5970619"/>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49" name="Freeform 348">
              <a:extLst>
                <a:ext uri="{FF2B5EF4-FFF2-40B4-BE49-F238E27FC236}">
                  <a16:creationId xmlns:a16="http://schemas.microsoft.com/office/drawing/2014/main" id="{D999570D-1686-3415-8A5D-661201077130}"/>
                </a:ext>
              </a:extLst>
            </p:cNvPr>
            <p:cNvSpPr/>
            <p:nvPr/>
          </p:nvSpPr>
          <p:spPr>
            <a:xfrm>
              <a:off x="4979672" y="5970619"/>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5" y="0"/>
                    <a:pt x="0" y="0"/>
                  </a:cubicBezTo>
                </a:path>
              </a:pathLst>
            </a:custGeom>
            <a:grpFill/>
            <a:ln w="12700" cap="rnd">
              <a:solidFill>
                <a:srgbClr val="404040"/>
              </a:solidFill>
              <a:prstDash val="solid"/>
              <a:round/>
            </a:ln>
          </p:spPr>
          <p:txBody>
            <a:bodyPr rtlCol="0" anchor="ctr"/>
            <a:lstStyle/>
            <a:p>
              <a:endParaRPr lang="en-US" dirty="0"/>
            </a:p>
          </p:txBody>
        </p:sp>
        <p:sp>
          <p:nvSpPr>
            <p:cNvPr id="350" name="Freeform 349">
              <a:extLst>
                <a:ext uri="{FF2B5EF4-FFF2-40B4-BE49-F238E27FC236}">
                  <a16:creationId xmlns:a16="http://schemas.microsoft.com/office/drawing/2014/main" id="{80071E31-655F-4241-6BF5-A15B21EE9250}"/>
                </a:ext>
              </a:extLst>
            </p:cNvPr>
            <p:cNvSpPr/>
            <p:nvPr/>
          </p:nvSpPr>
          <p:spPr>
            <a:xfrm>
              <a:off x="4635256" y="6200256"/>
              <a:ext cx="28701" cy="28704"/>
            </a:xfrm>
            <a:custGeom>
              <a:avLst/>
              <a:gdLst>
                <a:gd name="connsiteX0" fmla="*/ 0 w 28701"/>
                <a:gd name="connsiteY0" fmla="*/ 0 h 28704"/>
                <a:gd name="connsiteX1" fmla="*/ 28701 w 28701"/>
                <a:gd name="connsiteY1" fmla="*/ 28705 h 28704"/>
              </a:gdLst>
              <a:ahLst/>
              <a:cxnLst>
                <a:cxn ang="0">
                  <a:pos x="connsiteX0" y="connsiteY0"/>
                </a:cxn>
                <a:cxn ang="0">
                  <a:pos x="connsiteX1" y="connsiteY1"/>
                </a:cxn>
              </a:cxnLst>
              <a:rect l="l" t="t" r="r" b="b"/>
              <a:pathLst>
                <a:path w="28701" h="28704">
                  <a:moveTo>
                    <a:pt x="0" y="0"/>
                  </a:moveTo>
                  <a:cubicBezTo>
                    <a:pt x="0" y="15867"/>
                    <a:pt x="12836" y="28705"/>
                    <a:pt x="28701" y="28705"/>
                  </a:cubicBezTo>
                </a:path>
              </a:pathLst>
            </a:custGeom>
            <a:grpFill/>
            <a:ln w="12700" cap="rnd">
              <a:solidFill>
                <a:srgbClr val="404040"/>
              </a:solidFill>
              <a:prstDash val="solid"/>
              <a:round/>
            </a:ln>
          </p:spPr>
          <p:txBody>
            <a:bodyPr rtlCol="0" anchor="ctr"/>
            <a:lstStyle/>
            <a:p>
              <a:endParaRPr lang="en-US" dirty="0"/>
            </a:p>
          </p:txBody>
        </p:sp>
        <p:sp>
          <p:nvSpPr>
            <p:cNvPr id="351" name="Freeform 350">
              <a:extLst>
                <a:ext uri="{FF2B5EF4-FFF2-40B4-BE49-F238E27FC236}">
                  <a16:creationId xmlns:a16="http://schemas.microsoft.com/office/drawing/2014/main" id="{E0BE1C8F-091D-78FA-8B55-AA940234C8CE}"/>
                </a:ext>
              </a:extLst>
            </p:cNvPr>
            <p:cNvSpPr/>
            <p:nvPr/>
          </p:nvSpPr>
          <p:spPr>
            <a:xfrm>
              <a:off x="4979672" y="6200256"/>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28701" y="15867"/>
                    <a:pt x="15865" y="28705"/>
                    <a:pt x="0" y="28705"/>
                  </a:cubicBezTo>
                </a:path>
              </a:pathLst>
            </a:custGeom>
            <a:grpFill/>
            <a:ln w="12700" cap="rnd">
              <a:solidFill>
                <a:srgbClr val="404040"/>
              </a:solidFill>
              <a:prstDash val="solid"/>
              <a:round/>
            </a:ln>
          </p:spPr>
          <p:txBody>
            <a:bodyPr rtlCol="0" anchor="ctr"/>
            <a:lstStyle/>
            <a:p>
              <a:endParaRPr lang="en-US" dirty="0"/>
            </a:p>
          </p:txBody>
        </p:sp>
        <p:sp>
          <p:nvSpPr>
            <p:cNvPr id="352" name="Freeform 351">
              <a:extLst>
                <a:ext uri="{FF2B5EF4-FFF2-40B4-BE49-F238E27FC236}">
                  <a16:creationId xmlns:a16="http://schemas.microsoft.com/office/drawing/2014/main" id="{0B6C2E61-C307-CE0A-88D4-E4BD026F37BB}"/>
                </a:ext>
              </a:extLst>
            </p:cNvPr>
            <p:cNvSpPr/>
            <p:nvPr/>
          </p:nvSpPr>
          <p:spPr>
            <a:xfrm>
              <a:off x="4742886" y="6157199"/>
              <a:ext cx="71753" cy="71761"/>
            </a:xfrm>
            <a:custGeom>
              <a:avLst/>
              <a:gdLst>
                <a:gd name="connsiteX0" fmla="*/ 0 w 71753"/>
                <a:gd name="connsiteY0" fmla="*/ 0 h 71761"/>
                <a:gd name="connsiteX1" fmla="*/ 71753 w 71753"/>
                <a:gd name="connsiteY1" fmla="*/ 71762 h 71761"/>
              </a:gdLst>
              <a:ahLst/>
              <a:cxnLst>
                <a:cxn ang="0">
                  <a:pos x="connsiteX0" y="connsiteY0"/>
                </a:cxn>
                <a:cxn ang="0">
                  <a:pos x="connsiteX1" y="connsiteY1"/>
                </a:cxn>
              </a:cxnLst>
              <a:rect l="l" t="t" r="r" b="b"/>
              <a:pathLst>
                <a:path w="71753" h="71761">
                  <a:moveTo>
                    <a:pt x="0" y="0"/>
                  </a:moveTo>
                  <a:cubicBezTo>
                    <a:pt x="0" y="39661"/>
                    <a:pt x="32097" y="71762"/>
                    <a:pt x="71753" y="71762"/>
                  </a:cubicBezTo>
                </a:path>
              </a:pathLst>
            </a:custGeom>
            <a:grpFill/>
            <a:ln w="12700" cap="rnd">
              <a:solidFill>
                <a:srgbClr val="404040"/>
              </a:solidFill>
              <a:prstDash val="solid"/>
              <a:round/>
            </a:ln>
          </p:spPr>
          <p:txBody>
            <a:bodyPr rtlCol="0" anchor="ctr"/>
            <a:lstStyle/>
            <a:p>
              <a:endParaRPr lang="en-US" dirty="0"/>
            </a:p>
          </p:txBody>
        </p:sp>
        <p:sp>
          <p:nvSpPr>
            <p:cNvPr id="353" name="Freeform 352">
              <a:extLst>
                <a:ext uri="{FF2B5EF4-FFF2-40B4-BE49-F238E27FC236}">
                  <a16:creationId xmlns:a16="http://schemas.microsoft.com/office/drawing/2014/main" id="{4C6AE6CE-26B5-3937-E67B-DA57DECFB0C3}"/>
                </a:ext>
              </a:extLst>
            </p:cNvPr>
            <p:cNvSpPr/>
            <p:nvPr/>
          </p:nvSpPr>
          <p:spPr>
            <a:xfrm>
              <a:off x="4828990" y="6157199"/>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cubicBezTo>
                    <a:pt x="71753" y="39661"/>
                    <a:pt x="39656" y="71762"/>
                    <a:pt x="0" y="71762"/>
                  </a:cubicBezTo>
                </a:path>
              </a:pathLst>
            </a:custGeom>
            <a:grpFill/>
            <a:ln w="12700" cap="rnd">
              <a:solidFill>
                <a:srgbClr val="404040"/>
              </a:solidFill>
              <a:prstDash val="solid"/>
              <a:round/>
            </a:ln>
          </p:spPr>
          <p:txBody>
            <a:bodyPr rtlCol="0" anchor="ctr"/>
            <a:lstStyle/>
            <a:p>
              <a:endParaRPr lang="en-US" dirty="0"/>
            </a:p>
          </p:txBody>
        </p:sp>
        <p:sp>
          <p:nvSpPr>
            <p:cNvPr id="354" name="Freeform 353">
              <a:extLst>
                <a:ext uri="{FF2B5EF4-FFF2-40B4-BE49-F238E27FC236}">
                  <a16:creationId xmlns:a16="http://schemas.microsoft.com/office/drawing/2014/main" id="{F07E39F2-A1F6-C04D-A7C1-F0B8D91A6407}"/>
                </a:ext>
              </a:extLst>
            </p:cNvPr>
            <p:cNvSpPr/>
            <p:nvPr/>
          </p:nvSpPr>
          <p:spPr>
            <a:xfrm>
              <a:off x="4785938" y="6185904"/>
              <a:ext cx="35876" cy="43057"/>
            </a:xfrm>
            <a:custGeom>
              <a:avLst/>
              <a:gdLst>
                <a:gd name="connsiteX0" fmla="*/ 0 w 35876"/>
                <a:gd name="connsiteY0" fmla="*/ 0 h 43057"/>
                <a:gd name="connsiteX1" fmla="*/ 35877 w 35876"/>
                <a:gd name="connsiteY1" fmla="*/ 43057 h 43057"/>
              </a:gdLst>
              <a:ahLst/>
              <a:cxnLst>
                <a:cxn ang="0">
                  <a:pos x="connsiteX0" y="connsiteY0"/>
                </a:cxn>
                <a:cxn ang="0">
                  <a:pos x="connsiteX1" y="connsiteY1"/>
                </a:cxn>
              </a:cxnLst>
              <a:rect l="l" t="t" r="r" b="b"/>
              <a:pathLst>
                <a:path w="35876" h="43057">
                  <a:moveTo>
                    <a:pt x="0" y="0"/>
                  </a:moveTo>
                  <a:cubicBezTo>
                    <a:pt x="0" y="23793"/>
                    <a:pt x="14351" y="43057"/>
                    <a:pt x="35877" y="43057"/>
                  </a:cubicBezTo>
                </a:path>
              </a:pathLst>
            </a:custGeom>
            <a:grpFill/>
            <a:ln w="12700" cap="rnd">
              <a:solidFill>
                <a:srgbClr val="404040"/>
              </a:solidFill>
              <a:prstDash val="solid"/>
              <a:round/>
            </a:ln>
          </p:spPr>
          <p:txBody>
            <a:bodyPr rtlCol="0" anchor="ctr"/>
            <a:lstStyle/>
            <a:p>
              <a:endParaRPr lang="en-US" dirty="0"/>
            </a:p>
          </p:txBody>
        </p:sp>
        <p:sp>
          <p:nvSpPr>
            <p:cNvPr id="355" name="Freeform 354">
              <a:extLst>
                <a:ext uri="{FF2B5EF4-FFF2-40B4-BE49-F238E27FC236}">
                  <a16:creationId xmlns:a16="http://schemas.microsoft.com/office/drawing/2014/main" id="{DFD2B4CC-E2C0-6359-2423-69F33FA48E7A}"/>
                </a:ext>
              </a:extLst>
            </p:cNvPr>
            <p:cNvSpPr/>
            <p:nvPr/>
          </p:nvSpPr>
          <p:spPr>
            <a:xfrm>
              <a:off x="4785938" y="6128495"/>
              <a:ext cx="57402" cy="57409"/>
            </a:xfrm>
            <a:custGeom>
              <a:avLst/>
              <a:gdLst>
                <a:gd name="connsiteX0" fmla="*/ 0 w 57402"/>
                <a:gd name="connsiteY0" fmla="*/ 57409 h 57409"/>
                <a:gd name="connsiteX1" fmla="*/ 57403 w 57402"/>
                <a:gd name="connsiteY1" fmla="*/ 0 h 57409"/>
              </a:gdLst>
              <a:ahLst/>
              <a:cxnLst>
                <a:cxn ang="0">
                  <a:pos x="connsiteX0" y="connsiteY0"/>
                </a:cxn>
                <a:cxn ang="0">
                  <a:pos x="connsiteX1" y="connsiteY1"/>
                </a:cxn>
              </a:cxnLst>
              <a:rect l="l" t="t" r="r" b="b"/>
              <a:pathLst>
                <a:path w="57402" h="57409">
                  <a:moveTo>
                    <a:pt x="0" y="57409"/>
                  </a:moveTo>
                  <a:cubicBezTo>
                    <a:pt x="0" y="25675"/>
                    <a:pt x="25672" y="0"/>
                    <a:pt x="57403" y="0"/>
                  </a:cubicBezTo>
                </a:path>
              </a:pathLst>
            </a:custGeom>
            <a:grpFill/>
            <a:ln w="12700" cap="rnd">
              <a:solidFill>
                <a:srgbClr val="404040"/>
              </a:solidFill>
              <a:prstDash val="solid"/>
              <a:round/>
            </a:ln>
          </p:spPr>
          <p:txBody>
            <a:bodyPr rtlCol="0" anchor="ctr"/>
            <a:lstStyle/>
            <a:p>
              <a:endParaRPr lang="en-US" dirty="0"/>
            </a:p>
          </p:txBody>
        </p:sp>
        <p:sp>
          <p:nvSpPr>
            <p:cNvPr id="356" name="Freeform 355">
              <a:extLst>
                <a:ext uri="{FF2B5EF4-FFF2-40B4-BE49-F238E27FC236}">
                  <a16:creationId xmlns:a16="http://schemas.microsoft.com/office/drawing/2014/main" id="{4426B5E0-C721-B10B-1B1C-9E23416718C0}"/>
                </a:ext>
              </a:extLst>
            </p:cNvPr>
            <p:cNvSpPr/>
            <p:nvPr/>
          </p:nvSpPr>
          <p:spPr>
            <a:xfrm>
              <a:off x="4821814" y="6200256"/>
              <a:ext cx="35876" cy="28704"/>
            </a:xfrm>
            <a:custGeom>
              <a:avLst/>
              <a:gdLst>
                <a:gd name="connsiteX0" fmla="*/ 35877 w 35876"/>
                <a:gd name="connsiteY0" fmla="*/ 0 h 28704"/>
                <a:gd name="connsiteX1" fmla="*/ 0 w 35876"/>
                <a:gd name="connsiteY1" fmla="*/ 28705 h 28704"/>
              </a:gdLst>
              <a:ahLst/>
              <a:cxnLst>
                <a:cxn ang="0">
                  <a:pos x="connsiteX0" y="connsiteY0"/>
                </a:cxn>
                <a:cxn ang="0">
                  <a:pos x="connsiteX1" y="connsiteY1"/>
                </a:cxn>
              </a:cxnLst>
              <a:rect l="l" t="t" r="r" b="b"/>
              <a:pathLst>
                <a:path w="35876" h="28704">
                  <a:moveTo>
                    <a:pt x="35877" y="0"/>
                  </a:moveTo>
                  <a:cubicBezTo>
                    <a:pt x="35877" y="15867"/>
                    <a:pt x="21526" y="28705"/>
                    <a:pt x="0" y="28705"/>
                  </a:cubicBezTo>
                </a:path>
              </a:pathLst>
            </a:custGeom>
            <a:grpFill/>
            <a:ln w="12700" cap="rnd">
              <a:solidFill>
                <a:srgbClr val="404040"/>
              </a:solidFill>
              <a:prstDash val="solid"/>
              <a:round/>
            </a:ln>
          </p:spPr>
          <p:txBody>
            <a:bodyPr rtlCol="0" anchor="ctr"/>
            <a:lstStyle/>
            <a:p>
              <a:endParaRPr lang="en-US" dirty="0"/>
            </a:p>
          </p:txBody>
        </p:sp>
        <p:sp>
          <p:nvSpPr>
            <p:cNvPr id="357" name="Freeform 356">
              <a:extLst>
                <a:ext uri="{FF2B5EF4-FFF2-40B4-BE49-F238E27FC236}">
                  <a16:creationId xmlns:a16="http://schemas.microsoft.com/office/drawing/2014/main" id="{AFFB4B3C-3F9E-AAB3-98D5-73B4FD423690}"/>
                </a:ext>
              </a:extLst>
            </p:cNvPr>
            <p:cNvSpPr/>
            <p:nvPr/>
          </p:nvSpPr>
          <p:spPr>
            <a:xfrm>
              <a:off x="4839322" y="6128495"/>
              <a:ext cx="18368" cy="71761"/>
            </a:xfrm>
            <a:custGeom>
              <a:avLst/>
              <a:gdLst>
                <a:gd name="connsiteX0" fmla="*/ 4018 w 18368"/>
                <a:gd name="connsiteY0" fmla="*/ 0 h 71761"/>
                <a:gd name="connsiteX1" fmla="*/ 18369 w 18368"/>
                <a:gd name="connsiteY1" fmla="*/ 71762 h 71761"/>
              </a:gdLst>
              <a:ahLst/>
              <a:cxnLst>
                <a:cxn ang="0">
                  <a:pos x="connsiteX0" y="connsiteY0"/>
                </a:cxn>
                <a:cxn ang="0">
                  <a:pos x="connsiteX1" y="connsiteY1"/>
                </a:cxn>
              </a:cxnLst>
              <a:rect l="l" t="t" r="r" b="b"/>
              <a:pathLst>
                <a:path w="18368" h="71761">
                  <a:moveTo>
                    <a:pt x="4018" y="0"/>
                  </a:moveTo>
                  <a:cubicBezTo>
                    <a:pt x="-10332" y="43057"/>
                    <a:pt x="18369" y="43057"/>
                    <a:pt x="18369" y="71762"/>
                  </a:cubicBezTo>
                </a:path>
              </a:pathLst>
            </a:custGeom>
            <a:grpFill/>
            <a:ln w="12700" cap="rnd">
              <a:solidFill>
                <a:srgbClr val="404040"/>
              </a:solidFill>
              <a:prstDash val="solid"/>
              <a:round/>
            </a:ln>
          </p:spPr>
          <p:txBody>
            <a:bodyPr rtlCol="0" anchor="ctr"/>
            <a:lstStyle/>
            <a:p>
              <a:endParaRPr lang="en-US" dirty="0"/>
            </a:p>
          </p:txBody>
        </p:sp>
        <p:sp>
          <p:nvSpPr>
            <p:cNvPr id="358" name="Freeform 357">
              <a:extLst>
                <a:ext uri="{FF2B5EF4-FFF2-40B4-BE49-F238E27FC236}">
                  <a16:creationId xmlns:a16="http://schemas.microsoft.com/office/drawing/2014/main" id="{4764DF67-9628-F7B7-95E2-469911CC77D6}"/>
                </a:ext>
              </a:extLst>
            </p:cNvPr>
            <p:cNvSpPr/>
            <p:nvPr/>
          </p:nvSpPr>
          <p:spPr>
            <a:xfrm>
              <a:off x="4785938" y="6228961"/>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2700" cap="rnd">
              <a:solidFill>
                <a:srgbClr val="404040"/>
              </a:solidFill>
              <a:prstDash val="solid"/>
              <a:round/>
            </a:ln>
          </p:spPr>
          <p:txBody>
            <a:bodyPr rtlCol="0" anchor="ctr"/>
            <a:lstStyle/>
            <a:p>
              <a:endParaRPr lang="en-US" dirty="0"/>
            </a:p>
          </p:txBody>
        </p:sp>
        <p:sp>
          <p:nvSpPr>
            <p:cNvPr id="359" name="Freeform 358">
              <a:extLst>
                <a:ext uri="{FF2B5EF4-FFF2-40B4-BE49-F238E27FC236}">
                  <a16:creationId xmlns:a16="http://schemas.microsoft.com/office/drawing/2014/main" id="{FA41974E-0668-95D6-36BA-5A2C13EB5F22}"/>
                </a:ext>
              </a:extLst>
            </p:cNvPr>
            <p:cNvSpPr/>
            <p:nvPr/>
          </p:nvSpPr>
          <p:spPr>
            <a:xfrm>
              <a:off x="4742886" y="6013676"/>
              <a:ext cx="49828" cy="143523"/>
            </a:xfrm>
            <a:custGeom>
              <a:avLst/>
              <a:gdLst>
                <a:gd name="connsiteX0" fmla="*/ 0 w 49828"/>
                <a:gd name="connsiteY0" fmla="*/ 143524 h 143523"/>
                <a:gd name="connsiteX1" fmla="*/ 43052 w 49828"/>
                <a:gd name="connsiteY1" fmla="*/ 0 h 143523"/>
              </a:gdLst>
              <a:ahLst/>
              <a:cxnLst>
                <a:cxn ang="0">
                  <a:pos x="connsiteX0" y="connsiteY0"/>
                </a:cxn>
                <a:cxn ang="0">
                  <a:pos x="connsiteX1" y="connsiteY1"/>
                </a:cxn>
              </a:cxnLst>
              <a:rect l="l" t="t" r="r" b="b"/>
              <a:pathLst>
                <a:path w="49828" h="143523">
                  <a:moveTo>
                    <a:pt x="0" y="143524"/>
                  </a:moveTo>
                  <a:cubicBezTo>
                    <a:pt x="0" y="86114"/>
                    <a:pt x="71753" y="71762"/>
                    <a:pt x="43052" y="0"/>
                  </a:cubicBezTo>
                </a:path>
              </a:pathLst>
            </a:custGeom>
            <a:grpFill/>
            <a:ln w="12700" cap="rnd">
              <a:solidFill>
                <a:srgbClr val="404040"/>
              </a:solidFill>
              <a:prstDash val="solid"/>
              <a:round/>
            </a:ln>
          </p:spPr>
          <p:txBody>
            <a:bodyPr rtlCol="0" anchor="ctr"/>
            <a:lstStyle/>
            <a:p>
              <a:endParaRPr lang="en-US" dirty="0"/>
            </a:p>
          </p:txBody>
        </p:sp>
        <p:sp>
          <p:nvSpPr>
            <p:cNvPr id="360" name="Freeform 359">
              <a:extLst>
                <a:ext uri="{FF2B5EF4-FFF2-40B4-BE49-F238E27FC236}">
                  <a16:creationId xmlns:a16="http://schemas.microsoft.com/office/drawing/2014/main" id="{9CFC694F-7B75-9C06-9628-AF8B735A7380}"/>
                </a:ext>
              </a:extLst>
            </p:cNvPr>
            <p:cNvSpPr/>
            <p:nvPr/>
          </p:nvSpPr>
          <p:spPr>
            <a:xfrm>
              <a:off x="4785938" y="6013676"/>
              <a:ext cx="57402" cy="86114"/>
            </a:xfrm>
            <a:custGeom>
              <a:avLst/>
              <a:gdLst>
                <a:gd name="connsiteX0" fmla="*/ 57403 w 57402"/>
                <a:gd name="connsiteY0" fmla="*/ 86114 h 86114"/>
                <a:gd name="connsiteX1" fmla="*/ 0 w 57402"/>
                <a:gd name="connsiteY1" fmla="*/ 0 h 86114"/>
              </a:gdLst>
              <a:ahLst/>
              <a:cxnLst>
                <a:cxn ang="0">
                  <a:pos x="connsiteX0" y="connsiteY0"/>
                </a:cxn>
                <a:cxn ang="0">
                  <a:pos x="connsiteX1" y="connsiteY1"/>
                </a:cxn>
              </a:cxnLst>
              <a:rect l="l" t="t" r="r" b="b"/>
              <a:pathLst>
                <a:path w="57402" h="86114">
                  <a:moveTo>
                    <a:pt x="57403" y="86114"/>
                  </a:moveTo>
                  <a:cubicBezTo>
                    <a:pt x="57403" y="38512"/>
                    <a:pt x="31731" y="0"/>
                    <a:pt x="0" y="0"/>
                  </a:cubicBezTo>
                </a:path>
              </a:pathLst>
            </a:custGeom>
            <a:grpFill/>
            <a:ln w="12700" cap="rnd">
              <a:solidFill>
                <a:srgbClr val="404040"/>
              </a:solidFill>
              <a:prstDash val="solid"/>
              <a:round/>
            </a:ln>
          </p:spPr>
          <p:txBody>
            <a:bodyPr rtlCol="0" anchor="ctr"/>
            <a:lstStyle/>
            <a:p>
              <a:endParaRPr lang="en-US" dirty="0"/>
            </a:p>
          </p:txBody>
        </p:sp>
        <p:sp>
          <p:nvSpPr>
            <p:cNvPr id="361" name="Freeform 360">
              <a:extLst>
                <a:ext uri="{FF2B5EF4-FFF2-40B4-BE49-F238E27FC236}">
                  <a16:creationId xmlns:a16="http://schemas.microsoft.com/office/drawing/2014/main" id="{097E540D-36B6-D7EE-0091-A49B2C1BDB1F}"/>
                </a:ext>
              </a:extLst>
            </p:cNvPr>
            <p:cNvSpPr/>
            <p:nvPr/>
          </p:nvSpPr>
          <p:spPr>
            <a:xfrm>
              <a:off x="4872042" y="6071085"/>
              <a:ext cx="28701" cy="86114"/>
            </a:xfrm>
            <a:custGeom>
              <a:avLst/>
              <a:gdLst>
                <a:gd name="connsiteX0" fmla="*/ 28701 w 28701"/>
                <a:gd name="connsiteY0" fmla="*/ 86114 h 86114"/>
                <a:gd name="connsiteX1" fmla="*/ 0 w 28701"/>
                <a:gd name="connsiteY1" fmla="*/ 0 h 86114"/>
              </a:gdLst>
              <a:ahLst/>
              <a:cxnLst>
                <a:cxn ang="0">
                  <a:pos x="connsiteX0" y="connsiteY0"/>
                </a:cxn>
                <a:cxn ang="0">
                  <a:pos x="connsiteX1" y="connsiteY1"/>
                </a:cxn>
              </a:cxnLst>
              <a:rect l="l" t="t" r="r" b="b"/>
              <a:pathLst>
                <a:path w="28701" h="86114">
                  <a:moveTo>
                    <a:pt x="28701" y="86114"/>
                  </a:moveTo>
                  <a:cubicBezTo>
                    <a:pt x="28701" y="43057"/>
                    <a:pt x="0" y="43057"/>
                    <a:pt x="0" y="0"/>
                  </a:cubicBezTo>
                </a:path>
              </a:pathLst>
            </a:custGeom>
            <a:grpFill/>
            <a:ln w="12700" cap="rnd">
              <a:solidFill>
                <a:srgbClr val="404040"/>
              </a:solidFill>
              <a:prstDash val="solid"/>
              <a:round/>
            </a:ln>
          </p:spPr>
          <p:txBody>
            <a:bodyPr rtlCol="0" anchor="ctr"/>
            <a:lstStyle/>
            <a:p>
              <a:endParaRPr lang="en-US" dirty="0"/>
            </a:p>
          </p:txBody>
        </p:sp>
        <p:sp>
          <p:nvSpPr>
            <p:cNvPr id="362" name="Freeform 361">
              <a:extLst>
                <a:ext uri="{FF2B5EF4-FFF2-40B4-BE49-F238E27FC236}">
                  <a16:creationId xmlns:a16="http://schemas.microsoft.com/office/drawing/2014/main" id="{02D449F8-AAD5-23B5-2DC3-CC27C620BEB6}"/>
                </a:ext>
              </a:extLst>
            </p:cNvPr>
            <p:cNvSpPr/>
            <p:nvPr/>
          </p:nvSpPr>
          <p:spPr>
            <a:xfrm>
              <a:off x="4843340" y="6071085"/>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14351" y="0"/>
                    <a:pt x="14351" y="28705"/>
                    <a:pt x="0" y="28705"/>
                  </a:cubicBezTo>
                </a:path>
              </a:pathLst>
            </a:custGeom>
            <a:grpFill/>
            <a:ln w="12700" cap="rnd">
              <a:solidFill>
                <a:srgbClr val="404040"/>
              </a:solidFill>
              <a:prstDash val="solid"/>
              <a:round/>
            </a:ln>
          </p:spPr>
          <p:txBody>
            <a:bodyPr rtlCol="0" anchor="ctr"/>
            <a:lstStyle/>
            <a:p>
              <a:endParaRPr lang="en-US" dirty="0"/>
            </a:p>
          </p:txBody>
        </p:sp>
        <p:sp>
          <p:nvSpPr>
            <p:cNvPr id="363" name="Freeform 362">
              <a:extLst>
                <a:ext uri="{FF2B5EF4-FFF2-40B4-BE49-F238E27FC236}">
                  <a16:creationId xmlns:a16="http://schemas.microsoft.com/office/drawing/2014/main" id="{E431E32B-9832-C8B6-19C3-1043373B3D78}"/>
                </a:ext>
              </a:extLst>
            </p:cNvPr>
            <p:cNvSpPr/>
            <p:nvPr/>
          </p:nvSpPr>
          <p:spPr>
            <a:xfrm>
              <a:off x="4577854" y="6171552"/>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64" name="Freeform 363">
              <a:extLst>
                <a:ext uri="{FF2B5EF4-FFF2-40B4-BE49-F238E27FC236}">
                  <a16:creationId xmlns:a16="http://schemas.microsoft.com/office/drawing/2014/main" id="{443837FA-2692-997B-164C-085866978596}"/>
                </a:ext>
              </a:extLst>
            </p:cNvPr>
            <p:cNvSpPr/>
            <p:nvPr/>
          </p:nvSpPr>
          <p:spPr>
            <a:xfrm>
              <a:off x="4606555" y="6171552"/>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grpSp>
      <p:grpSp>
        <p:nvGrpSpPr>
          <p:cNvPr id="365" name="Graphic 3">
            <a:extLst>
              <a:ext uri="{FF2B5EF4-FFF2-40B4-BE49-F238E27FC236}">
                <a16:creationId xmlns:a16="http://schemas.microsoft.com/office/drawing/2014/main" id="{C44E97D4-9026-EF77-961C-3972F1167A93}"/>
              </a:ext>
            </a:extLst>
          </p:cNvPr>
          <p:cNvGrpSpPr>
            <a:grpSpLocks noChangeAspect="1"/>
          </p:cNvGrpSpPr>
          <p:nvPr/>
        </p:nvGrpSpPr>
        <p:grpSpPr>
          <a:xfrm>
            <a:off x="918117" y="9075779"/>
            <a:ext cx="403984" cy="296290"/>
            <a:chOff x="6644346" y="5999323"/>
            <a:chExt cx="430519" cy="315751"/>
          </a:xfrm>
          <a:noFill/>
        </p:grpSpPr>
        <p:sp>
          <p:nvSpPr>
            <p:cNvPr id="366" name="Freeform 365">
              <a:extLst>
                <a:ext uri="{FF2B5EF4-FFF2-40B4-BE49-F238E27FC236}">
                  <a16:creationId xmlns:a16="http://schemas.microsoft.com/office/drawing/2014/main" id="{34F9C5E8-A80C-15E6-94A9-701148C14B2E}"/>
                </a:ext>
              </a:extLst>
            </p:cNvPr>
            <p:cNvSpPr/>
            <p:nvPr/>
          </p:nvSpPr>
          <p:spPr>
            <a:xfrm>
              <a:off x="6644346" y="5999323"/>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67" name="Freeform 366">
              <a:extLst>
                <a:ext uri="{FF2B5EF4-FFF2-40B4-BE49-F238E27FC236}">
                  <a16:creationId xmlns:a16="http://schemas.microsoft.com/office/drawing/2014/main" id="{0F7491F3-48B2-5E8B-8BC4-361CB2B65D78}"/>
                </a:ext>
              </a:extLst>
            </p:cNvPr>
            <p:cNvSpPr/>
            <p:nvPr/>
          </p:nvSpPr>
          <p:spPr>
            <a:xfrm>
              <a:off x="7046164" y="5999323"/>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6" y="0"/>
                    <a:pt x="0" y="0"/>
                  </a:cubicBezTo>
                </a:path>
              </a:pathLst>
            </a:custGeom>
            <a:grpFill/>
            <a:ln w="12700" cap="rnd">
              <a:solidFill>
                <a:srgbClr val="404040"/>
              </a:solidFill>
              <a:prstDash val="solid"/>
              <a:round/>
            </a:ln>
          </p:spPr>
          <p:txBody>
            <a:bodyPr rtlCol="0" anchor="ctr"/>
            <a:lstStyle/>
            <a:p>
              <a:endParaRPr lang="en-US" dirty="0"/>
            </a:p>
          </p:txBody>
        </p:sp>
        <p:sp>
          <p:nvSpPr>
            <p:cNvPr id="368" name="Freeform 367">
              <a:extLst>
                <a:ext uri="{FF2B5EF4-FFF2-40B4-BE49-F238E27FC236}">
                  <a16:creationId xmlns:a16="http://schemas.microsoft.com/office/drawing/2014/main" id="{F768FEA2-54A5-345F-5A03-09CDDF9837F8}"/>
                </a:ext>
              </a:extLst>
            </p:cNvPr>
            <p:cNvSpPr/>
            <p:nvPr/>
          </p:nvSpPr>
          <p:spPr>
            <a:xfrm>
              <a:off x="6644346" y="6142847"/>
              <a:ext cx="57402" cy="57409"/>
            </a:xfrm>
            <a:custGeom>
              <a:avLst/>
              <a:gdLst>
                <a:gd name="connsiteX0" fmla="*/ 0 w 57402"/>
                <a:gd name="connsiteY0" fmla="*/ 0 h 57409"/>
                <a:gd name="connsiteX1" fmla="*/ 57403 w 57402"/>
                <a:gd name="connsiteY1" fmla="*/ 57409 h 57409"/>
              </a:gdLst>
              <a:ahLst/>
              <a:cxnLst>
                <a:cxn ang="0">
                  <a:pos x="connsiteX0" y="connsiteY0"/>
                </a:cxn>
                <a:cxn ang="0">
                  <a:pos x="connsiteX1" y="connsiteY1"/>
                </a:cxn>
              </a:cxnLst>
              <a:rect l="l" t="t" r="r" b="b"/>
              <a:pathLst>
                <a:path w="57402" h="57409">
                  <a:moveTo>
                    <a:pt x="0" y="0"/>
                  </a:moveTo>
                  <a:cubicBezTo>
                    <a:pt x="0" y="31734"/>
                    <a:pt x="25672" y="57409"/>
                    <a:pt x="57403" y="57409"/>
                  </a:cubicBezTo>
                </a:path>
              </a:pathLst>
            </a:custGeom>
            <a:grpFill/>
            <a:ln w="12700" cap="rnd">
              <a:solidFill>
                <a:srgbClr val="404040"/>
              </a:solidFill>
              <a:prstDash val="solid"/>
              <a:round/>
            </a:ln>
          </p:spPr>
          <p:txBody>
            <a:bodyPr rtlCol="0" anchor="ctr"/>
            <a:lstStyle/>
            <a:p>
              <a:endParaRPr lang="en-US" dirty="0"/>
            </a:p>
          </p:txBody>
        </p:sp>
        <p:sp>
          <p:nvSpPr>
            <p:cNvPr id="369" name="Freeform 368">
              <a:extLst>
                <a:ext uri="{FF2B5EF4-FFF2-40B4-BE49-F238E27FC236}">
                  <a16:creationId xmlns:a16="http://schemas.microsoft.com/office/drawing/2014/main" id="{5D3566E4-3433-FA3D-2AA1-FB413F3F6C0E}"/>
                </a:ext>
              </a:extLst>
            </p:cNvPr>
            <p:cNvSpPr/>
            <p:nvPr/>
          </p:nvSpPr>
          <p:spPr>
            <a:xfrm>
              <a:off x="7017462" y="6142847"/>
              <a:ext cx="57402" cy="57409"/>
            </a:xfrm>
            <a:custGeom>
              <a:avLst/>
              <a:gdLst>
                <a:gd name="connsiteX0" fmla="*/ 57403 w 57402"/>
                <a:gd name="connsiteY0" fmla="*/ 0 h 57409"/>
                <a:gd name="connsiteX1" fmla="*/ 0 w 57402"/>
                <a:gd name="connsiteY1" fmla="*/ 57409 h 57409"/>
              </a:gdLst>
              <a:ahLst/>
              <a:cxnLst>
                <a:cxn ang="0">
                  <a:pos x="connsiteX0" y="connsiteY0"/>
                </a:cxn>
                <a:cxn ang="0">
                  <a:pos x="connsiteX1" y="connsiteY1"/>
                </a:cxn>
              </a:cxnLst>
              <a:rect l="l" t="t" r="r" b="b"/>
              <a:pathLst>
                <a:path w="57402" h="57409">
                  <a:moveTo>
                    <a:pt x="57403" y="0"/>
                  </a:moveTo>
                  <a:cubicBezTo>
                    <a:pt x="57403" y="31734"/>
                    <a:pt x="31731" y="57409"/>
                    <a:pt x="0" y="57409"/>
                  </a:cubicBezTo>
                </a:path>
              </a:pathLst>
            </a:custGeom>
            <a:grpFill/>
            <a:ln w="12700" cap="rnd">
              <a:solidFill>
                <a:srgbClr val="404040"/>
              </a:solidFill>
              <a:prstDash val="solid"/>
              <a:round/>
            </a:ln>
          </p:spPr>
          <p:txBody>
            <a:bodyPr rtlCol="0" anchor="ctr"/>
            <a:lstStyle/>
            <a:p>
              <a:endParaRPr lang="en-US" dirty="0"/>
            </a:p>
          </p:txBody>
        </p:sp>
        <p:sp>
          <p:nvSpPr>
            <p:cNvPr id="370" name="Freeform 369">
              <a:extLst>
                <a:ext uri="{FF2B5EF4-FFF2-40B4-BE49-F238E27FC236}">
                  <a16:creationId xmlns:a16="http://schemas.microsoft.com/office/drawing/2014/main" id="{6045DA0E-DC4A-2CBB-7A7E-2E73A0AB2468}"/>
                </a:ext>
              </a:extLst>
            </p:cNvPr>
            <p:cNvSpPr/>
            <p:nvPr/>
          </p:nvSpPr>
          <p:spPr>
            <a:xfrm>
              <a:off x="6673047" y="5999323"/>
              <a:ext cx="373116" cy="1594"/>
            </a:xfrm>
            <a:custGeom>
              <a:avLst/>
              <a:gdLst>
                <a:gd name="connsiteX0" fmla="*/ 0 w 373116"/>
                <a:gd name="connsiteY0" fmla="*/ 0 h 1594"/>
                <a:gd name="connsiteX1" fmla="*/ 373117 w 373116"/>
                <a:gd name="connsiteY1" fmla="*/ 0 h 1594"/>
              </a:gdLst>
              <a:ahLst/>
              <a:cxnLst>
                <a:cxn ang="0">
                  <a:pos x="connsiteX0" y="connsiteY0"/>
                </a:cxn>
                <a:cxn ang="0">
                  <a:pos x="connsiteX1" y="connsiteY1"/>
                </a:cxn>
              </a:cxnLst>
              <a:rect l="l" t="t" r="r" b="b"/>
              <a:pathLst>
                <a:path w="373116" h="1594">
                  <a:moveTo>
                    <a:pt x="0" y="0"/>
                  </a:moveTo>
                  <a:lnTo>
                    <a:pt x="373117" y="0"/>
                  </a:lnTo>
                </a:path>
              </a:pathLst>
            </a:custGeom>
            <a:grpFill/>
            <a:ln w="12700" cap="rnd">
              <a:solidFill>
                <a:srgbClr val="404040"/>
              </a:solidFill>
              <a:prstDash val="solid"/>
              <a:round/>
            </a:ln>
          </p:spPr>
          <p:txBody>
            <a:bodyPr rtlCol="0" anchor="ctr"/>
            <a:lstStyle/>
            <a:p>
              <a:endParaRPr lang="en-US" dirty="0"/>
            </a:p>
          </p:txBody>
        </p:sp>
        <p:sp>
          <p:nvSpPr>
            <p:cNvPr id="371" name="Freeform 370">
              <a:extLst>
                <a:ext uri="{FF2B5EF4-FFF2-40B4-BE49-F238E27FC236}">
                  <a16:creationId xmlns:a16="http://schemas.microsoft.com/office/drawing/2014/main" id="{B37BF946-977D-DB8A-08D6-45D65789FCE3}"/>
                </a:ext>
              </a:extLst>
            </p:cNvPr>
            <p:cNvSpPr/>
            <p:nvPr/>
          </p:nvSpPr>
          <p:spPr>
            <a:xfrm>
              <a:off x="7074865" y="6028028"/>
              <a:ext cx="1594" cy="114818"/>
            </a:xfrm>
            <a:custGeom>
              <a:avLst/>
              <a:gdLst>
                <a:gd name="connsiteX0" fmla="*/ 0 w 1594"/>
                <a:gd name="connsiteY0" fmla="*/ 0 h 114818"/>
                <a:gd name="connsiteX1" fmla="*/ 0 w 1594"/>
                <a:gd name="connsiteY1" fmla="*/ 114819 h 114818"/>
              </a:gdLst>
              <a:ahLst/>
              <a:cxnLst>
                <a:cxn ang="0">
                  <a:pos x="connsiteX0" y="connsiteY0"/>
                </a:cxn>
                <a:cxn ang="0">
                  <a:pos x="connsiteX1" y="connsiteY1"/>
                </a:cxn>
              </a:cxnLst>
              <a:rect l="l" t="t" r="r" b="b"/>
              <a:pathLst>
                <a:path w="1594" h="114818">
                  <a:moveTo>
                    <a:pt x="0" y="0"/>
                  </a:moveTo>
                  <a:lnTo>
                    <a:pt x="0" y="114819"/>
                  </a:lnTo>
                </a:path>
              </a:pathLst>
            </a:custGeom>
            <a:grpFill/>
            <a:ln w="12700" cap="rnd">
              <a:solidFill>
                <a:srgbClr val="404040"/>
              </a:solidFill>
              <a:prstDash val="solid"/>
              <a:round/>
            </a:ln>
          </p:spPr>
          <p:txBody>
            <a:bodyPr rtlCol="0" anchor="ctr"/>
            <a:lstStyle/>
            <a:p>
              <a:endParaRPr lang="en-US" dirty="0"/>
            </a:p>
          </p:txBody>
        </p:sp>
        <p:sp>
          <p:nvSpPr>
            <p:cNvPr id="372" name="Freeform 371">
              <a:extLst>
                <a:ext uri="{FF2B5EF4-FFF2-40B4-BE49-F238E27FC236}">
                  <a16:creationId xmlns:a16="http://schemas.microsoft.com/office/drawing/2014/main" id="{FE7DA182-C93C-D760-1026-39914966C253}"/>
                </a:ext>
              </a:extLst>
            </p:cNvPr>
            <p:cNvSpPr/>
            <p:nvPr/>
          </p:nvSpPr>
          <p:spPr>
            <a:xfrm>
              <a:off x="6644346" y="6028028"/>
              <a:ext cx="1594" cy="114818"/>
            </a:xfrm>
            <a:custGeom>
              <a:avLst/>
              <a:gdLst>
                <a:gd name="connsiteX0" fmla="*/ 0 w 1594"/>
                <a:gd name="connsiteY0" fmla="*/ 0 h 114818"/>
                <a:gd name="connsiteX1" fmla="*/ 0 w 1594"/>
                <a:gd name="connsiteY1" fmla="*/ 114819 h 114818"/>
              </a:gdLst>
              <a:ahLst/>
              <a:cxnLst>
                <a:cxn ang="0">
                  <a:pos x="connsiteX0" y="connsiteY0"/>
                </a:cxn>
                <a:cxn ang="0">
                  <a:pos x="connsiteX1" y="connsiteY1"/>
                </a:cxn>
              </a:cxnLst>
              <a:rect l="l" t="t" r="r" b="b"/>
              <a:pathLst>
                <a:path w="1594" h="114818">
                  <a:moveTo>
                    <a:pt x="0" y="0"/>
                  </a:moveTo>
                  <a:lnTo>
                    <a:pt x="0" y="114819"/>
                  </a:lnTo>
                </a:path>
              </a:pathLst>
            </a:custGeom>
            <a:grpFill/>
            <a:ln w="12700" cap="rnd">
              <a:solidFill>
                <a:srgbClr val="404040"/>
              </a:solidFill>
              <a:prstDash val="solid"/>
              <a:round/>
            </a:ln>
          </p:spPr>
          <p:txBody>
            <a:bodyPr rtlCol="0" anchor="ctr"/>
            <a:lstStyle/>
            <a:p>
              <a:endParaRPr lang="en-US" dirty="0"/>
            </a:p>
          </p:txBody>
        </p:sp>
        <p:sp>
          <p:nvSpPr>
            <p:cNvPr id="373" name="Freeform 372">
              <a:extLst>
                <a:ext uri="{FF2B5EF4-FFF2-40B4-BE49-F238E27FC236}">
                  <a16:creationId xmlns:a16="http://schemas.microsoft.com/office/drawing/2014/main" id="{9AD3D9F3-3359-4FB1-DC7F-40D1797CF5A9}"/>
                </a:ext>
              </a:extLst>
            </p:cNvPr>
            <p:cNvSpPr/>
            <p:nvPr/>
          </p:nvSpPr>
          <p:spPr>
            <a:xfrm>
              <a:off x="6701748" y="6200256"/>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374" name="Freeform 373">
              <a:extLst>
                <a:ext uri="{FF2B5EF4-FFF2-40B4-BE49-F238E27FC236}">
                  <a16:creationId xmlns:a16="http://schemas.microsoft.com/office/drawing/2014/main" id="{000CF8DD-24AB-7D2B-0A17-E41798D260EA}"/>
                </a:ext>
              </a:extLst>
            </p:cNvPr>
            <p:cNvSpPr/>
            <p:nvPr/>
          </p:nvSpPr>
          <p:spPr>
            <a:xfrm>
              <a:off x="7017462" y="6142847"/>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5" name="Freeform 374">
              <a:extLst>
                <a:ext uri="{FF2B5EF4-FFF2-40B4-BE49-F238E27FC236}">
                  <a16:creationId xmlns:a16="http://schemas.microsoft.com/office/drawing/2014/main" id="{8AEAFAB5-13D2-6660-0FF0-CD7C1F795083}"/>
                </a:ext>
              </a:extLst>
            </p:cNvPr>
            <p:cNvSpPr/>
            <p:nvPr/>
          </p:nvSpPr>
          <p:spPr>
            <a:xfrm>
              <a:off x="6701748" y="6142847"/>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6" name="Freeform 375">
              <a:extLst>
                <a:ext uri="{FF2B5EF4-FFF2-40B4-BE49-F238E27FC236}">
                  <a16:creationId xmlns:a16="http://schemas.microsoft.com/office/drawing/2014/main" id="{197460F5-319A-B099-39F6-E37011CCC133}"/>
                </a:ext>
              </a:extLst>
            </p:cNvPr>
            <p:cNvSpPr/>
            <p:nvPr/>
          </p:nvSpPr>
          <p:spPr>
            <a:xfrm>
              <a:off x="6701748" y="6142847"/>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377" name="Freeform 376">
              <a:extLst>
                <a:ext uri="{FF2B5EF4-FFF2-40B4-BE49-F238E27FC236}">
                  <a16:creationId xmlns:a16="http://schemas.microsoft.com/office/drawing/2014/main" id="{4E0D640B-7538-2A36-0DB4-E1ECA50103EA}"/>
                </a:ext>
              </a:extLst>
            </p:cNvPr>
            <p:cNvSpPr/>
            <p:nvPr/>
          </p:nvSpPr>
          <p:spPr>
            <a:xfrm>
              <a:off x="6845255" y="6085437"/>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78" name="Freeform 377">
              <a:extLst>
                <a:ext uri="{FF2B5EF4-FFF2-40B4-BE49-F238E27FC236}">
                  <a16:creationId xmlns:a16="http://schemas.microsoft.com/office/drawing/2014/main" id="{0439472C-8DA1-E6D7-9927-5B771D05C329}"/>
                </a:ext>
              </a:extLst>
            </p:cNvPr>
            <p:cNvSpPr/>
            <p:nvPr/>
          </p:nvSpPr>
          <p:spPr>
            <a:xfrm>
              <a:off x="6859605" y="6257666"/>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9" name="Freeform 378">
              <a:extLst>
                <a:ext uri="{FF2B5EF4-FFF2-40B4-BE49-F238E27FC236}">
                  <a16:creationId xmlns:a16="http://schemas.microsoft.com/office/drawing/2014/main" id="{80B04A83-071E-6C4E-B853-B7A88B576E2D}"/>
                </a:ext>
              </a:extLst>
            </p:cNvPr>
            <p:cNvSpPr/>
            <p:nvPr/>
          </p:nvSpPr>
          <p:spPr>
            <a:xfrm>
              <a:off x="6687398" y="6257666"/>
              <a:ext cx="57402" cy="57409"/>
            </a:xfrm>
            <a:custGeom>
              <a:avLst/>
              <a:gdLst>
                <a:gd name="connsiteX0" fmla="*/ 57403 w 57402"/>
                <a:gd name="connsiteY0" fmla="*/ 0 h 57409"/>
                <a:gd name="connsiteX1" fmla="*/ 0 w 57402"/>
                <a:gd name="connsiteY1" fmla="*/ 57409 h 57409"/>
              </a:gdLst>
              <a:ahLst/>
              <a:cxnLst>
                <a:cxn ang="0">
                  <a:pos x="connsiteX0" y="connsiteY0"/>
                </a:cxn>
                <a:cxn ang="0">
                  <a:pos x="connsiteX1" y="connsiteY1"/>
                </a:cxn>
              </a:cxnLst>
              <a:rect l="l" t="t" r="r" b="b"/>
              <a:pathLst>
                <a:path w="57402" h="57409">
                  <a:moveTo>
                    <a:pt x="57403" y="0"/>
                  </a:moveTo>
                  <a:cubicBezTo>
                    <a:pt x="57403" y="31734"/>
                    <a:pt x="31731" y="57409"/>
                    <a:pt x="0" y="57409"/>
                  </a:cubicBezTo>
                </a:path>
              </a:pathLst>
            </a:custGeom>
            <a:grpFill/>
            <a:ln w="12700" cap="rnd">
              <a:solidFill>
                <a:srgbClr val="404040"/>
              </a:solidFill>
              <a:prstDash val="solid"/>
              <a:round/>
            </a:ln>
          </p:spPr>
          <p:txBody>
            <a:bodyPr rtlCol="0" anchor="ctr"/>
            <a:lstStyle/>
            <a:p>
              <a:endParaRPr lang="en-US" dirty="0"/>
            </a:p>
          </p:txBody>
        </p:sp>
        <p:sp>
          <p:nvSpPr>
            <p:cNvPr id="380" name="Freeform 379">
              <a:extLst>
                <a:ext uri="{FF2B5EF4-FFF2-40B4-BE49-F238E27FC236}">
                  <a16:creationId xmlns:a16="http://schemas.microsoft.com/office/drawing/2014/main" id="{60390B1D-13C3-0C2B-494A-730BC10B09C9}"/>
                </a:ext>
              </a:extLst>
            </p:cNvPr>
            <p:cNvSpPr/>
            <p:nvPr/>
          </p:nvSpPr>
          <p:spPr>
            <a:xfrm>
              <a:off x="6974410" y="6257666"/>
              <a:ext cx="57402" cy="57409"/>
            </a:xfrm>
            <a:custGeom>
              <a:avLst/>
              <a:gdLst>
                <a:gd name="connsiteX0" fmla="*/ 0 w 57402"/>
                <a:gd name="connsiteY0" fmla="*/ 0 h 57409"/>
                <a:gd name="connsiteX1" fmla="*/ 57403 w 57402"/>
                <a:gd name="connsiteY1" fmla="*/ 57409 h 57409"/>
              </a:gdLst>
              <a:ahLst/>
              <a:cxnLst>
                <a:cxn ang="0">
                  <a:pos x="connsiteX0" y="connsiteY0"/>
                </a:cxn>
                <a:cxn ang="0">
                  <a:pos x="connsiteX1" y="connsiteY1"/>
                </a:cxn>
              </a:cxnLst>
              <a:rect l="l" t="t" r="r" b="b"/>
              <a:pathLst>
                <a:path w="57402" h="57409">
                  <a:moveTo>
                    <a:pt x="0" y="0"/>
                  </a:moveTo>
                  <a:cubicBezTo>
                    <a:pt x="0" y="31734"/>
                    <a:pt x="25672" y="57409"/>
                    <a:pt x="57403" y="57409"/>
                  </a:cubicBezTo>
                </a:path>
              </a:pathLst>
            </a:custGeom>
            <a:grpFill/>
            <a:ln w="12700" cap="rnd">
              <a:solidFill>
                <a:srgbClr val="404040"/>
              </a:solidFill>
              <a:prstDash val="solid"/>
              <a:round/>
            </a:ln>
          </p:spPr>
          <p:txBody>
            <a:bodyPr rtlCol="0" anchor="ctr"/>
            <a:lstStyle/>
            <a:p>
              <a:endParaRPr lang="en-US" dirty="0"/>
            </a:p>
          </p:txBody>
        </p:sp>
        <p:sp>
          <p:nvSpPr>
            <p:cNvPr id="381" name="Freeform 380">
              <a:extLst>
                <a:ext uri="{FF2B5EF4-FFF2-40B4-BE49-F238E27FC236}">
                  <a16:creationId xmlns:a16="http://schemas.microsoft.com/office/drawing/2014/main" id="{58E354E1-6F14-B59A-B9B7-E48C73BE4F3F}"/>
                </a:ext>
              </a:extLst>
            </p:cNvPr>
            <p:cNvSpPr/>
            <p:nvPr/>
          </p:nvSpPr>
          <p:spPr>
            <a:xfrm>
              <a:off x="6787852" y="6257666"/>
              <a:ext cx="14350" cy="57409"/>
            </a:xfrm>
            <a:custGeom>
              <a:avLst/>
              <a:gdLst>
                <a:gd name="connsiteX0" fmla="*/ 14351 w 14350"/>
                <a:gd name="connsiteY0" fmla="*/ 0 h 57409"/>
                <a:gd name="connsiteX1" fmla="*/ 0 w 14350"/>
                <a:gd name="connsiteY1" fmla="*/ 57409 h 57409"/>
              </a:gdLst>
              <a:ahLst/>
              <a:cxnLst>
                <a:cxn ang="0">
                  <a:pos x="connsiteX0" y="connsiteY0"/>
                </a:cxn>
                <a:cxn ang="0">
                  <a:pos x="connsiteX1" y="connsiteY1"/>
                </a:cxn>
              </a:cxnLst>
              <a:rect l="l" t="t" r="r" b="b"/>
              <a:pathLst>
                <a:path w="14350" h="57409">
                  <a:moveTo>
                    <a:pt x="14351" y="0"/>
                  </a:moveTo>
                  <a:cubicBezTo>
                    <a:pt x="14351" y="31734"/>
                    <a:pt x="11816" y="44317"/>
                    <a:pt x="0" y="57409"/>
                  </a:cubicBezTo>
                </a:path>
              </a:pathLst>
            </a:custGeom>
            <a:grpFill/>
            <a:ln w="12700" cap="rnd">
              <a:solidFill>
                <a:srgbClr val="404040"/>
              </a:solidFill>
              <a:prstDash val="solid"/>
              <a:round/>
            </a:ln>
          </p:spPr>
          <p:txBody>
            <a:bodyPr rtlCol="0" anchor="ctr"/>
            <a:lstStyle/>
            <a:p>
              <a:endParaRPr lang="en-US" dirty="0"/>
            </a:p>
          </p:txBody>
        </p:sp>
        <p:sp>
          <p:nvSpPr>
            <p:cNvPr id="382" name="Freeform 381">
              <a:extLst>
                <a:ext uri="{FF2B5EF4-FFF2-40B4-BE49-F238E27FC236}">
                  <a16:creationId xmlns:a16="http://schemas.microsoft.com/office/drawing/2014/main" id="{4009A82F-D08C-27C2-880B-458E30C07630}"/>
                </a:ext>
              </a:extLst>
            </p:cNvPr>
            <p:cNvSpPr/>
            <p:nvPr/>
          </p:nvSpPr>
          <p:spPr>
            <a:xfrm>
              <a:off x="6917008" y="6257666"/>
              <a:ext cx="14350" cy="57409"/>
            </a:xfrm>
            <a:custGeom>
              <a:avLst/>
              <a:gdLst>
                <a:gd name="connsiteX0" fmla="*/ 0 w 14350"/>
                <a:gd name="connsiteY0" fmla="*/ 0 h 57409"/>
                <a:gd name="connsiteX1" fmla="*/ 14351 w 14350"/>
                <a:gd name="connsiteY1" fmla="*/ 57409 h 57409"/>
              </a:gdLst>
              <a:ahLst/>
              <a:cxnLst>
                <a:cxn ang="0">
                  <a:pos x="connsiteX0" y="connsiteY0"/>
                </a:cxn>
                <a:cxn ang="0">
                  <a:pos x="connsiteX1" y="connsiteY1"/>
                </a:cxn>
              </a:cxnLst>
              <a:rect l="l" t="t" r="r" b="b"/>
              <a:pathLst>
                <a:path w="14350" h="57409">
                  <a:moveTo>
                    <a:pt x="0" y="0"/>
                  </a:moveTo>
                  <a:cubicBezTo>
                    <a:pt x="0" y="31734"/>
                    <a:pt x="2535" y="44317"/>
                    <a:pt x="14351" y="57409"/>
                  </a:cubicBezTo>
                </a:path>
              </a:pathLst>
            </a:custGeom>
            <a:grpFill/>
            <a:ln w="12700" cap="rnd">
              <a:solidFill>
                <a:srgbClr val="404040"/>
              </a:solidFill>
              <a:prstDash val="solid"/>
              <a:round/>
            </a:ln>
          </p:spPr>
          <p:txBody>
            <a:bodyPr rtlCol="0" anchor="ctr"/>
            <a:lstStyle/>
            <a:p>
              <a:endParaRPr lang="en-US" dirty="0"/>
            </a:p>
          </p:txBody>
        </p:sp>
      </p:grpSp>
    </p:spTree>
    <p:extLst>
      <p:ext uri="{BB962C8B-B14F-4D97-AF65-F5344CB8AC3E}">
        <p14:creationId xmlns:p14="http://schemas.microsoft.com/office/powerpoint/2010/main" val="1957916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006B9B51-5A6A-1884-5145-4EB5EF3DF7E1}"/>
              </a:ext>
            </a:extLst>
          </p:cNvPr>
          <p:cNvCxnSpPr>
            <a:cxnSpLocks/>
          </p:cNvCxnSpPr>
          <p:nvPr/>
        </p:nvCxnSpPr>
        <p:spPr>
          <a:xfrm>
            <a:off x="-3794" y="3627076"/>
            <a:ext cx="294155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D69CDD76-410D-FF06-BA1E-068A66470B18}"/>
              </a:ext>
            </a:extLst>
          </p:cNvPr>
          <p:cNvSpPr/>
          <p:nvPr/>
        </p:nvSpPr>
        <p:spPr>
          <a:xfrm>
            <a:off x="0" y="16873"/>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63" name="Graphic 40">
            <a:extLst>
              <a:ext uri="{FF2B5EF4-FFF2-40B4-BE49-F238E27FC236}">
                <a16:creationId xmlns:a16="http://schemas.microsoft.com/office/drawing/2014/main" id="{83DF108B-DDA1-1E27-1499-51D73143D482}"/>
              </a:ext>
            </a:extLst>
          </p:cNvPr>
          <p:cNvGrpSpPr/>
          <p:nvPr/>
        </p:nvGrpSpPr>
        <p:grpSpPr>
          <a:xfrm>
            <a:off x="-2190554" y="8050508"/>
            <a:ext cx="3293668" cy="2042232"/>
            <a:chOff x="-3997861" y="6017904"/>
            <a:chExt cx="935163" cy="579846"/>
          </a:xfrm>
          <a:solidFill>
            <a:schemeClr val="bg1">
              <a:alpha val="9824"/>
            </a:schemeClr>
          </a:solidFill>
        </p:grpSpPr>
        <p:sp>
          <p:nvSpPr>
            <p:cNvPr id="64" name="Freeform 63">
              <a:extLst>
                <a:ext uri="{FF2B5EF4-FFF2-40B4-BE49-F238E27FC236}">
                  <a16:creationId xmlns:a16="http://schemas.microsoft.com/office/drawing/2014/main" id="{3C47388A-A1DA-0C47-F790-9917DB64DCCE}"/>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2A89C5B6-5679-DCDC-F2EB-E06FBA32F25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7E819E9A-A083-F6EC-76D6-37492FDA2C3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BB7F998A-5769-B149-9D19-851B46AE5E41}"/>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 Placeholder 1">
            <a:extLst>
              <a:ext uri="{FF2B5EF4-FFF2-40B4-BE49-F238E27FC236}">
                <a16:creationId xmlns:a16="http://schemas.microsoft.com/office/drawing/2014/main" id="{E2E83ADA-65CE-0898-CF72-FA900BC04755}"/>
              </a:ext>
            </a:extLst>
          </p:cNvPr>
          <p:cNvSpPr txBox="1">
            <a:spLocks/>
          </p:cNvSpPr>
          <p:nvPr/>
        </p:nvSpPr>
        <p:spPr>
          <a:xfrm>
            <a:off x="665559" y="2280160"/>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They transfer ambient or geothermal heat into buildings with rated coefficients of performance (COPs) typically between 3 and 5, delivering three to five units of heat per unit of electricity consumed </a:t>
            </a:r>
            <a:r>
              <a:rPr lang="en-IE" sz="1100" b="0" dirty="0">
                <a:solidFill>
                  <a:srgbClr val="404040"/>
                </a:solidFill>
                <a:hlinkClick r:id="rId2">
                  <a:extLst>
                    <a:ext uri="{A12FA001-AC4F-418D-AE19-62706E023703}">
                      <ahyp:hlinkClr xmlns:ahyp="http://schemas.microsoft.com/office/drawing/2018/hyperlinkcolor" val="tx"/>
                    </a:ext>
                  </a:extLst>
                </a:hlinkClick>
              </a:rPr>
              <a:t>(Eurostat, 2023</a:t>
            </a:r>
            <a:r>
              <a:rPr lang="en-IE" sz="1100" b="0" dirty="0">
                <a:solidFill>
                  <a:srgbClr val="404040"/>
                </a:solidFill>
              </a:rPr>
              <a:t>). Air-source, ground-source, and water-source configurations allow adaptation to local climatic and spatial conditions.</a:t>
            </a:r>
          </a:p>
        </p:txBody>
      </p:sp>
      <p:sp>
        <p:nvSpPr>
          <p:cNvPr id="22" name="Text Placeholder 29">
            <a:extLst>
              <a:ext uri="{FF2B5EF4-FFF2-40B4-BE49-F238E27FC236}">
                <a16:creationId xmlns:a16="http://schemas.microsoft.com/office/drawing/2014/main" id="{25FD5C8B-2E96-6ED8-2FAD-E7800FD9956B}"/>
              </a:ext>
            </a:extLst>
          </p:cNvPr>
          <p:cNvSpPr txBox="1">
            <a:spLocks/>
          </p:cNvSpPr>
          <p:nvPr/>
        </p:nvSpPr>
        <p:spPr>
          <a:xfrm>
            <a:off x="665559" y="1623111"/>
            <a:ext cx="531220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Heat pumps are prominent electrification pathway for decarbonising heating and sanitary hot water production. </a:t>
            </a:r>
            <a:endParaRPr lang="en-IE" sz="1600" b="1" dirty="0">
              <a:solidFill>
                <a:srgbClr val="404040"/>
              </a:solidFill>
            </a:endParaRPr>
          </a:p>
        </p:txBody>
      </p:sp>
      <p:cxnSp>
        <p:nvCxnSpPr>
          <p:cNvPr id="23" name="Straight Connector 22">
            <a:extLst>
              <a:ext uri="{FF2B5EF4-FFF2-40B4-BE49-F238E27FC236}">
                <a16:creationId xmlns:a16="http://schemas.microsoft.com/office/drawing/2014/main" id="{F217C608-0C07-951D-CE24-3C7FAAF333B5}"/>
              </a:ext>
            </a:extLst>
          </p:cNvPr>
          <p:cNvCxnSpPr>
            <a:cxnSpLocks/>
          </p:cNvCxnSpPr>
          <p:nvPr/>
        </p:nvCxnSpPr>
        <p:spPr>
          <a:xfrm>
            <a:off x="7619" y="98414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1" name="Graphic 15">
            <a:extLst>
              <a:ext uri="{FF2B5EF4-FFF2-40B4-BE49-F238E27FC236}">
                <a16:creationId xmlns:a16="http://schemas.microsoft.com/office/drawing/2014/main" id="{FB320F11-C4EA-D7D4-661A-475277E8B445}"/>
              </a:ext>
            </a:extLst>
          </p:cNvPr>
          <p:cNvGrpSpPr/>
          <p:nvPr/>
        </p:nvGrpSpPr>
        <p:grpSpPr>
          <a:xfrm rot="16200000">
            <a:off x="711498" y="627857"/>
            <a:ext cx="806221" cy="712571"/>
            <a:chOff x="547405" y="6570859"/>
            <a:chExt cx="1035254" cy="914997"/>
          </a:xfrm>
        </p:grpSpPr>
        <p:sp>
          <p:nvSpPr>
            <p:cNvPr id="32" name="Freeform 31">
              <a:extLst>
                <a:ext uri="{FF2B5EF4-FFF2-40B4-BE49-F238E27FC236}">
                  <a16:creationId xmlns:a16="http://schemas.microsoft.com/office/drawing/2014/main" id="{B8F08081-EA1F-1515-CA15-06C24F6FA84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33" name="Freeform 32">
              <a:extLst>
                <a:ext uri="{FF2B5EF4-FFF2-40B4-BE49-F238E27FC236}">
                  <a16:creationId xmlns:a16="http://schemas.microsoft.com/office/drawing/2014/main" id="{043AE50C-7A3E-3318-C5A6-839B7236D95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36" name="Freeform 35">
            <a:extLst>
              <a:ext uri="{FF2B5EF4-FFF2-40B4-BE49-F238E27FC236}">
                <a16:creationId xmlns:a16="http://schemas.microsoft.com/office/drawing/2014/main" id="{A659F03F-65A7-0A52-FE79-D3C3131B2A6F}"/>
              </a:ext>
            </a:extLst>
          </p:cNvPr>
          <p:cNvSpPr>
            <a:spLocks noChangeAspect="1"/>
          </p:cNvSpPr>
          <p:nvPr/>
        </p:nvSpPr>
        <p:spPr>
          <a:xfrm>
            <a:off x="846580" y="748286"/>
            <a:ext cx="388226" cy="410639"/>
          </a:xfrm>
          <a:custGeom>
            <a:avLst/>
            <a:gdLst>
              <a:gd name="connsiteX0" fmla="*/ 210310 w 385125"/>
              <a:gd name="connsiteY0" fmla="*/ 23666 h 407359"/>
              <a:gd name="connsiteX1" fmla="*/ 217568 w 385125"/>
              <a:gd name="connsiteY1" fmla="*/ 20740 h 407359"/>
              <a:gd name="connsiteX2" fmla="*/ 217665 w 385125"/>
              <a:gd name="connsiteY2" fmla="*/ 31555 h 407359"/>
              <a:gd name="connsiteX3" fmla="*/ 215069 w 385125"/>
              <a:gd name="connsiteY3" fmla="*/ 43757 h 407359"/>
              <a:gd name="connsiteX4" fmla="*/ 218199 w 385125"/>
              <a:gd name="connsiteY4" fmla="*/ 57071 h 407359"/>
              <a:gd name="connsiteX5" fmla="*/ 207785 w 385125"/>
              <a:gd name="connsiteY5" fmla="*/ 100152 h 407359"/>
              <a:gd name="connsiteX6" fmla="*/ 201434 w 385125"/>
              <a:gd name="connsiteY6" fmla="*/ 98311 h 407359"/>
              <a:gd name="connsiteX7" fmla="*/ 201408 w 385125"/>
              <a:gd name="connsiteY7" fmla="*/ 98338 h 407359"/>
              <a:gd name="connsiteX8" fmla="*/ 203702 w 385125"/>
              <a:gd name="connsiteY8" fmla="*/ 76406 h 407359"/>
              <a:gd name="connsiteX9" fmla="*/ 204129 w 385125"/>
              <a:gd name="connsiteY9" fmla="*/ 69166 h 407359"/>
              <a:gd name="connsiteX10" fmla="*/ 197272 w 385125"/>
              <a:gd name="connsiteY10" fmla="*/ 43881 h 407359"/>
              <a:gd name="connsiteX11" fmla="*/ 210310 w 385125"/>
              <a:gd name="connsiteY11" fmla="*/ 23666 h 407359"/>
              <a:gd name="connsiteX12" fmla="*/ 210310 w 385125"/>
              <a:gd name="connsiteY12" fmla="*/ 23666 h 407359"/>
              <a:gd name="connsiteX13" fmla="*/ 208016 w 385125"/>
              <a:gd name="connsiteY13" fmla="*/ 42903 h 407359"/>
              <a:gd name="connsiteX14" fmla="*/ 209279 w 385125"/>
              <a:gd name="connsiteY14" fmla="*/ 36019 h 407359"/>
              <a:gd name="connsiteX15" fmla="*/ 204165 w 385125"/>
              <a:gd name="connsiteY15" fmla="*/ 45598 h 407359"/>
              <a:gd name="connsiteX16" fmla="*/ 210115 w 385125"/>
              <a:gd name="connsiteY16" fmla="*/ 65315 h 407359"/>
              <a:gd name="connsiteX17" fmla="*/ 210568 w 385125"/>
              <a:gd name="connsiteY17" fmla="*/ 66125 h 407359"/>
              <a:gd name="connsiteX18" fmla="*/ 208603 w 385125"/>
              <a:gd name="connsiteY18" fmla="*/ 86518 h 407359"/>
              <a:gd name="connsiteX19" fmla="*/ 208016 w 385125"/>
              <a:gd name="connsiteY19" fmla="*/ 42903 h 407359"/>
              <a:gd name="connsiteX20" fmla="*/ 208016 w 385125"/>
              <a:gd name="connsiteY20" fmla="*/ 42903 h 407359"/>
              <a:gd name="connsiteX21" fmla="*/ 307901 w 385125"/>
              <a:gd name="connsiteY21" fmla="*/ 23666 h 407359"/>
              <a:gd name="connsiteX22" fmla="*/ 315159 w 385125"/>
              <a:gd name="connsiteY22" fmla="*/ 20740 h 407359"/>
              <a:gd name="connsiteX23" fmla="*/ 315239 w 385125"/>
              <a:gd name="connsiteY23" fmla="*/ 31555 h 407359"/>
              <a:gd name="connsiteX24" fmla="*/ 312642 w 385125"/>
              <a:gd name="connsiteY24" fmla="*/ 43757 h 407359"/>
              <a:gd name="connsiteX25" fmla="*/ 315790 w 385125"/>
              <a:gd name="connsiteY25" fmla="*/ 57071 h 407359"/>
              <a:gd name="connsiteX26" fmla="*/ 305376 w 385125"/>
              <a:gd name="connsiteY26" fmla="*/ 100152 h 407359"/>
              <a:gd name="connsiteX27" fmla="*/ 298999 w 385125"/>
              <a:gd name="connsiteY27" fmla="*/ 98311 h 407359"/>
              <a:gd name="connsiteX28" fmla="*/ 298999 w 385125"/>
              <a:gd name="connsiteY28" fmla="*/ 98338 h 407359"/>
              <a:gd name="connsiteX29" fmla="*/ 301293 w 385125"/>
              <a:gd name="connsiteY29" fmla="*/ 76406 h 407359"/>
              <a:gd name="connsiteX30" fmla="*/ 301720 w 385125"/>
              <a:gd name="connsiteY30" fmla="*/ 69166 h 407359"/>
              <a:gd name="connsiteX31" fmla="*/ 294863 w 385125"/>
              <a:gd name="connsiteY31" fmla="*/ 43881 h 407359"/>
              <a:gd name="connsiteX32" fmla="*/ 307901 w 385125"/>
              <a:gd name="connsiteY32" fmla="*/ 23666 h 407359"/>
              <a:gd name="connsiteX33" fmla="*/ 307901 w 385125"/>
              <a:gd name="connsiteY33" fmla="*/ 23666 h 407359"/>
              <a:gd name="connsiteX34" fmla="*/ 305580 w 385125"/>
              <a:gd name="connsiteY34" fmla="*/ 42903 h 407359"/>
              <a:gd name="connsiteX35" fmla="*/ 306843 w 385125"/>
              <a:gd name="connsiteY35" fmla="*/ 36019 h 407359"/>
              <a:gd name="connsiteX36" fmla="*/ 301747 w 385125"/>
              <a:gd name="connsiteY36" fmla="*/ 45598 h 407359"/>
              <a:gd name="connsiteX37" fmla="*/ 307670 w 385125"/>
              <a:gd name="connsiteY37" fmla="*/ 65315 h 407359"/>
              <a:gd name="connsiteX38" fmla="*/ 308150 w 385125"/>
              <a:gd name="connsiteY38" fmla="*/ 66125 h 407359"/>
              <a:gd name="connsiteX39" fmla="*/ 306158 w 385125"/>
              <a:gd name="connsiteY39" fmla="*/ 86518 h 407359"/>
              <a:gd name="connsiteX40" fmla="*/ 305580 w 385125"/>
              <a:gd name="connsiteY40" fmla="*/ 42903 h 407359"/>
              <a:gd name="connsiteX41" fmla="*/ 305580 w 385125"/>
              <a:gd name="connsiteY41" fmla="*/ 42903 h 407359"/>
              <a:gd name="connsiteX42" fmla="*/ 260124 w 385125"/>
              <a:gd name="connsiteY42" fmla="*/ 4304 h 407359"/>
              <a:gd name="connsiteX43" fmla="*/ 268013 w 385125"/>
              <a:gd name="connsiteY43" fmla="*/ 747 h 407359"/>
              <a:gd name="connsiteX44" fmla="*/ 267764 w 385125"/>
              <a:gd name="connsiteY44" fmla="*/ 13474 h 407359"/>
              <a:gd name="connsiteX45" fmla="*/ 264438 w 385125"/>
              <a:gd name="connsiteY45" fmla="*/ 29082 h 407359"/>
              <a:gd name="connsiteX46" fmla="*/ 268547 w 385125"/>
              <a:gd name="connsiteY46" fmla="*/ 46532 h 407359"/>
              <a:gd name="connsiteX47" fmla="*/ 255410 w 385125"/>
              <a:gd name="connsiteY47" fmla="*/ 100152 h 407359"/>
              <a:gd name="connsiteX48" fmla="*/ 249060 w 385125"/>
              <a:gd name="connsiteY48" fmla="*/ 98311 h 407359"/>
              <a:gd name="connsiteX49" fmla="*/ 249034 w 385125"/>
              <a:gd name="connsiteY49" fmla="*/ 98338 h 407359"/>
              <a:gd name="connsiteX50" fmla="*/ 251906 w 385125"/>
              <a:gd name="connsiteY50" fmla="*/ 70883 h 407359"/>
              <a:gd name="connsiteX51" fmla="*/ 252387 w 385125"/>
              <a:gd name="connsiteY51" fmla="*/ 60975 h 407359"/>
              <a:gd name="connsiteX52" fmla="*/ 243769 w 385125"/>
              <a:gd name="connsiteY52" fmla="*/ 29589 h 407359"/>
              <a:gd name="connsiteX53" fmla="*/ 260124 w 385125"/>
              <a:gd name="connsiteY53" fmla="*/ 4304 h 407359"/>
              <a:gd name="connsiteX54" fmla="*/ 260124 w 385125"/>
              <a:gd name="connsiteY54" fmla="*/ 4304 h 407359"/>
              <a:gd name="connsiteX55" fmla="*/ 257376 w 385125"/>
              <a:gd name="connsiteY55" fmla="*/ 28211 h 407359"/>
              <a:gd name="connsiteX56" fmla="*/ 259973 w 385125"/>
              <a:gd name="connsiteY56" fmla="*/ 15404 h 407359"/>
              <a:gd name="connsiteX57" fmla="*/ 250644 w 385125"/>
              <a:gd name="connsiteY57" fmla="*/ 31315 h 407359"/>
              <a:gd name="connsiteX58" fmla="*/ 258337 w 385125"/>
              <a:gd name="connsiteY58" fmla="*/ 57133 h 407359"/>
              <a:gd name="connsiteX59" fmla="*/ 258817 w 385125"/>
              <a:gd name="connsiteY59" fmla="*/ 57942 h 407359"/>
              <a:gd name="connsiteX60" fmla="*/ 255891 w 385125"/>
              <a:gd name="connsiteY60" fmla="*/ 87238 h 407359"/>
              <a:gd name="connsiteX61" fmla="*/ 257376 w 385125"/>
              <a:gd name="connsiteY61" fmla="*/ 28211 h 407359"/>
              <a:gd name="connsiteX62" fmla="*/ 257376 w 385125"/>
              <a:gd name="connsiteY62" fmla="*/ 28211 h 407359"/>
              <a:gd name="connsiteX63" fmla="*/ 212347 w 385125"/>
              <a:gd name="connsiteY63" fmla="*/ 291883 h 407359"/>
              <a:gd name="connsiteX64" fmla="*/ 337446 w 385125"/>
              <a:gd name="connsiteY64" fmla="*/ 291883 h 407359"/>
              <a:gd name="connsiteX65" fmla="*/ 348741 w 385125"/>
              <a:gd name="connsiteY65" fmla="*/ 303178 h 407359"/>
              <a:gd name="connsiteX66" fmla="*/ 348741 w 385125"/>
              <a:gd name="connsiteY66" fmla="*/ 319516 h 407359"/>
              <a:gd name="connsiteX67" fmla="*/ 337446 w 385125"/>
              <a:gd name="connsiteY67" fmla="*/ 330811 h 407359"/>
              <a:gd name="connsiteX68" fmla="*/ 212347 w 385125"/>
              <a:gd name="connsiteY68" fmla="*/ 330811 h 407359"/>
              <a:gd name="connsiteX69" fmla="*/ 201052 w 385125"/>
              <a:gd name="connsiteY69" fmla="*/ 319516 h 407359"/>
              <a:gd name="connsiteX70" fmla="*/ 201052 w 385125"/>
              <a:gd name="connsiteY70" fmla="*/ 303178 h 407359"/>
              <a:gd name="connsiteX71" fmla="*/ 212347 w 385125"/>
              <a:gd name="connsiteY71" fmla="*/ 291883 h 407359"/>
              <a:gd name="connsiteX72" fmla="*/ 212347 w 385125"/>
              <a:gd name="connsiteY72" fmla="*/ 291883 h 407359"/>
              <a:gd name="connsiteX73" fmla="*/ 337446 w 385125"/>
              <a:gd name="connsiteY73" fmla="*/ 298998 h 407359"/>
              <a:gd name="connsiteX74" fmla="*/ 212347 w 385125"/>
              <a:gd name="connsiteY74" fmla="*/ 298998 h 407359"/>
              <a:gd name="connsiteX75" fmla="*/ 208158 w 385125"/>
              <a:gd name="connsiteY75" fmla="*/ 303187 h 407359"/>
              <a:gd name="connsiteX76" fmla="*/ 208158 w 385125"/>
              <a:gd name="connsiteY76" fmla="*/ 319525 h 407359"/>
              <a:gd name="connsiteX77" fmla="*/ 212347 w 385125"/>
              <a:gd name="connsiteY77" fmla="*/ 323714 h 407359"/>
              <a:gd name="connsiteX78" fmla="*/ 337446 w 385125"/>
              <a:gd name="connsiteY78" fmla="*/ 323714 h 407359"/>
              <a:gd name="connsiteX79" fmla="*/ 341635 w 385125"/>
              <a:gd name="connsiteY79" fmla="*/ 319525 h 407359"/>
              <a:gd name="connsiteX80" fmla="*/ 341635 w 385125"/>
              <a:gd name="connsiteY80" fmla="*/ 303187 h 407359"/>
              <a:gd name="connsiteX81" fmla="*/ 337446 w 385125"/>
              <a:gd name="connsiteY81" fmla="*/ 298998 h 407359"/>
              <a:gd name="connsiteX82" fmla="*/ 337446 w 385125"/>
              <a:gd name="connsiteY82" fmla="*/ 298998 h 407359"/>
              <a:gd name="connsiteX83" fmla="*/ 204609 w 385125"/>
              <a:gd name="connsiteY83" fmla="*/ 263850 h 407359"/>
              <a:gd name="connsiteX84" fmla="*/ 204609 w 385125"/>
              <a:gd name="connsiteY84" fmla="*/ 256744 h 407359"/>
              <a:gd name="connsiteX85" fmla="*/ 345184 w 385125"/>
              <a:gd name="connsiteY85" fmla="*/ 256744 h 407359"/>
              <a:gd name="connsiteX86" fmla="*/ 345184 w 385125"/>
              <a:gd name="connsiteY86" fmla="*/ 263850 h 407359"/>
              <a:gd name="connsiteX87" fmla="*/ 204609 w 385125"/>
              <a:gd name="connsiteY87" fmla="*/ 263850 h 407359"/>
              <a:gd name="connsiteX88" fmla="*/ 204609 w 385125"/>
              <a:gd name="connsiteY88" fmla="*/ 217487 h 407359"/>
              <a:gd name="connsiteX89" fmla="*/ 204609 w 385125"/>
              <a:gd name="connsiteY89" fmla="*/ 210354 h 407359"/>
              <a:gd name="connsiteX90" fmla="*/ 345184 w 385125"/>
              <a:gd name="connsiteY90" fmla="*/ 210354 h 407359"/>
              <a:gd name="connsiteX91" fmla="*/ 345184 w 385125"/>
              <a:gd name="connsiteY91" fmla="*/ 217487 h 407359"/>
              <a:gd name="connsiteX92" fmla="*/ 204609 w 385125"/>
              <a:gd name="connsiteY92" fmla="*/ 217487 h 407359"/>
              <a:gd name="connsiteX93" fmla="*/ 204609 w 385125"/>
              <a:gd name="connsiteY93" fmla="*/ 171097 h 407359"/>
              <a:gd name="connsiteX94" fmla="*/ 204609 w 385125"/>
              <a:gd name="connsiteY94" fmla="*/ 163991 h 407359"/>
              <a:gd name="connsiteX95" fmla="*/ 345184 w 385125"/>
              <a:gd name="connsiteY95" fmla="*/ 163991 h 407359"/>
              <a:gd name="connsiteX96" fmla="*/ 345184 w 385125"/>
              <a:gd name="connsiteY96" fmla="*/ 171097 h 407359"/>
              <a:gd name="connsiteX97" fmla="*/ 204609 w 385125"/>
              <a:gd name="connsiteY97" fmla="*/ 171097 h 407359"/>
              <a:gd name="connsiteX98" fmla="*/ 338878 w 385125"/>
              <a:gd name="connsiteY98" fmla="*/ 127812 h 407359"/>
              <a:gd name="connsiteX99" fmla="*/ 171783 w 385125"/>
              <a:gd name="connsiteY99" fmla="*/ 127812 h 407359"/>
              <a:gd name="connsiteX100" fmla="*/ 171783 w 385125"/>
              <a:gd name="connsiteY100" fmla="*/ 355465 h 407359"/>
              <a:gd name="connsiteX101" fmla="*/ 338878 w 385125"/>
              <a:gd name="connsiteY101" fmla="*/ 355465 h 407359"/>
              <a:gd name="connsiteX102" fmla="*/ 377984 w 385125"/>
              <a:gd name="connsiteY102" fmla="*/ 316359 h 407359"/>
              <a:gd name="connsiteX103" fmla="*/ 377984 w 385125"/>
              <a:gd name="connsiteY103" fmla="*/ 166908 h 407359"/>
              <a:gd name="connsiteX104" fmla="*/ 338878 w 385125"/>
              <a:gd name="connsiteY104" fmla="*/ 127812 h 407359"/>
              <a:gd name="connsiteX105" fmla="*/ 338878 w 385125"/>
              <a:gd name="connsiteY105" fmla="*/ 127812 h 407359"/>
              <a:gd name="connsiteX106" fmla="*/ 168234 w 385125"/>
              <a:gd name="connsiteY106" fmla="*/ 120706 h 407359"/>
              <a:gd name="connsiteX107" fmla="*/ 338887 w 385125"/>
              <a:gd name="connsiteY107" fmla="*/ 120706 h 407359"/>
              <a:gd name="connsiteX108" fmla="*/ 385126 w 385125"/>
              <a:gd name="connsiteY108" fmla="*/ 166917 h 407359"/>
              <a:gd name="connsiteX109" fmla="*/ 385126 w 385125"/>
              <a:gd name="connsiteY109" fmla="*/ 316368 h 407359"/>
              <a:gd name="connsiteX110" fmla="*/ 338887 w 385125"/>
              <a:gd name="connsiteY110" fmla="*/ 362606 h 407359"/>
              <a:gd name="connsiteX111" fmla="*/ 335054 w 385125"/>
              <a:gd name="connsiteY111" fmla="*/ 362606 h 407359"/>
              <a:gd name="connsiteX112" fmla="*/ 335054 w 385125"/>
              <a:gd name="connsiteY112" fmla="*/ 392409 h 407359"/>
              <a:gd name="connsiteX113" fmla="*/ 320104 w 385125"/>
              <a:gd name="connsiteY113" fmla="*/ 407360 h 407359"/>
              <a:gd name="connsiteX114" fmla="*/ 282768 w 385125"/>
              <a:gd name="connsiteY114" fmla="*/ 407360 h 407359"/>
              <a:gd name="connsiteX115" fmla="*/ 267817 w 385125"/>
              <a:gd name="connsiteY115" fmla="*/ 392409 h 407359"/>
              <a:gd name="connsiteX116" fmla="*/ 267817 w 385125"/>
              <a:gd name="connsiteY116" fmla="*/ 362606 h 407359"/>
              <a:gd name="connsiteX117" fmla="*/ 117309 w 385125"/>
              <a:gd name="connsiteY117" fmla="*/ 362606 h 407359"/>
              <a:gd name="connsiteX118" fmla="*/ 117309 w 385125"/>
              <a:gd name="connsiteY118" fmla="*/ 392409 h 407359"/>
              <a:gd name="connsiteX119" fmla="*/ 102358 w 385125"/>
              <a:gd name="connsiteY119" fmla="*/ 407360 h 407359"/>
              <a:gd name="connsiteX120" fmla="*/ 65022 w 385125"/>
              <a:gd name="connsiteY120" fmla="*/ 407360 h 407359"/>
              <a:gd name="connsiteX121" fmla="*/ 50072 w 385125"/>
              <a:gd name="connsiteY121" fmla="*/ 392409 h 407359"/>
              <a:gd name="connsiteX122" fmla="*/ 50072 w 385125"/>
              <a:gd name="connsiteY122" fmla="*/ 362606 h 407359"/>
              <a:gd name="connsiteX123" fmla="*/ 36509 w 385125"/>
              <a:gd name="connsiteY123" fmla="*/ 362606 h 407359"/>
              <a:gd name="connsiteX124" fmla="*/ 0 w 385125"/>
              <a:gd name="connsiteY124" fmla="*/ 326098 h 407359"/>
              <a:gd name="connsiteX125" fmla="*/ 0 w 385125"/>
              <a:gd name="connsiteY125" fmla="*/ 157214 h 407359"/>
              <a:gd name="connsiteX126" fmla="*/ 36509 w 385125"/>
              <a:gd name="connsiteY126" fmla="*/ 120706 h 407359"/>
              <a:gd name="connsiteX127" fmla="*/ 168234 w 385125"/>
              <a:gd name="connsiteY127" fmla="*/ 120706 h 407359"/>
              <a:gd name="connsiteX128" fmla="*/ 327939 w 385125"/>
              <a:gd name="connsiteY128" fmla="*/ 362597 h 407359"/>
              <a:gd name="connsiteX129" fmla="*/ 274923 w 385125"/>
              <a:gd name="connsiteY129" fmla="*/ 362597 h 407359"/>
              <a:gd name="connsiteX130" fmla="*/ 274923 w 385125"/>
              <a:gd name="connsiteY130" fmla="*/ 392400 h 407359"/>
              <a:gd name="connsiteX131" fmla="*/ 282768 w 385125"/>
              <a:gd name="connsiteY131" fmla="*/ 400245 h 407359"/>
              <a:gd name="connsiteX132" fmla="*/ 320104 w 385125"/>
              <a:gd name="connsiteY132" fmla="*/ 400245 h 407359"/>
              <a:gd name="connsiteX133" fmla="*/ 327948 w 385125"/>
              <a:gd name="connsiteY133" fmla="*/ 392400 h 407359"/>
              <a:gd name="connsiteX134" fmla="*/ 327948 w 385125"/>
              <a:gd name="connsiteY134" fmla="*/ 362597 h 407359"/>
              <a:gd name="connsiteX135" fmla="*/ 88715 w 385125"/>
              <a:gd name="connsiteY135" fmla="*/ 233594 h 407359"/>
              <a:gd name="connsiteX136" fmla="*/ 102482 w 385125"/>
              <a:gd name="connsiteY136" fmla="*/ 239446 h 407359"/>
              <a:gd name="connsiteX137" fmla="*/ 109740 w 385125"/>
              <a:gd name="connsiteY137" fmla="*/ 227572 h 407359"/>
              <a:gd name="connsiteX138" fmla="*/ 98223 w 385125"/>
              <a:gd name="connsiteY138" fmla="*/ 188849 h 407359"/>
              <a:gd name="connsiteX139" fmla="*/ 90707 w 385125"/>
              <a:gd name="connsiteY139" fmla="*/ 184660 h 407359"/>
              <a:gd name="connsiteX140" fmla="*/ 73694 w 385125"/>
              <a:gd name="connsiteY140" fmla="*/ 189730 h 407359"/>
              <a:gd name="connsiteX141" fmla="*/ 86776 w 385125"/>
              <a:gd name="connsiteY141" fmla="*/ 233700 h 407359"/>
              <a:gd name="connsiteX142" fmla="*/ 88715 w 385125"/>
              <a:gd name="connsiteY142" fmla="*/ 233594 h 407359"/>
              <a:gd name="connsiteX143" fmla="*/ 88715 w 385125"/>
              <a:gd name="connsiteY143" fmla="*/ 233594 h 407359"/>
              <a:gd name="connsiteX144" fmla="*/ 106672 w 385125"/>
              <a:gd name="connsiteY144" fmla="*/ 246178 h 407359"/>
              <a:gd name="connsiteX145" fmla="*/ 107552 w 385125"/>
              <a:gd name="connsiteY145" fmla="*/ 255810 h 407359"/>
              <a:gd name="connsiteX146" fmla="*/ 153942 w 385125"/>
              <a:gd name="connsiteY146" fmla="*/ 272851 h 407359"/>
              <a:gd name="connsiteX147" fmla="*/ 156059 w 385125"/>
              <a:gd name="connsiteY147" fmla="*/ 277387 h 407359"/>
              <a:gd name="connsiteX148" fmla="*/ 148846 w 385125"/>
              <a:gd name="connsiteY148" fmla="*/ 297077 h 407359"/>
              <a:gd name="connsiteX149" fmla="*/ 131574 w 385125"/>
              <a:gd name="connsiteY149" fmla="*/ 305073 h 407359"/>
              <a:gd name="connsiteX150" fmla="*/ 92371 w 385125"/>
              <a:gd name="connsiteY150" fmla="*/ 290674 h 407359"/>
              <a:gd name="connsiteX151" fmla="*/ 90227 w 385125"/>
              <a:gd name="connsiteY151" fmla="*/ 288504 h 407359"/>
              <a:gd name="connsiteX152" fmla="*/ 83192 w 385125"/>
              <a:gd name="connsiteY152" fmla="*/ 270956 h 407359"/>
              <a:gd name="connsiteX153" fmla="*/ 75455 w 385125"/>
              <a:gd name="connsiteY153" fmla="*/ 266394 h 407359"/>
              <a:gd name="connsiteX154" fmla="*/ 35122 w 385125"/>
              <a:gd name="connsiteY154" fmla="*/ 294960 h 407359"/>
              <a:gd name="connsiteX155" fmla="*/ 30177 w 385125"/>
              <a:gd name="connsiteY155" fmla="*/ 294107 h 407359"/>
              <a:gd name="connsiteX156" fmla="*/ 18152 w 385125"/>
              <a:gd name="connsiteY156" fmla="*/ 277111 h 407359"/>
              <a:gd name="connsiteX157" fmla="*/ 21407 w 385125"/>
              <a:gd name="connsiteY157" fmla="*/ 258176 h 407359"/>
              <a:gd name="connsiteX158" fmla="*/ 55390 w 385125"/>
              <a:gd name="connsiteY158" fmla="*/ 234127 h 407359"/>
              <a:gd name="connsiteX159" fmla="*/ 58210 w 385125"/>
              <a:gd name="connsiteY159" fmla="*/ 233576 h 407359"/>
              <a:gd name="connsiteX160" fmla="*/ 58210 w 385125"/>
              <a:gd name="connsiteY160" fmla="*/ 233576 h 407359"/>
              <a:gd name="connsiteX161" fmla="*/ 76815 w 385125"/>
              <a:gd name="connsiteY161" fmla="*/ 237782 h 407359"/>
              <a:gd name="connsiteX162" fmla="*/ 79964 w 385125"/>
              <a:gd name="connsiteY162" fmla="*/ 235719 h 407359"/>
              <a:gd name="connsiteX163" fmla="*/ 65867 w 385125"/>
              <a:gd name="connsiteY163" fmla="*/ 188378 h 407359"/>
              <a:gd name="connsiteX164" fmla="*/ 68259 w 385125"/>
              <a:gd name="connsiteY164" fmla="*/ 183940 h 407359"/>
              <a:gd name="connsiteX165" fmla="*/ 88733 w 385125"/>
              <a:gd name="connsiteY165" fmla="*/ 177866 h 407359"/>
              <a:gd name="connsiteX166" fmla="*/ 105017 w 385125"/>
              <a:gd name="connsiteY166" fmla="*/ 186812 h 407359"/>
              <a:gd name="connsiteX167" fmla="*/ 116988 w 385125"/>
              <a:gd name="connsiteY167" fmla="*/ 227048 h 407359"/>
              <a:gd name="connsiteX168" fmla="*/ 116508 w 385125"/>
              <a:gd name="connsiteY168" fmla="*/ 230072 h 407359"/>
              <a:gd name="connsiteX169" fmla="*/ 106672 w 385125"/>
              <a:gd name="connsiteY169" fmla="*/ 246178 h 407359"/>
              <a:gd name="connsiteX170" fmla="*/ 105106 w 385125"/>
              <a:gd name="connsiteY170" fmla="*/ 262490 h 407359"/>
              <a:gd name="connsiteX171" fmla="*/ 91116 w 385125"/>
              <a:gd name="connsiteY171" fmla="*/ 271614 h 407359"/>
              <a:gd name="connsiteX172" fmla="*/ 96284 w 385125"/>
              <a:gd name="connsiteY172" fmla="*/ 284546 h 407359"/>
              <a:gd name="connsiteX173" fmla="*/ 134225 w 385125"/>
              <a:gd name="connsiteY173" fmla="*/ 298464 h 407359"/>
              <a:gd name="connsiteX174" fmla="*/ 142087 w 385125"/>
              <a:gd name="connsiteY174" fmla="*/ 294836 h 407359"/>
              <a:gd name="connsiteX175" fmla="*/ 148161 w 385125"/>
              <a:gd name="connsiteY175" fmla="*/ 278294 h 407359"/>
              <a:gd name="connsiteX176" fmla="*/ 105106 w 385125"/>
              <a:gd name="connsiteY176" fmla="*/ 262490 h 407359"/>
              <a:gd name="connsiteX177" fmla="*/ 71372 w 385125"/>
              <a:gd name="connsiteY177" fmla="*/ 260622 h 407359"/>
              <a:gd name="connsiteX178" fmla="*/ 71773 w 385125"/>
              <a:gd name="connsiteY178" fmla="*/ 243910 h 407359"/>
              <a:gd name="connsiteX179" fmla="*/ 58183 w 385125"/>
              <a:gd name="connsiteY179" fmla="*/ 240833 h 407359"/>
              <a:gd name="connsiteX180" fmla="*/ 25214 w 385125"/>
              <a:gd name="connsiteY180" fmla="*/ 264179 h 407359"/>
              <a:gd name="connsiteX181" fmla="*/ 23729 w 385125"/>
              <a:gd name="connsiteY181" fmla="*/ 272726 h 407359"/>
              <a:gd name="connsiteX182" fmla="*/ 33912 w 385125"/>
              <a:gd name="connsiteY182" fmla="*/ 287125 h 407359"/>
              <a:gd name="connsiteX183" fmla="*/ 71372 w 385125"/>
              <a:gd name="connsiteY183" fmla="*/ 260622 h 407359"/>
              <a:gd name="connsiteX184" fmla="*/ 97191 w 385125"/>
              <a:gd name="connsiteY184" fmla="*/ 244213 h 407359"/>
              <a:gd name="connsiteX185" fmla="*/ 76744 w 385125"/>
              <a:gd name="connsiteY185" fmla="*/ 252679 h 407359"/>
              <a:gd name="connsiteX186" fmla="*/ 97191 w 385125"/>
              <a:gd name="connsiteY186" fmla="*/ 261146 h 407359"/>
              <a:gd name="connsiteX187" fmla="*/ 97191 w 385125"/>
              <a:gd name="connsiteY187" fmla="*/ 244213 h 407359"/>
              <a:gd name="connsiteX188" fmla="*/ 97191 w 385125"/>
              <a:gd name="connsiteY188" fmla="*/ 244213 h 407359"/>
              <a:gd name="connsiteX189" fmla="*/ 110194 w 385125"/>
              <a:gd name="connsiteY189" fmla="*/ 362597 h 407359"/>
              <a:gd name="connsiteX190" fmla="*/ 57178 w 385125"/>
              <a:gd name="connsiteY190" fmla="*/ 362597 h 407359"/>
              <a:gd name="connsiteX191" fmla="*/ 57178 w 385125"/>
              <a:gd name="connsiteY191" fmla="*/ 392400 h 407359"/>
              <a:gd name="connsiteX192" fmla="*/ 65022 w 385125"/>
              <a:gd name="connsiteY192" fmla="*/ 400245 h 407359"/>
              <a:gd name="connsiteX193" fmla="*/ 102358 w 385125"/>
              <a:gd name="connsiteY193" fmla="*/ 400245 h 407359"/>
              <a:gd name="connsiteX194" fmla="*/ 110202 w 385125"/>
              <a:gd name="connsiteY194" fmla="*/ 392400 h 407359"/>
              <a:gd name="connsiteX195" fmla="*/ 110202 w 385125"/>
              <a:gd name="connsiteY195" fmla="*/ 362597 h 407359"/>
              <a:gd name="connsiteX196" fmla="*/ 164677 w 385125"/>
              <a:gd name="connsiteY196" fmla="*/ 127812 h 407359"/>
              <a:gd name="connsiteX197" fmla="*/ 36509 w 385125"/>
              <a:gd name="connsiteY197" fmla="*/ 127812 h 407359"/>
              <a:gd name="connsiteX198" fmla="*/ 7142 w 385125"/>
              <a:gd name="connsiteY198" fmla="*/ 157206 h 407359"/>
              <a:gd name="connsiteX199" fmla="*/ 7142 w 385125"/>
              <a:gd name="connsiteY199" fmla="*/ 326088 h 407359"/>
              <a:gd name="connsiteX200" fmla="*/ 36509 w 385125"/>
              <a:gd name="connsiteY200" fmla="*/ 355456 h 407359"/>
              <a:gd name="connsiteX201" fmla="*/ 164677 w 385125"/>
              <a:gd name="connsiteY201" fmla="*/ 355456 h 407359"/>
              <a:gd name="connsiteX202" fmla="*/ 164677 w 385125"/>
              <a:gd name="connsiteY202" fmla="*/ 127812 h 4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5125" h="407359">
                <a:moveTo>
                  <a:pt x="210310" y="23666"/>
                </a:moveTo>
                <a:cubicBezTo>
                  <a:pt x="213112" y="19913"/>
                  <a:pt x="215424" y="19157"/>
                  <a:pt x="217568" y="20740"/>
                </a:cubicBezTo>
                <a:cubicBezTo>
                  <a:pt x="219987" y="22501"/>
                  <a:pt x="219008" y="26387"/>
                  <a:pt x="217665" y="31555"/>
                </a:cubicBezTo>
                <a:cubicBezTo>
                  <a:pt x="216732" y="35183"/>
                  <a:pt x="215549" y="39719"/>
                  <a:pt x="215069" y="43757"/>
                </a:cubicBezTo>
                <a:cubicBezTo>
                  <a:pt x="214339" y="49609"/>
                  <a:pt x="216305" y="53389"/>
                  <a:pt x="218199" y="57071"/>
                </a:cubicBezTo>
                <a:cubicBezTo>
                  <a:pt x="222815" y="65991"/>
                  <a:pt x="227146" y="74369"/>
                  <a:pt x="207785" y="100152"/>
                </a:cubicBezTo>
                <a:cubicBezTo>
                  <a:pt x="205846" y="102776"/>
                  <a:pt x="201683" y="101539"/>
                  <a:pt x="201434" y="98311"/>
                </a:cubicBezTo>
                <a:lnTo>
                  <a:pt x="201408" y="98338"/>
                </a:lnTo>
                <a:cubicBezTo>
                  <a:pt x="200420" y="86563"/>
                  <a:pt x="202315" y="80719"/>
                  <a:pt x="203702" y="76406"/>
                </a:cubicBezTo>
                <a:cubicBezTo>
                  <a:pt x="204583" y="73738"/>
                  <a:pt x="205161" y="71870"/>
                  <a:pt x="204129" y="69166"/>
                </a:cubicBezTo>
                <a:cubicBezTo>
                  <a:pt x="197067" y="58876"/>
                  <a:pt x="195458" y="51112"/>
                  <a:pt x="197272" y="43881"/>
                </a:cubicBezTo>
                <a:cubicBezTo>
                  <a:pt x="199042" y="36855"/>
                  <a:pt x="204005" y="30879"/>
                  <a:pt x="210310" y="23666"/>
                </a:cubicBezTo>
                <a:lnTo>
                  <a:pt x="210310" y="23666"/>
                </a:lnTo>
                <a:close/>
                <a:moveTo>
                  <a:pt x="208016" y="42903"/>
                </a:moveTo>
                <a:cubicBezTo>
                  <a:pt x="208265" y="40689"/>
                  <a:pt x="208745" y="38340"/>
                  <a:pt x="209279" y="36019"/>
                </a:cubicBezTo>
                <a:cubicBezTo>
                  <a:pt x="206779" y="39319"/>
                  <a:pt x="204965" y="42423"/>
                  <a:pt x="204165" y="45598"/>
                </a:cubicBezTo>
                <a:cubicBezTo>
                  <a:pt x="202858" y="50863"/>
                  <a:pt x="204289" y="56893"/>
                  <a:pt x="210115" y="65315"/>
                </a:cubicBezTo>
                <a:cubicBezTo>
                  <a:pt x="210293" y="65565"/>
                  <a:pt x="210444" y="65849"/>
                  <a:pt x="210568" y="66125"/>
                </a:cubicBezTo>
                <a:cubicBezTo>
                  <a:pt x="214001" y="74316"/>
                  <a:pt x="209786" y="77117"/>
                  <a:pt x="208603" y="86518"/>
                </a:cubicBezTo>
                <a:cubicBezTo>
                  <a:pt x="223971" y="61509"/>
                  <a:pt x="205543" y="62825"/>
                  <a:pt x="208016" y="42903"/>
                </a:cubicBezTo>
                <a:lnTo>
                  <a:pt x="208016" y="42903"/>
                </a:lnTo>
                <a:close/>
                <a:moveTo>
                  <a:pt x="307901" y="23666"/>
                </a:moveTo>
                <a:cubicBezTo>
                  <a:pt x="310703" y="19913"/>
                  <a:pt x="313015" y="19157"/>
                  <a:pt x="315159" y="20740"/>
                </a:cubicBezTo>
                <a:cubicBezTo>
                  <a:pt x="317578" y="22501"/>
                  <a:pt x="316573" y="26387"/>
                  <a:pt x="315239" y="31555"/>
                </a:cubicBezTo>
                <a:cubicBezTo>
                  <a:pt x="314305" y="35183"/>
                  <a:pt x="313149" y="39719"/>
                  <a:pt x="312642" y="43757"/>
                </a:cubicBezTo>
                <a:cubicBezTo>
                  <a:pt x="311912" y="49609"/>
                  <a:pt x="313878" y="53389"/>
                  <a:pt x="315790" y="57071"/>
                </a:cubicBezTo>
                <a:cubicBezTo>
                  <a:pt x="320406" y="65991"/>
                  <a:pt x="324710" y="74369"/>
                  <a:pt x="305376" y="100152"/>
                </a:cubicBezTo>
                <a:cubicBezTo>
                  <a:pt x="303410" y="102776"/>
                  <a:pt x="299274" y="101539"/>
                  <a:pt x="298999" y="98311"/>
                </a:cubicBezTo>
                <a:lnTo>
                  <a:pt x="298999" y="98338"/>
                </a:lnTo>
                <a:cubicBezTo>
                  <a:pt x="298011" y="86563"/>
                  <a:pt x="299906" y="80719"/>
                  <a:pt x="301293" y="76406"/>
                </a:cubicBezTo>
                <a:cubicBezTo>
                  <a:pt x="302147" y="73738"/>
                  <a:pt x="302752" y="71870"/>
                  <a:pt x="301720" y="69166"/>
                </a:cubicBezTo>
                <a:cubicBezTo>
                  <a:pt x="294658" y="58876"/>
                  <a:pt x="293022" y="51112"/>
                  <a:pt x="294863" y="43881"/>
                </a:cubicBezTo>
                <a:cubicBezTo>
                  <a:pt x="296633" y="36855"/>
                  <a:pt x="301569" y="30879"/>
                  <a:pt x="307901" y="23666"/>
                </a:cubicBezTo>
                <a:lnTo>
                  <a:pt x="307901" y="23666"/>
                </a:lnTo>
                <a:close/>
                <a:moveTo>
                  <a:pt x="305580" y="42903"/>
                </a:moveTo>
                <a:cubicBezTo>
                  <a:pt x="305856" y="40689"/>
                  <a:pt x="306309" y="38340"/>
                  <a:pt x="306843" y="36019"/>
                </a:cubicBezTo>
                <a:cubicBezTo>
                  <a:pt x="304370" y="39319"/>
                  <a:pt x="302556" y="42423"/>
                  <a:pt x="301747" y="45598"/>
                </a:cubicBezTo>
                <a:cubicBezTo>
                  <a:pt x="300413" y="50863"/>
                  <a:pt x="301845" y="56893"/>
                  <a:pt x="307670" y="65315"/>
                </a:cubicBezTo>
                <a:cubicBezTo>
                  <a:pt x="307875" y="65565"/>
                  <a:pt x="308026" y="65849"/>
                  <a:pt x="308150" y="66125"/>
                </a:cubicBezTo>
                <a:cubicBezTo>
                  <a:pt x="311557" y="74316"/>
                  <a:pt x="307341" y="77117"/>
                  <a:pt x="306158" y="86518"/>
                </a:cubicBezTo>
                <a:cubicBezTo>
                  <a:pt x="321562" y="61509"/>
                  <a:pt x="303107" y="62825"/>
                  <a:pt x="305580" y="42903"/>
                </a:cubicBezTo>
                <a:lnTo>
                  <a:pt x="305580" y="42903"/>
                </a:lnTo>
                <a:close/>
                <a:moveTo>
                  <a:pt x="260124" y="4304"/>
                </a:moveTo>
                <a:cubicBezTo>
                  <a:pt x="263272" y="44"/>
                  <a:pt x="265799" y="-863"/>
                  <a:pt x="268013" y="747"/>
                </a:cubicBezTo>
                <a:cubicBezTo>
                  <a:pt x="270556" y="2641"/>
                  <a:pt x="269374" y="7275"/>
                  <a:pt x="267764" y="13474"/>
                </a:cubicBezTo>
                <a:cubicBezTo>
                  <a:pt x="266581" y="18134"/>
                  <a:pt x="265096" y="23915"/>
                  <a:pt x="264438" y="29082"/>
                </a:cubicBezTo>
                <a:cubicBezTo>
                  <a:pt x="263504" y="36775"/>
                  <a:pt x="266047" y="41711"/>
                  <a:pt x="268547" y="46532"/>
                </a:cubicBezTo>
                <a:cubicBezTo>
                  <a:pt x="274248" y="57578"/>
                  <a:pt x="279610" y="67939"/>
                  <a:pt x="255410" y="100152"/>
                </a:cubicBezTo>
                <a:cubicBezTo>
                  <a:pt x="253471" y="102776"/>
                  <a:pt x="249309" y="101539"/>
                  <a:pt x="249060" y="98311"/>
                </a:cubicBezTo>
                <a:lnTo>
                  <a:pt x="249034" y="98338"/>
                </a:lnTo>
                <a:cubicBezTo>
                  <a:pt x="247797" y="83592"/>
                  <a:pt x="250172" y="76281"/>
                  <a:pt x="251906" y="70883"/>
                </a:cubicBezTo>
                <a:cubicBezTo>
                  <a:pt x="253062" y="67281"/>
                  <a:pt x="253872" y="64782"/>
                  <a:pt x="252387" y="60975"/>
                </a:cubicBezTo>
                <a:cubicBezTo>
                  <a:pt x="243564" y="48141"/>
                  <a:pt x="241518" y="38509"/>
                  <a:pt x="243769" y="29589"/>
                </a:cubicBezTo>
                <a:cubicBezTo>
                  <a:pt x="245957" y="20847"/>
                  <a:pt x="252182" y="13385"/>
                  <a:pt x="260124" y="4304"/>
                </a:cubicBezTo>
                <a:lnTo>
                  <a:pt x="260124" y="4304"/>
                </a:lnTo>
                <a:close/>
                <a:moveTo>
                  <a:pt x="257376" y="28211"/>
                </a:moveTo>
                <a:cubicBezTo>
                  <a:pt x="257910" y="24075"/>
                  <a:pt x="258941" y="19513"/>
                  <a:pt x="259973" y="15404"/>
                </a:cubicBezTo>
                <a:cubicBezTo>
                  <a:pt x="255384" y="20998"/>
                  <a:pt x="251978" y="26041"/>
                  <a:pt x="250644" y="31315"/>
                </a:cubicBezTo>
                <a:cubicBezTo>
                  <a:pt x="248900" y="38270"/>
                  <a:pt x="250768" y="46167"/>
                  <a:pt x="258337" y="57133"/>
                </a:cubicBezTo>
                <a:cubicBezTo>
                  <a:pt x="258541" y="57382"/>
                  <a:pt x="258692" y="57667"/>
                  <a:pt x="258817" y="57942"/>
                </a:cubicBezTo>
                <a:cubicBezTo>
                  <a:pt x="263353" y="68837"/>
                  <a:pt x="256727" y="71710"/>
                  <a:pt x="255891" y="87238"/>
                </a:cubicBezTo>
                <a:cubicBezTo>
                  <a:pt x="279415" y="51601"/>
                  <a:pt x="254228" y="53842"/>
                  <a:pt x="257376" y="28211"/>
                </a:cubicBezTo>
                <a:lnTo>
                  <a:pt x="257376" y="28211"/>
                </a:lnTo>
                <a:close/>
                <a:moveTo>
                  <a:pt x="212347" y="291883"/>
                </a:moveTo>
                <a:lnTo>
                  <a:pt x="337446" y="291883"/>
                </a:lnTo>
                <a:cubicBezTo>
                  <a:pt x="343645" y="291883"/>
                  <a:pt x="348741" y="296979"/>
                  <a:pt x="348741" y="303178"/>
                </a:cubicBezTo>
                <a:lnTo>
                  <a:pt x="348741" y="319516"/>
                </a:lnTo>
                <a:cubicBezTo>
                  <a:pt x="348741" y="325742"/>
                  <a:pt x="343645" y="330811"/>
                  <a:pt x="337446" y="330811"/>
                </a:cubicBezTo>
                <a:lnTo>
                  <a:pt x="212347" y="330811"/>
                </a:lnTo>
                <a:cubicBezTo>
                  <a:pt x="206121" y="330811"/>
                  <a:pt x="201052" y="325742"/>
                  <a:pt x="201052" y="319516"/>
                </a:cubicBezTo>
                <a:lnTo>
                  <a:pt x="201052" y="303178"/>
                </a:lnTo>
                <a:cubicBezTo>
                  <a:pt x="201052" y="296979"/>
                  <a:pt x="206121" y="291883"/>
                  <a:pt x="212347" y="291883"/>
                </a:cubicBezTo>
                <a:lnTo>
                  <a:pt x="212347" y="291883"/>
                </a:lnTo>
                <a:close/>
                <a:moveTo>
                  <a:pt x="337446" y="298998"/>
                </a:moveTo>
                <a:lnTo>
                  <a:pt x="212347" y="298998"/>
                </a:lnTo>
                <a:cubicBezTo>
                  <a:pt x="210052" y="298998"/>
                  <a:pt x="208158" y="300892"/>
                  <a:pt x="208158" y="303187"/>
                </a:cubicBezTo>
                <a:lnTo>
                  <a:pt x="208158" y="319525"/>
                </a:lnTo>
                <a:cubicBezTo>
                  <a:pt x="208158" y="321820"/>
                  <a:pt x="210052" y="323714"/>
                  <a:pt x="212347" y="323714"/>
                </a:cubicBezTo>
                <a:lnTo>
                  <a:pt x="337446" y="323714"/>
                </a:lnTo>
                <a:cubicBezTo>
                  <a:pt x="339741" y="323714"/>
                  <a:pt x="341635" y="321820"/>
                  <a:pt x="341635" y="319525"/>
                </a:cubicBezTo>
                <a:lnTo>
                  <a:pt x="341635" y="303187"/>
                </a:lnTo>
                <a:cubicBezTo>
                  <a:pt x="341626" y="300884"/>
                  <a:pt x="339741" y="298998"/>
                  <a:pt x="337446" y="298998"/>
                </a:cubicBezTo>
                <a:lnTo>
                  <a:pt x="337446" y="298998"/>
                </a:lnTo>
                <a:close/>
                <a:moveTo>
                  <a:pt x="204609" y="263850"/>
                </a:moveTo>
                <a:cubicBezTo>
                  <a:pt x="199922" y="263850"/>
                  <a:pt x="199922" y="256744"/>
                  <a:pt x="204609" y="256744"/>
                </a:cubicBezTo>
                <a:lnTo>
                  <a:pt x="345184" y="256744"/>
                </a:lnTo>
                <a:cubicBezTo>
                  <a:pt x="349844" y="256744"/>
                  <a:pt x="349844" y="263850"/>
                  <a:pt x="345184" y="263850"/>
                </a:cubicBezTo>
                <a:lnTo>
                  <a:pt x="204609" y="263850"/>
                </a:lnTo>
                <a:close/>
                <a:moveTo>
                  <a:pt x="204609" y="217487"/>
                </a:moveTo>
                <a:cubicBezTo>
                  <a:pt x="199922" y="217487"/>
                  <a:pt x="199922" y="210354"/>
                  <a:pt x="204609" y="210354"/>
                </a:cubicBezTo>
                <a:lnTo>
                  <a:pt x="345184" y="210354"/>
                </a:lnTo>
                <a:cubicBezTo>
                  <a:pt x="349844" y="210354"/>
                  <a:pt x="349844" y="217487"/>
                  <a:pt x="345184" y="217487"/>
                </a:cubicBezTo>
                <a:lnTo>
                  <a:pt x="204609" y="217487"/>
                </a:lnTo>
                <a:close/>
                <a:moveTo>
                  <a:pt x="204609" y="171097"/>
                </a:moveTo>
                <a:cubicBezTo>
                  <a:pt x="199922" y="171097"/>
                  <a:pt x="199922" y="163991"/>
                  <a:pt x="204609" y="163991"/>
                </a:cubicBezTo>
                <a:lnTo>
                  <a:pt x="345184" y="163991"/>
                </a:lnTo>
                <a:cubicBezTo>
                  <a:pt x="349844" y="163991"/>
                  <a:pt x="349844" y="171097"/>
                  <a:pt x="345184" y="171097"/>
                </a:cubicBezTo>
                <a:lnTo>
                  <a:pt x="204609" y="171097"/>
                </a:lnTo>
                <a:close/>
                <a:moveTo>
                  <a:pt x="338878" y="127812"/>
                </a:moveTo>
                <a:lnTo>
                  <a:pt x="171783" y="127812"/>
                </a:lnTo>
                <a:lnTo>
                  <a:pt x="171783" y="355465"/>
                </a:lnTo>
                <a:cubicBezTo>
                  <a:pt x="227502" y="355465"/>
                  <a:pt x="283186" y="355465"/>
                  <a:pt x="338878" y="355465"/>
                </a:cubicBezTo>
                <a:cubicBezTo>
                  <a:pt x="360383" y="355465"/>
                  <a:pt x="377984" y="337864"/>
                  <a:pt x="377984" y="316359"/>
                </a:cubicBezTo>
                <a:lnTo>
                  <a:pt x="377984" y="166908"/>
                </a:lnTo>
                <a:cubicBezTo>
                  <a:pt x="377984" y="145439"/>
                  <a:pt x="360383" y="127812"/>
                  <a:pt x="338878" y="127812"/>
                </a:cubicBezTo>
                <a:lnTo>
                  <a:pt x="338878" y="127812"/>
                </a:lnTo>
                <a:close/>
                <a:moveTo>
                  <a:pt x="168234" y="120706"/>
                </a:moveTo>
                <a:lnTo>
                  <a:pt x="338887" y="120706"/>
                </a:lnTo>
                <a:cubicBezTo>
                  <a:pt x="364323" y="120706"/>
                  <a:pt x="385126" y="141508"/>
                  <a:pt x="385126" y="166917"/>
                </a:cubicBezTo>
                <a:lnTo>
                  <a:pt x="385126" y="316368"/>
                </a:lnTo>
                <a:cubicBezTo>
                  <a:pt x="385126" y="341804"/>
                  <a:pt x="364323" y="362606"/>
                  <a:pt x="338887" y="362606"/>
                </a:cubicBezTo>
                <a:lnTo>
                  <a:pt x="335054" y="362606"/>
                </a:lnTo>
                <a:lnTo>
                  <a:pt x="335054" y="392409"/>
                </a:lnTo>
                <a:cubicBezTo>
                  <a:pt x="335054" y="400654"/>
                  <a:pt x="328348" y="407360"/>
                  <a:pt x="320104" y="407360"/>
                </a:cubicBezTo>
                <a:lnTo>
                  <a:pt x="282768" y="407360"/>
                </a:lnTo>
                <a:cubicBezTo>
                  <a:pt x="274523" y="407360"/>
                  <a:pt x="267817" y="400654"/>
                  <a:pt x="267817" y="392409"/>
                </a:cubicBezTo>
                <a:lnTo>
                  <a:pt x="267817" y="362606"/>
                </a:lnTo>
                <a:cubicBezTo>
                  <a:pt x="217648" y="362606"/>
                  <a:pt x="167478" y="362606"/>
                  <a:pt x="117309" y="362606"/>
                </a:cubicBezTo>
                <a:lnTo>
                  <a:pt x="117309" y="392409"/>
                </a:lnTo>
                <a:cubicBezTo>
                  <a:pt x="117309" y="400654"/>
                  <a:pt x="110603" y="407360"/>
                  <a:pt x="102358" y="407360"/>
                </a:cubicBezTo>
                <a:lnTo>
                  <a:pt x="65022" y="407360"/>
                </a:lnTo>
                <a:cubicBezTo>
                  <a:pt x="56778" y="407360"/>
                  <a:pt x="50072" y="400654"/>
                  <a:pt x="50072" y="392409"/>
                </a:cubicBezTo>
                <a:lnTo>
                  <a:pt x="50072" y="362606"/>
                </a:lnTo>
                <a:lnTo>
                  <a:pt x="36509" y="362606"/>
                </a:lnTo>
                <a:cubicBezTo>
                  <a:pt x="16418" y="362606"/>
                  <a:pt x="0" y="346197"/>
                  <a:pt x="0" y="326098"/>
                </a:cubicBezTo>
                <a:lnTo>
                  <a:pt x="0" y="157214"/>
                </a:lnTo>
                <a:cubicBezTo>
                  <a:pt x="0" y="137123"/>
                  <a:pt x="16409" y="120706"/>
                  <a:pt x="36509" y="120706"/>
                </a:cubicBezTo>
                <a:lnTo>
                  <a:pt x="168234" y="120706"/>
                </a:lnTo>
                <a:close/>
                <a:moveTo>
                  <a:pt x="327939" y="362597"/>
                </a:moveTo>
                <a:lnTo>
                  <a:pt x="274923" y="362597"/>
                </a:lnTo>
                <a:lnTo>
                  <a:pt x="274923" y="392400"/>
                </a:lnTo>
                <a:cubicBezTo>
                  <a:pt x="274923" y="396714"/>
                  <a:pt x="278454" y="400245"/>
                  <a:pt x="282768" y="400245"/>
                </a:cubicBezTo>
                <a:lnTo>
                  <a:pt x="320104" y="400245"/>
                </a:lnTo>
                <a:cubicBezTo>
                  <a:pt x="324417" y="400245"/>
                  <a:pt x="327948" y="396714"/>
                  <a:pt x="327948" y="392400"/>
                </a:cubicBezTo>
                <a:lnTo>
                  <a:pt x="327948" y="362597"/>
                </a:lnTo>
                <a:close/>
                <a:moveTo>
                  <a:pt x="88715" y="233594"/>
                </a:moveTo>
                <a:cubicBezTo>
                  <a:pt x="94114" y="233594"/>
                  <a:pt x="98996" y="235835"/>
                  <a:pt x="102482" y="239446"/>
                </a:cubicBezTo>
                <a:lnTo>
                  <a:pt x="109740" y="227572"/>
                </a:lnTo>
                <a:lnTo>
                  <a:pt x="98223" y="188849"/>
                </a:lnTo>
                <a:cubicBezTo>
                  <a:pt x="97262" y="185621"/>
                  <a:pt x="93838" y="183780"/>
                  <a:pt x="90707" y="184660"/>
                </a:cubicBezTo>
                <a:lnTo>
                  <a:pt x="73694" y="189730"/>
                </a:lnTo>
                <a:lnTo>
                  <a:pt x="86776" y="233700"/>
                </a:lnTo>
                <a:cubicBezTo>
                  <a:pt x="87434" y="233620"/>
                  <a:pt x="88066" y="233594"/>
                  <a:pt x="88715" y="233594"/>
                </a:cubicBezTo>
                <a:lnTo>
                  <a:pt x="88715" y="233594"/>
                </a:lnTo>
                <a:close/>
                <a:moveTo>
                  <a:pt x="106672" y="246178"/>
                </a:moveTo>
                <a:cubicBezTo>
                  <a:pt x="107784" y="249229"/>
                  <a:pt x="108112" y="252555"/>
                  <a:pt x="107552" y="255810"/>
                </a:cubicBezTo>
                <a:lnTo>
                  <a:pt x="153942" y="272851"/>
                </a:lnTo>
                <a:cubicBezTo>
                  <a:pt x="155783" y="273509"/>
                  <a:pt x="156743" y="275545"/>
                  <a:pt x="156059" y="277387"/>
                </a:cubicBezTo>
                <a:lnTo>
                  <a:pt x="148846" y="297077"/>
                </a:lnTo>
                <a:cubicBezTo>
                  <a:pt x="146524" y="304032"/>
                  <a:pt x="138387" y="307794"/>
                  <a:pt x="131574" y="305073"/>
                </a:cubicBezTo>
                <a:lnTo>
                  <a:pt x="92371" y="290674"/>
                </a:lnTo>
                <a:cubicBezTo>
                  <a:pt x="91312" y="290291"/>
                  <a:pt x="90583" y="289464"/>
                  <a:pt x="90227" y="288504"/>
                </a:cubicBezTo>
                <a:lnTo>
                  <a:pt x="83192" y="270956"/>
                </a:lnTo>
                <a:cubicBezTo>
                  <a:pt x="80266" y="270076"/>
                  <a:pt x="77625" y="268484"/>
                  <a:pt x="75455" y="266394"/>
                </a:cubicBezTo>
                <a:lnTo>
                  <a:pt x="35122" y="294960"/>
                </a:lnTo>
                <a:cubicBezTo>
                  <a:pt x="33530" y="296072"/>
                  <a:pt x="31315" y="295690"/>
                  <a:pt x="30177" y="294107"/>
                </a:cubicBezTo>
                <a:lnTo>
                  <a:pt x="18152" y="277111"/>
                </a:lnTo>
                <a:cubicBezTo>
                  <a:pt x="13590" y="271312"/>
                  <a:pt x="15173" y="262134"/>
                  <a:pt x="21407" y="258176"/>
                </a:cubicBezTo>
                <a:lnTo>
                  <a:pt x="55390" y="234127"/>
                </a:lnTo>
                <a:cubicBezTo>
                  <a:pt x="56244" y="233549"/>
                  <a:pt x="57258" y="233371"/>
                  <a:pt x="58210" y="233576"/>
                </a:cubicBezTo>
                <a:lnTo>
                  <a:pt x="58210" y="233576"/>
                </a:lnTo>
                <a:lnTo>
                  <a:pt x="76815" y="237782"/>
                </a:lnTo>
                <a:cubicBezTo>
                  <a:pt x="77802" y="237000"/>
                  <a:pt x="78861" y="236297"/>
                  <a:pt x="79964" y="235719"/>
                </a:cubicBezTo>
                <a:lnTo>
                  <a:pt x="65867" y="188378"/>
                </a:lnTo>
                <a:cubicBezTo>
                  <a:pt x="65316" y="186484"/>
                  <a:pt x="66374" y="184491"/>
                  <a:pt x="68259" y="183940"/>
                </a:cubicBezTo>
                <a:lnTo>
                  <a:pt x="88733" y="177866"/>
                </a:lnTo>
                <a:cubicBezTo>
                  <a:pt x="95768" y="175927"/>
                  <a:pt x="102981" y="179929"/>
                  <a:pt x="105017" y="186812"/>
                </a:cubicBezTo>
                <a:lnTo>
                  <a:pt x="116988" y="227048"/>
                </a:lnTo>
                <a:cubicBezTo>
                  <a:pt x="117291" y="228106"/>
                  <a:pt x="117086" y="229218"/>
                  <a:pt x="116508" y="230072"/>
                </a:cubicBezTo>
                <a:lnTo>
                  <a:pt x="106672" y="246178"/>
                </a:lnTo>
                <a:close/>
                <a:moveTo>
                  <a:pt x="105106" y="262490"/>
                </a:moveTo>
                <a:cubicBezTo>
                  <a:pt x="102136" y="267452"/>
                  <a:pt x="97013" y="270885"/>
                  <a:pt x="91116" y="271614"/>
                </a:cubicBezTo>
                <a:lnTo>
                  <a:pt x="96284" y="284546"/>
                </a:lnTo>
                <a:lnTo>
                  <a:pt x="134225" y="298464"/>
                </a:lnTo>
                <a:cubicBezTo>
                  <a:pt x="137373" y="299621"/>
                  <a:pt x="140930" y="297984"/>
                  <a:pt x="142087" y="294836"/>
                </a:cubicBezTo>
                <a:lnTo>
                  <a:pt x="148161" y="278294"/>
                </a:lnTo>
                <a:lnTo>
                  <a:pt x="105106" y="262490"/>
                </a:lnTo>
                <a:close/>
                <a:moveTo>
                  <a:pt x="71372" y="260622"/>
                </a:moveTo>
                <a:cubicBezTo>
                  <a:pt x="68926" y="255303"/>
                  <a:pt x="69078" y="249104"/>
                  <a:pt x="71773" y="243910"/>
                </a:cubicBezTo>
                <a:lnTo>
                  <a:pt x="58183" y="240833"/>
                </a:lnTo>
                <a:lnTo>
                  <a:pt x="25214" y="264179"/>
                </a:lnTo>
                <a:cubicBezTo>
                  <a:pt x="22466" y="266091"/>
                  <a:pt x="21807" y="270004"/>
                  <a:pt x="23729" y="272726"/>
                </a:cubicBezTo>
                <a:lnTo>
                  <a:pt x="33912" y="287125"/>
                </a:lnTo>
                <a:lnTo>
                  <a:pt x="71372" y="260622"/>
                </a:lnTo>
                <a:close/>
                <a:moveTo>
                  <a:pt x="97191" y="244213"/>
                </a:moveTo>
                <a:cubicBezTo>
                  <a:pt x="89676" y="236698"/>
                  <a:pt x="76744" y="242043"/>
                  <a:pt x="76744" y="252679"/>
                </a:cubicBezTo>
                <a:cubicBezTo>
                  <a:pt x="76744" y="263316"/>
                  <a:pt x="89676" y="268662"/>
                  <a:pt x="97191" y="261146"/>
                </a:cubicBezTo>
                <a:cubicBezTo>
                  <a:pt x="101878" y="256459"/>
                  <a:pt x="101878" y="248900"/>
                  <a:pt x="97191" y="244213"/>
                </a:cubicBezTo>
                <a:lnTo>
                  <a:pt x="97191" y="244213"/>
                </a:lnTo>
                <a:close/>
                <a:moveTo>
                  <a:pt x="110194" y="362597"/>
                </a:moveTo>
                <a:lnTo>
                  <a:pt x="57178" y="362597"/>
                </a:lnTo>
                <a:lnTo>
                  <a:pt x="57178" y="392400"/>
                </a:lnTo>
                <a:cubicBezTo>
                  <a:pt x="57178" y="396714"/>
                  <a:pt x="60709" y="400245"/>
                  <a:pt x="65022" y="400245"/>
                </a:cubicBezTo>
                <a:lnTo>
                  <a:pt x="102358" y="400245"/>
                </a:lnTo>
                <a:cubicBezTo>
                  <a:pt x="106672" y="400245"/>
                  <a:pt x="110202" y="396714"/>
                  <a:pt x="110202" y="392400"/>
                </a:cubicBezTo>
                <a:lnTo>
                  <a:pt x="110202" y="362597"/>
                </a:lnTo>
                <a:close/>
                <a:moveTo>
                  <a:pt x="164677" y="127812"/>
                </a:moveTo>
                <a:lnTo>
                  <a:pt x="36509" y="127812"/>
                </a:lnTo>
                <a:cubicBezTo>
                  <a:pt x="20349" y="127812"/>
                  <a:pt x="7142" y="141045"/>
                  <a:pt x="7142" y="157206"/>
                </a:cubicBezTo>
                <a:lnTo>
                  <a:pt x="7142" y="326088"/>
                </a:lnTo>
                <a:cubicBezTo>
                  <a:pt x="7142" y="342248"/>
                  <a:pt x="20349" y="355456"/>
                  <a:pt x="36509" y="355456"/>
                </a:cubicBezTo>
                <a:lnTo>
                  <a:pt x="164677" y="355456"/>
                </a:lnTo>
                <a:lnTo>
                  <a:pt x="164677" y="127812"/>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7" name="TextBox 36">
            <a:extLst>
              <a:ext uri="{FF2B5EF4-FFF2-40B4-BE49-F238E27FC236}">
                <a16:creationId xmlns:a16="http://schemas.microsoft.com/office/drawing/2014/main" id="{0CB745F0-BC46-225D-DC4E-42D7DCAEFCDC}"/>
              </a:ext>
            </a:extLst>
          </p:cNvPr>
          <p:cNvSpPr txBox="1"/>
          <p:nvPr/>
        </p:nvSpPr>
        <p:spPr>
          <a:xfrm>
            <a:off x="1502068" y="842218"/>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Heat Pumps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40" name="Straight Connector 39">
            <a:extLst>
              <a:ext uri="{FF2B5EF4-FFF2-40B4-BE49-F238E27FC236}">
                <a16:creationId xmlns:a16="http://schemas.microsoft.com/office/drawing/2014/main" id="{F9D3FA23-BC56-0E9B-40AD-68F52C54961C}"/>
              </a:ext>
            </a:extLst>
          </p:cNvPr>
          <p:cNvCxnSpPr>
            <a:cxnSpLocks/>
          </p:cNvCxnSpPr>
          <p:nvPr/>
        </p:nvCxnSpPr>
        <p:spPr>
          <a:xfrm>
            <a:off x="2937761" y="3637586"/>
            <a:ext cx="0" cy="421609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63EE4A7D-DE0A-DFD9-8552-4EECF64B8E5A}"/>
              </a:ext>
            </a:extLst>
          </p:cNvPr>
          <p:cNvSpPr/>
          <p:nvPr/>
        </p:nvSpPr>
        <p:spPr>
          <a:xfrm rot="5400000">
            <a:off x="2505931" y="352471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D0D75C9-A435-64BF-412F-A713E585C70B}"/>
              </a:ext>
            </a:extLst>
          </p:cNvPr>
          <p:cNvSpPr txBox="1"/>
          <p:nvPr/>
        </p:nvSpPr>
        <p:spPr>
          <a:xfrm>
            <a:off x="665559" y="3437902"/>
            <a:ext cx="1759398" cy="964367"/>
          </a:xfrm>
          <a:prstGeom prst="rect">
            <a:avLst/>
          </a:prstGeom>
          <a:noFill/>
        </p:spPr>
        <p:txBody>
          <a:bodyPr wrap="square" rtlCol="0" anchor="t">
            <a:spAutoFit/>
          </a:bodyPr>
          <a:lstStyle/>
          <a:p>
            <a:pPr marL="6350">
              <a:lnSpc>
                <a:spcPts val="1700"/>
              </a:lnSpc>
              <a:tabLst>
                <a:tab pos="611188" algn="l"/>
              </a:tabLst>
            </a:pPr>
            <a:r>
              <a:rPr lang="en-US" sz="1600" b="1" dirty="0">
                <a:solidFill>
                  <a:srgbClr val="404040"/>
                </a:solidFill>
                <a:highlight>
                  <a:srgbClr val="FFFFFF"/>
                </a:highlight>
                <a:latin typeface="Calibri" panose="020F0502020204030204" pitchFamily="34" charset="0"/>
                <a:cs typeface="Calibri" panose="020F0502020204030204" pitchFamily="34" charset="0"/>
              </a:rPr>
              <a:t>Three main types of heat pumps are commonly used:</a:t>
            </a:r>
          </a:p>
          <a:p>
            <a:pPr marL="6350">
              <a:lnSpc>
                <a:spcPts val="1700"/>
              </a:lnSpc>
              <a:tabLst>
                <a:tab pos="611188" algn="l"/>
              </a:tabLst>
            </a:pPr>
            <a:endParaRPr lang="en-US" sz="1600" b="1" dirty="0">
              <a:solidFill>
                <a:srgbClr val="404040"/>
              </a:solidFill>
              <a:highlight>
                <a:srgbClr val="FFFFFF"/>
              </a:highlight>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FBF92C46-F23A-BF23-734A-145D0D51CE1F}"/>
              </a:ext>
            </a:extLst>
          </p:cNvPr>
          <p:cNvSpPr txBox="1"/>
          <p:nvPr/>
        </p:nvSpPr>
        <p:spPr>
          <a:xfrm>
            <a:off x="3266261" y="3915019"/>
            <a:ext cx="3782235" cy="4108817"/>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Air‑source heat pumps (ASHPs) </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Air‑source heat pumps (ASHPs) draw heat from outdoor air. They are relatively easy to install but exhibit reduced performance at very low ambient temperatures, however there is the need to ensure good performance of ASHPs in cold climates, perhaps through hybrid systems or backup heating.</a:t>
            </a: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Ground‑source (geothermal) </a:t>
            </a: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heat pumps (GSHPs) </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Ground‑source (geothermal) heat pumps (GSHPs) extract heat from the ground via closed or open loop systems. They provide stable performance and higher COPs but require higher upfront costs for boreholes or ground loops</a:t>
            </a:r>
            <a:r>
              <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Water‑source heat pumps (WSHPs) </a:t>
            </a:r>
          </a:p>
          <a:p>
            <a:endParaRPr lang="en-IE" sz="8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Water‑source heat pumps (WSHPs) use water bodies or aquifers as heat sources and can achieve high efficiencies, particularly when integrated with aquifer thermal energy storage (ATES) systems (</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Verheyen et al., </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2025).</a:t>
            </a: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0" name="Straight Connector 59">
            <a:extLst>
              <a:ext uri="{FF2B5EF4-FFF2-40B4-BE49-F238E27FC236}">
                <a16:creationId xmlns:a16="http://schemas.microsoft.com/office/drawing/2014/main" id="{B0C9D06E-8EF0-4D01-E5DA-929F1EB0EAF8}"/>
              </a:ext>
            </a:extLst>
          </p:cNvPr>
          <p:cNvCxnSpPr>
            <a:cxnSpLocks/>
          </p:cNvCxnSpPr>
          <p:nvPr/>
        </p:nvCxnSpPr>
        <p:spPr>
          <a:xfrm>
            <a:off x="2937761" y="7853679"/>
            <a:ext cx="46420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1" name="Text Placeholder 1">
            <a:extLst>
              <a:ext uri="{FF2B5EF4-FFF2-40B4-BE49-F238E27FC236}">
                <a16:creationId xmlns:a16="http://schemas.microsoft.com/office/drawing/2014/main" id="{1BFBF537-A39A-9C8E-BFC1-11ADAFB3F740}"/>
              </a:ext>
            </a:extLst>
          </p:cNvPr>
          <p:cNvSpPr txBox="1">
            <a:spLocks/>
          </p:cNvSpPr>
          <p:nvPr/>
        </p:nvSpPr>
        <p:spPr>
          <a:xfrm>
            <a:off x="665559" y="8548573"/>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While the EU installed roughly 2.8 million heat pumps in 2023, installations slowed to 2 million in 2024 due to high electricity prices, labour shortages, and policy uncertainty (</a:t>
            </a:r>
            <a:r>
              <a:rPr lang="en-GB" sz="1100" b="0" u="sng" dirty="0">
                <a:solidFill>
                  <a:srgbClr val="404040"/>
                </a:solidFill>
                <a:hlinkClick r:id="rId2">
                  <a:extLst>
                    <a:ext uri="{A12FA001-AC4F-418D-AE19-62706E023703}">
                      <ahyp:hlinkClr xmlns:ahyp="http://schemas.microsoft.com/office/drawing/2018/hyperlinkcolor" val="tx"/>
                    </a:ext>
                  </a:extLst>
                </a:hlinkClick>
              </a:rPr>
              <a:t>Eurostat</a:t>
            </a:r>
            <a:r>
              <a:rPr lang="en-GB" sz="1100" b="0" dirty="0">
                <a:solidFill>
                  <a:srgbClr val="404040"/>
                </a:solidFill>
              </a:rPr>
              <a:t>, 2023). The </a:t>
            </a:r>
            <a:r>
              <a:rPr lang="en-GB" sz="1100" b="0" i="1" dirty="0">
                <a:solidFill>
                  <a:srgbClr val="404040"/>
                </a:solidFill>
              </a:rPr>
              <a:t>REPowerEU</a:t>
            </a:r>
            <a:r>
              <a:rPr lang="en-GB" sz="1100" b="0" dirty="0">
                <a:solidFill>
                  <a:srgbClr val="404040"/>
                </a:solidFill>
              </a:rPr>
              <a:t> plan nonetheless calls for doubling deployment by 2026. Large centralised heat pumps integrated into fourth- and fifth-generation district-heating networks can further optimise system-level efficiency (</a:t>
            </a:r>
            <a:r>
              <a:rPr lang="en-GB" sz="1100" b="0" u="sng" dirty="0">
                <a:solidFill>
                  <a:srgbClr val="404040"/>
                </a:solidFill>
                <a:hlinkClick r:id="rId4">
                  <a:extLst>
                    <a:ext uri="{A12FA001-AC4F-418D-AE19-62706E023703}">
                      <ahyp:hlinkClr xmlns:ahyp="http://schemas.microsoft.com/office/drawing/2018/hyperlinkcolor" val="tx"/>
                    </a:ext>
                  </a:extLst>
                </a:hlinkClick>
              </a:rPr>
              <a:t>Rosenqvist</a:t>
            </a:r>
            <a:r>
              <a:rPr lang="en-GB" sz="1100" b="0" dirty="0">
                <a:solidFill>
                  <a:srgbClr val="404040"/>
                </a:solidFill>
              </a:rPr>
              <a:t>, 2023). Studies show that combining heat pumps with district heating could meet 40 % of Italy’s heating demand at lower system costs (</a:t>
            </a:r>
            <a:r>
              <a:rPr lang="en-GB" sz="1100" b="0" u="sng" dirty="0">
                <a:solidFill>
                  <a:srgbClr val="404040"/>
                </a:solidFill>
                <a:hlinkClick r:id="rId5">
                  <a:extLst>
                    <a:ext uri="{A12FA001-AC4F-418D-AE19-62706E023703}">
                      <ahyp:hlinkClr xmlns:ahyp="http://schemas.microsoft.com/office/drawing/2018/hyperlinkcolor" val="tx"/>
                    </a:ext>
                  </a:extLst>
                </a:hlinkClick>
              </a:rPr>
              <a:t>Pastore et al</a:t>
            </a:r>
            <a:r>
              <a:rPr lang="en-GB" sz="1100" b="0" dirty="0">
                <a:solidFill>
                  <a:srgbClr val="404040"/>
                </a:solidFill>
              </a:rPr>
              <a:t>., 2024).</a:t>
            </a:r>
            <a:r>
              <a:rPr lang="en-IE" sz="1100" b="0" dirty="0">
                <a:solidFill>
                  <a:srgbClr val="404040"/>
                </a:solidFill>
              </a:rPr>
              <a:t>  </a:t>
            </a:r>
            <a:r>
              <a:rPr lang="en-GB" sz="1100" b="0" dirty="0">
                <a:solidFill>
                  <a:srgbClr val="404040"/>
                </a:solidFill>
              </a:rPr>
              <a:t>Globally, the trend is similar: in the United States, heat pumps have outsold gas furnaces since 2022, spurred by tax credits under the </a:t>
            </a:r>
            <a:r>
              <a:rPr lang="en-GB" sz="1100" b="0" i="1" dirty="0">
                <a:solidFill>
                  <a:srgbClr val="404040"/>
                </a:solidFill>
              </a:rPr>
              <a:t>Inflation Reduction Act</a:t>
            </a:r>
            <a:r>
              <a:rPr lang="en-GB" sz="1100" b="0" dirty="0">
                <a:solidFill>
                  <a:srgbClr val="404040"/>
                </a:solidFill>
              </a:rPr>
              <a:t> (</a:t>
            </a:r>
            <a:r>
              <a:rPr lang="en-GB" sz="1100" b="0" u="sng" dirty="0">
                <a:solidFill>
                  <a:srgbClr val="404040"/>
                </a:solidFill>
                <a:hlinkClick r:id="rId6">
                  <a:extLst>
                    <a:ext uri="{A12FA001-AC4F-418D-AE19-62706E023703}">
                      <ahyp:hlinkClr xmlns:ahyp="http://schemas.microsoft.com/office/drawing/2018/hyperlinkcolor" val="tx"/>
                    </a:ext>
                  </a:extLst>
                </a:hlinkClick>
              </a:rPr>
              <a:t>IRS</a:t>
            </a:r>
            <a:r>
              <a:rPr lang="en-GB" sz="1100" b="0" dirty="0">
                <a:solidFill>
                  <a:srgbClr val="404040"/>
                </a:solidFill>
              </a:rPr>
              <a:t>, 2025; </a:t>
            </a:r>
            <a:r>
              <a:rPr lang="en-GB" sz="1100" b="0" u="sng" dirty="0">
                <a:solidFill>
                  <a:srgbClr val="404040"/>
                </a:solidFill>
                <a:hlinkClick r:id="rId7">
                  <a:extLst>
                    <a:ext uri="{A12FA001-AC4F-418D-AE19-62706E023703}">
                      <ahyp:hlinkClr xmlns:ahyp="http://schemas.microsoft.com/office/drawing/2018/hyperlinkcolor" val="tx"/>
                    </a:ext>
                  </a:extLst>
                </a:hlinkClick>
              </a:rPr>
              <a:t>St. John</a:t>
            </a:r>
            <a:r>
              <a:rPr lang="en-GB" sz="1100" b="0" dirty="0">
                <a:solidFill>
                  <a:srgbClr val="404040"/>
                </a:solidFill>
              </a:rPr>
              <a:t>, 2024). In China, IEA modelling projects a 75 % reduction in building-heating emissions by 2050 through large-scale heat-pump adoption (</a:t>
            </a:r>
            <a:r>
              <a:rPr lang="en-GB" sz="1100" b="0" u="sng" dirty="0">
                <a:solidFill>
                  <a:srgbClr val="404040"/>
                </a:solidFill>
                <a:hlinkClick r:id="rId8">
                  <a:extLst>
                    <a:ext uri="{A12FA001-AC4F-418D-AE19-62706E023703}">
                      <ahyp:hlinkClr xmlns:ahyp="http://schemas.microsoft.com/office/drawing/2018/hyperlinkcolor" val="tx"/>
                    </a:ext>
                  </a:extLst>
                </a:hlinkClick>
              </a:rPr>
              <a:t>IEA</a:t>
            </a:r>
            <a:r>
              <a:rPr lang="en-GB" sz="1100" b="0" dirty="0">
                <a:solidFill>
                  <a:srgbClr val="404040"/>
                </a:solidFill>
              </a:rPr>
              <a:t>, 2024).</a:t>
            </a:r>
            <a:endParaRPr lang="en-IE" sz="1100" b="0" dirty="0">
              <a:solidFill>
                <a:srgbClr val="404040"/>
              </a:solidFill>
            </a:endParaRPr>
          </a:p>
          <a:p>
            <a:pPr algn="just">
              <a:lnSpc>
                <a:spcPts val="1120"/>
              </a:lnSpc>
              <a:spcBef>
                <a:spcPts val="0"/>
              </a:spcBef>
            </a:pPr>
            <a:endParaRPr lang="en-IE" sz="1100" b="0" dirty="0">
              <a:solidFill>
                <a:srgbClr val="404040"/>
              </a:solidFill>
            </a:endParaRPr>
          </a:p>
        </p:txBody>
      </p:sp>
      <p:grpSp>
        <p:nvGrpSpPr>
          <p:cNvPr id="69" name="Group 68">
            <a:extLst>
              <a:ext uri="{FF2B5EF4-FFF2-40B4-BE49-F238E27FC236}">
                <a16:creationId xmlns:a16="http://schemas.microsoft.com/office/drawing/2014/main" id="{B5E479CF-9497-A7AF-4F37-5A36A30ABE4E}"/>
              </a:ext>
            </a:extLst>
          </p:cNvPr>
          <p:cNvGrpSpPr/>
          <p:nvPr/>
        </p:nvGrpSpPr>
        <p:grpSpPr>
          <a:xfrm>
            <a:off x="2700805" y="4031101"/>
            <a:ext cx="4871570" cy="288000"/>
            <a:chOff x="644327" y="1972700"/>
            <a:chExt cx="4871570" cy="288000"/>
          </a:xfrm>
        </p:grpSpPr>
        <p:cxnSp>
          <p:nvCxnSpPr>
            <p:cNvPr id="70" name="Straight Connector 69">
              <a:extLst>
                <a:ext uri="{FF2B5EF4-FFF2-40B4-BE49-F238E27FC236}">
                  <a16:creationId xmlns:a16="http://schemas.microsoft.com/office/drawing/2014/main" id="{49D68013-E7F5-5E49-B720-B0CC47A80FBE}"/>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7134FE5-D1AA-DD7E-0113-0397EA72CED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73" name="Group 72">
            <a:extLst>
              <a:ext uri="{FF2B5EF4-FFF2-40B4-BE49-F238E27FC236}">
                <a16:creationId xmlns:a16="http://schemas.microsoft.com/office/drawing/2014/main" id="{DD039C7D-B672-237E-8522-EB4EBCF46A41}"/>
              </a:ext>
            </a:extLst>
          </p:cNvPr>
          <p:cNvGrpSpPr/>
          <p:nvPr/>
        </p:nvGrpSpPr>
        <p:grpSpPr>
          <a:xfrm>
            <a:off x="2700805" y="5625544"/>
            <a:ext cx="4871570" cy="288000"/>
            <a:chOff x="644327" y="1972700"/>
            <a:chExt cx="4871570" cy="288000"/>
          </a:xfrm>
        </p:grpSpPr>
        <p:cxnSp>
          <p:nvCxnSpPr>
            <p:cNvPr id="74" name="Straight Connector 73">
              <a:extLst>
                <a:ext uri="{FF2B5EF4-FFF2-40B4-BE49-F238E27FC236}">
                  <a16:creationId xmlns:a16="http://schemas.microsoft.com/office/drawing/2014/main" id="{170C841F-CE61-1BDC-4CBD-0C9C95A8C280}"/>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1B9985B8-7F5D-D705-73A2-E7BB0D35CD9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76" name="Group 75">
            <a:extLst>
              <a:ext uri="{FF2B5EF4-FFF2-40B4-BE49-F238E27FC236}">
                <a16:creationId xmlns:a16="http://schemas.microsoft.com/office/drawing/2014/main" id="{D8222DC1-67AE-7C76-3EED-739DBC52ABD5}"/>
              </a:ext>
            </a:extLst>
          </p:cNvPr>
          <p:cNvGrpSpPr/>
          <p:nvPr/>
        </p:nvGrpSpPr>
        <p:grpSpPr>
          <a:xfrm>
            <a:off x="2700805" y="6799681"/>
            <a:ext cx="4871570" cy="288000"/>
            <a:chOff x="644327" y="1972700"/>
            <a:chExt cx="4871570" cy="288000"/>
          </a:xfrm>
        </p:grpSpPr>
        <p:cxnSp>
          <p:nvCxnSpPr>
            <p:cNvPr id="77" name="Straight Connector 76">
              <a:extLst>
                <a:ext uri="{FF2B5EF4-FFF2-40B4-BE49-F238E27FC236}">
                  <a16:creationId xmlns:a16="http://schemas.microsoft.com/office/drawing/2014/main" id="{FB20DE02-70FE-078E-1AEA-6F0BD26318B7}"/>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FA8A0424-03C2-B6D6-A128-07A828F3F0A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Tree>
    <p:extLst>
      <p:ext uri="{BB962C8B-B14F-4D97-AF65-F5344CB8AC3E}">
        <p14:creationId xmlns:p14="http://schemas.microsoft.com/office/powerpoint/2010/main" val="3001678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BEDC-5A27-9921-ED5A-A47C26A876FB}"/>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0D8A8E5D-5569-027C-366B-3C22C4B9AB42}"/>
              </a:ext>
            </a:extLst>
          </p:cNvPr>
          <p:cNvSpPr txBox="1">
            <a:spLocks/>
          </p:cNvSpPr>
          <p:nvPr/>
        </p:nvSpPr>
        <p:spPr>
          <a:xfrm>
            <a:off x="665559" y="3931716"/>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DHC enables renewable and waste-heat integration at scale. Approximately 9 % of global heat demand is met by district systems, yet 90 % remains fossil-based (</a:t>
            </a:r>
            <a:r>
              <a:rPr lang="en-GB" sz="1100" b="0" u="sng" dirty="0">
                <a:solidFill>
                  <a:srgbClr val="404040"/>
                </a:solidFill>
                <a:hlinkClick r:id="rId2">
                  <a:extLst>
                    <a:ext uri="{A12FA001-AC4F-418D-AE19-62706E023703}">
                      <ahyp:hlinkClr xmlns:ahyp="http://schemas.microsoft.com/office/drawing/2018/hyperlinkcolor" val="tx"/>
                    </a:ext>
                  </a:extLst>
                </a:hlinkClick>
              </a:rPr>
              <a:t>IEA</a:t>
            </a:r>
            <a:r>
              <a:rPr lang="en-GB" sz="1100" b="0" dirty="0">
                <a:solidFill>
                  <a:srgbClr val="404040"/>
                </a:solidFill>
              </a:rPr>
              <a:t>, 2023). Modernisation is therefore essential. Third-generation systems employ combined heat and power and biomass; fourth-generation (4GDH) networks lower operating temperatures to 50–60 °C and accommodate geothermal, solar, and heat-pump inputs; fifth-generation (5GDHC) networks use ambient-temperature loops allowing simultaneous heating and cooling (</a:t>
            </a:r>
            <a:r>
              <a:rPr lang="en-GB" sz="1100" b="0" u="sng" dirty="0">
                <a:solidFill>
                  <a:srgbClr val="404040"/>
                </a:solidFill>
                <a:hlinkClick r:id="rId3">
                  <a:extLst>
                    <a:ext uri="{A12FA001-AC4F-418D-AE19-62706E023703}">
                      <ahyp:hlinkClr xmlns:ahyp="http://schemas.microsoft.com/office/drawing/2018/hyperlinkcolor" val="tx"/>
                    </a:ext>
                  </a:extLst>
                </a:hlinkClick>
              </a:rPr>
              <a:t>Pastore et al</a:t>
            </a:r>
            <a:r>
              <a:rPr lang="en-GB" sz="1100" b="0" dirty="0">
                <a:solidFill>
                  <a:srgbClr val="404040"/>
                </a:solidFill>
              </a:rPr>
              <a:t>., 2024).</a:t>
            </a:r>
            <a:r>
              <a:rPr lang="en-IE" sz="1100" b="0" dirty="0">
                <a:solidFill>
                  <a:srgbClr val="404040"/>
                </a:solidFill>
              </a:rPr>
              <a:t> </a:t>
            </a:r>
            <a:r>
              <a:rPr lang="en-GB" sz="1100" b="0" dirty="0">
                <a:solidFill>
                  <a:srgbClr val="404040"/>
                </a:solidFill>
              </a:rPr>
              <a:t>The </a:t>
            </a:r>
            <a:r>
              <a:rPr lang="en-GB" sz="1100" b="0" i="1" dirty="0">
                <a:solidFill>
                  <a:srgbClr val="404040"/>
                </a:solidFill>
              </a:rPr>
              <a:t>Energy Efficiency Directive</a:t>
            </a:r>
            <a:r>
              <a:rPr lang="en-GB" sz="1100" b="0" dirty="0">
                <a:solidFill>
                  <a:srgbClr val="404040"/>
                </a:solidFill>
              </a:rPr>
              <a:t> now requires all new DHC systems to be fully decarbonised by 2050, and high-efficiency gas cogeneration will be supported only until 2030 (European Commission, 2023). The </a:t>
            </a:r>
            <a:r>
              <a:rPr lang="en-GB" sz="1100" b="0" i="1" dirty="0">
                <a:solidFill>
                  <a:srgbClr val="404040"/>
                </a:solidFill>
              </a:rPr>
              <a:t>European Parliament Resolution on Geothermal Energy</a:t>
            </a:r>
            <a:r>
              <a:rPr lang="en-GB" sz="1100" b="0" dirty="0">
                <a:solidFill>
                  <a:srgbClr val="404040"/>
                </a:solidFill>
              </a:rPr>
              <a:t> (2024) highlights geothermal potential to supply more than 75 % of Europe’s heating and cooling demand by 2040, reinforcing DHC’s strategic role (</a:t>
            </a:r>
            <a:r>
              <a:rPr lang="en-GB" sz="1100" b="0" u="sng" dirty="0">
                <a:solidFill>
                  <a:srgbClr val="404040"/>
                </a:solidFill>
                <a:hlinkClick r:id="rId4">
                  <a:extLst>
                    <a:ext uri="{A12FA001-AC4F-418D-AE19-62706E023703}">
                      <ahyp:hlinkClr xmlns:ahyp="http://schemas.microsoft.com/office/drawing/2018/hyperlinkcolor" val="tx"/>
                    </a:ext>
                  </a:extLst>
                </a:hlinkClick>
              </a:rPr>
              <a:t>European Parliament</a:t>
            </a:r>
            <a:r>
              <a:rPr lang="en-GB" sz="1100" b="0" dirty="0">
                <a:solidFill>
                  <a:srgbClr val="404040"/>
                </a:solidFill>
              </a:rPr>
              <a:t>, 2024).</a:t>
            </a:r>
            <a:endParaRPr lang="en-IE" sz="1100" b="0" dirty="0">
              <a:solidFill>
                <a:srgbClr val="404040"/>
              </a:solidFill>
            </a:endParaRPr>
          </a:p>
        </p:txBody>
      </p:sp>
      <p:sp>
        <p:nvSpPr>
          <p:cNvPr id="9" name="Text Placeholder 29">
            <a:extLst>
              <a:ext uri="{FF2B5EF4-FFF2-40B4-BE49-F238E27FC236}">
                <a16:creationId xmlns:a16="http://schemas.microsoft.com/office/drawing/2014/main" id="{F8E34F4E-E187-41AB-A276-4000EA7F2153}"/>
              </a:ext>
            </a:extLst>
          </p:cNvPr>
          <p:cNvSpPr txBox="1">
            <a:spLocks/>
          </p:cNvSpPr>
          <p:nvPr/>
        </p:nvSpPr>
        <p:spPr>
          <a:xfrm>
            <a:off x="665559" y="1623111"/>
            <a:ext cx="5970768"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District heating and cooling (DHC) has progressed from 1st–2nd generation high-temperature, coal-based steam/hot-water networks with high losses, to 3rd generation lower-temperature, pre-insulated systems integrating CHP/biomass, to 4th generation 50–60 °C, flexible, storage-enabled networks that integrate renewables/heat pumps (modelling suggests ~40% of Italy’s heat could be met (</a:t>
            </a:r>
            <a:r>
              <a:rPr lang="en-GB" sz="1600" b="1" u="sng" dirty="0">
                <a:solidFill>
                  <a:srgbClr val="404040"/>
                </a:solidFill>
                <a:hlinkClick r:id="rId5">
                  <a:extLst>
                    <a:ext uri="{A12FA001-AC4F-418D-AE19-62706E023703}">
                      <ahyp:hlinkClr xmlns:ahyp="http://schemas.microsoft.com/office/drawing/2018/hyperlinkcolor" val="tx"/>
                    </a:ext>
                  </a:extLst>
                </a:hlinkClick>
              </a:rPr>
              <a:t>Connolly et al.</a:t>
            </a:r>
            <a:r>
              <a:rPr lang="en-GB" sz="1600" b="1" dirty="0">
                <a:solidFill>
                  <a:srgbClr val="404040"/>
                </a:solidFill>
              </a:rPr>
              <a:t>, 2015), and finally to 5th generation ambient-loop (≈5–20 °C) systems supplying heating and cooling via building heat pumps and recovered waste heat.</a:t>
            </a:r>
            <a:endParaRPr lang="en-IE" sz="1600" b="1" dirty="0">
              <a:solidFill>
                <a:srgbClr val="404040"/>
              </a:solidFill>
            </a:endParaRPr>
          </a:p>
        </p:txBody>
      </p:sp>
      <p:cxnSp>
        <p:nvCxnSpPr>
          <p:cNvPr id="10" name="Straight Connector 9">
            <a:extLst>
              <a:ext uri="{FF2B5EF4-FFF2-40B4-BE49-F238E27FC236}">
                <a16:creationId xmlns:a16="http://schemas.microsoft.com/office/drawing/2014/main" id="{F54B90FF-19D8-8AE0-8FCE-FCFC9BBEB456}"/>
              </a:ext>
            </a:extLst>
          </p:cNvPr>
          <p:cNvCxnSpPr>
            <a:cxnSpLocks/>
          </p:cNvCxnSpPr>
          <p:nvPr/>
        </p:nvCxnSpPr>
        <p:spPr>
          <a:xfrm>
            <a:off x="7619" y="98414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1" name="Graphic 15">
            <a:extLst>
              <a:ext uri="{FF2B5EF4-FFF2-40B4-BE49-F238E27FC236}">
                <a16:creationId xmlns:a16="http://schemas.microsoft.com/office/drawing/2014/main" id="{5BE4AD99-CD8F-613C-1763-B96DC5D6FC2C}"/>
              </a:ext>
            </a:extLst>
          </p:cNvPr>
          <p:cNvGrpSpPr/>
          <p:nvPr/>
        </p:nvGrpSpPr>
        <p:grpSpPr>
          <a:xfrm rot="16200000">
            <a:off x="711498" y="627857"/>
            <a:ext cx="806221" cy="712571"/>
            <a:chOff x="547405" y="6570859"/>
            <a:chExt cx="1035254" cy="914997"/>
          </a:xfrm>
        </p:grpSpPr>
        <p:sp>
          <p:nvSpPr>
            <p:cNvPr id="12" name="Freeform 11">
              <a:extLst>
                <a:ext uri="{FF2B5EF4-FFF2-40B4-BE49-F238E27FC236}">
                  <a16:creationId xmlns:a16="http://schemas.microsoft.com/office/drawing/2014/main" id="{FB2FD8DB-D667-A0C5-964E-4BFF6CECA4AD}"/>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3" name="Freeform 12">
              <a:extLst>
                <a:ext uri="{FF2B5EF4-FFF2-40B4-BE49-F238E27FC236}">
                  <a16:creationId xmlns:a16="http://schemas.microsoft.com/office/drawing/2014/main" id="{7B3F982A-FFE8-161B-3164-F51CD871A31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4" name="TextBox 13">
            <a:extLst>
              <a:ext uri="{FF2B5EF4-FFF2-40B4-BE49-F238E27FC236}">
                <a16:creationId xmlns:a16="http://schemas.microsoft.com/office/drawing/2014/main" id="{7BF5BAD8-BE02-E44E-0C02-8675BC8643E0}"/>
              </a:ext>
            </a:extLst>
          </p:cNvPr>
          <p:cNvSpPr txBox="1"/>
          <p:nvPr/>
        </p:nvSpPr>
        <p:spPr>
          <a:xfrm>
            <a:off x="1502068" y="842218"/>
            <a:ext cx="4555537"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District heating and cooling networks</a:t>
            </a:r>
          </a:p>
          <a:p>
            <a:pPr marL="6350">
              <a:lnSpc>
                <a:spcPts val="2100"/>
              </a:lnSpc>
              <a:tabLst>
                <a:tab pos="611188" algn="l"/>
              </a:tabLst>
            </a:pPr>
            <a:endParaRPr lang="en-US" sz="2000" b="1" dirty="0">
              <a:solidFill>
                <a:srgbClr val="2D62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15" name="Graphic 3">
            <a:extLst>
              <a:ext uri="{FF2B5EF4-FFF2-40B4-BE49-F238E27FC236}">
                <a16:creationId xmlns:a16="http://schemas.microsoft.com/office/drawing/2014/main" id="{34457CCC-1B07-2109-16CE-A67E69D23E55}"/>
              </a:ext>
            </a:extLst>
          </p:cNvPr>
          <p:cNvGrpSpPr>
            <a:grpSpLocks noChangeAspect="1"/>
          </p:cNvGrpSpPr>
          <p:nvPr/>
        </p:nvGrpSpPr>
        <p:grpSpPr>
          <a:xfrm>
            <a:off x="886927" y="801253"/>
            <a:ext cx="358165" cy="365422"/>
            <a:chOff x="3889023" y="5941914"/>
            <a:chExt cx="422020" cy="430570"/>
          </a:xfrm>
          <a:noFill/>
        </p:grpSpPr>
        <p:sp>
          <p:nvSpPr>
            <p:cNvPr id="16" name="Freeform 15">
              <a:extLst>
                <a:ext uri="{FF2B5EF4-FFF2-40B4-BE49-F238E27FC236}">
                  <a16:creationId xmlns:a16="http://schemas.microsoft.com/office/drawing/2014/main" id="{7D9B5646-686F-9EC7-28DF-26EB0D5B096B}"/>
                </a:ext>
              </a:extLst>
            </p:cNvPr>
            <p:cNvSpPr/>
            <p:nvPr/>
          </p:nvSpPr>
          <p:spPr>
            <a:xfrm>
              <a:off x="4003828" y="6056733"/>
              <a:ext cx="100454" cy="200932"/>
            </a:xfrm>
            <a:custGeom>
              <a:avLst/>
              <a:gdLst>
                <a:gd name="connsiteX0" fmla="*/ 100454 w 100454"/>
                <a:gd name="connsiteY0" fmla="*/ 200933 h 200932"/>
                <a:gd name="connsiteX1" fmla="*/ 0 w 100454"/>
                <a:gd name="connsiteY1" fmla="*/ 100466 h 200932"/>
                <a:gd name="connsiteX2" fmla="*/ 100454 w 100454"/>
                <a:gd name="connsiteY2" fmla="*/ 0 h 200932"/>
              </a:gdLst>
              <a:ahLst/>
              <a:cxnLst>
                <a:cxn ang="0">
                  <a:pos x="connsiteX0" y="connsiteY0"/>
                </a:cxn>
                <a:cxn ang="0">
                  <a:pos x="connsiteX1" y="connsiteY1"/>
                </a:cxn>
                <a:cxn ang="0">
                  <a:pos x="connsiteX2" y="connsiteY2"/>
                </a:cxn>
              </a:cxnLst>
              <a:rect l="l" t="t" r="r" b="b"/>
              <a:pathLst>
                <a:path w="100454" h="200932">
                  <a:moveTo>
                    <a:pt x="100454" y="200933"/>
                  </a:moveTo>
                  <a:cubicBezTo>
                    <a:pt x="44981" y="200933"/>
                    <a:pt x="0" y="155946"/>
                    <a:pt x="0" y="100466"/>
                  </a:cubicBezTo>
                  <a:cubicBezTo>
                    <a:pt x="0" y="44987"/>
                    <a:pt x="44981" y="0"/>
                    <a:pt x="100454" y="0"/>
                  </a:cubicBezTo>
                </a:path>
              </a:pathLst>
            </a:custGeom>
            <a:grpFill/>
            <a:ln w="12700" cap="rnd">
              <a:solidFill>
                <a:srgbClr val="404040"/>
              </a:solidFill>
              <a:prstDash val="solid"/>
              <a:round/>
            </a:ln>
          </p:spPr>
          <p:txBody>
            <a:bodyPr rtlCol="0" anchor="ctr"/>
            <a:lstStyle/>
            <a:p>
              <a:endParaRPr lang="en-US" dirty="0"/>
            </a:p>
          </p:txBody>
        </p:sp>
        <p:sp>
          <p:nvSpPr>
            <p:cNvPr id="17" name="Freeform 16">
              <a:extLst>
                <a:ext uri="{FF2B5EF4-FFF2-40B4-BE49-F238E27FC236}">
                  <a16:creationId xmlns:a16="http://schemas.microsoft.com/office/drawing/2014/main" id="{0635F5DF-A585-284F-2BF2-54E6EC1D2D93}"/>
                </a:ext>
              </a:extLst>
            </p:cNvPr>
            <p:cNvSpPr/>
            <p:nvPr/>
          </p:nvSpPr>
          <p:spPr>
            <a:xfrm>
              <a:off x="3889023" y="6157199"/>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2700" cap="rnd">
              <a:solidFill>
                <a:srgbClr val="404040"/>
              </a:solidFill>
              <a:prstDash val="solid"/>
              <a:round/>
            </a:ln>
          </p:spPr>
          <p:txBody>
            <a:bodyPr rtlCol="0" anchor="ctr"/>
            <a:lstStyle/>
            <a:p>
              <a:endParaRPr lang="en-US" dirty="0"/>
            </a:p>
          </p:txBody>
        </p:sp>
        <p:sp>
          <p:nvSpPr>
            <p:cNvPr id="18" name="Freeform 17">
              <a:extLst>
                <a:ext uri="{FF2B5EF4-FFF2-40B4-BE49-F238E27FC236}">
                  <a16:creationId xmlns:a16="http://schemas.microsoft.com/office/drawing/2014/main" id="{77E573B5-2547-EE57-20F9-74BA6A6C80B5}"/>
                </a:ext>
              </a:extLst>
            </p:cNvPr>
            <p:cNvSpPr/>
            <p:nvPr/>
          </p:nvSpPr>
          <p:spPr>
            <a:xfrm>
              <a:off x="3952070" y="6268829"/>
              <a:ext cx="40596" cy="40601"/>
            </a:xfrm>
            <a:custGeom>
              <a:avLst/>
              <a:gdLst>
                <a:gd name="connsiteX0" fmla="*/ 0 w 40596"/>
                <a:gd name="connsiteY0" fmla="*/ 40601 h 40601"/>
                <a:gd name="connsiteX1" fmla="*/ 40596 w 40596"/>
                <a:gd name="connsiteY1" fmla="*/ 0 h 40601"/>
              </a:gdLst>
              <a:ahLst/>
              <a:cxnLst>
                <a:cxn ang="0">
                  <a:pos x="connsiteX0" y="connsiteY0"/>
                </a:cxn>
                <a:cxn ang="0">
                  <a:pos x="connsiteX1" y="connsiteY1"/>
                </a:cxn>
              </a:cxnLst>
              <a:rect l="l" t="t" r="r" b="b"/>
              <a:pathLst>
                <a:path w="40596" h="40601">
                  <a:moveTo>
                    <a:pt x="0" y="40601"/>
                  </a:moveTo>
                  <a:lnTo>
                    <a:pt x="40596" y="0"/>
                  </a:lnTo>
                </a:path>
              </a:pathLst>
            </a:custGeom>
            <a:grpFill/>
            <a:ln w="12700" cap="rnd">
              <a:solidFill>
                <a:srgbClr val="404040"/>
              </a:solidFill>
              <a:prstDash val="solid"/>
              <a:round/>
            </a:ln>
          </p:spPr>
          <p:txBody>
            <a:bodyPr rtlCol="0" anchor="ctr"/>
            <a:lstStyle/>
            <a:p>
              <a:endParaRPr lang="en-US" dirty="0"/>
            </a:p>
          </p:txBody>
        </p:sp>
        <p:sp>
          <p:nvSpPr>
            <p:cNvPr id="19" name="Freeform 18">
              <a:extLst>
                <a:ext uri="{FF2B5EF4-FFF2-40B4-BE49-F238E27FC236}">
                  <a16:creationId xmlns:a16="http://schemas.microsoft.com/office/drawing/2014/main" id="{3F96B3B8-B86B-A017-3190-8DE9E15E9E65}"/>
                </a:ext>
              </a:extLst>
            </p:cNvPr>
            <p:cNvSpPr/>
            <p:nvPr/>
          </p:nvSpPr>
          <p:spPr>
            <a:xfrm>
              <a:off x="3952070" y="6004969"/>
              <a:ext cx="40596" cy="40601"/>
            </a:xfrm>
            <a:custGeom>
              <a:avLst/>
              <a:gdLst>
                <a:gd name="connsiteX0" fmla="*/ 0 w 40596"/>
                <a:gd name="connsiteY0" fmla="*/ 0 h 40601"/>
                <a:gd name="connsiteX1" fmla="*/ 40596 w 40596"/>
                <a:gd name="connsiteY1" fmla="*/ 40601 h 40601"/>
              </a:gdLst>
              <a:ahLst/>
              <a:cxnLst>
                <a:cxn ang="0">
                  <a:pos x="connsiteX0" y="connsiteY0"/>
                </a:cxn>
                <a:cxn ang="0">
                  <a:pos x="connsiteX1" y="connsiteY1"/>
                </a:cxn>
              </a:cxnLst>
              <a:rect l="l" t="t" r="r" b="b"/>
              <a:pathLst>
                <a:path w="40596" h="40601">
                  <a:moveTo>
                    <a:pt x="0" y="0"/>
                  </a:moveTo>
                  <a:lnTo>
                    <a:pt x="40596" y="40601"/>
                  </a:lnTo>
                </a:path>
              </a:pathLst>
            </a:custGeom>
            <a:grpFill/>
            <a:ln w="12700" cap="rnd">
              <a:solidFill>
                <a:srgbClr val="404040"/>
              </a:solidFill>
              <a:prstDash val="solid"/>
              <a:round/>
            </a:ln>
          </p:spPr>
          <p:txBody>
            <a:bodyPr rtlCol="0" anchor="ctr"/>
            <a:lstStyle/>
            <a:p>
              <a:endParaRPr lang="en-US" dirty="0"/>
            </a:p>
          </p:txBody>
        </p:sp>
        <p:sp>
          <p:nvSpPr>
            <p:cNvPr id="20" name="Freeform 19">
              <a:extLst>
                <a:ext uri="{FF2B5EF4-FFF2-40B4-BE49-F238E27FC236}">
                  <a16:creationId xmlns:a16="http://schemas.microsoft.com/office/drawing/2014/main" id="{7AD564D9-20CD-2F19-DAF4-02194E56FDA9}"/>
                </a:ext>
              </a:extLst>
            </p:cNvPr>
            <p:cNvSpPr/>
            <p:nvPr/>
          </p:nvSpPr>
          <p:spPr>
            <a:xfrm>
              <a:off x="4104283" y="5941914"/>
              <a:ext cx="1594" cy="430570"/>
            </a:xfrm>
            <a:custGeom>
              <a:avLst/>
              <a:gdLst>
                <a:gd name="connsiteX0" fmla="*/ 0 w 1594"/>
                <a:gd name="connsiteY0" fmla="*/ 430570 h 430570"/>
                <a:gd name="connsiteX1" fmla="*/ 0 w 1594"/>
                <a:gd name="connsiteY1" fmla="*/ 0 h 430570"/>
              </a:gdLst>
              <a:ahLst/>
              <a:cxnLst>
                <a:cxn ang="0">
                  <a:pos x="connsiteX0" y="connsiteY0"/>
                </a:cxn>
                <a:cxn ang="0">
                  <a:pos x="connsiteX1" y="connsiteY1"/>
                </a:cxn>
              </a:cxnLst>
              <a:rect l="l" t="t" r="r" b="b"/>
              <a:pathLst>
                <a:path w="1594" h="430570">
                  <a:moveTo>
                    <a:pt x="0" y="430570"/>
                  </a:moveTo>
                  <a:lnTo>
                    <a:pt x="0" y="0"/>
                  </a:lnTo>
                </a:path>
              </a:pathLst>
            </a:custGeom>
            <a:grpFill/>
            <a:ln w="12700" cap="rnd">
              <a:solidFill>
                <a:srgbClr val="404040"/>
              </a:solidFill>
              <a:prstDash val="solid"/>
              <a:round/>
            </a:ln>
          </p:spPr>
          <p:txBody>
            <a:bodyPr rtlCol="0" anchor="ctr"/>
            <a:lstStyle/>
            <a:p>
              <a:endParaRPr lang="en-US" dirty="0"/>
            </a:p>
          </p:txBody>
        </p:sp>
        <p:sp>
          <p:nvSpPr>
            <p:cNvPr id="24" name="Freeform 23">
              <a:extLst>
                <a:ext uri="{FF2B5EF4-FFF2-40B4-BE49-F238E27FC236}">
                  <a16:creationId xmlns:a16="http://schemas.microsoft.com/office/drawing/2014/main" id="{BD8549FF-85F7-3AAB-AE65-5D29D09D4BF9}"/>
                </a:ext>
              </a:extLst>
            </p:cNvPr>
            <p:cNvSpPr/>
            <p:nvPr/>
          </p:nvSpPr>
          <p:spPr>
            <a:xfrm>
              <a:off x="4104283" y="5959854"/>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lnTo>
                    <a:pt x="0" y="71762"/>
                  </a:lnTo>
                </a:path>
              </a:pathLst>
            </a:custGeom>
            <a:grpFill/>
            <a:ln w="12700" cap="rnd">
              <a:solidFill>
                <a:srgbClr val="404040"/>
              </a:solidFill>
              <a:prstDash val="solid"/>
              <a:round/>
            </a:ln>
          </p:spPr>
          <p:txBody>
            <a:bodyPr rtlCol="0" anchor="ctr"/>
            <a:lstStyle/>
            <a:p>
              <a:endParaRPr lang="en-US" dirty="0"/>
            </a:p>
          </p:txBody>
        </p:sp>
        <p:sp>
          <p:nvSpPr>
            <p:cNvPr id="25" name="Freeform 24">
              <a:extLst>
                <a:ext uri="{FF2B5EF4-FFF2-40B4-BE49-F238E27FC236}">
                  <a16:creationId xmlns:a16="http://schemas.microsoft.com/office/drawing/2014/main" id="{4A5DBBDE-3814-8FC8-7EBD-85E9BFD1E122}"/>
                </a:ext>
              </a:extLst>
            </p:cNvPr>
            <p:cNvSpPr/>
            <p:nvPr/>
          </p:nvSpPr>
          <p:spPr>
            <a:xfrm>
              <a:off x="4104283" y="6282782"/>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2700" cap="rnd">
              <a:solidFill>
                <a:srgbClr val="404040"/>
              </a:solidFill>
              <a:prstDash val="solid"/>
              <a:round/>
            </a:ln>
          </p:spPr>
          <p:txBody>
            <a:bodyPr rtlCol="0" anchor="ctr"/>
            <a:lstStyle/>
            <a:p>
              <a:endParaRPr lang="en-US" dirty="0"/>
            </a:p>
          </p:txBody>
        </p:sp>
        <p:sp>
          <p:nvSpPr>
            <p:cNvPr id="26" name="Freeform 25">
              <a:extLst>
                <a:ext uri="{FF2B5EF4-FFF2-40B4-BE49-F238E27FC236}">
                  <a16:creationId xmlns:a16="http://schemas.microsoft.com/office/drawing/2014/main" id="{4DE67FEC-4AB1-FC69-8AA3-C084799EC531}"/>
                </a:ext>
              </a:extLst>
            </p:cNvPr>
            <p:cNvSpPr/>
            <p:nvPr/>
          </p:nvSpPr>
          <p:spPr>
            <a:xfrm>
              <a:off x="4104283" y="6157199"/>
              <a:ext cx="186414" cy="107642"/>
            </a:xfrm>
            <a:custGeom>
              <a:avLst/>
              <a:gdLst>
                <a:gd name="connsiteX0" fmla="*/ 186415 w 186414"/>
                <a:gd name="connsiteY0" fmla="*/ 107643 h 107642"/>
                <a:gd name="connsiteX1" fmla="*/ 0 w 186414"/>
                <a:gd name="connsiteY1" fmla="*/ 0 h 107642"/>
              </a:gdLst>
              <a:ahLst/>
              <a:cxnLst>
                <a:cxn ang="0">
                  <a:pos x="connsiteX0" y="connsiteY0"/>
                </a:cxn>
                <a:cxn ang="0">
                  <a:pos x="connsiteX1" y="connsiteY1"/>
                </a:cxn>
              </a:cxnLst>
              <a:rect l="l" t="t" r="r" b="b"/>
              <a:pathLst>
                <a:path w="186414" h="107642">
                  <a:moveTo>
                    <a:pt x="186415" y="107643"/>
                  </a:moveTo>
                  <a:lnTo>
                    <a:pt x="0" y="0"/>
                  </a:lnTo>
                </a:path>
              </a:pathLst>
            </a:custGeom>
            <a:grpFill/>
            <a:ln w="12700" cap="rnd">
              <a:solidFill>
                <a:srgbClr val="404040"/>
              </a:solidFill>
              <a:prstDash val="solid"/>
              <a:round/>
            </a:ln>
          </p:spPr>
          <p:txBody>
            <a:bodyPr rtlCol="0" anchor="ctr"/>
            <a:lstStyle/>
            <a:p>
              <a:endParaRPr lang="en-US" dirty="0"/>
            </a:p>
          </p:txBody>
        </p:sp>
        <p:sp>
          <p:nvSpPr>
            <p:cNvPr id="27" name="Freeform 26">
              <a:extLst>
                <a:ext uri="{FF2B5EF4-FFF2-40B4-BE49-F238E27FC236}">
                  <a16:creationId xmlns:a16="http://schemas.microsoft.com/office/drawing/2014/main" id="{6A52036B-063D-1766-7BC7-8BDE02E73A69}"/>
                </a:ext>
              </a:extLst>
            </p:cNvPr>
            <p:cNvSpPr/>
            <p:nvPr/>
          </p:nvSpPr>
          <p:spPr>
            <a:xfrm>
              <a:off x="4213028" y="6219999"/>
              <a:ext cx="26261" cy="98026"/>
            </a:xfrm>
            <a:custGeom>
              <a:avLst/>
              <a:gdLst>
                <a:gd name="connsiteX0" fmla="*/ 26262 w 26261"/>
                <a:gd name="connsiteY0" fmla="*/ 98027 h 98026"/>
                <a:gd name="connsiteX1" fmla="*/ 0 w 26261"/>
                <a:gd name="connsiteY1" fmla="*/ 0 h 98026"/>
              </a:gdLst>
              <a:ahLst/>
              <a:cxnLst>
                <a:cxn ang="0">
                  <a:pos x="connsiteX0" y="connsiteY0"/>
                </a:cxn>
                <a:cxn ang="0">
                  <a:pos x="connsiteX1" y="connsiteY1"/>
                </a:cxn>
              </a:cxnLst>
              <a:rect l="l" t="t" r="r" b="b"/>
              <a:pathLst>
                <a:path w="26261" h="98026">
                  <a:moveTo>
                    <a:pt x="26262" y="98027"/>
                  </a:moveTo>
                  <a:lnTo>
                    <a:pt x="0" y="0"/>
                  </a:lnTo>
                </a:path>
              </a:pathLst>
            </a:custGeom>
            <a:grpFill/>
            <a:ln w="12700" cap="rnd">
              <a:solidFill>
                <a:srgbClr val="404040"/>
              </a:solidFill>
              <a:prstDash val="solid"/>
              <a:round/>
            </a:ln>
          </p:spPr>
          <p:txBody>
            <a:bodyPr rtlCol="0" anchor="ctr"/>
            <a:lstStyle/>
            <a:p>
              <a:endParaRPr lang="en-US" dirty="0"/>
            </a:p>
          </p:txBody>
        </p:sp>
        <p:sp>
          <p:nvSpPr>
            <p:cNvPr id="28" name="Freeform 27">
              <a:extLst>
                <a:ext uri="{FF2B5EF4-FFF2-40B4-BE49-F238E27FC236}">
                  <a16:creationId xmlns:a16="http://schemas.microsoft.com/office/drawing/2014/main" id="{0E3FEC43-63CB-7F87-FF79-7B5FC47F2BBE}"/>
                </a:ext>
              </a:extLst>
            </p:cNvPr>
            <p:cNvSpPr/>
            <p:nvPr/>
          </p:nvSpPr>
          <p:spPr>
            <a:xfrm>
              <a:off x="4213028" y="6193718"/>
              <a:ext cx="98014" cy="26280"/>
            </a:xfrm>
            <a:custGeom>
              <a:avLst/>
              <a:gdLst>
                <a:gd name="connsiteX0" fmla="*/ 98015 w 98014"/>
                <a:gd name="connsiteY0" fmla="*/ 0 h 26280"/>
                <a:gd name="connsiteX1" fmla="*/ 0 w 98014"/>
                <a:gd name="connsiteY1" fmla="*/ 26281 h 26280"/>
              </a:gdLst>
              <a:ahLst/>
              <a:cxnLst>
                <a:cxn ang="0">
                  <a:pos x="connsiteX0" y="connsiteY0"/>
                </a:cxn>
                <a:cxn ang="0">
                  <a:pos x="connsiteX1" y="connsiteY1"/>
                </a:cxn>
              </a:cxnLst>
              <a:rect l="l" t="t" r="r" b="b"/>
              <a:pathLst>
                <a:path w="98014" h="26280">
                  <a:moveTo>
                    <a:pt x="98015" y="0"/>
                  </a:moveTo>
                  <a:lnTo>
                    <a:pt x="0" y="26281"/>
                  </a:lnTo>
                </a:path>
              </a:pathLst>
            </a:custGeom>
            <a:grpFill/>
            <a:ln w="12700" cap="rnd">
              <a:solidFill>
                <a:srgbClr val="404040"/>
              </a:solidFill>
              <a:prstDash val="solid"/>
              <a:round/>
            </a:ln>
          </p:spPr>
          <p:txBody>
            <a:bodyPr rtlCol="0" anchor="ctr"/>
            <a:lstStyle/>
            <a:p>
              <a:endParaRPr lang="en-US" dirty="0"/>
            </a:p>
          </p:txBody>
        </p:sp>
        <p:sp>
          <p:nvSpPr>
            <p:cNvPr id="29" name="Freeform 28">
              <a:extLst>
                <a:ext uri="{FF2B5EF4-FFF2-40B4-BE49-F238E27FC236}">
                  <a16:creationId xmlns:a16="http://schemas.microsoft.com/office/drawing/2014/main" id="{C266E6D7-F598-94EE-A20E-1357F32CC835}"/>
                </a:ext>
              </a:extLst>
            </p:cNvPr>
            <p:cNvSpPr/>
            <p:nvPr/>
          </p:nvSpPr>
          <p:spPr>
            <a:xfrm>
              <a:off x="4104283" y="6049557"/>
              <a:ext cx="186414" cy="107642"/>
            </a:xfrm>
            <a:custGeom>
              <a:avLst/>
              <a:gdLst>
                <a:gd name="connsiteX0" fmla="*/ 0 w 186414"/>
                <a:gd name="connsiteY0" fmla="*/ 107643 h 107642"/>
                <a:gd name="connsiteX1" fmla="*/ 186415 w 186414"/>
                <a:gd name="connsiteY1" fmla="*/ 0 h 107642"/>
              </a:gdLst>
              <a:ahLst/>
              <a:cxnLst>
                <a:cxn ang="0">
                  <a:pos x="connsiteX0" y="connsiteY0"/>
                </a:cxn>
                <a:cxn ang="0">
                  <a:pos x="connsiteX1" y="connsiteY1"/>
                </a:cxn>
              </a:cxnLst>
              <a:rect l="l" t="t" r="r" b="b"/>
              <a:pathLst>
                <a:path w="186414" h="107642">
                  <a:moveTo>
                    <a:pt x="0" y="107643"/>
                  </a:moveTo>
                  <a:lnTo>
                    <a:pt x="186415" y="0"/>
                  </a:lnTo>
                </a:path>
              </a:pathLst>
            </a:custGeom>
            <a:grpFill/>
            <a:ln w="12700" cap="rnd">
              <a:solidFill>
                <a:srgbClr val="404040"/>
              </a:solidFill>
              <a:prstDash val="solid"/>
              <a:round/>
            </a:ln>
          </p:spPr>
          <p:txBody>
            <a:bodyPr rtlCol="0" anchor="ctr"/>
            <a:lstStyle/>
            <a:p>
              <a:endParaRPr lang="en-US" dirty="0"/>
            </a:p>
          </p:txBody>
        </p:sp>
        <p:sp>
          <p:nvSpPr>
            <p:cNvPr id="30" name="Freeform 29">
              <a:extLst>
                <a:ext uri="{FF2B5EF4-FFF2-40B4-BE49-F238E27FC236}">
                  <a16:creationId xmlns:a16="http://schemas.microsoft.com/office/drawing/2014/main" id="{32F79081-C5CB-1ED0-10DB-EDDCF32BFBD2}"/>
                </a:ext>
              </a:extLst>
            </p:cNvPr>
            <p:cNvSpPr/>
            <p:nvPr/>
          </p:nvSpPr>
          <p:spPr>
            <a:xfrm>
              <a:off x="4213028" y="5996373"/>
              <a:ext cx="26261" cy="98042"/>
            </a:xfrm>
            <a:custGeom>
              <a:avLst/>
              <a:gdLst>
                <a:gd name="connsiteX0" fmla="*/ 26262 w 26261"/>
                <a:gd name="connsiteY0" fmla="*/ 0 h 98042"/>
                <a:gd name="connsiteX1" fmla="*/ 0 w 26261"/>
                <a:gd name="connsiteY1" fmla="*/ 98042 h 98042"/>
              </a:gdLst>
              <a:ahLst/>
              <a:cxnLst>
                <a:cxn ang="0">
                  <a:pos x="connsiteX0" y="connsiteY0"/>
                </a:cxn>
                <a:cxn ang="0">
                  <a:pos x="connsiteX1" y="connsiteY1"/>
                </a:cxn>
              </a:cxnLst>
              <a:rect l="l" t="t" r="r" b="b"/>
              <a:pathLst>
                <a:path w="26261" h="98042">
                  <a:moveTo>
                    <a:pt x="26262" y="0"/>
                  </a:moveTo>
                  <a:lnTo>
                    <a:pt x="0" y="98042"/>
                  </a:lnTo>
                </a:path>
              </a:pathLst>
            </a:custGeom>
            <a:grpFill/>
            <a:ln w="12700" cap="rnd">
              <a:solidFill>
                <a:srgbClr val="404040"/>
              </a:solidFill>
              <a:prstDash val="solid"/>
              <a:round/>
            </a:ln>
          </p:spPr>
          <p:txBody>
            <a:bodyPr rtlCol="0" anchor="ctr"/>
            <a:lstStyle/>
            <a:p>
              <a:endParaRPr lang="en-US" dirty="0"/>
            </a:p>
          </p:txBody>
        </p:sp>
        <p:sp>
          <p:nvSpPr>
            <p:cNvPr id="34" name="Freeform 33">
              <a:extLst>
                <a:ext uri="{FF2B5EF4-FFF2-40B4-BE49-F238E27FC236}">
                  <a16:creationId xmlns:a16="http://schemas.microsoft.com/office/drawing/2014/main" id="{3A7BF513-03FF-2754-9902-ACEEEC542FFB}"/>
                </a:ext>
              </a:extLst>
            </p:cNvPr>
            <p:cNvSpPr/>
            <p:nvPr/>
          </p:nvSpPr>
          <p:spPr>
            <a:xfrm>
              <a:off x="4213028" y="6094416"/>
              <a:ext cx="98014" cy="26264"/>
            </a:xfrm>
            <a:custGeom>
              <a:avLst/>
              <a:gdLst>
                <a:gd name="connsiteX0" fmla="*/ 98015 w 98014"/>
                <a:gd name="connsiteY0" fmla="*/ 26265 h 26264"/>
                <a:gd name="connsiteX1" fmla="*/ 0 w 98014"/>
                <a:gd name="connsiteY1" fmla="*/ 0 h 26264"/>
              </a:gdLst>
              <a:ahLst/>
              <a:cxnLst>
                <a:cxn ang="0">
                  <a:pos x="connsiteX0" y="connsiteY0"/>
                </a:cxn>
                <a:cxn ang="0">
                  <a:pos x="connsiteX1" y="connsiteY1"/>
                </a:cxn>
              </a:cxnLst>
              <a:rect l="l" t="t" r="r" b="b"/>
              <a:pathLst>
                <a:path w="98014" h="26264">
                  <a:moveTo>
                    <a:pt x="98015" y="26265"/>
                  </a:moveTo>
                  <a:lnTo>
                    <a:pt x="0" y="0"/>
                  </a:lnTo>
                </a:path>
              </a:pathLst>
            </a:custGeom>
            <a:grpFill/>
            <a:ln w="12700" cap="rnd">
              <a:solidFill>
                <a:srgbClr val="404040"/>
              </a:solidFill>
              <a:prstDash val="solid"/>
              <a:round/>
            </a:ln>
          </p:spPr>
          <p:txBody>
            <a:bodyPr rtlCol="0" anchor="ctr"/>
            <a:lstStyle/>
            <a:p>
              <a:endParaRPr lang="en-US" dirty="0"/>
            </a:p>
          </p:txBody>
        </p:sp>
      </p:grpSp>
      <p:sp>
        <p:nvSpPr>
          <p:cNvPr id="38" name="Text Placeholder 29">
            <a:extLst>
              <a:ext uri="{FF2B5EF4-FFF2-40B4-BE49-F238E27FC236}">
                <a16:creationId xmlns:a16="http://schemas.microsoft.com/office/drawing/2014/main" id="{29B3364B-20AF-2ACB-2CD3-1E1FC8009F34}"/>
              </a:ext>
            </a:extLst>
          </p:cNvPr>
          <p:cNvSpPr txBox="1">
            <a:spLocks/>
          </p:cNvSpPr>
          <p:nvPr/>
        </p:nvSpPr>
        <p:spPr>
          <a:xfrm>
            <a:off x="634386" y="7405367"/>
            <a:ext cx="5970768"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1720"/>
              </a:lnSpc>
            </a:pPr>
            <a:r>
              <a:rPr lang="en-GB" sz="1600" b="1" dirty="0">
                <a:solidFill>
                  <a:srgbClr val="404040"/>
                </a:solidFill>
              </a:rPr>
              <a:t>Solar-thermal technologies convert solar radiation into heat for domestic or district use. Their effectiveness increases dramatically when combined with thermal-energy-storage (TES) systems such as aquifer (ATES), pit (PTES), or borehole (BTES) storage. </a:t>
            </a:r>
            <a:endParaRPr lang="en-IE" sz="1600" b="1" dirty="0">
              <a:solidFill>
                <a:srgbClr val="404040"/>
              </a:solidFill>
            </a:endParaRPr>
          </a:p>
        </p:txBody>
      </p:sp>
      <p:cxnSp>
        <p:nvCxnSpPr>
          <p:cNvPr id="42" name="Straight Connector 41">
            <a:extLst>
              <a:ext uri="{FF2B5EF4-FFF2-40B4-BE49-F238E27FC236}">
                <a16:creationId xmlns:a16="http://schemas.microsoft.com/office/drawing/2014/main" id="{204E4670-7B6F-A179-F518-7EFC444B9443}"/>
              </a:ext>
            </a:extLst>
          </p:cNvPr>
          <p:cNvCxnSpPr>
            <a:cxnSpLocks/>
          </p:cNvCxnSpPr>
          <p:nvPr/>
        </p:nvCxnSpPr>
        <p:spPr>
          <a:xfrm>
            <a:off x="-23554" y="676639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37D34BE5-B4A0-29F0-942C-768A010EED98}"/>
              </a:ext>
            </a:extLst>
          </p:cNvPr>
          <p:cNvGrpSpPr/>
          <p:nvPr/>
        </p:nvGrpSpPr>
        <p:grpSpPr>
          <a:xfrm rot="16200000">
            <a:off x="680325" y="6410113"/>
            <a:ext cx="806221" cy="712571"/>
            <a:chOff x="547405" y="6570859"/>
            <a:chExt cx="1035254" cy="914997"/>
          </a:xfrm>
        </p:grpSpPr>
        <p:sp>
          <p:nvSpPr>
            <p:cNvPr id="44" name="Freeform 43">
              <a:extLst>
                <a:ext uri="{FF2B5EF4-FFF2-40B4-BE49-F238E27FC236}">
                  <a16:creationId xmlns:a16="http://schemas.microsoft.com/office/drawing/2014/main" id="{5348514D-C01B-A42B-D15D-CAC93477672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45" name="Freeform 44">
              <a:extLst>
                <a:ext uri="{FF2B5EF4-FFF2-40B4-BE49-F238E27FC236}">
                  <a16:creationId xmlns:a16="http://schemas.microsoft.com/office/drawing/2014/main" id="{5742A377-BB49-E01A-E9D1-1AE19408E5B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46" name="TextBox 45">
            <a:extLst>
              <a:ext uri="{FF2B5EF4-FFF2-40B4-BE49-F238E27FC236}">
                <a16:creationId xmlns:a16="http://schemas.microsoft.com/office/drawing/2014/main" id="{40EEAC19-B1E9-0CFB-4CB2-59ED604E3E4A}"/>
              </a:ext>
            </a:extLst>
          </p:cNvPr>
          <p:cNvSpPr txBox="1"/>
          <p:nvPr/>
        </p:nvSpPr>
        <p:spPr>
          <a:xfrm>
            <a:off x="1470895" y="6624474"/>
            <a:ext cx="5134259"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Solar thermal and seasonal thermal storage</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78" name="Freeform 77">
            <a:extLst>
              <a:ext uri="{FF2B5EF4-FFF2-40B4-BE49-F238E27FC236}">
                <a16:creationId xmlns:a16="http://schemas.microsoft.com/office/drawing/2014/main" id="{1FF2D69B-177C-7085-3B73-EBE140EFE15F}"/>
              </a:ext>
            </a:extLst>
          </p:cNvPr>
          <p:cNvSpPr>
            <a:spLocks noChangeAspect="1"/>
          </p:cNvSpPr>
          <p:nvPr/>
        </p:nvSpPr>
        <p:spPr>
          <a:xfrm>
            <a:off x="866674" y="6551399"/>
            <a:ext cx="381161" cy="361912"/>
          </a:xfrm>
          <a:custGeom>
            <a:avLst/>
            <a:gdLst>
              <a:gd name="connsiteX0" fmla="*/ 8947 w 407293"/>
              <a:gd name="connsiteY0" fmla="*/ 358044 h 386725"/>
              <a:gd name="connsiteX1" fmla="*/ 25712 w 407293"/>
              <a:gd name="connsiteY1" fmla="*/ 358044 h 386725"/>
              <a:gd name="connsiteX2" fmla="*/ 23346 w 407293"/>
              <a:gd name="connsiteY2" fmla="*/ 351996 h 386725"/>
              <a:gd name="connsiteX3" fmla="*/ 23346 w 407293"/>
              <a:gd name="connsiteY3" fmla="*/ 341181 h 386725"/>
              <a:gd name="connsiteX4" fmla="*/ 32293 w 407293"/>
              <a:gd name="connsiteY4" fmla="*/ 332234 h 386725"/>
              <a:gd name="connsiteX5" fmla="*/ 36802 w 407293"/>
              <a:gd name="connsiteY5" fmla="*/ 332234 h 386725"/>
              <a:gd name="connsiteX6" fmla="*/ 36802 w 407293"/>
              <a:gd name="connsiteY6" fmla="*/ 283505 h 386725"/>
              <a:gd name="connsiteX7" fmla="*/ 7782 w 407293"/>
              <a:gd name="connsiteY7" fmla="*/ 283505 h 386725"/>
              <a:gd name="connsiteX8" fmla="*/ 4376 w 407293"/>
              <a:gd name="connsiteY8" fmla="*/ 278969 h 386725"/>
              <a:gd name="connsiteX9" fmla="*/ 47413 w 407293"/>
              <a:gd name="connsiteY9" fmla="*/ 95136 h 386725"/>
              <a:gd name="connsiteX10" fmla="*/ 50863 w 407293"/>
              <a:gd name="connsiteY10" fmla="*/ 92388 h 386725"/>
              <a:gd name="connsiteX11" fmla="*/ 50863 w 407293"/>
              <a:gd name="connsiteY11" fmla="*/ 92388 h 386725"/>
              <a:gd name="connsiteX12" fmla="*/ 228098 w 407293"/>
              <a:gd name="connsiteY12" fmla="*/ 92388 h 386725"/>
              <a:gd name="connsiteX13" fmla="*/ 242265 w 407293"/>
              <a:gd name="connsiteY13" fmla="*/ 88306 h 386725"/>
              <a:gd name="connsiteX14" fmla="*/ 252324 w 407293"/>
              <a:gd name="connsiteY14" fmla="*/ 57925 h 386725"/>
              <a:gd name="connsiteX15" fmla="*/ 238281 w 407293"/>
              <a:gd name="connsiteY15" fmla="*/ 39354 h 386725"/>
              <a:gd name="connsiteX16" fmla="*/ 242541 w 407293"/>
              <a:gd name="connsiteY16" fmla="*/ 33983 h 386725"/>
              <a:gd name="connsiteX17" fmla="*/ 263815 w 407293"/>
              <a:gd name="connsiteY17" fmla="*/ 43383 h 386725"/>
              <a:gd name="connsiteX18" fmla="*/ 291065 w 407293"/>
              <a:gd name="connsiteY18" fmla="*/ 26619 h 386725"/>
              <a:gd name="connsiteX19" fmla="*/ 292204 w 407293"/>
              <a:gd name="connsiteY19" fmla="*/ 3370 h 386725"/>
              <a:gd name="connsiteX20" fmla="*/ 299034 w 407293"/>
              <a:gd name="connsiteY20" fmla="*/ 2161 h 386725"/>
              <a:gd name="connsiteX21" fmla="*/ 309191 w 407293"/>
              <a:gd name="connsiteY21" fmla="*/ 22883 h 386725"/>
              <a:gd name="connsiteX22" fmla="*/ 340826 w 407293"/>
              <a:gd name="connsiteY22" fmla="*/ 27526 h 386725"/>
              <a:gd name="connsiteX23" fmla="*/ 356657 w 407293"/>
              <a:gd name="connsiteY23" fmla="*/ 10459 h 386725"/>
              <a:gd name="connsiteX24" fmla="*/ 362678 w 407293"/>
              <a:gd name="connsiteY24" fmla="*/ 13812 h 386725"/>
              <a:gd name="connsiteX25" fmla="*/ 357110 w 407293"/>
              <a:gd name="connsiteY25" fmla="*/ 36322 h 386725"/>
              <a:gd name="connsiteX26" fmla="*/ 378384 w 407293"/>
              <a:gd name="connsiteY26" fmla="*/ 60219 h 386725"/>
              <a:gd name="connsiteX27" fmla="*/ 401481 w 407293"/>
              <a:gd name="connsiteY27" fmla="*/ 57320 h 386725"/>
              <a:gd name="connsiteX28" fmla="*/ 403722 w 407293"/>
              <a:gd name="connsiteY28" fmla="*/ 63901 h 386725"/>
              <a:gd name="connsiteX29" fmla="*/ 385197 w 407293"/>
              <a:gd name="connsiteY29" fmla="*/ 77437 h 386725"/>
              <a:gd name="connsiteX30" fmla="*/ 386104 w 407293"/>
              <a:gd name="connsiteY30" fmla="*/ 109401 h 386725"/>
              <a:gd name="connsiteX31" fmla="*/ 405670 w 407293"/>
              <a:gd name="connsiteY31" fmla="*/ 122031 h 386725"/>
              <a:gd name="connsiteX32" fmla="*/ 403500 w 407293"/>
              <a:gd name="connsiteY32" fmla="*/ 128559 h 386725"/>
              <a:gd name="connsiteX33" fmla="*/ 380278 w 407293"/>
              <a:gd name="connsiteY33" fmla="*/ 126993 h 386725"/>
              <a:gd name="connsiteX34" fmla="*/ 360436 w 407293"/>
              <a:gd name="connsiteY34" fmla="*/ 152074 h 386725"/>
              <a:gd name="connsiteX35" fmla="*/ 367294 w 407293"/>
              <a:gd name="connsiteY35" fmla="*/ 174308 h 386725"/>
              <a:gd name="connsiteX36" fmla="*/ 361441 w 407293"/>
              <a:gd name="connsiteY36" fmla="*/ 177892 h 386725"/>
              <a:gd name="connsiteX37" fmla="*/ 344677 w 407293"/>
              <a:gd name="connsiteY37" fmla="*/ 161786 h 386725"/>
              <a:gd name="connsiteX38" fmla="*/ 313317 w 407293"/>
              <a:gd name="connsiteY38" fmla="*/ 168216 h 386725"/>
              <a:gd name="connsiteX39" fmla="*/ 304290 w 407293"/>
              <a:gd name="connsiteY39" fmla="*/ 189667 h 386725"/>
              <a:gd name="connsiteX40" fmla="*/ 297504 w 407293"/>
              <a:gd name="connsiteY40" fmla="*/ 188680 h 386725"/>
              <a:gd name="connsiteX41" fmla="*/ 297478 w 407293"/>
              <a:gd name="connsiteY41" fmla="*/ 188680 h 386725"/>
              <a:gd name="connsiteX42" fmla="*/ 296473 w 407293"/>
              <a:gd name="connsiteY42" fmla="*/ 179102 h 386725"/>
              <a:gd name="connsiteX43" fmla="*/ 272673 w 407293"/>
              <a:gd name="connsiteY43" fmla="*/ 280721 h 386725"/>
              <a:gd name="connsiteX44" fmla="*/ 269222 w 407293"/>
              <a:gd name="connsiteY44" fmla="*/ 283470 h 386725"/>
              <a:gd name="connsiteX45" fmla="*/ 269222 w 407293"/>
              <a:gd name="connsiteY45" fmla="*/ 283470 h 386725"/>
              <a:gd name="connsiteX46" fmla="*/ 244035 w 407293"/>
              <a:gd name="connsiteY46" fmla="*/ 283470 h 386725"/>
              <a:gd name="connsiteX47" fmla="*/ 244035 w 407293"/>
              <a:gd name="connsiteY47" fmla="*/ 332198 h 386725"/>
              <a:gd name="connsiteX48" fmla="*/ 254850 w 407293"/>
              <a:gd name="connsiteY48" fmla="*/ 334822 h 386725"/>
              <a:gd name="connsiteX49" fmla="*/ 257500 w 407293"/>
              <a:gd name="connsiteY49" fmla="*/ 341154 h 386725"/>
              <a:gd name="connsiteX50" fmla="*/ 257500 w 407293"/>
              <a:gd name="connsiteY50" fmla="*/ 351969 h 386725"/>
              <a:gd name="connsiteX51" fmla="*/ 255135 w 407293"/>
              <a:gd name="connsiteY51" fmla="*/ 358017 h 386725"/>
              <a:gd name="connsiteX52" fmla="*/ 271899 w 407293"/>
              <a:gd name="connsiteY52" fmla="*/ 358017 h 386725"/>
              <a:gd name="connsiteX53" fmla="*/ 280846 w 407293"/>
              <a:gd name="connsiteY53" fmla="*/ 366964 h 386725"/>
              <a:gd name="connsiteX54" fmla="*/ 280846 w 407293"/>
              <a:gd name="connsiteY54" fmla="*/ 377779 h 386725"/>
              <a:gd name="connsiteX55" fmla="*/ 271899 w 407293"/>
              <a:gd name="connsiteY55" fmla="*/ 386726 h 386725"/>
              <a:gd name="connsiteX56" fmla="*/ 8947 w 407293"/>
              <a:gd name="connsiteY56" fmla="*/ 386726 h 386725"/>
              <a:gd name="connsiteX57" fmla="*/ 0 w 407293"/>
              <a:gd name="connsiteY57" fmla="*/ 377779 h 386725"/>
              <a:gd name="connsiteX58" fmla="*/ 0 w 407293"/>
              <a:gd name="connsiteY58" fmla="*/ 366964 h 386725"/>
              <a:gd name="connsiteX59" fmla="*/ 8947 w 407293"/>
              <a:gd name="connsiteY59" fmla="*/ 358044 h 386725"/>
              <a:gd name="connsiteX60" fmla="*/ 8947 w 407293"/>
              <a:gd name="connsiteY60" fmla="*/ 358044 h 386725"/>
              <a:gd name="connsiteX61" fmla="*/ 98463 w 407293"/>
              <a:gd name="connsiteY61" fmla="*/ 358044 h 386725"/>
              <a:gd name="connsiteX62" fmla="*/ 182366 w 407293"/>
              <a:gd name="connsiteY62" fmla="*/ 358044 h 386725"/>
              <a:gd name="connsiteX63" fmla="*/ 180000 w 407293"/>
              <a:gd name="connsiteY63" fmla="*/ 351996 h 386725"/>
              <a:gd name="connsiteX64" fmla="*/ 180000 w 407293"/>
              <a:gd name="connsiteY64" fmla="*/ 341181 h 386725"/>
              <a:gd name="connsiteX65" fmla="*/ 188947 w 407293"/>
              <a:gd name="connsiteY65" fmla="*/ 332234 h 386725"/>
              <a:gd name="connsiteX66" fmla="*/ 193457 w 407293"/>
              <a:gd name="connsiteY66" fmla="*/ 332234 h 386725"/>
              <a:gd name="connsiteX67" fmla="*/ 193457 w 407293"/>
              <a:gd name="connsiteY67" fmla="*/ 283505 h 386725"/>
              <a:gd name="connsiteX68" fmla="*/ 87399 w 407293"/>
              <a:gd name="connsiteY68" fmla="*/ 283505 h 386725"/>
              <a:gd name="connsiteX69" fmla="*/ 87399 w 407293"/>
              <a:gd name="connsiteY69" fmla="*/ 332234 h 386725"/>
              <a:gd name="connsiteX70" fmla="*/ 98214 w 407293"/>
              <a:gd name="connsiteY70" fmla="*/ 334858 h 386725"/>
              <a:gd name="connsiteX71" fmla="*/ 100837 w 407293"/>
              <a:gd name="connsiteY71" fmla="*/ 341190 h 386725"/>
              <a:gd name="connsiteX72" fmla="*/ 100837 w 407293"/>
              <a:gd name="connsiteY72" fmla="*/ 352005 h 386725"/>
              <a:gd name="connsiteX73" fmla="*/ 98463 w 407293"/>
              <a:gd name="connsiteY73" fmla="*/ 358044 h 386725"/>
              <a:gd name="connsiteX74" fmla="*/ 98463 w 407293"/>
              <a:gd name="connsiteY74" fmla="*/ 358044 h 386725"/>
              <a:gd name="connsiteX75" fmla="*/ 271917 w 407293"/>
              <a:gd name="connsiteY75" fmla="*/ 365159 h 386725"/>
              <a:gd name="connsiteX76" fmla="*/ 8947 w 407293"/>
              <a:gd name="connsiteY76" fmla="*/ 365159 h 386725"/>
              <a:gd name="connsiteX77" fmla="*/ 7106 w 407293"/>
              <a:gd name="connsiteY77" fmla="*/ 367000 h 386725"/>
              <a:gd name="connsiteX78" fmla="*/ 7106 w 407293"/>
              <a:gd name="connsiteY78" fmla="*/ 377814 h 386725"/>
              <a:gd name="connsiteX79" fmla="*/ 8947 w 407293"/>
              <a:gd name="connsiteY79" fmla="*/ 379629 h 386725"/>
              <a:gd name="connsiteX80" fmla="*/ 271917 w 407293"/>
              <a:gd name="connsiteY80" fmla="*/ 379629 h 386725"/>
              <a:gd name="connsiteX81" fmla="*/ 273758 w 407293"/>
              <a:gd name="connsiteY81" fmla="*/ 377814 h 386725"/>
              <a:gd name="connsiteX82" fmla="*/ 273758 w 407293"/>
              <a:gd name="connsiteY82" fmla="*/ 367000 h 386725"/>
              <a:gd name="connsiteX83" fmla="*/ 271917 w 407293"/>
              <a:gd name="connsiteY83" fmla="*/ 365159 h 386725"/>
              <a:gd name="connsiteX84" fmla="*/ 271917 w 407293"/>
              <a:gd name="connsiteY84" fmla="*/ 365159 h 386725"/>
              <a:gd name="connsiteX85" fmla="*/ 188947 w 407293"/>
              <a:gd name="connsiteY85" fmla="*/ 353837 h 386725"/>
              <a:gd name="connsiteX86" fmla="*/ 248571 w 407293"/>
              <a:gd name="connsiteY86" fmla="*/ 353837 h 386725"/>
              <a:gd name="connsiteX87" fmla="*/ 250385 w 407293"/>
              <a:gd name="connsiteY87" fmla="*/ 351996 h 386725"/>
              <a:gd name="connsiteX88" fmla="*/ 250385 w 407293"/>
              <a:gd name="connsiteY88" fmla="*/ 341181 h 386725"/>
              <a:gd name="connsiteX89" fmla="*/ 248571 w 407293"/>
              <a:gd name="connsiteY89" fmla="*/ 339340 h 386725"/>
              <a:gd name="connsiteX90" fmla="*/ 188947 w 407293"/>
              <a:gd name="connsiteY90" fmla="*/ 339340 h 386725"/>
              <a:gd name="connsiteX91" fmla="*/ 187106 w 407293"/>
              <a:gd name="connsiteY91" fmla="*/ 341181 h 386725"/>
              <a:gd name="connsiteX92" fmla="*/ 187106 w 407293"/>
              <a:gd name="connsiteY92" fmla="*/ 351996 h 386725"/>
              <a:gd name="connsiteX93" fmla="*/ 188947 w 407293"/>
              <a:gd name="connsiteY93" fmla="*/ 353837 h 386725"/>
              <a:gd name="connsiteX94" fmla="*/ 188947 w 407293"/>
              <a:gd name="connsiteY94" fmla="*/ 353837 h 386725"/>
              <a:gd name="connsiteX95" fmla="*/ 127456 w 407293"/>
              <a:gd name="connsiteY95" fmla="*/ 115165 h 386725"/>
              <a:gd name="connsiteX96" fmla="*/ 134367 w 407293"/>
              <a:gd name="connsiteY96" fmla="*/ 116828 h 386725"/>
              <a:gd name="connsiteX97" fmla="*/ 129706 w 407293"/>
              <a:gd name="connsiteY97" fmla="*/ 135834 h 386725"/>
              <a:gd name="connsiteX98" fmla="*/ 169088 w 407293"/>
              <a:gd name="connsiteY98" fmla="*/ 135834 h 386725"/>
              <a:gd name="connsiteX99" fmla="*/ 174157 w 407293"/>
              <a:gd name="connsiteY99" fmla="*/ 115165 h 386725"/>
              <a:gd name="connsiteX100" fmla="*/ 181041 w 407293"/>
              <a:gd name="connsiteY100" fmla="*/ 116828 h 386725"/>
              <a:gd name="connsiteX101" fmla="*/ 176381 w 407293"/>
              <a:gd name="connsiteY101" fmla="*/ 135834 h 386725"/>
              <a:gd name="connsiteX102" fmla="*/ 215762 w 407293"/>
              <a:gd name="connsiteY102" fmla="*/ 135834 h 386725"/>
              <a:gd name="connsiteX103" fmla="*/ 220831 w 407293"/>
              <a:gd name="connsiteY103" fmla="*/ 115165 h 386725"/>
              <a:gd name="connsiteX104" fmla="*/ 227742 w 407293"/>
              <a:gd name="connsiteY104" fmla="*/ 116828 h 386725"/>
              <a:gd name="connsiteX105" fmla="*/ 223082 w 407293"/>
              <a:gd name="connsiteY105" fmla="*/ 135834 h 386725"/>
              <a:gd name="connsiteX106" fmla="*/ 262463 w 407293"/>
              <a:gd name="connsiteY106" fmla="*/ 135834 h 386725"/>
              <a:gd name="connsiteX107" fmla="*/ 267533 w 407293"/>
              <a:gd name="connsiteY107" fmla="*/ 115165 h 386725"/>
              <a:gd name="connsiteX108" fmla="*/ 274416 w 407293"/>
              <a:gd name="connsiteY108" fmla="*/ 116828 h 386725"/>
              <a:gd name="connsiteX109" fmla="*/ 269756 w 407293"/>
              <a:gd name="connsiteY109" fmla="*/ 135834 h 386725"/>
              <a:gd name="connsiteX110" fmla="*/ 281478 w 407293"/>
              <a:gd name="connsiteY110" fmla="*/ 135834 h 386725"/>
              <a:gd name="connsiteX111" fmla="*/ 281478 w 407293"/>
              <a:gd name="connsiteY111" fmla="*/ 142940 h 386725"/>
              <a:gd name="connsiteX112" fmla="*/ 267986 w 407293"/>
              <a:gd name="connsiteY112" fmla="*/ 142940 h 386725"/>
              <a:gd name="connsiteX113" fmla="*/ 257829 w 407293"/>
              <a:gd name="connsiteY113" fmla="*/ 184385 h 386725"/>
              <a:gd name="connsiteX114" fmla="*/ 269454 w 407293"/>
              <a:gd name="connsiteY114" fmla="*/ 184385 h 386725"/>
              <a:gd name="connsiteX115" fmla="*/ 269454 w 407293"/>
              <a:gd name="connsiteY115" fmla="*/ 191491 h 386725"/>
              <a:gd name="connsiteX116" fmla="*/ 256095 w 407293"/>
              <a:gd name="connsiteY116" fmla="*/ 191491 h 386725"/>
              <a:gd name="connsiteX117" fmla="*/ 245938 w 407293"/>
              <a:gd name="connsiteY117" fmla="*/ 232935 h 386725"/>
              <a:gd name="connsiteX118" fmla="*/ 257483 w 407293"/>
              <a:gd name="connsiteY118" fmla="*/ 232935 h 386725"/>
              <a:gd name="connsiteX119" fmla="*/ 257483 w 407293"/>
              <a:gd name="connsiteY119" fmla="*/ 240041 h 386725"/>
              <a:gd name="connsiteX120" fmla="*/ 244195 w 407293"/>
              <a:gd name="connsiteY120" fmla="*/ 240041 h 386725"/>
              <a:gd name="connsiteX121" fmla="*/ 239126 w 407293"/>
              <a:gd name="connsiteY121" fmla="*/ 260711 h 386725"/>
              <a:gd name="connsiteX122" fmla="*/ 232215 w 407293"/>
              <a:gd name="connsiteY122" fmla="*/ 259047 h 386725"/>
              <a:gd name="connsiteX123" fmla="*/ 236876 w 407293"/>
              <a:gd name="connsiteY123" fmla="*/ 240041 h 386725"/>
              <a:gd name="connsiteX124" fmla="*/ 197494 w 407293"/>
              <a:gd name="connsiteY124" fmla="*/ 240041 h 386725"/>
              <a:gd name="connsiteX125" fmla="*/ 192425 w 407293"/>
              <a:gd name="connsiteY125" fmla="*/ 260711 h 386725"/>
              <a:gd name="connsiteX126" fmla="*/ 185541 w 407293"/>
              <a:gd name="connsiteY126" fmla="*/ 259047 h 386725"/>
              <a:gd name="connsiteX127" fmla="*/ 190184 w 407293"/>
              <a:gd name="connsiteY127" fmla="*/ 240041 h 386725"/>
              <a:gd name="connsiteX128" fmla="*/ 150829 w 407293"/>
              <a:gd name="connsiteY128" fmla="*/ 240041 h 386725"/>
              <a:gd name="connsiteX129" fmla="*/ 145733 w 407293"/>
              <a:gd name="connsiteY129" fmla="*/ 260711 h 386725"/>
              <a:gd name="connsiteX130" fmla="*/ 138849 w 407293"/>
              <a:gd name="connsiteY130" fmla="*/ 259047 h 386725"/>
              <a:gd name="connsiteX131" fmla="*/ 143509 w 407293"/>
              <a:gd name="connsiteY131" fmla="*/ 240041 h 386725"/>
              <a:gd name="connsiteX132" fmla="*/ 104128 w 407293"/>
              <a:gd name="connsiteY132" fmla="*/ 240041 h 386725"/>
              <a:gd name="connsiteX133" fmla="*/ 99058 w 407293"/>
              <a:gd name="connsiteY133" fmla="*/ 260711 h 386725"/>
              <a:gd name="connsiteX134" fmla="*/ 92175 w 407293"/>
              <a:gd name="connsiteY134" fmla="*/ 259047 h 386725"/>
              <a:gd name="connsiteX135" fmla="*/ 96817 w 407293"/>
              <a:gd name="connsiteY135" fmla="*/ 240041 h 386725"/>
              <a:gd name="connsiteX136" fmla="*/ 57471 w 407293"/>
              <a:gd name="connsiteY136" fmla="*/ 240041 h 386725"/>
              <a:gd name="connsiteX137" fmla="*/ 52375 w 407293"/>
              <a:gd name="connsiteY137" fmla="*/ 260711 h 386725"/>
              <a:gd name="connsiteX138" fmla="*/ 45491 w 407293"/>
              <a:gd name="connsiteY138" fmla="*/ 259047 h 386725"/>
              <a:gd name="connsiteX139" fmla="*/ 50152 w 407293"/>
              <a:gd name="connsiteY139" fmla="*/ 240041 h 386725"/>
              <a:gd name="connsiteX140" fmla="*/ 38652 w 407293"/>
              <a:gd name="connsiteY140" fmla="*/ 240041 h 386725"/>
              <a:gd name="connsiteX141" fmla="*/ 38652 w 407293"/>
              <a:gd name="connsiteY141" fmla="*/ 232935 h 386725"/>
              <a:gd name="connsiteX142" fmla="*/ 51886 w 407293"/>
              <a:gd name="connsiteY142" fmla="*/ 232935 h 386725"/>
              <a:gd name="connsiteX143" fmla="*/ 62043 w 407293"/>
              <a:gd name="connsiteY143" fmla="*/ 191491 h 386725"/>
              <a:gd name="connsiteX144" fmla="*/ 50650 w 407293"/>
              <a:gd name="connsiteY144" fmla="*/ 191491 h 386725"/>
              <a:gd name="connsiteX145" fmla="*/ 50650 w 407293"/>
              <a:gd name="connsiteY145" fmla="*/ 184385 h 386725"/>
              <a:gd name="connsiteX146" fmla="*/ 63786 w 407293"/>
              <a:gd name="connsiteY146" fmla="*/ 184385 h 386725"/>
              <a:gd name="connsiteX147" fmla="*/ 73943 w 407293"/>
              <a:gd name="connsiteY147" fmla="*/ 142940 h 386725"/>
              <a:gd name="connsiteX148" fmla="*/ 62621 w 407293"/>
              <a:gd name="connsiteY148" fmla="*/ 142940 h 386725"/>
              <a:gd name="connsiteX149" fmla="*/ 62621 w 407293"/>
              <a:gd name="connsiteY149" fmla="*/ 135834 h 386725"/>
              <a:gd name="connsiteX150" fmla="*/ 75704 w 407293"/>
              <a:gd name="connsiteY150" fmla="*/ 135834 h 386725"/>
              <a:gd name="connsiteX151" fmla="*/ 80773 w 407293"/>
              <a:gd name="connsiteY151" fmla="*/ 115165 h 386725"/>
              <a:gd name="connsiteX152" fmla="*/ 87657 w 407293"/>
              <a:gd name="connsiteY152" fmla="*/ 116828 h 386725"/>
              <a:gd name="connsiteX153" fmla="*/ 82996 w 407293"/>
              <a:gd name="connsiteY153" fmla="*/ 135834 h 386725"/>
              <a:gd name="connsiteX154" fmla="*/ 122378 w 407293"/>
              <a:gd name="connsiteY154" fmla="*/ 135834 h 386725"/>
              <a:gd name="connsiteX155" fmla="*/ 127456 w 407293"/>
              <a:gd name="connsiteY155" fmla="*/ 115165 h 386725"/>
              <a:gd name="connsiteX156" fmla="*/ 127963 w 407293"/>
              <a:gd name="connsiteY156" fmla="*/ 142949 h 386725"/>
              <a:gd name="connsiteX157" fmla="*/ 117806 w 407293"/>
              <a:gd name="connsiteY157" fmla="*/ 184393 h 386725"/>
              <a:gd name="connsiteX158" fmla="*/ 157161 w 407293"/>
              <a:gd name="connsiteY158" fmla="*/ 184393 h 386725"/>
              <a:gd name="connsiteX159" fmla="*/ 167318 w 407293"/>
              <a:gd name="connsiteY159" fmla="*/ 142949 h 386725"/>
              <a:gd name="connsiteX160" fmla="*/ 127963 w 407293"/>
              <a:gd name="connsiteY160" fmla="*/ 142949 h 386725"/>
              <a:gd name="connsiteX161" fmla="*/ 116037 w 407293"/>
              <a:gd name="connsiteY161" fmla="*/ 191508 h 386725"/>
              <a:gd name="connsiteX162" fmla="*/ 105880 w 407293"/>
              <a:gd name="connsiteY162" fmla="*/ 232953 h 386725"/>
              <a:gd name="connsiteX163" fmla="*/ 145261 w 407293"/>
              <a:gd name="connsiteY163" fmla="*/ 232953 h 386725"/>
              <a:gd name="connsiteX164" fmla="*/ 155418 w 407293"/>
              <a:gd name="connsiteY164" fmla="*/ 191508 h 386725"/>
              <a:gd name="connsiteX165" fmla="*/ 116037 w 407293"/>
              <a:gd name="connsiteY165" fmla="*/ 191508 h 386725"/>
              <a:gd name="connsiteX166" fmla="*/ 98596 w 407293"/>
              <a:gd name="connsiteY166" fmla="*/ 232953 h 386725"/>
              <a:gd name="connsiteX167" fmla="*/ 108753 w 407293"/>
              <a:gd name="connsiteY167" fmla="*/ 191508 h 386725"/>
              <a:gd name="connsiteX168" fmla="*/ 69371 w 407293"/>
              <a:gd name="connsiteY168" fmla="*/ 191508 h 386725"/>
              <a:gd name="connsiteX169" fmla="*/ 59215 w 407293"/>
              <a:gd name="connsiteY169" fmla="*/ 232953 h 386725"/>
              <a:gd name="connsiteX170" fmla="*/ 98596 w 407293"/>
              <a:gd name="connsiteY170" fmla="*/ 232953 h 386725"/>
              <a:gd name="connsiteX171" fmla="*/ 110496 w 407293"/>
              <a:gd name="connsiteY171" fmla="*/ 184393 h 386725"/>
              <a:gd name="connsiteX172" fmla="*/ 120652 w 407293"/>
              <a:gd name="connsiteY172" fmla="*/ 142949 h 386725"/>
              <a:gd name="connsiteX173" fmla="*/ 81271 w 407293"/>
              <a:gd name="connsiteY173" fmla="*/ 142949 h 386725"/>
              <a:gd name="connsiteX174" fmla="*/ 71114 w 407293"/>
              <a:gd name="connsiteY174" fmla="*/ 184393 h 386725"/>
              <a:gd name="connsiteX175" fmla="*/ 110496 w 407293"/>
              <a:gd name="connsiteY175" fmla="*/ 184393 h 386725"/>
              <a:gd name="connsiteX176" fmla="*/ 260693 w 407293"/>
              <a:gd name="connsiteY176" fmla="*/ 142949 h 386725"/>
              <a:gd name="connsiteX177" fmla="*/ 221312 w 407293"/>
              <a:gd name="connsiteY177" fmla="*/ 142949 h 386725"/>
              <a:gd name="connsiteX178" fmla="*/ 211155 w 407293"/>
              <a:gd name="connsiteY178" fmla="*/ 184393 h 386725"/>
              <a:gd name="connsiteX179" fmla="*/ 250510 w 407293"/>
              <a:gd name="connsiteY179" fmla="*/ 184393 h 386725"/>
              <a:gd name="connsiteX180" fmla="*/ 260693 w 407293"/>
              <a:gd name="connsiteY180" fmla="*/ 142949 h 386725"/>
              <a:gd name="connsiteX181" fmla="*/ 214010 w 407293"/>
              <a:gd name="connsiteY181" fmla="*/ 142949 h 386725"/>
              <a:gd name="connsiteX182" fmla="*/ 174629 w 407293"/>
              <a:gd name="connsiteY182" fmla="*/ 142949 h 386725"/>
              <a:gd name="connsiteX183" fmla="*/ 164472 w 407293"/>
              <a:gd name="connsiteY183" fmla="*/ 184393 h 386725"/>
              <a:gd name="connsiteX184" fmla="*/ 203853 w 407293"/>
              <a:gd name="connsiteY184" fmla="*/ 184393 h 386725"/>
              <a:gd name="connsiteX185" fmla="*/ 214010 w 407293"/>
              <a:gd name="connsiteY185" fmla="*/ 142949 h 386725"/>
              <a:gd name="connsiteX186" fmla="*/ 152572 w 407293"/>
              <a:gd name="connsiteY186" fmla="*/ 232953 h 386725"/>
              <a:gd name="connsiteX187" fmla="*/ 191953 w 407293"/>
              <a:gd name="connsiteY187" fmla="*/ 232953 h 386725"/>
              <a:gd name="connsiteX188" fmla="*/ 202110 w 407293"/>
              <a:gd name="connsiteY188" fmla="*/ 191508 h 386725"/>
              <a:gd name="connsiteX189" fmla="*/ 162729 w 407293"/>
              <a:gd name="connsiteY189" fmla="*/ 191508 h 386725"/>
              <a:gd name="connsiteX190" fmla="*/ 152572 w 407293"/>
              <a:gd name="connsiteY190" fmla="*/ 232953 h 386725"/>
              <a:gd name="connsiteX191" fmla="*/ 199229 w 407293"/>
              <a:gd name="connsiteY191" fmla="*/ 232953 h 386725"/>
              <a:gd name="connsiteX192" fmla="*/ 238610 w 407293"/>
              <a:gd name="connsiteY192" fmla="*/ 232953 h 386725"/>
              <a:gd name="connsiteX193" fmla="*/ 248767 w 407293"/>
              <a:gd name="connsiteY193" fmla="*/ 191508 h 386725"/>
              <a:gd name="connsiteX194" fmla="*/ 209385 w 407293"/>
              <a:gd name="connsiteY194" fmla="*/ 191508 h 386725"/>
              <a:gd name="connsiteX195" fmla="*/ 199229 w 407293"/>
              <a:gd name="connsiteY195" fmla="*/ 232953 h 386725"/>
              <a:gd name="connsiteX196" fmla="*/ 250590 w 407293"/>
              <a:gd name="connsiteY196" fmla="*/ 92379 h 386725"/>
              <a:gd name="connsiteX197" fmla="*/ 268164 w 407293"/>
              <a:gd name="connsiteY197" fmla="*/ 92379 h 386725"/>
              <a:gd name="connsiteX198" fmla="*/ 304868 w 407293"/>
              <a:gd name="connsiteY198" fmla="*/ 47706 h 386725"/>
              <a:gd name="connsiteX199" fmla="*/ 339385 w 407293"/>
              <a:gd name="connsiteY199" fmla="*/ 54340 h 386725"/>
              <a:gd name="connsiteX200" fmla="*/ 359129 w 407293"/>
              <a:gd name="connsiteY200" fmla="*/ 83458 h 386725"/>
              <a:gd name="connsiteX201" fmla="*/ 352494 w 407293"/>
              <a:gd name="connsiteY201" fmla="*/ 117975 h 386725"/>
              <a:gd name="connsiteX202" fmla="*/ 306131 w 407293"/>
              <a:gd name="connsiteY202" fmla="*/ 137968 h 386725"/>
              <a:gd name="connsiteX203" fmla="*/ 301062 w 407293"/>
              <a:gd name="connsiteY203" fmla="*/ 159678 h 386725"/>
              <a:gd name="connsiteX204" fmla="*/ 301596 w 407293"/>
              <a:gd name="connsiteY204" fmla="*/ 161670 h 386725"/>
              <a:gd name="connsiteX205" fmla="*/ 303107 w 407293"/>
              <a:gd name="connsiteY205" fmla="*/ 174299 h 386725"/>
              <a:gd name="connsiteX206" fmla="*/ 306816 w 407293"/>
              <a:gd name="connsiteY206" fmla="*/ 165503 h 386725"/>
              <a:gd name="connsiteX207" fmla="*/ 349622 w 407293"/>
              <a:gd name="connsiteY207" fmla="*/ 156707 h 386725"/>
              <a:gd name="connsiteX208" fmla="*/ 356479 w 407293"/>
              <a:gd name="connsiteY208" fmla="*/ 163315 h 386725"/>
              <a:gd name="connsiteX209" fmla="*/ 353677 w 407293"/>
              <a:gd name="connsiteY209" fmla="*/ 154190 h 386725"/>
              <a:gd name="connsiteX210" fmla="*/ 380776 w 407293"/>
              <a:gd name="connsiteY210" fmla="*/ 119932 h 386725"/>
              <a:gd name="connsiteX211" fmla="*/ 390284 w 407293"/>
              <a:gd name="connsiteY211" fmla="*/ 120590 h 386725"/>
              <a:gd name="connsiteX212" fmla="*/ 382288 w 407293"/>
              <a:gd name="connsiteY212" fmla="*/ 115423 h 386725"/>
              <a:gd name="connsiteX213" fmla="*/ 381052 w 407293"/>
              <a:gd name="connsiteY213" fmla="*/ 71754 h 386725"/>
              <a:gd name="connsiteX214" fmla="*/ 388745 w 407293"/>
              <a:gd name="connsiteY214" fmla="*/ 66133 h 386725"/>
              <a:gd name="connsiteX215" fmla="*/ 379265 w 407293"/>
              <a:gd name="connsiteY215" fmla="*/ 67316 h 386725"/>
              <a:gd name="connsiteX216" fmla="*/ 350244 w 407293"/>
              <a:gd name="connsiteY216" fmla="*/ 34667 h 386725"/>
              <a:gd name="connsiteX217" fmla="*/ 352539 w 407293"/>
              <a:gd name="connsiteY217" fmla="*/ 25418 h 386725"/>
              <a:gd name="connsiteX218" fmla="*/ 346055 w 407293"/>
              <a:gd name="connsiteY218" fmla="*/ 32399 h 386725"/>
              <a:gd name="connsiteX219" fmla="*/ 302823 w 407293"/>
              <a:gd name="connsiteY219" fmla="*/ 26049 h 386725"/>
              <a:gd name="connsiteX220" fmla="*/ 298634 w 407293"/>
              <a:gd name="connsiteY220" fmla="*/ 17476 h 386725"/>
              <a:gd name="connsiteX221" fmla="*/ 298154 w 407293"/>
              <a:gd name="connsiteY221" fmla="*/ 27001 h 386725"/>
              <a:gd name="connsiteX222" fmla="*/ 260942 w 407293"/>
              <a:gd name="connsiteY222" fmla="*/ 49920 h 386725"/>
              <a:gd name="connsiteX223" fmla="*/ 252244 w 407293"/>
              <a:gd name="connsiteY223" fmla="*/ 46060 h 386725"/>
              <a:gd name="connsiteX224" fmla="*/ 257989 w 407293"/>
              <a:gd name="connsiteY224" fmla="*/ 53647 h 386725"/>
              <a:gd name="connsiteX225" fmla="*/ 250590 w 407293"/>
              <a:gd name="connsiteY225" fmla="*/ 92379 h 386725"/>
              <a:gd name="connsiteX226" fmla="*/ 250590 w 407293"/>
              <a:gd name="connsiteY226" fmla="*/ 92379 h 386725"/>
              <a:gd name="connsiteX227" fmla="*/ 275270 w 407293"/>
              <a:gd name="connsiteY227" fmla="*/ 92379 h 386725"/>
              <a:gd name="connsiteX228" fmla="*/ 312330 w 407293"/>
              <a:gd name="connsiteY228" fmla="*/ 92379 h 386725"/>
              <a:gd name="connsiteX229" fmla="*/ 315737 w 407293"/>
              <a:gd name="connsiteY229" fmla="*/ 96941 h 386725"/>
              <a:gd name="connsiteX230" fmla="*/ 307768 w 407293"/>
              <a:gd name="connsiteY230" fmla="*/ 131049 h 386725"/>
              <a:gd name="connsiteX231" fmla="*/ 346571 w 407293"/>
              <a:gd name="connsiteY231" fmla="*/ 114080 h 386725"/>
              <a:gd name="connsiteX232" fmla="*/ 335507 w 407293"/>
              <a:gd name="connsiteY232" fmla="*/ 60255 h 386725"/>
              <a:gd name="connsiteX233" fmla="*/ 283123 w 407293"/>
              <a:gd name="connsiteY233" fmla="*/ 69308 h 386725"/>
              <a:gd name="connsiteX234" fmla="*/ 275270 w 407293"/>
              <a:gd name="connsiteY234" fmla="*/ 92379 h 386725"/>
              <a:gd name="connsiteX235" fmla="*/ 275270 w 407293"/>
              <a:gd name="connsiteY235" fmla="*/ 92379 h 386725"/>
              <a:gd name="connsiteX236" fmla="*/ 236947 w 407293"/>
              <a:gd name="connsiteY236" fmla="*/ 283496 h 386725"/>
              <a:gd name="connsiteX237" fmla="*/ 200572 w 407293"/>
              <a:gd name="connsiteY237" fmla="*/ 283496 h 386725"/>
              <a:gd name="connsiteX238" fmla="*/ 200572 w 407293"/>
              <a:gd name="connsiteY238" fmla="*/ 332225 h 386725"/>
              <a:gd name="connsiteX239" fmla="*/ 236947 w 407293"/>
              <a:gd name="connsiteY239" fmla="*/ 332225 h 386725"/>
              <a:gd name="connsiteX240" fmla="*/ 236947 w 407293"/>
              <a:gd name="connsiteY240" fmla="*/ 283496 h 386725"/>
              <a:gd name="connsiteX241" fmla="*/ 80293 w 407293"/>
              <a:gd name="connsiteY241" fmla="*/ 283496 h 386725"/>
              <a:gd name="connsiteX242" fmla="*/ 43917 w 407293"/>
              <a:gd name="connsiteY242" fmla="*/ 283496 h 386725"/>
              <a:gd name="connsiteX243" fmla="*/ 43917 w 407293"/>
              <a:gd name="connsiteY243" fmla="*/ 332225 h 386725"/>
              <a:gd name="connsiteX244" fmla="*/ 80293 w 407293"/>
              <a:gd name="connsiteY244" fmla="*/ 332225 h 386725"/>
              <a:gd name="connsiteX245" fmla="*/ 80293 w 407293"/>
              <a:gd name="connsiteY245" fmla="*/ 283496 h 386725"/>
              <a:gd name="connsiteX246" fmla="*/ 307839 w 407293"/>
              <a:gd name="connsiteY246" fmla="*/ 99485 h 386725"/>
              <a:gd name="connsiteX247" fmla="*/ 53692 w 407293"/>
              <a:gd name="connsiteY247" fmla="*/ 99485 h 386725"/>
              <a:gd name="connsiteX248" fmla="*/ 12273 w 407293"/>
              <a:gd name="connsiteY248" fmla="*/ 276390 h 386725"/>
              <a:gd name="connsiteX249" fmla="*/ 266421 w 407293"/>
              <a:gd name="connsiteY249" fmla="*/ 276390 h 386725"/>
              <a:gd name="connsiteX250" fmla="*/ 307839 w 407293"/>
              <a:gd name="connsiteY250" fmla="*/ 99485 h 386725"/>
              <a:gd name="connsiteX251" fmla="*/ 32284 w 407293"/>
              <a:gd name="connsiteY251" fmla="*/ 353837 h 386725"/>
              <a:gd name="connsiteX252" fmla="*/ 91881 w 407293"/>
              <a:gd name="connsiteY252" fmla="*/ 353837 h 386725"/>
              <a:gd name="connsiteX253" fmla="*/ 93722 w 407293"/>
              <a:gd name="connsiteY253" fmla="*/ 351996 h 386725"/>
              <a:gd name="connsiteX254" fmla="*/ 93722 w 407293"/>
              <a:gd name="connsiteY254" fmla="*/ 341181 h 386725"/>
              <a:gd name="connsiteX255" fmla="*/ 91881 w 407293"/>
              <a:gd name="connsiteY255" fmla="*/ 339340 h 386725"/>
              <a:gd name="connsiteX256" fmla="*/ 32284 w 407293"/>
              <a:gd name="connsiteY256" fmla="*/ 339340 h 386725"/>
              <a:gd name="connsiteX257" fmla="*/ 30443 w 407293"/>
              <a:gd name="connsiteY257" fmla="*/ 341181 h 386725"/>
              <a:gd name="connsiteX258" fmla="*/ 30443 w 407293"/>
              <a:gd name="connsiteY258" fmla="*/ 351996 h 386725"/>
              <a:gd name="connsiteX259" fmla="*/ 32284 w 407293"/>
              <a:gd name="connsiteY259" fmla="*/ 353837 h 386725"/>
              <a:gd name="connsiteX260" fmla="*/ 32284 w 407293"/>
              <a:gd name="connsiteY260" fmla="*/ 353837 h 38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407293" h="386725">
                <a:moveTo>
                  <a:pt x="8947" y="358044"/>
                </a:moveTo>
                <a:lnTo>
                  <a:pt x="25712" y="358044"/>
                </a:lnTo>
                <a:cubicBezTo>
                  <a:pt x="24253" y="356452"/>
                  <a:pt x="23346" y="354308"/>
                  <a:pt x="23346" y="351996"/>
                </a:cubicBezTo>
                <a:lnTo>
                  <a:pt x="23346" y="341181"/>
                </a:lnTo>
                <a:cubicBezTo>
                  <a:pt x="23346" y="336263"/>
                  <a:pt x="27384" y="332234"/>
                  <a:pt x="32293" y="332234"/>
                </a:cubicBezTo>
                <a:lnTo>
                  <a:pt x="36802" y="332234"/>
                </a:lnTo>
                <a:lnTo>
                  <a:pt x="36802" y="283505"/>
                </a:lnTo>
                <a:lnTo>
                  <a:pt x="7782" y="283505"/>
                </a:lnTo>
                <a:cubicBezTo>
                  <a:pt x="5514" y="283505"/>
                  <a:pt x="3726" y="281388"/>
                  <a:pt x="4376" y="278969"/>
                </a:cubicBezTo>
                <a:lnTo>
                  <a:pt x="47413" y="95136"/>
                </a:lnTo>
                <a:cubicBezTo>
                  <a:pt x="47795" y="93499"/>
                  <a:pt x="49254" y="92388"/>
                  <a:pt x="50863" y="92388"/>
                </a:cubicBezTo>
                <a:lnTo>
                  <a:pt x="50863" y="92388"/>
                </a:lnTo>
                <a:lnTo>
                  <a:pt x="228098" y="92388"/>
                </a:lnTo>
                <a:lnTo>
                  <a:pt x="242265" y="88306"/>
                </a:lnTo>
                <a:cubicBezTo>
                  <a:pt x="255428" y="84499"/>
                  <a:pt x="260622" y="68864"/>
                  <a:pt x="252324" y="57925"/>
                </a:cubicBezTo>
                <a:lnTo>
                  <a:pt x="238281" y="39354"/>
                </a:lnTo>
                <a:cubicBezTo>
                  <a:pt x="236066" y="36455"/>
                  <a:pt x="239215" y="32524"/>
                  <a:pt x="242541" y="33983"/>
                </a:cubicBezTo>
                <a:lnTo>
                  <a:pt x="263815" y="43383"/>
                </a:lnTo>
                <a:cubicBezTo>
                  <a:pt x="276346" y="48933"/>
                  <a:pt x="290389" y="40306"/>
                  <a:pt x="291065" y="26619"/>
                </a:cubicBezTo>
                <a:lnTo>
                  <a:pt x="292204" y="3370"/>
                </a:lnTo>
                <a:cubicBezTo>
                  <a:pt x="292382" y="-258"/>
                  <a:pt x="297398" y="-1397"/>
                  <a:pt x="299034" y="2161"/>
                </a:cubicBezTo>
                <a:lnTo>
                  <a:pt x="309191" y="22883"/>
                </a:lnTo>
                <a:cubicBezTo>
                  <a:pt x="315194" y="35183"/>
                  <a:pt x="331523" y="37558"/>
                  <a:pt x="340826" y="27526"/>
                </a:cubicBezTo>
                <a:lnTo>
                  <a:pt x="356657" y="10459"/>
                </a:lnTo>
                <a:cubicBezTo>
                  <a:pt x="359156" y="7791"/>
                  <a:pt x="363612" y="10183"/>
                  <a:pt x="362678" y="13812"/>
                </a:cubicBezTo>
                <a:lnTo>
                  <a:pt x="357110" y="36322"/>
                </a:lnTo>
                <a:cubicBezTo>
                  <a:pt x="353828" y="49636"/>
                  <a:pt x="364803" y="61936"/>
                  <a:pt x="378384" y="60219"/>
                </a:cubicBezTo>
                <a:lnTo>
                  <a:pt x="401481" y="57320"/>
                </a:lnTo>
                <a:cubicBezTo>
                  <a:pt x="405065" y="56893"/>
                  <a:pt x="407155" y="61660"/>
                  <a:pt x="403722" y="63901"/>
                </a:cubicBezTo>
                <a:lnTo>
                  <a:pt x="385197" y="77437"/>
                </a:lnTo>
                <a:cubicBezTo>
                  <a:pt x="374151" y="85477"/>
                  <a:pt x="374631" y="101993"/>
                  <a:pt x="386104" y="109401"/>
                </a:cubicBezTo>
                <a:lnTo>
                  <a:pt x="405670" y="122031"/>
                </a:lnTo>
                <a:cubicBezTo>
                  <a:pt x="408747" y="124023"/>
                  <a:pt x="407129" y="128816"/>
                  <a:pt x="403500" y="128559"/>
                </a:cubicBezTo>
                <a:lnTo>
                  <a:pt x="380278" y="126993"/>
                </a:lnTo>
                <a:cubicBezTo>
                  <a:pt x="366618" y="126059"/>
                  <a:pt x="356381" y="138964"/>
                  <a:pt x="360436" y="152074"/>
                </a:cubicBezTo>
                <a:lnTo>
                  <a:pt x="367294" y="174308"/>
                </a:lnTo>
                <a:cubicBezTo>
                  <a:pt x="368352" y="177759"/>
                  <a:pt x="364092" y="180436"/>
                  <a:pt x="361441" y="177892"/>
                </a:cubicBezTo>
                <a:cubicBezTo>
                  <a:pt x="355821" y="172600"/>
                  <a:pt x="350244" y="167148"/>
                  <a:pt x="344677" y="161786"/>
                </a:cubicBezTo>
                <a:cubicBezTo>
                  <a:pt x="334796" y="152278"/>
                  <a:pt x="318636" y="155613"/>
                  <a:pt x="313317" y="168216"/>
                </a:cubicBezTo>
                <a:lnTo>
                  <a:pt x="304290" y="189667"/>
                </a:lnTo>
                <a:cubicBezTo>
                  <a:pt x="302876" y="193047"/>
                  <a:pt x="297887" y="192291"/>
                  <a:pt x="297504" y="188680"/>
                </a:cubicBezTo>
                <a:lnTo>
                  <a:pt x="297478" y="188680"/>
                </a:lnTo>
                <a:lnTo>
                  <a:pt x="296473" y="179102"/>
                </a:lnTo>
                <a:lnTo>
                  <a:pt x="272673" y="280721"/>
                </a:lnTo>
                <a:cubicBezTo>
                  <a:pt x="272291" y="282358"/>
                  <a:pt x="270832" y="283470"/>
                  <a:pt x="269222" y="283470"/>
                </a:cubicBezTo>
                <a:lnTo>
                  <a:pt x="269222" y="283470"/>
                </a:lnTo>
                <a:lnTo>
                  <a:pt x="244035" y="283470"/>
                </a:lnTo>
                <a:lnTo>
                  <a:pt x="244035" y="332198"/>
                </a:lnTo>
                <a:cubicBezTo>
                  <a:pt x="248295" y="332198"/>
                  <a:pt x="251702" y="331665"/>
                  <a:pt x="254850" y="334822"/>
                </a:cubicBezTo>
                <a:cubicBezTo>
                  <a:pt x="256486" y="336458"/>
                  <a:pt x="257500" y="338682"/>
                  <a:pt x="257500" y="341154"/>
                </a:cubicBezTo>
                <a:lnTo>
                  <a:pt x="257500" y="351969"/>
                </a:lnTo>
                <a:cubicBezTo>
                  <a:pt x="257500" y="354290"/>
                  <a:pt x="256593" y="356434"/>
                  <a:pt x="255135" y="358017"/>
                </a:cubicBezTo>
                <a:lnTo>
                  <a:pt x="271899" y="358017"/>
                </a:lnTo>
                <a:cubicBezTo>
                  <a:pt x="276818" y="358017"/>
                  <a:pt x="280846" y="362055"/>
                  <a:pt x="280846" y="366964"/>
                </a:cubicBezTo>
                <a:lnTo>
                  <a:pt x="280846" y="377779"/>
                </a:lnTo>
                <a:cubicBezTo>
                  <a:pt x="280846" y="382670"/>
                  <a:pt x="276809" y="386726"/>
                  <a:pt x="271899" y="386726"/>
                </a:cubicBezTo>
                <a:lnTo>
                  <a:pt x="8947" y="386726"/>
                </a:lnTo>
                <a:cubicBezTo>
                  <a:pt x="4029" y="386726"/>
                  <a:pt x="0" y="382670"/>
                  <a:pt x="0" y="377779"/>
                </a:cubicBezTo>
                <a:lnTo>
                  <a:pt x="0" y="366964"/>
                </a:lnTo>
                <a:cubicBezTo>
                  <a:pt x="-9" y="362081"/>
                  <a:pt x="4029" y="358044"/>
                  <a:pt x="8947" y="358044"/>
                </a:cubicBezTo>
                <a:lnTo>
                  <a:pt x="8947" y="358044"/>
                </a:lnTo>
                <a:close/>
                <a:moveTo>
                  <a:pt x="98463" y="358044"/>
                </a:moveTo>
                <a:lnTo>
                  <a:pt x="182366" y="358044"/>
                </a:lnTo>
                <a:cubicBezTo>
                  <a:pt x="180907" y="356452"/>
                  <a:pt x="180000" y="354308"/>
                  <a:pt x="180000" y="351996"/>
                </a:cubicBezTo>
                <a:lnTo>
                  <a:pt x="180000" y="341181"/>
                </a:lnTo>
                <a:cubicBezTo>
                  <a:pt x="180000" y="336263"/>
                  <a:pt x="184038" y="332234"/>
                  <a:pt x="188947" y="332234"/>
                </a:cubicBezTo>
                <a:lnTo>
                  <a:pt x="193457" y="332234"/>
                </a:lnTo>
                <a:lnTo>
                  <a:pt x="193457" y="283505"/>
                </a:lnTo>
                <a:lnTo>
                  <a:pt x="87399" y="283505"/>
                </a:lnTo>
                <a:lnTo>
                  <a:pt x="87399" y="332234"/>
                </a:lnTo>
                <a:cubicBezTo>
                  <a:pt x="91659" y="332234"/>
                  <a:pt x="95065" y="331700"/>
                  <a:pt x="98214" y="334858"/>
                </a:cubicBezTo>
                <a:cubicBezTo>
                  <a:pt x="99850" y="336494"/>
                  <a:pt x="100837" y="338718"/>
                  <a:pt x="100837" y="341190"/>
                </a:cubicBezTo>
                <a:lnTo>
                  <a:pt x="100837" y="352005"/>
                </a:lnTo>
                <a:cubicBezTo>
                  <a:pt x="100837" y="354317"/>
                  <a:pt x="99957" y="356434"/>
                  <a:pt x="98463" y="358044"/>
                </a:cubicBezTo>
                <a:lnTo>
                  <a:pt x="98463" y="358044"/>
                </a:lnTo>
                <a:close/>
                <a:moveTo>
                  <a:pt x="271917" y="365159"/>
                </a:moveTo>
                <a:lnTo>
                  <a:pt x="8947" y="365159"/>
                </a:lnTo>
                <a:cubicBezTo>
                  <a:pt x="7915" y="365159"/>
                  <a:pt x="7106" y="365968"/>
                  <a:pt x="7106" y="367000"/>
                </a:cubicBezTo>
                <a:lnTo>
                  <a:pt x="7106" y="377814"/>
                </a:lnTo>
                <a:cubicBezTo>
                  <a:pt x="7106" y="378819"/>
                  <a:pt x="7915" y="379629"/>
                  <a:pt x="8947" y="379629"/>
                </a:cubicBezTo>
                <a:lnTo>
                  <a:pt x="271917" y="379629"/>
                </a:lnTo>
                <a:cubicBezTo>
                  <a:pt x="272922" y="379629"/>
                  <a:pt x="273758" y="378819"/>
                  <a:pt x="273758" y="377814"/>
                </a:cubicBezTo>
                <a:lnTo>
                  <a:pt x="273758" y="367000"/>
                </a:lnTo>
                <a:cubicBezTo>
                  <a:pt x="273758" y="365959"/>
                  <a:pt x="272922" y="365159"/>
                  <a:pt x="271917" y="365159"/>
                </a:cubicBezTo>
                <a:lnTo>
                  <a:pt x="271917" y="365159"/>
                </a:lnTo>
                <a:close/>
                <a:moveTo>
                  <a:pt x="188947" y="353837"/>
                </a:moveTo>
                <a:lnTo>
                  <a:pt x="248571" y="353837"/>
                </a:lnTo>
                <a:cubicBezTo>
                  <a:pt x="249558" y="353837"/>
                  <a:pt x="250385" y="353001"/>
                  <a:pt x="250385" y="351996"/>
                </a:cubicBezTo>
                <a:lnTo>
                  <a:pt x="250385" y="341181"/>
                </a:lnTo>
                <a:cubicBezTo>
                  <a:pt x="250385" y="340176"/>
                  <a:pt x="249549" y="339340"/>
                  <a:pt x="248571" y="339340"/>
                </a:cubicBezTo>
                <a:lnTo>
                  <a:pt x="188947" y="339340"/>
                </a:lnTo>
                <a:cubicBezTo>
                  <a:pt x="187942" y="339340"/>
                  <a:pt x="187106" y="340176"/>
                  <a:pt x="187106" y="341181"/>
                </a:cubicBezTo>
                <a:lnTo>
                  <a:pt x="187106" y="351996"/>
                </a:lnTo>
                <a:cubicBezTo>
                  <a:pt x="187106" y="353001"/>
                  <a:pt x="187942" y="353837"/>
                  <a:pt x="188947" y="353837"/>
                </a:cubicBezTo>
                <a:lnTo>
                  <a:pt x="188947" y="353837"/>
                </a:lnTo>
                <a:close/>
                <a:moveTo>
                  <a:pt x="127456" y="115165"/>
                </a:moveTo>
                <a:cubicBezTo>
                  <a:pt x="128568" y="110629"/>
                  <a:pt x="135452" y="112292"/>
                  <a:pt x="134367" y="116828"/>
                </a:cubicBezTo>
                <a:lnTo>
                  <a:pt x="129706" y="135834"/>
                </a:lnTo>
                <a:lnTo>
                  <a:pt x="169088" y="135834"/>
                </a:lnTo>
                <a:lnTo>
                  <a:pt x="174157" y="115165"/>
                </a:lnTo>
                <a:cubicBezTo>
                  <a:pt x="175269" y="110602"/>
                  <a:pt x="182153" y="112292"/>
                  <a:pt x="181041" y="116828"/>
                </a:cubicBezTo>
                <a:lnTo>
                  <a:pt x="176381" y="135834"/>
                </a:lnTo>
                <a:lnTo>
                  <a:pt x="215762" y="135834"/>
                </a:lnTo>
                <a:lnTo>
                  <a:pt x="220831" y="115165"/>
                </a:lnTo>
                <a:cubicBezTo>
                  <a:pt x="221943" y="110602"/>
                  <a:pt x="228827" y="112292"/>
                  <a:pt x="227742" y="116828"/>
                </a:cubicBezTo>
                <a:lnTo>
                  <a:pt x="223082" y="135834"/>
                </a:lnTo>
                <a:lnTo>
                  <a:pt x="262463" y="135834"/>
                </a:lnTo>
                <a:lnTo>
                  <a:pt x="267533" y="115165"/>
                </a:lnTo>
                <a:cubicBezTo>
                  <a:pt x="268644" y="110602"/>
                  <a:pt x="275528" y="112292"/>
                  <a:pt x="274416" y="116828"/>
                </a:cubicBezTo>
                <a:lnTo>
                  <a:pt x="269756" y="135834"/>
                </a:lnTo>
                <a:lnTo>
                  <a:pt x="281478" y="135834"/>
                </a:lnTo>
                <a:cubicBezTo>
                  <a:pt x="286138" y="135834"/>
                  <a:pt x="286138" y="142940"/>
                  <a:pt x="281478" y="142940"/>
                </a:cubicBezTo>
                <a:lnTo>
                  <a:pt x="267986" y="142940"/>
                </a:lnTo>
                <a:lnTo>
                  <a:pt x="257829" y="184385"/>
                </a:lnTo>
                <a:lnTo>
                  <a:pt x="269454" y="184385"/>
                </a:lnTo>
                <a:cubicBezTo>
                  <a:pt x="274141" y="184385"/>
                  <a:pt x="274141" y="191491"/>
                  <a:pt x="269454" y="191491"/>
                </a:cubicBezTo>
                <a:lnTo>
                  <a:pt x="256095" y="191491"/>
                </a:lnTo>
                <a:lnTo>
                  <a:pt x="245938" y="232935"/>
                </a:lnTo>
                <a:lnTo>
                  <a:pt x="257483" y="232935"/>
                </a:lnTo>
                <a:cubicBezTo>
                  <a:pt x="262170" y="232935"/>
                  <a:pt x="262170" y="240041"/>
                  <a:pt x="257483" y="240041"/>
                </a:cubicBezTo>
                <a:lnTo>
                  <a:pt x="244195" y="240041"/>
                </a:lnTo>
                <a:lnTo>
                  <a:pt x="239126" y="260711"/>
                </a:lnTo>
                <a:cubicBezTo>
                  <a:pt x="238014" y="265246"/>
                  <a:pt x="231113" y="263557"/>
                  <a:pt x="232215" y="259047"/>
                </a:cubicBezTo>
                <a:lnTo>
                  <a:pt x="236876" y="240041"/>
                </a:lnTo>
                <a:lnTo>
                  <a:pt x="197494" y="240041"/>
                </a:lnTo>
                <a:lnTo>
                  <a:pt x="192425" y="260711"/>
                </a:lnTo>
                <a:cubicBezTo>
                  <a:pt x="191313" y="265246"/>
                  <a:pt x="184429" y="263557"/>
                  <a:pt x="185541" y="259047"/>
                </a:cubicBezTo>
                <a:lnTo>
                  <a:pt x="190184" y="240041"/>
                </a:lnTo>
                <a:lnTo>
                  <a:pt x="150829" y="240041"/>
                </a:lnTo>
                <a:lnTo>
                  <a:pt x="145733" y="260711"/>
                </a:lnTo>
                <a:cubicBezTo>
                  <a:pt x="144648" y="265246"/>
                  <a:pt x="137737" y="263557"/>
                  <a:pt x="138849" y="259047"/>
                </a:cubicBezTo>
                <a:lnTo>
                  <a:pt x="143509" y="240041"/>
                </a:lnTo>
                <a:lnTo>
                  <a:pt x="104128" y="240041"/>
                </a:lnTo>
                <a:lnTo>
                  <a:pt x="99058" y="260711"/>
                </a:lnTo>
                <a:cubicBezTo>
                  <a:pt x="97947" y="265246"/>
                  <a:pt x="91063" y="263557"/>
                  <a:pt x="92175" y="259047"/>
                </a:cubicBezTo>
                <a:lnTo>
                  <a:pt x="96817" y="240041"/>
                </a:lnTo>
                <a:lnTo>
                  <a:pt x="57471" y="240041"/>
                </a:lnTo>
                <a:lnTo>
                  <a:pt x="52375" y="260711"/>
                </a:lnTo>
                <a:cubicBezTo>
                  <a:pt x="51290" y="265246"/>
                  <a:pt x="44380" y="263557"/>
                  <a:pt x="45491" y="259047"/>
                </a:cubicBezTo>
                <a:lnTo>
                  <a:pt x="50152" y="240041"/>
                </a:lnTo>
                <a:lnTo>
                  <a:pt x="38652" y="240041"/>
                </a:lnTo>
                <a:cubicBezTo>
                  <a:pt x="33992" y="240041"/>
                  <a:pt x="33992" y="232935"/>
                  <a:pt x="38652" y="232935"/>
                </a:cubicBezTo>
                <a:lnTo>
                  <a:pt x="51886" y="232935"/>
                </a:lnTo>
                <a:lnTo>
                  <a:pt x="62043" y="191491"/>
                </a:lnTo>
                <a:lnTo>
                  <a:pt x="50650" y="191491"/>
                </a:lnTo>
                <a:cubicBezTo>
                  <a:pt x="45963" y="191491"/>
                  <a:pt x="45963" y="184385"/>
                  <a:pt x="50650" y="184385"/>
                </a:cubicBezTo>
                <a:lnTo>
                  <a:pt x="63786" y="184385"/>
                </a:lnTo>
                <a:lnTo>
                  <a:pt x="73943" y="142940"/>
                </a:lnTo>
                <a:lnTo>
                  <a:pt x="62621" y="142940"/>
                </a:lnTo>
                <a:cubicBezTo>
                  <a:pt x="57934" y="142940"/>
                  <a:pt x="57934" y="135834"/>
                  <a:pt x="62621" y="135834"/>
                </a:cubicBezTo>
                <a:lnTo>
                  <a:pt x="75704" y="135834"/>
                </a:lnTo>
                <a:lnTo>
                  <a:pt x="80773" y="115165"/>
                </a:lnTo>
                <a:cubicBezTo>
                  <a:pt x="81885" y="110602"/>
                  <a:pt x="88768" y="112292"/>
                  <a:pt x="87657" y="116828"/>
                </a:cubicBezTo>
                <a:lnTo>
                  <a:pt x="82996" y="135834"/>
                </a:lnTo>
                <a:lnTo>
                  <a:pt x="122378" y="135834"/>
                </a:lnTo>
                <a:lnTo>
                  <a:pt x="127456" y="115165"/>
                </a:lnTo>
                <a:close/>
                <a:moveTo>
                  <a:pt x="127963" y="142949"/>
                </a:moveTo>
                <a:lnTo>
                  <a:pt x="117806" y="184393"/>
                </a:lnTo>
                <a:lnTo>
                  <a:pt x="157161" y="184393"/>
                </a:lnTo>
                <a:lnTo>
                  <a:pt x="167318" y="142949"/>
                </a:lnTo>
                <a:lnTo>
                  <a:pt x="127963" y="142949"/>
                </a:lnTo>
                <a:close/>
                <a:moveTo>
                  <a:pt x="116037" y="191508"/>
                </a:moveTo>
                <a:lnTo>
                  <a:pt x="105880" y="232953"/>
                </a:lnTo>
                <a:lnTo>
                  <a:pt x="145261" y="232953"/>
                </a:lnTo>
                <a:lnTo>
                  <a:pt x="155418" y="191508"/>
                </a:lnTo>
                <a:lnTo>
                  <a:pt x="116037" y="191508"/>
                </a:lnTo>
                <a:close/>
                <a:moveTo>
                  <a:pt x="98596" y="232953"/>
                </a:moveTo>
                <a:lnTo>
                  <a:pt x="108753" y="191508"/>
                </a:lnTo>
                <a:lnTo>
                  <a:pt x="69371" y="191508"/>
                </a:lnTo>
                <a:lnTo>
                  <a:pt x="59215" y="232953"/>
                </a:lnTo>
                <a:lnTo>
                  <a:pt x="98596" y="232953"/>
                </a:lnTo>
                <a:close/>
                <a:moveTo>
                  <a:pt x="110496" y="184393"/>
                </a:moveTo>
                <a:lnTo>
                  <a:pt x="120652" y="142949"/>
                </a:lnTo>
                <a:lnTo>
                  <a:pt x="81271" y="142949"/>
                </a:lnTo>
                <a:lnTo>
                  <a:pt x="71114" y="184393"/>
                </a:lnTo>
                <a:lnTo>
                  <a:pt x="110496" y="184393"/>
                </a:lnTo>
                <a:close/>
                <a:moveTo>
                  <a:pt x="260693" y="142949"/>
                </a:moveTo>
                <a:lnTo>
                  <a:pt x="221312" y="142949"/>
                </a:lnTo>
                <a:lnTo>
                  <a:pt x="211155" y="184393"/>
                </a:lnTo>
                <a:lnTo>
                  <a:pt x="250510" y="184393"/>
                </a:lnTo>
                <a:lnTo>
                  <a:pt x="260693" y="142949"/>
                </a:lnTo>
                <a:close/>
                <a:moveTo>
                  <a:pt x="214010" y="142949"/>
                </a:moveTo>
                <a:lnTo>
                  <a:pt x="174629" y="142949"/>
                </a:lnTo>
                <a:lnTo>
                  <a:pt x="164472" y="184393"/>
                </a:lnTo>
                <a:lnTo>
                  <a:pt x="203853" y="184393"/>
                </a:lnTo>
                <a:lnTo>
                  <a:pt x="214010" y="142949"/>
                </a:lnTo>
                <a:close/>
                <a:moveTo>
                  <a:pt x="152572" y="232953"/>
                </a:moveTo>
                <a:lnTo>
                  <a:pt x="191953" y="232953"/>
                </a:lnTo>
                <a:lnTo>
                  <a:pt x="202110" y="191508"/>
                </a:lnTo>
                <a:lnTo>
                  <a:pt x="162729" y="191508"/>
                </a:lnTo>
                <a:lnTo>
                  <a:pt x="152572" y="232953"/>
                </a:lnTo>
                <a:close/>
                <a:moveTo>
                  <a:pt x="199229" y="232953"/>
                </a:moveTo>
                <a:lnTo>
                  <a:pt x="238610" y="232953"/>
                </a:lnTo>
                <a:lnTo>
                  <a:pt x="248767" y="191508"/>
                </a:lnTo>
                <a:lnTo>
                  <a:pt x="209385" y="191508"/>
                </a:lnTo>
                <a:lnTo>
                  <a:pt x="199229" y="232953"/>
                </a:lnTo>
                <a:close/>
                <a:moveTo>
                  <a:pt x="250590" y="92379"/>
                </a:moveTo>
                <a:lnTo>
                  <a:pt x="268164" y="92379"/>
                </a:lnTo>
                <a:cubicBezTo>
                  <a:pt x="268288" y="70900"/>
                  <a:pt x="283470" y="52117"/>
                  <a:pt x="304868" y="47706"/>
                </a:cubicBezTo>
                <a:cubicBezTo>
                  <a:pt x="317275" y="45135"/>
                  <a:pt x="329575" y="47857"/>
                  <a:pt x="339385" y="54340"/>
                </a:cubicBezTo>
                <a:cubicBezTo>
                  <a:pt x="349221" y="60797"/>
                  <a:pt x="356577" y="71034"/>
                  <a:pt x="359129" y="83458"/>
                </a:cubicBezTo>
                <a:cubicBezTo>
                  <a:pt x="361699" y="95865"/>
                  <a:pt x="358978" y="108139"/>
                  <a:pt x="352494" y="117975"/>
                </a:cubicBezTo>
                <a:cubicBezTo>
                  <a:pt x="342462" y="133228"/>
                  <a:pt x="324257" y="141170"/>
                  <a:pt x="306131" y="137968"/>
                </a:cubicBezTo>
                <a:lnTo>
                  <a:pt x="301062" y="159678"/>
                </a:lnTo>
                <a:cubicBezTo>
                  <a:pt x="301266" y="160336"/>
                  <a:pt x="301418" y="160985"/>
                  <a:pt x="301596" y="161670"/>
                </a:cubicBezTo>
                <a:cubicBezTo>
                  <a:pt x="302227" y="164623"/>
                  <a:pt x="302778" y="171097"/>
                  <a:pt x="303107" y="174299"/>
                </a:cubicBezTo>
                <a:lnTo>
                  <a:pt x="306816" y="165503"/>
                </a:lnTo>
                <a:cubicBezTo>
                  <a:pt x="314073" y="148312"/>
                  <a:pt x="336165" y="143776"/>
                  <a:pt x="349622" y="156707"/>
                </a:cubicBezTo>
                <a:lnTo>
                  <a:pt x="356479" y="163315"/>
                </a:lnTo>
                <a:lnTo>
                  <a:pt x="353677" y="154190"/>
                </a:lnTo>
                <a:cubicBezTo>
                  <a:pt x="348154" y="136367"/>
                  <a:pt x="362171" y="118669"/>
                  <a:pt x="380776" y="119932"/>
                </a:cubicBezTo>
                <a:lnTo>
                  <a:pt x="390284" y="120590"/>
                </a:lnTo>
                <a:lnTo>
                  <a:pt x="382288" y="115423"/>
                </a:lnTo>
                <a:cubicBezTo>
                  <a:pt x="366635" y="105310"/>
                  <a:pt x="365977" y="82747"/>
                  <a:pt x="381052" y="71754"/>
                </a:cubicBezTo>
                <a:lnTo>
                  <a:pt x="388745" y="66133"/>
                </a:lnTo>
                <a:lnTo>
                  <a:pt x="379265" y="67316"/>
                </a:lnTo>
                <a:cubicBezTo>
                  <a:pt x="360757" y="69638"/>
                  <a:pt x="345762" y="52766"/>
                  <a:pt x="350244" y="34667"/>
                </a:cubicBezTo>
                <a:lnTo>
                  <a:pt x="352539" y="25418"/>
                </a:lnTo>
                <a:lnTo>
                  <a:pt x="346055" y="32399"/>
                </a:lnTo>
                <a:cubicBezTo>
                  <a:pt x="333346" y="46087"/>
                  <a:pt x="311041" y="42787"/>
                  <a:pt x="302823" y="26049"/>
                </a:cubicBezTo>
                <a:lnTo>
                  <a:pt x="298634" y="17476"/>
                </a:lnTo>
                <a:lnTo>
                  <a:pt x="298154" y="27001"/>
                </a:lnTo>
                <a:cubicBezTo>
                  <a:pt x="297220" y="45633"/>
                  <a:pt x="278009" y="57480"/>
                  <a:pt x="260942" y="49920"/>
                </a:cubicBezTo>
                <a:lnTo>
                  <a:pt x="252244" y="46060"/>
                </a:lnTo>
                <a:lnTo>
                  <a:pt x="257989" y="53647"/>
                </a:lnTo>
                <a:cubicBezTo>
                  <a:pt x="267835" y="66587"/>
                  <a:pt x="263619" y="84686"/>
                  <a:pt x="250590" y="92379"/>
                </a:cubicBezTo>
                <a:lnTo>
                  <a:pt x="250590" y="92379"/>
                </a:lnTo>
                <a:close/>
                <a:moveTo>
                  <a:pt x="275270" y="92379"/>
                </a:moveTo>
                <a:lnTo>
                  <a:pt x="312330" y="92379"/>
                </a:lnTo>
                <a:cubicBezTo>
                  <a:pt x="314598" y="92379"/>
                  <a:pt x="316386" y="94496"/>
                  <a:pt x="315737" y="96941"/>
                </a:cubicBezTo>
                <a:lnTo>
                  <a:pt x="307768" y="131049"/>
                </a:lnTo>
                <a:cubicBezTo>
                  <a:pt x="322940" y="133566"/>
                  <a:pt x="338175" y="126842"/>
                  <a:pt x="346571" y="114080"/>
                </a:cubicBezTo>
                <a:cubicBezTo>
                  <a:pt x="358346" y="96203"/>
                  <a:pt x="353375" y="72003"/>
                  <a:pt x="335507" y="60255"/>
                </a:cubicBezTo>
                <a:cubicBezTo>
                  <a:pt x="318467" y="49013"/>
                  <a:pt x="295423" y="52971"/>
                  <a:pt x="283123" y="69308"/>
                </a:cubicBezTo>
                <a:cubicBezTo>
                  <a:pt x="278196" y="75837"/>
                  <a:pt x="275341" y="83903"/>
                  <a:pt x="275270" y="92379"/>
                </a:cubicBezTo>
                <a:lnTo>
                  <a:pt x="275270" y="92379"/>
                </a:lnTo>
                <a:close/>
                <a:moveTo>
                  <a:pt x="236947" y="283496"/>
                </a:moveTo>
                <a:lnTo>
                  <a:pt x="200572" y="283496"/>
                </a:lnTo>
                <a:lnTo>
                  <a:pt x="200572" y="332225"/>
                </a:lnTo>
                <a:lnTo>
                  <a:pt x="236947" y="332225"/>
                </a:lnTo>
                <a:lnTo>
                  <a:pt x="236947" y="283496"/>
                </a:lnTo>
                <a:close/>
                <a:moveTo>
                  <a:pt x="80293" y="283496"/>
                </a:moveTo>
                <a:lnTo>
                  <a:pt x="43917" y="283496"/>
                </a:lnTo>
                <a:lnTo>
                  <a:pt x="43917" y="332225"/>
                </a:lnTo>
                <a:lnTo>
                  <a:pt x="80293" y="332225"/>
                </a:lnTo>
                <a:lnTo>
                  <a:pt x="80293" y="283496"/>
                </a:lnTo>
                <a:close/>
                <a:moveTo>
                  <a:pt x="307839" y="99485"/>
                </a:moveTo>
                <a:lnTo>
                  <a:pt x="53692" y="99485"/>
                </a:lnTo>
                <a:lnTo>
                  <a:pt x="12273" y="276390"/>
                </a:lnTo>
                <a:lnTo>
                  <a:pt x="266421" y="276390"/>
                </a:lnTo>
                <a:lnTo>
                  <a:pt x="307839" y="99485"/>
                </a:lnTo>
                <a:close/>
                <a:moveTo>
                  <a:pt x="32284" y="353837"/>
                </a:moveTo>
                <a:lnTo>
                  <a:pt x="91881" y="353837"/>
                </a:lnTo>
                <a:cubicBezTo>
                  <a:pt x="92913" y="353837"/>
                  <a:pt x="93722" y="353001"/>
                  <a:pt x="93722" y="351996"/>
                </a:cubicBezTo>
                <a:lnTo>
                  <a:pt x="93722" y="341181"/>
                </a:lnTo>
                <a:cubicBezTo>
                  <a:pt x="93722" y="340176"/>
                  <a:pt x="92886" y="339340"/>
                  <a:pt x="91881" y="339340"/>
                </a:cubicBezTo>
                <a:lnTo>
                  <a:pt x="32284" y="339340"/>
                </a:lnTo>
                <a:cubicBezTo>
                  <a:pt x="31279" y="339340"/>
                  <a:pt x="30443" y="340176"/>
                  <a:pt x="30443" y="341181"/>
                </a:cubicBezTo>
                <a:lnTo>
                  <a:pt x="30443" y="351996"/>
                </a:lnTo>
                <a:cubicBezTo>
                  <a:pt x="30452" y="353001"/>
                  <a:pt x="31279" y="353837"/>
                  <a:pt x="32284" y="353837"/>
                </a:cubicBezTo>
                <a:lnTo>
                  <a:pt x="32284" y="35383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79" name="Rectangle 78">
            <a:extLst>
              <a:ext uri="{FF2B5EF4-FFF2-40B4-BE49-F238E27FC236}">
                <a16:creationId xmlns:a16="http://schemas.microsoft.com/office/drawing/2014/main" id="{81419F3F-D482-0087-CD58-ABF6F16F6C4F}"/>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80" name="Graphic 40">
            <a:extLst>
              <a:ext uri="{FF2B5EF4-FFF2-40B4-BE49-F238E27FC236}">
                <a16:creationId xmlns:a16="http://schemas.microsoft.com/office/drawing/2014/main" id="{98DCAE31-DB5F-6826-268D-782D7AA6CD77}"/>
              </a:ext>
            </a:extLst>
          </p:cNvPr>
          <p:cNvGrpSpPr/>
          <p:nvPr/>
        </p:nvGrpSpPr>
        <p:grpSpPr>
          <a:xfrm>
            <a:off x="-2190554" y="8050508"/>
            <a:ext cx="3293668" cy="2042232"/>
            <a:chOff x="-3997861" y="6017904"/>
            <a:chExt cx="935163" cy="579846"/>
          </a:xfrm>
          <a:solidFill>
            <a:schemeClr val="bg1">
              <a:alpha val="9824"/>
            </a:schemeClr>
          </a:solidFill>
        </p:grpSpPr>
        <p:sp>
          <p:nvSpPr>
            <p:cNvPr id="81" name="Freeform 80">
              <a:extLst>
                <a:ext uri="{FF2B5EF4-FFF2-40B4-BE49-F238E27FC236}">
                  <a16:creationId xmlns:a16="http://schemas.microsoft.com/office/drawing/2014/main" id="{365C0373-3529-2436-FFC2-DA93D07C66ED}"/>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4C6C2E03-09FE-D4C8-15FC-29A668EF749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F5080821-6A40-74B4-26CF-8A711337D62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2725CC24-FFD8-B56C-1CDA-31EA3255C5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85" name="Text Placeholder 1">
            <a:extLst>
              <a:ext uri="{FF2B5EF4-FFF2-40B4-BE49-F238E27FC236}">
                <a16:creationId xmlns:a16="http://schemas.microsoft.com/office/drawing/2014/main" id="{1D3C115D-5D3F-1329-D896-AC3CFD54B7A8}"/>
              </a:ext>
            </a:extLst>
          </p:cNvPr>
          <p:cNvSpPr txBox="1">
            <a:spLocks/>
          </p:cNvSpPr>
          <p:nvPr/>
        </p:nvSpPr>
        <p:spPr>
          <a:xfrm>
            <a:off x="622177" y="8546431"/>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u="sng" dirty="0">
                <a:solidFill>
                  <a:srgbClr val="404040"/>
                </a:solidFill>
                <a:hlinkClick r:id="rId6">
                  <a:extLst>
                    <a:ext uri="{A12FA001-AC4F-418D-AE19-62706E023703}">
                      <ahyp:hlinkClr xmlns:ahyp="http://schemas.microsoft.com/office/drawing/2018/hyperlinkcolor" val="tx"/>
                    </a:ext>
                  </a:extLst>
                </a:hlinkClick>
              </a:rPr>
              <a:t>Verheyen et al</a:t>
            </a:r>
            <a:r>
              <a:rPr lang="en-GB" sz="1100" b="0" dirty="0">
                <a:solidFill>
                  <a:srgbClr val="404040"/>
                </a:solidFill>
              </a:rPr>
              <a:t>. (2025) demonstrated that integrating solar thermal with ATES could raise utilisable solar energy by up to 276 %, providing seasonal balancing between summer production and winter demand. Denmark and other EU members already employ such seasonal storage in district networks to displace fossil fuels.</a:t>
            </a:r>
            <a:endParaRPr lang="en-IE" sz="1100" b="0" dirty="0">
              <a:solidFill>
                <a:srgbClr val="404040"/>
              </a:solidFill>
            </a:endParaRPr>
          </a:p>
        </p:txBody>
      </p:sp>
    </p:spTree>
    <p:extLst>
      <p:ext uri="{BB962C8B-B14F-4D97-AF65-F5344CB8AC3E}">
        <p14:creationId xmlns:p14="http://schemas.microsoft.com/office/powerpoint/2010/main" val="2664714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3C4A-8856-86D7-022D-B00AAE69FD2A}"/>
            </a:ext>
          </a:extLst>
        </p:cNvPr>
        <p:cNvGrpSpPr/>
        <p:nvPr/>
      </p:nvGrpSpPr>
      <p:grpSpPr>
        <a:xfrm>
          <a:off x="0" y="0"/>
          <a:ext cx="0" cy="0"/>
          <a:chOff x="0" y="0"/>
          <a:chExt cx="0" cy="0"/>
        </a:xfrm>
      </p:grpSpPr>
      <p:sp>
        <p:nvSpPr>
          <p:cNvPr id="4" name="Text Placeholder 29">
            <a:extLst>
              <a:ext uri="{FF2B5EF4-FFF2-40B4-BE49-F238E27FC236}">
                <a16:creationId xmlns:a16="http://schemas.microsoft.com/office/drawing/2014/main" id="{8099B1F4-9D83-B6D0-79B4-D6AA3C4F39BC}"/>
              </a:ext>
            </a:extLst>
          </p:cNvPr>
          <p:cNvSpPr txBox="1">
            <a:spLocks/>
          </p:cNvSpPr>
          <p:nvPr/>
        </p:nvSpPr>
        <p:spPr>
          <a:xfrm>
            <a:off x="665559" y="5811135"/>
            <a:ext cx="5503594"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Solid biomass remains the largest renewable contributor, accounting for roughly three-quarters of renewable heat in the EU However, overreliance on wood fuels poses sustainability and air-quality concerns: residential wood combustion is a major source of fine-particulate emissions. </a:t>
            </a:r>
          </a:p>
        </p:txBody>
      </p:sp>
      <p:cxnSp>
        <p:nvCxnSpPr>
          <p:cNvPr id="5" name="Straight Connector 4">
            <a:extLst>
              <a:ext uri="{FF2B5EF4-FFF2-40B4-BE49-F238E27FC236}">
                <a16:creationId xmlns:a16="http://schemas.microsoft.com/office/drawing/2014/main" id="{6C2D6B35-5BFF-9C63-6E9A-EE508C36421A}"/>
              </a:ext>
            </a:extLst>
          </p:cNvPr>
          <p:cNvCxnSpPr>
            <a:cxnSpLocks/>
          </p:cNvCxnSpPr>
          <p:nvPr/>
        </p:nvCxnSpPr>
        <p:spPr>
          <a:xfrm>
            <a:off x="7619" y="517216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 name="Graphic 15">
            <a:extLst>
              <a:ext uri="{FF2B5EF4-FFF2-40B4-BE49-F238E27FC236}">
                <a16:creationId xmlns:a16="http://schemas.microsoft.com/office/drawing/2014/main" id="{F6C8ADC4-0877-7F9B-D68A-1092ADC64EF8}"/>
              </a:ext>
            </a:extLst>
          </p:cNvPr>
          <p:cNvGrpSpPr/>
          <p:nvPr/>
        </p:nvGrpSpPr>
        <p:grpSpPr>
          <a:xfrm rot="16200000">
            <a:off x="711498" y="4815881"/>
            <a:ext cx="806221" cy="712571"/>
            <a:chOff x="547405" y="6570859"/>
            <a:chExt cx="1035254" cy="914997"/>
          </a:xfrm>
        </p:grpSpPr>
        <p:sp>
          <p:nvSpPr>
            <p:cNvPr id="7" name="Freeform 6">
              <a:extLst>
                <a:ext uri="{FF2B5EF4-FFF2-40B4-BE49-F238E27FC236}">
                  <a16:creationId xmlns:a16="http://schemas.microsoft.com/office/drawing/2014/main" id="{109AAA69-DD3E-B3FA-6B63-7560807199DB}"/>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 name="Freeform 20">
              <a:extLst>
                <a:ext uri="{FF2B5EF4-FFF2-40B4-BE49-F238E27FC236}">
                  <a16:creationId xmlns:a16="http://schemas.microsoft.com/office/drawing/2014/main" id="{AFDC59ED-B6A9-1451-0B3A-C3DE379B045E}"/>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 name="TextBox 21">
            <a:extLst>
              <a:ext uri="{FF2B5EF4-FFF2-40B4-BE49-F238E27FC236}">
                <a16:creationId xmlns:a16="http://schemas.microsoft.com/office/drawing/2014/main" id="{18507F96-8585-0852-7611-D8656B18532B}"/>
              </a:ext>
            </a:extLst>
          </p:cNvPr>
          <p:cNvSpPr txBox="1"/>
          <p:nvPr/>
        </p:nvSpPr>
        <p:spPr>
          <a:xfrm>
            <a:off x="1502068" y="5030242"/>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Biomass and bioenergy</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1439A855-6EA4-A5A0-8AF5-FFC8A5E9541F}"/>
              </a:ext>
            </a:extLst>
          </p:cNvPr>
          <p:cNvSpPr>
            <a:spLocks noChangeAspect="1"/>
          </p:cNvSpPr>
          <p:nvPr/>
        </p:nvSpPr>
        <p:spPr>
          <a:xfrm>
            <a:off x="884859" y="4931458"/>
            <a:ext cx="370390" cy="462151"/>
          </a:xfrm>
          <a:custGeom>
            <a:avLst/>
            <a:gdLst>
              <a:gd name="connsiteX0" fmla="*/ 120032 w 326395"/>
              <a:gd name="connsiteY0" fmla="*/ 273981 h 407257"/>
              <a:gd name="connsiteX1" fmla="*/ 206355 w 326395"/>
              <a:gd name="connsiteY1" fmla="*/ 273981 h 407257"/>
              <a:gd name="connsiteX2" fmla="*/ 228687 w 326395"/>
              <a:gd name="connsiteY2" fmla="*/ 230392 h 407257"/>
              <a:gd name="connsiteX3" fmla="*/ 251829 w 326395"/>
              <a:gd name="connsiteY3" fmla="*/ 170617 h 407257"/>
              <a:gd name="connsiteX4" fmla="*/ 163184 w 326395"/>
              <a:gd name="connsiteY4" fmla="*/ 81956 h 407257"/>
              <a:gd name="connsiteX5" fmla="*/ 74541 w 326395"/>
              <a:gd name="connsiteY5" fmla="*/ 170617 h 407257"/>
              <a:gd name="connsiteX6" fmla="*/ 97682 w 326395"/>
              <a:gd name="connsiteY6" fmla="*/ 230392 h 407257"/>
              <a:gd name="connsiteX7" fmla="*/ 120032 w 326395"/>
              <a:gd name="connsiteY7" fmla="*/ 273981 h 407257"/>
              <a:gd name="connsiteX8" fmla="*/ 120032 w 326395"/>
              <a:gd name="connsiteY8" fmla="*/ 273981 h 407257"/>
              <a:gd name="connsiteX9" fmla="*/ 213995 w 326395"/>
              <a:gd name="connsiteY9" fmla="*/ 273981 h 407257"/>
              <a:gd name="connsiteX10" fmla="*/ 222639 w 326395"/>
              <a:gd name="connsiteY10" fmla="*/ 283105 h 407257"/>
              <a:gd name="connsiteX11" fmla="*/ 222639 w 326395"/>
              <a:gd name="connsiteY11" fmla="*/ 303579 h 407257"/>
              <a:gd name="connsiteX12" fmla="*/ 213487 w 326395"/>
              <a:gd name="connsiteY12" fmla="*/ 312704 h 407257"/>
              <a:gd name="connsiteX13" fmla="*/ 182457 w 326395"/>
              <a:gd name="connsiteY13" fmla="*/ 312704 h 407257"/>
              <a:gd name="connsiteX14" fmla="*/ 182457 w 326395"/>
              <a:gd name="connsiteY14" fmla="*/ 346811 h 407257"/>
              <a:gd name="connsiteX15" fmla="*/ 281258 w 326395"/>
              <a:gd name="connsiteY15" fmla="*/ 323438 h 407257"/>
              <a:gd name="connsiteX16" fmla="*/ 283374 w 326395"/>
              <a:gd name="connsiteY16" fmla="*/ 326916 h 407257"/>
              <a:gd name="connsiteX17" fmla="*/ 239884 w 326395"/>
              <a:gd name="connsiteY17" fmla="*/ 393370 h 407257"/>
              <a:gd name="connsiteX18" fmla="*/ 208018 w 326395"/>
              <a:gd name="connsiteY18" fmla="*/ 405697 h 407257"/>
              <a:gd name="connsiteX19" fmla="*/ 176481 w 326395"/>
              <a:gd name="connsiteY19" fmla="*/ 405848 h 407257"/>
              <a:gd name="connsiteX20" fmla="*/ 173359 w 326395"/>
              <a:gd name="connsiteY20" fmla="*/ 406399 h 407257"/>
              <a:gd name="connsiteX21" fmla="*/ 153037 w 326395"/>
              <a:gd name="connsiteY21" fmla="*/ 406399 h 407257"/>
              <a:gd name="connsiteX22" fmla="*/ 149310 w 326395"/>
              <a:gd name="connsiteY22" fmla="*/ 405590 h 407257"/>
              <a:gd name="connsiteX23" fmla="*/ 117293 w 326395"/>
              <a:gd name="connsiteY23" fmla="*/ 405821 h 407257"/>
              <a:gd name="connsiteX24" fmla="*/ 54192 w 326395"/>
              <a:gd name="connsiteY24" fmla="*/ 364296 h 407257"/>
              <a:gd name="connsiteX25" fmla="*/ 41153 w 326395"/>
              <a:gd name="connsiteY25" fmla="*/ 326907 h 407257"/>
              <a:gd name="connsiteX26" fmla="*/ 43270 w 326395"/>
              <a:gd name="connsiteY26" fmla="*/ 323430 h 407257"/>
              <a:gd name="connsiteX27" fmla="*/ 143939 w 326395"/>
              <a:gd name="connsiteY27" fmla="*/ 348768 h 407257"/>
              <a:gd name="connsiteX28" fmla="*/ 143939 w 326395"/>
              <a:gd name="connsiteY28" fmla="*/ 312695 h 407257"/>
              <a:gd name="connsiteX29" fmla="*/ 112908 w 326395"/>
              <a:gd name="connsiteY29" fmla="*/ 312695 h 407257"/>
              <a:gd name="connsiteX30" fmla="*/ 103757 w 326395"/>
              <a:gd name="connsiteY30" fmla="*/ 303570 h 407257"/>
              <a:gd name="connsiteX31" fmla="*/ 103757 w 326395"/>
              <a:gd name="connsiteY31" fmla="*/ 283097 h 407257"/>
              <a:gd name="connsiteX32" fmla="*/ 112401 w 326395"/>
              <a:gd name="connsiteY32" fmla="*/ 273972 h 407257"/>
              <a:gd name="connsiteX33" fmla="*/ 91581 w 326395"/>
              <a:gd name="connsiteY33" fmla="*/ 233959 h 407257"/>
              <a:gd name="connsiteX34" fmla="*/ 67426 w 326395"/>
              <a:gd name="connsiteY34" fmla="*/ 170609 h 407257"/>
              <a:gd name="connsiteX35" fmla="*/ 163202 w 326395"/>
              <a:gd name="connsiteY35" fmla="*/ 74832 h 407257"/>
              <a:gd name="connsiteX36" fmla="*/ 258979 w 326395"/>
              <a:gd name="connsiteY36" fmla="*/ 170609 h 407257"/>
              <a:gd name="connsiteX37" fmla="*/ 234824 w 326395"/>
              <a:gd name="connsiteY37" fmla="*/ 233959 h 407257"/>
              <a:gd name="connsiteX38" fmla="*/ 213995 w 326395"/>
              <a:gd name="connsiteY38" fmla="*/ 273981 h 407257"/>
              <a:gd name="connsiteX39" fmla="*/ 213995 w 326395"/>
              <a:gd name="connsiteY39" fmla="*/ 273981 h 407257"/>
              <a:gd name="connsiteX40" fmla="*/ 175351 w 326395"/>
              <a:gd name="connsiteY40" fmla="*/ 312704 h 407257"/>
              <a:gd name="connsiteX41" fmla="*/ 151044 w 326395"/>
              <a:gd name="connsiteY41" fmla="*/ 312704 h 407257"/>
              <a:gd name="connsiteX42" fmla="*/ 151044 w 326395"/>
              <a:gd name="connsiteY42" fmla="*/ 397310 h 407257"/>
              <a:gd name="connsiteX43" fmla="*/ 151622 w 326395"/>
              <a:gd name="connsiteY43" fmla="*/ 398724 h 407257"/>
              <a:gd name="connsiteX44" fmla="*/ 151622 w 326395"/>
              <a:gd name="connsiteY44" fmla="*/ 398724 h 407257"/>
              <a:gd name="connsiteX45" fmla="*/ 153037 w 326395"/>
              <a:gd name="connsiteY45" fmla="*/ 399302 h 407257"/>
              <a:gd name="connsiteX46" fmla="*/ 173359 w 326395"/>
              <a:gd name="connsiteY46" fmla="*/ 399302 h 407257"/>
              <a:gd name="connsiteX47" fmla="*/ 175351 w 326395"/>
              <a:gd name="connsiteY47" fmla="*/ 397310 h 407257"/>
              <a:gd name="connsiteX48" fmla="*/ 175351 w 326395"/>
              <a:gd name="connsiteY48" fmla="*/ 312704 h 407257"/>
              <a:gd name="connsiteX49" fmla="*/ 213487 w 326395"/>
              <a:gd name="connsiteY49" fmla="*/ 281087 h 407257"/>
              <a:gd name="connsiteX50" fmla="*/ 208747 w 326395"/>
              <a:gd name="connsiteY50" fmla="*/ 281140 h 407257"/>
              <a:gd name="connsiteX51" fmla="*/ 208747 w 326395"/>
              <a:gd name="connsiteY51" fmla="*/ 281140 h 407257"/>
              <a:gd name="connsiteX52" fmla="*/ 112899 w 326395"/>
              <a:gd name="connsiteY52" fmla="*/ 281087 h 407257"/>
              <a:gd name="connsiteX53" fmla="*/ 110854 w 326395"/>
              <a:gd name="connsiteY53" fmla="*/ 283105 h 407257"/>
              <a:gd name="connsiteX54" fmla="*/ 110854 w 326395"/>
              <a:gd name="connsiteY54" fmla="*/ 303579 h 407257"/>
              <a:gd name="connsiteX55" fmla="*/ 112899 w 326395"/>
              <a:gd name="connsiteY55" fmla="*/ 305598 h 407257"/>
              <a:gd name="connsiteX56" fmla="*/ 213487 w 326395"/>
              <a:gd name="connsiteY56" fmla="*/ 305598 h 407257"/>
              <a:gd name="connsiteX57" fmla="*/ 215533 w 326395"/>
              <a:gd name="connsiteY57" fmla="*/ 303579 h 407257"/>
              <a:gd name="connsiteX58" fmla="*/ 215533 w 326395"/>
              <a:gd name="connsiteY58" fmla="*/ 283105 h 407257"/>
              <a:gd name="connsiteX59" fmla="*/ 213487 w 326395"/>
              <a:gd name="connsiteY59" fmla="*/ 281087 h 407257"/>
              <a:gd name="connsiteX60" fmla="*/ 213487 w 326395"/>
              <a:gd name="connsiteY60" fmla="*/ 281087 h 407257"/>
              <a:gd name="connsiteX61" fmla="*/ 172550 w 326395"/>
              <a:gd name="connsiteY61" fmla="*/ 105898 h 407257"/>
              <a:gd name="connsiteX62" fmla="*/ 172550 w 326395"/>
              <a:gd name="connsiteY62" fmla="*/ 168492 h 407257"/>
              <a:gd name="connsiteX63" fmla="*/ 202050 w 326395"/>
              <a:gd name="connsiteY63" fmla="*/ 168492 h 407257"/>
              <a:gd name="connsiteX64" fmla="*/ 204247 w 326395"/>
              <a:gd name="connsiteY64" fmla="*/ 172725 h 407257"/>
              <a:gd name="connsiteX65" fmla="*/ 181586 w 326395"/>
              <a:gd name="connsiteY65" fmla="*/ 211956 h 407257"/>
              <a:gd name="connsiteX66" fmla="*/ 181586 w 326395"/>
              <a:gd name="connsiteY66" fmla="*/ 211956 h 407257"/>
              <a:gd name="connsiteX67" fmla="*/ 158818 w 326395"/>
              <a:gd name="connsiteY67" fmla="*/ 251408 h 407257"/>
              <a:gd name="connsiteX68" fmla="*/ 153855 w 326395"/>
              <a:gd name="connsiteY68" fmla="*/ 250074 h 407257"/>
              <a:gd name="connsiteX69" fmla="*/ 153855 w 326395"/>
              <a:gd name="connsiteY69" fmla="*/ 250074 h 407257"/>
              <a:gd name="connsiteX70" fmla="*/ 153855 w 326395"/>
              <a:gd name="connsiteY70" fmla="*/ 187453 h 407257"/>
              <a:gd name="connsiteX71" fmla="*/ 124355 w 326395"/>
              <a:gd name="connsiteY71" fmla="*/ 187453 h 407257"/>
              <a:gd name="connsiteX72" fmla="*/ 122158 w 326395"/>
              <a:gd name="connsiteY72" fmla="*/ 183247 h 407257"/>
              <a:gd name="connsiteX73" fmla="*/ 144819 w 326395"/>
              <a:gd name="connsiteY73" fmla="*/ 144016 h 407257"/>
              <a:gd name="connsiteX74" fmla="*/ 144819 w 326395"/>
              <a:gd name="connsiteY74" fmla="*/ 144016 h 407257"/>
              <a:gd name="connsiteX75" fmla="*/ 167587 w 326395"/>
              <a:gd name="connsiteY75" fmla="*/ 104564 h 407257"/>
              <a:gd name="connsiteX76" fmla="*/ 172550 w 326395"/>
              <a:gd name="connsiteY76" fmla="*/ 105898 h 407257"/>
              <a:gd name="connsiteX77" fmla="*/ 172550 w 326395"/>
              <a:gd name="connsiteY77" fmla="*/ 105898 h 407257"/>
              <a:gd name="connsiteX78" fmla="*/ 167231 w 326395"/>
              <a:gd name="connsiteY78" fmla="*/ 171169 h 407257"/>
              <a:gd name="connsiteX79" fmla="*/ 167231 w 326395"/>
              <a:gd name="connsiteY79" fmla="*/ 115832 h 407257"/>
              <a:gd name="connsiteX80" fmla="*/ 149408 w 326395"/>
              <a:gd name="connsiteY80" fmla="*/ 146693 h 407257"/>
              <a:gd name="connsiteX81" fmla="*/ 149408 w 326395"/>
              <a:gd name="connsiteY81" fmla="*/ 146667 h 407257"/>
              <a:gd name="connsiteX82" fmla="*/ 128935 w 326395"/>
              <a:gd name="connsiteY82" fmla="*/ 182135 h 407257"/>
              <a:gd name="connsiteX83" fmla="*/ 156514 w 326395"/>
              <a:gd name="connsiteY83" fmla="*/ 182135 h 407257"/>
              <a:gd name="connsiteX84" fmla="*/ 159164 w 326395"/>
              <a:gd name="connsiteY84" fmla="*/ 184785 h 407257"/>
              <a:gd name="connsiteX85" fmla="*/ 159164 w 326395"/>
              <a:gd name="connsiteY85" fmla="*/ 240122 h 407257"/>
              <a:gd name="connsiteX86" fmla="*/ 176987 w 326395"/>
              <a:gd name="connsiteY86" fmla="*/ 209287 h 407257"/>
              <a:gd name="connsiteX87" fmla="*/ 176987 w 326395"/>
              <a:gd name="connsiteY87" fmla="*/ 209287 h 407257"/>
              <a:gd name="connsiteX88" fmla="*/ 197461 w 326395"/>
              <a:gd name="connsiteY88" fmla="*/ 173837 h 407257"/>
              <a:gd name="connsiteX89" fmla="*/ 169882 w 326395"/>
              <a:gd name="connsiteY89" fmla="*/ 173837 h 407257"/>
              <a:gd name="connsiteX90" fmla="*/ 167231 w 326395"/>
              <a:gd name="connsiteY90" fmla="*/ 171169 h 407257"/>
              <a:gd name="connsiteX91" fmla="*/ 167231 w 326395"/>
              <a:gd name="connsiteY91" fmla="*/ 171169 h 407257"/>
              <a:gd name="connsiteX92" fmla="*/ 159645 w 326395"/>
              <a:gd name="connsiteY92" fmla="*/ 3495 h 407257"/>
              <a:gd name="connsiteX93" fmla="*/ 166751 w 326395"/>
              <a:gd name="connsiteY93" fmla="*/ 3495 h 407257"/>
              <a:gd name="connsiteX94" fmla="*/ 166751 w 326395"/>
              <a:gd name="connsiteY94" fmla="*/ 31155 h 407257"/>
              <a:gd name="connsiteX95" fmla="*/ 159645 w 326395"/>
              <a:gd name="connsiteY95" fmla="*/ 31155 h 407257"/>
              <a:gd name="connsiteX96" fmla="*/ 159645 w 326395"/>
              <a:gd name="connsiteY96" fmla="*/ 3495 h 407257"/>
              <a:gd name="connsiteX97" fmla="*/ 3515 w 326395"/>
              <a:gd name="connsiteY97" fmla="*/ 166758 h 407257"/>
              <a:gd name="connsiteX98" fmla="*/ 3515 w 326395"/>
              <a:gd name="connsiteY98" fmla="*/ 159625 h 407257"/>
              <a:gd name="connsiteX99" fmla="*/ 31175 w 326395"/>
              <a:gd name="connsiteY99" fmla="*/ 159625 h 407257"/>
              <a:gd name="connsiteX100" fmla="*/ 31175 w 326395"/>
              <a:gd name="connsiteY100" fmla="*/ 166758 h 407257"/>
              <a:gd name="connsiteX101" fmla="*/ 3515 w 326395"/>
              <a:gd name="connsiteY101" fmla="*/ 166758 h 407257"/>
              <a:gd name="connsiteX102" fmla="*/ 23126 w 326395"/>
              <a:gd name="connsiteY102" fmla="*/ 86412 h 407257"/>
              <a:gd name="connsiteX103" fmla="*/ 26657 w 326395"/>
              <a:gd name="connsiteY103" fmla="*/ 80284 h 407257"/>
              <a:gd name="connsiteX104" fmla="*/ 50608 w 326395"/>
              <a:gd name="connsiteY104" fmla="*/ 94096 h 407257"/>
              <a:gd name="connsiteX105" fmla="*/ 47077 w 326395"/>
              <a:gd name="connsiteY105" fmla="*/ 100250 h 407257"/>
              <a:gd name="connsiteX106" fmla="*/ 23126 w 326395"/>
              <a:gd name="connsiteY106" fmla="*/ 86412 h 407257"/>
              <a:gd name="connsiteX107" fmla="*/ 80277 w 326395"/>
              <a:gd name="connsiteY107" fmla="*/ 26690 h 407257"/>
              <a:gd name="connsiteX108" fmla="*/ 86432 w 326395"/>
              <a:gd name="connsiteY108" fmla="*/ 23106 h 407257"/>
              <a:gd name="connsiteX109" fmla="*/ 100243 w 326395"/>
              <a:gd name="connsiteY109" fmla="*/ 47057 h 407257"/>
              <a:gd name="connsiteX110" fmla="*/ 94116 w 326395"/>
              <a:gd name="connsiteY110" fmla="*/ 50641 h 407257"/>
              <a:gd name="connsiteX111" fmla="*/ 80277 w 326395"/>
              <a:gd name="connsiteY111" fmla="*/ 26690 h 407257"/>
              <a:gd name="connsiteX112" fmla="*/ 322880 w 326395"/>
              <a:gd name="connsiteY112" fmla="*/ 159625 h 407257"/>
              <a:gd name="connsiteX113" fmla="*/ 322880 w 326395"/>
              <a:gd name="connsiteY113" fmla="*/ 166758 h 407257"/>
              <a:gd name="connsiteX114" fmla="*/ 295221 w 326395"/>
              <a:gd name="connsiteY114" fmla="*/ 166758 h 407257"/>
              <a:gd name="connsiteX115" fmla="*/ 295221 w 326395"/>
              <a:gd name="connsiteY115" fmla="*/ 159625 h 407257"/>
              <a:gd name="connsiteX116" fmla="*/ 322880 w 326395"/>
              <a:gd name="connsiteY116" fmla="*/ 159625 h 407257"/>
              <a:gd name="connsiteX117" fmla="*/ 299712 w 326395"/>
              <a:gd name="connsiteY117" fmla="*/ 80284 h 407257"/>
              <a:gd name="connsiteX118" fmla="*/ 303270 w 326395"/>
              <a:gd name="connsiteY118" fmla="*/ 86412 h 407257"/>
              <a:gd name="connsiteX119" fmla="*/ 279319 w 326395"/>
              <a:gd name="connsiteY119" fmla="*/ 100250 h 407257"/>
              <a:gd name="connsiteX120" fmla="*/ 275761 w 326395"/>
              <a:gd name="connsiteY120" fmla="*/ 94096 h 407257"/>
              <a:gd name="connsiteX121" fmla="*/ 299712 w 326395"/>
              <a:gd name="connsiteY121" fmla="*/ 80284 h 407257"/>
              <a:gd name="connsiteX122" fmla="*/ 239964 w 326395"/>
              <a:gd name="connsiteY122" fmla="*/ 23106 h 407257"/>
              <a:gd name="connsiteX123" fmla="*/ 246118 w 326395"/>
              <a:gd name="connsiteY123" fmla="*/ 26690 h 407257"/>
              <a:gd name="connsiteX124" fmla="*/ 232280 w 326395"/>
              <a:gd name="connsiteY124" fmla="*/ 50641 h 407257"/>
              <a:gd name="connsiteX125" fmla="*/ 226152 w 326395"/>
              <a:gd name="connsiteY125" fmla="*/ 47057 h 407257"/>
              <a:gd name="connsiteX126" fmla="*/ 239964 w 326395"/>
              <a:gd name="connsiteY126" fmla="*/ 23106 h 407257"/>
              <a:gd name="connsiteX127" fmla="*/ 182457 w 326395"/>
              <a:gd name="connsiteY127" fmla="*/ 357501 h 407257"/>
              <a:gd name="connsiteX128" fmla="*/ 182457 w 326395"/>
              <a:gd name="connsiteY128" fmla="*/ 397310 h 407257"/>
              <a:gd name="connsiteX129" fmla="*/ 182182 w 326395"/>
              <a:gd name="connsiteY129" fmla="*/ 399578 h 407257"/>
              <a:gd name="connsiteX130" fmla="*/ 276090 w 326395"/>
              <a:gd name="connsiteY130" fmla="*/ 328961 h 407257"/>
              <a:gd name="connsiteX131" fmla="*/ 182457 w 326395"/>
              <a:gd name="connsiteY131" fmla="*/ 357501 h 407257"/>
              <a:gd name="connsiteX132" fmla="*/ 182457 w 326395"/>
              <a:gd name="connsiteY132" fmla="*/ 357501 h 407257"/>
              <a:gd name="connsiteX133" fmla="*/ 144161 w 326395"/>
              <a:gd name="connsiteY133" fmla="*/ 399347 h 407257"/>
              <a:gd name="connsiteX134" fmla="*/ 143929 w 326395"/>
              <a:gd name="connsiteY134" fmla="*/ 397301 h 407257"/>
              <a:gd name="connsiteX135" fmla="*/ 143929 w 326395"/>
              <a:gd name="connsiteY135" fmla="*/ 359885 h 407257"/>
              <a:gd name="connsiteX136" fmla="*/ 132937 w 326395"/>
              <a:gd name="connsiteY136" fmla="*/ 347834 h 407257"/>
              <a:gd name="connsiteX137" fmla="*/ 48455 w 326395"/>
              <a:gd name="connsiteY137" fmla="*/ 328953 h 407257"/>
              <a:gd name="connsiteX138" fmla="*/ 144161 w 326395"/>
              <a:gd name="connsiteY138" fmla="*/ 399347 h 407257"/>
              <a:gd name="connsiteX139" fmla="*/ 144161 w 326395"/>
              <a:gd name="connsiteY139" fmla="*/ 399347 h 4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26395" h="407257">
                <a:moveTo>
                  <a:pt x="120032" y="273981"/>
                </a:moveTo>
                <a:lnTo>
                  <a:pt x="206355" y="273981"/>
                </a:lnTo>
                <a:cubicBezTo>
                  <a:pt x="212660" y="258025"/>
                  <a:pt x="220905" y="243804"/>
                  <a:pt x="228687" y="230392"/>
                </a:cubicBezTo>
                <a:cubicBezTo>
                  <a:pt x="240836" y="209439"/>
                  <a:pt x="251829" y="190486"/>
                  <a:pt x="251829" y="170617"/>
                </a:cubicBezTo>
                <a:cubicBezTo>
                  <a:pt x="251829" y="121631"/>
                  <a:pt x="212145" y="81956"/>
                  <a:pt x="163184" y="81956"/>
                </a:cubicBezTo>
                <a:cubicBezTo>
                  <a:pt x="114224" y="81956"/>
                  <a:pt x="74541" y="121640"/>
                  <a:pt x="74541" y="170617"/>
                </a:cubicBezTo>
                <a:cubicBezTo>
                  <a:pt x="74541" y="190486"/>
                  <a:pt x="85533" y="209439"/>
                  <a:pt x="97682" y="230392"/>
                </a:cubicBezTo>
                <a:cubicBezTo>
                  <a:pt x="105491" y="243804"/>
                  <a:pt x="113735" y="258016"/>
                  <a:pt x="120032" y="273981"/>
                </a:cubicBezTo>
                <a:lnTo>
                  <a:pt x="120032" y="273981"/>
                </a:lnTo>
                <a:close/>
                <a:moveTo>
                  <a:pt x="213995" y="273981"/>
                </a:moveTo>
                <a:cubicBezTo>
                  <a:pt x="218806" y="274229"/>
                  <a:pt x="222639" y="278267"/>
                  <a:pt x="222639" y="283105"/>
                </a:cubicBezTo>
                <a:lnTo>
                  <a:pt x="222639" y="303579"/>
                </a:lnTo>
                <a:cubicBezTo>
                  <a:pt x="222639" y="308595"/>
                  <a:pt x="218530" y="312704"/>
                  <a:pt x="213487" y="312704"/>
                </a:cubicBezTo>
                <a:lnTo>
                  <a:pt x="182457" y="312704"/>
                </a:lnTo>
                <a:lnTo>
                  <a:pt x="182457" y="346811"/>
                </a:lnTo>
                <a:cubicBezTo>
                  <a:pt x="207413" y="320948"/>
                  <a:pt x="248306" y="308871"/>
                  <a:pt x="281258" y="323438"/>
                </a:cubicBezTo>
                <a:cubicBezTo>
                  <a:pt x="282592" y="324017"/>
                  <a:pt x="283472" y="325377"/>
                  <a:pt x="283374" y="326916"/>
                </a:cubicBezTo>
                <a:cubicBezTo>
                  <a:pt x="281631" y="354042"/>
                  <a:pt x="263835" y="378873"/>
                  <a:pt x="239884" y="393370"/>
                </a:cubicBezTo>
                <a:cubicBezTo>
                  <a:pt x="229647" y="399542"/>
                  <a:pt x="218806" y="403633"/>
                  <a:pt x="208018" y="405697"/>
                </a:cubicBezTo>
                <a:cubicBezTo>
                  <a:pt x="197230" y="407742"/>
                  <a:pt x="186486" y="407760"/>
                  <a:pt x="176481" y="405848"/>
                </a:cubicBezTo>
                <a:cubicBezTo>
                  <a:pt x="175494" y="406230"/>
                  <a:pt x="174435" y="406399"/>
                  <a:pt x="173359" y="406399"/>
                </a:cubicBezTo>
                <a:lnTo>
                  <a:pt x="153037" y="406399"/>
                </a:lnTo>
                <a:cubicBezTo>
                  <a:pt x="151729" y="406399"/>
                  <a:pt x="150466" y="406123"/>
                  <a:pt x="149310" y="405590"/>
                </a:cubicBezTo>
                <a:cubicBezTo>
                  <a:pt x="139198" y="407707"/>
                  <a:pt x="128286" y="407805"/>
                  <a:pt x="117293" y="405821"/>
                </a:cubicBezTo>
                <a:cubicBezTo>
                  <a:pt x="91830" y="401179"/>
                  <a:pt x="68261" y="385703"/>
                  <a:pt x="54192" y="364296"/>
                </a:cubicBezTo>
                <a:cubicBezTo>
                  <a:pt x="46499" y="352601"/>
                  <a:pt x="41989" y="339670"/>
                  <a:pt x="41153" y="326907"/>
                </a:cubicBezTo>
                <a:cubicBezTo>
                  <a:pt x="41056" y="325368"/>
                  <a:pt x="41936" y="324008"/>
                  <a:pt x="43270" y="323430"/>
                </a:cubicBezTo>
                <a:cubicBezTo>
                  <a:pt x="77155" y="308453"/>
                  <a:pt x="119125" y="321588"/>
                  <a:pt x="143939" y="348768"/>
                </a:cubicBezTo>
                <a:lnTo>
                  <a:pt x="143939" y="312695"/>
                </a:lnTo>
                <a:lnTo>
                  <a:pt x="112908" y="312695"/>
                </a:lnTo>
                <a:cubicBezTo>
                  <a:pt x="107866" y="312695"/>
                  <a:pt x="103757" y="308586"/>
                  <a:pt x="103757" y="303570"/>
                </a:cubicBezTo>
                <a:lnTo>
                  <a:pt x="103757" y="283097"/>
                </a:lnTo>
                <a:cubicBezTo>
                  <a:pt x="103757" y="278258"/>
                  <a:pt x="107590" y="274221"/>
                  <a:pt x="112401" y="273972"/>
                </a:cubicBezTo>
                <a:cubicBezTo>
                  <a:pt x="106425" y="259528"/>
                  <a:pt x="98785" y="246392"/>
                  <a:pt x="91581" y="233959"/>
                </a:cubicBezTo>
                <a:cubicBezTo>
                  <a:pt x="78898" y="212098"/>
                  <a:pt x="67426" y="192336"/>
                  <a:pt x="67426" y="170609"/>
                </a:cubicBezTo>
                <a:cubicBezTo>
                  <a:pt x="67426" y="117717"/>
                  <a:pt x="110311" y="74832"/>
                  <a:pt x="163202" y="74832"/>
                </a:cubicBezTo>
                <a:cubicBezTo>
                  <a:pt x="216093" y="74832"/>
                  <a:pt x="258979" y="117717"/>
                  <a:pt x="258979" y="170609"/>
                </a:cubicBezTo>
                <a:cubicBezTo>
                  <a:pt x="258979" y="192336"/>
                  <a:pt x="247506" y="212107"/>
                  <a:pt x="234824" y="233959"/>
                </a:cubicBezTo>
                <a:cubicBezTo>
                  <a:pt x="227611" y="246401"/>
                  <a:pt x="219971" y="259528"/>
                  <a:pt x="213995" y="273981"/>
                </a:cubicBezTo>
                <a:lnTo>
                  <a:pt x="213995" y="273981"/>
                </a:lnTo>
                <a:close/>
                <a:moveTo>
                  <a:pt x="175351" y="312704"/>
                </a:moveTo>
                <a:lnTo>
                  <a:pt x="151044" y="312704"/>
                </a:lnTo>
                <a:lnTo>
                  <a:pt x="151044" y="397310"/>
                </a:lnTo>
                <a:cubicBezTo>
                  <a:pt x="151044" y="397861"/>
                  <a:pt x="151276" y="398341"/>
                  <a:pt x="151622" y="398724"/>
                </a:cubicBezTo>
                <a:lnTo>
                  <a:pt x="151622" y="398724"/>
                </a:lnTo>
                <a:lnTo>
                  <a:pt x="153037" y="399302"/>
                </a:lnTo>
                <a:lnTo>
                  <a:pt x="173359" y="399302"/>
                </a:lnTo>
                <a:cubicBezTo>
                  <a:pt x="174471" y="399302"/>
                  <a:pt x="175351" y="398395"/>
                  <a:pt x="175351" y="397310"/>
                </a:cubicBezTo>
                <a:lnTo>
                  <a:pt x="175351" y="312704"/>
                </a:lnTo>
                <a:close/>
                <a:moveTo>
                  <a:pt x="213487" y="281087"/>
                </a:moveTo>
                <a:lnTo>
                  <a:pt x="208747" y="281140"/>
                </a:lnTo>
                <a:lnTo>
                  <a:pt x="208747" y="281140"/>
                </a:lnTo>
                <a:lnTo>
                  <a:pt x="112899" y="281087"/>
                </a:lnTo>
                <a:cubicBezTo>
                  <a:pt x="111787" y="281087"/>
                  <a:pt x="110854" y="281994"/>
                  <a:pt x="110854" y="283105"/>
                </a:cubicBezTo>
                <a:lnTo>
                  <a:pt x="110854" y="303579"/>
                </a:lnTo>
                <a:cubicBezTo>
                  <a:pt x="110854" y="304690"/>
                  <a:pt x="111787" y="305598"/>
                  <a:pt x="112899" y="305598"/>
                </a:cubicBezTo>
                <a:lnTo>
                  <a:pt x="213487" y="305598"/>
                </a:lnTo>
                <a:cubicBezTo>
                  <a:pt x="214599" y="305598"/>
                  <a:pt x="215533" y="304690"/>
                  <a:pt x="215533" y="303579"/>
                </a:cubicBezTo>
                <a:lnTo>
                  <a:pt x="215533" y="283105"/>
                </a:lnTo>
                <a:cubicBezTo>
                  <a:pt x="215533" y="281994"/>
                  <a:pt x="214599" y="281087"/>
                  <a:pt x="213487" y="281087"/>
                </a:cubicBezTo>
                <a:lnTo>
                  <a:pt x="213487" y="281087"/>
                </a:lnTo>
                <a:close/>
                <a:moveTo>
                  <a:pt x="172550" y="105898"/>
                </a:moveTo>
                <a:lnTo>
                  <a:pt x="172550" y="168492"/>
                </a:lnTo>
                <a:lnTo>
                  <a:pt x="202050" y="168492"/>
                </a:lnTo>
                <a:cubicBezTo>
                  <a:pt x="204016" y="168492"/>
                  <a:pt x="205554" y="170662"/>
                  <a:pt x="204247" y="172725"/>
                </a:cubicBezTo>
                <a:lnTo>
                  <a:pt x="181586" y="211956"/>
                </a:lnTo>
                <a:lnTo>
                  <a:pt x="181586" y="211956"/>
                </a:lnTo>
                <a:lnTo>
                  <a:pt x="158818" y="251408"/>
                </a:lnTo>
                <a:cubicBezTo>
                  <a:pt x="157457" y="253756"/>
                  <a:pt x="153855" y="252769"/>
                  <a:pt x="153855" y="250074"/>
                </a:cubicBezTo>
                <a:lnTo>
                  <a:pt x="153855" y="250074"/>
                </a:lnTo>
                <a:lnTo>
                  <a:pt x="153855" y="187453"/>
                </a:lnTo>
                <a:lnTo>
                  <a:pt x="124355" y="187453"/>
                </a:lnTo>
                <a:cubicBezTo>
                  <a:pt x="122389" y="187453"/>
                  <a:pt x="120850" y="185310"/>
                  <a:pt x="122158" y="183247"/>
                </a:cubicBezTo>
                <a:lnTo>
                  <a:pt x="144819" y="144016"/>
                </a:lnTo>
                <a:lnTo>
                  <a:pt x="144819" y="144016"/>
                </a:lnTo>
                <a:lnTo>
                  <a:pt x="167587" y="104564"/>
                </a:lnTo>
                <a:cubicBezTo>
                  <a:pt x="168939" y="102216"/>
                  <a:pt x="172550" y="103203"/>
                  <a:pt x="172550" y="105898"/>
                </a:cubicBezTo>
                <a:lnTo>
                  <a:pt x="172550" y="105898"/>
                </a:lnTo>
                <a:close/>
                <a:moveTo>
                  <a:pt x="167231" y="171169"/>
                </a:moveTo>
                <a:lnTo>
                  <a:pt x="167231" y="115832"/>
                </a:lnTo>
                <a:lnTo>
                  <a:pt x="149408" y="146693"/>
                </a:lnTo>
                <a:lnTo>
                  <a:pt x="149408" y="146667"/>
                </a:lnTo>
                <a:lnTo>
                  <a:pt x="128935" y="182135"/>
                </a:lnTo>
                <a:lnTo>
                  <a:pt x="156514" y="182135"/>
                </a:lnTo>
                <a:cubicBezTo>
                  <a:pt x="157973" y="182135"/>
                  <a:pt x="159164" y="183318"/>
                  <a:pt x="159164" y="184785"/>
                </a:cubicBezTo>
                <a:lnTo>
                  <a:pt x="159164" y="240122"/>
                </a:lnTo>
                <a:lnTo>
                  <a:pt x="176987" y="209287"/>
                </a:lnTo>
                <a:lnTo>
                  <a:pt x="176987" y="209287"/>
                </a:lnTo>
                <a:lnTo>
                  <a:pt x="197461" y="173837"/>
                </a:lnTo>
                <a:lnTo>
                  <a:pt x="169882" y="173837"/>
                </a:lnTo>
                <a:cubicBezTo>
                  <a:pt x="168414" y="173846"/>
                  <a:pt x="167231" y="172654"/>
                  <a:pt x="167231" y="171169"/>
                </a:cubicBezTo>
                <a:lnTo>
                  <a:pt x="167231" y="171169"/>
                </a:lnTo>
                <a:close/>
                <a:moveTo>
                  <a:pt x="159645" y="3495"/>
                </a:moveTo>
                <a:cubicBezTo>
                  <a:pt x="159645" y="-1165"/>
                  <a:pt x="166751" y="-1165"/>
                  <a:pt x="166751" y="3495"/>
                </a:cubicBezTo>
                <a:lnTo>
                  <a:pt x="166751" y="31155"/>
                </a:lnTo>
                <a:cubicBezTo>
                  <a:pt x="166751" y="35842"/>
                  <a:pt x="159645" y="35842"/>
                  <a:pt x="159645" y="31155"/>
                </a:cubicBezTo>
                <a:lnTo>
                  <a:pt x="159645" y="3495"/>
                </a:lnTo>
                <a:close/>
                <a:moveTo>
                  <a:pt x="3515" y="166758"/>
                </a:moveTo>
                <a:cubicBezTo>
                  <a:pt x="-1172" y="166758"/>
                  <a:pt x="-1172" y="159625"/>
                  <a:pt x="3515" y="159625"/>
                </a:cubicBezTo>
                <a:lnTo>
                  <a:pt x="31175" y="159625"/>
                </a:lnTo>
                <a:cubicBezTo>
                  <a:pt x="35862" y="159625"/>
                  <a:pt x="35862" y="166758"/>
                  <a:pt x="31175" y="166758"/>
                </a:cubicBezTo>
                <a:lnTo>
                  <a:pt x="3515" y="166758"/>
                </a:lnTo>
                <a:close/>
                <a:moveTo>
                  <a:pt x="23126" y="86412"/>
                </a:moveTo>
                <a:cubicBezTo>
                  <a:pt x="19088" y="84090"/>
                  <a:pt x="22619" y="77945"/>
                  <a:pt x="26657" y="80284"/>
                </a:cubicBezTo>
                <a:lnTo>
                  <a:pt x="50608" y="94096"/>
                </a:lnTo>
                <a:cubicBezTo>
                  <a:pt x="54663" y="96417"/>
                  <a:pt x="51141" y="102563"/>
                  <a:pt x="47077" y="100250"/>
                </a:cubicBezTo>
                <a:lnTo>
                  <a:pt x="23126" y="86412"/>
                </a:lnTo>
                <a:close/>
                <a:moveTo>
                  <a:pt x="80277" y="26690"/>
                </a:moveTo>
                <a:cubicBezTo>
                  <a:pt x="77929" y="22635"/>
                  <a:pt x="84083" y="19077"/>
                  <a:pt x="86432" y="23106"/>
                </a:cubicBezTo>
                <a:lnTo>
                  <a:pt x="100243" y="47057"/>
                </a:lnTo>
                <a:cubicBezTo>
                  <a:pt x="102591" y="51112"/>
                  <a:pt x="96437" y="54670"/>
                  <a:pt x="94116" y="50641"/>
                </a:cubicBezTo>
                <a:lnTo>
                  <a:pt x="80277" y="26690"/>
                </a:lnTo>
                <a:close/>
                <a:moveTo>
                  <a:pt x="322880" y="159625"/>
                </a:moveTo>
                <a:cubicBezTo>
                  <a:pt x="327567" y="159625"/>
                  <a:pt x="327567" y="166758"/>
                  <a:pt x="322880" y="166758"/>
                </a:cubicBezTo>
                <a:lnTo>
                  <a:pt x="295221" y="166758"/>
                </a:lnTo>
                <a:cubicBezTo>
                  <a:pt x="290534" y="166758"/>
                  <a:pt x="290534" y="159625"/>
                  <a:pt x="295221" y="159625"/>
                </a:cubicBezTo>
                <a:lnTo>
                  <a:pt x="322880" y="159625"/>
                </a:lnTo>
                <a:close/>
                <a:moveTo>
                  <a:pt x="299712" y="80284"/>
                </a:moveTo>
                <a:cubicBezTo>
                  <a:pt x="303750" y="77936"/>
                  <a:pt x="307298" y="84090"/>
                  <a:pt x="303270" y="86412"/>
                </a:cubicBezTo>
                <a:lnTo>
                  <a:pt x="279319" y="100250"/>
                </a:lnTo>
                <a:cubicBezTo>
                  <a:pt x="275263" y="102598"/>
                  <a:pt x="271733" y="96444"/>
                  <a:pt x="275761" y="94096"/>
                </a:cubicBezTo>
                <a:lnTo>
                  <a:pt x="299712" y="80284"/>
                </a:lnTo>
                <a:close/>
                <a:moveTo>
                  <a:pt x="239964" y="23106"/>
                </a:moveTo>
                <a:cubicBezTo>
                  <a:pt x="242312" y="19068"/>
                  <a:pt x="248458" y="22626"/>
                  <a:pt x="246118" y="26690"/>
                </a:cubicBezTo>
                <a:lnTo>
                  <a:pt x="232280" y="50641"/>
                </a:lnTo>
                <a:cubicBezTo>
                  <a:pt x="229959" y="54679"/>
                  <a:pt x="223813" y="51121"/>
                  <a:pt x="226152" y="47057"/>
                </a:cubicBezTo>
                <a:lnTo>
                  <a:pt x="239964" y="23106"/>
                </a:lnTo>
                <a:close/>
                <a:moveTo>
                  <a:pt x="182457" y="357501"/>
                </a:moveTo>
                <a:lnTo>
                  <a:pt x="182457" y="397310"/>
                </a:lnTo>
                <a:cubicBezTo>
                  <a:pt x="182457" y="398092"/>
                  <a:pt x="182359" y="398875"/>
                  <a:pt x="182182" y="399578"/>
                </a:cubicBezTo>
                <a:cubicBezTo>
                  <a:pt x="225245" y="405047"/>
                  <a:pt x="271501" y="371696"/>
                  <a:pt x="276090" y="328961"/>
                </a:cubicBezTo>
                <a:cubicBezTo>
                  <a:pt x="243717" y="316181"/>
                  <a:pt x="204140" y="330651"/>
                  <a:pt x="182457" y="357501"/>
                </a:cubicBezTo>
                <a:lnTo>
                  <a:pt x="182457" y="357501"/>
                </a:lnTo>
                <a:close/>
                <a:moveTo>
                  <a:pt x="144161" y="399347"/>
                </a:moveTo>
                <a:cubicBezTo>
                  <a:pt x="144010" y="398688"/>
                  <a:pt x="143929" y="398012"/>
                  <a:pt x="143929" y="397301"/>
                </a:cubicBezTo>
                <a:lnTo>
                  <a:pt x="143929" y="359885"/>
                </a:lnTo>
                <a:cubicBezTo>
                  <a:pt x="140728" y="355625"/>
                  <a:pt x="137072" y="351587"/>
                  <a:pt x="132937" y="347834"/>
                </a:cubicBezTo>
                <a:cubicBezTo>
                  <a:pt x="110471" y="327361"/>
                  <a:pt x="76569" y="317862"/>
                  <a:pt x="48455" y="328953"/>
                </a:cubicBezTo>
                <a:cubicBezTo>
                  <a:pt x="53098" y="372301"/>
                  <a:pt x="100626" y="405981"/>
                  <a:pt x="144161" y="399347"/>
                </a:cubicBezTo>
                <a:lnTo>
                  <a:pt x="144161" y="39934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9" name="Text Placeholder 29">
            <a:extLst>
              <a:ext uri="{FF2B5EF4-FFF2-40B4-BE49-F238E27FC236}">
                <a16:creationId xmlns:a16="http://schemas.microsoft.com/office/drawing/2014/main" id="{14692E8F-96CF-5392-0696-4208287D994C}"/>
              </a:ext>
            </a:extLst>
          </p:cNvPr>
          <p:cNvSpPr txBox="1">
            <a:spLocks/>
          </p:cNvSpPr>
          <p:nvPr/>
        </p:nvSpPr>
        <p:spPr>
          <a:xfrm>
            <a:off x="665559" y="1623111"/>
            <a:ext cx="5503594"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Geothermal resources—ranging from shallow geo-exchange systems to deep hydrothermal reservoirs—offer constant, dispatchable renewable heat. Technological advances in drilling and reservoir management have broadened feasibility across Europe (</a:t>
            </a:r>
            <a:r>
              <a:rPr lang="en-GB" sz="1600" b="1" u="sng" dirty="0">
                <a:solidFill>
                  <a:srgbClr val="404040"/>
                </a:solidFill>
                <a:hlinkClick r:id="rId2">
                  <a:extLst>
                    <a:ext uri="{A12FA001-AC4F-418D-AE19-62706E023703}">
                      <ahyp:hlinkClr xmlns:ahyp="http://schemas.microsoft.com/office/drawing/2018/hyperlinkcolor" val="tx"/>
                    </a:ext>
                  </a:extLst>
                </a:hlinkClick>
              </a:rPr>
              <a:t>Fry et al</a:t>
            </a:r>
            <a:r>
              <a:rPr lang="en-GB" sz="1600" b="1" dirty="0">
                <a:solidFill>
                  <a:srgbClr val="404040"/>
                </a:solidFill>
              </a:rPr>
              <a:t>., 2024). </a:t>
            </a:r>
          </a:p>
          <a:p>
            <a:pPr algn="l">
              <a:lnSpc>
                <a:spcPts val="1720"/>
              </a:lnSpc>
            </a:pPr>
            <a:endParaRPr lang="en-GB" sz="1600" b="1" dirty="0">
              <a:solidFill>
                <a:srgbClr val="404040"/>
              </a:solidFill>
            </a:endParaRPr>
          </a:p>
          <a:p>
            <a:pPr algn="l">
              <a:lnSpc>
                <a:spcPts val="1720"/>
              </a:lnSpc>
            </a:pPr>
            <a:endParaRPr lang="en-IE" sz="1600" b="1" dirty="0">
              <a:solidFill>
                <a:srgbClr val="404040"/>
              </a:solidFill>
            </a:endParaRPr>
          </a:p>
        </p:txBody>
      </p:sp>
      <p:cxnSp>
        <p:nvCxnSpPr>
          <p:cNvPr id="10" name="Straight Connector 9">
            <a:extLst>
              <a:ext uri="{FF2B5EF4-FFF2-40B4-BE49-F238E27FC236}">
                <a16:creationId xmlns:a16="http://schemas.microsoft.com/office/drawing/2014/main" id="{4912E928-E15C-1EC8-1EC5-5D49A21F42B7}"/>
              </a:ext>
            </a:extLst>
          </p:cNvPr>
          <p:cNvCxnSpPr>
            <a:cxnSpLocks/>
          </p:cNvCxnSpPr>
          <p:nvPr/>
        </p:nvCxnSpPr>
        <p:spPr>
          <a:xfrm>
            <a:off x="7619" y="98414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1" name="Graphic 15">
            <a:extLst>
              <a:ext uri="{FF2B5EF4-FFF2-40B4-BE49-F238E27FC236}">
                <a16:creationId xmlns:a16="http://schemas.microsoft.com/office/drawing/2014/main" id="{966B6EAD-E399-F2BE-2851-F339CDDD1FF4}"/>
              </a:ext>
            </a:extLst>
          </p:cNvPr>
          <p:cNvGrpSpPr/>
          <p:nvPr/>
        </p:nvGrpSpPr>
        <p:grpSpPr>
          <a:xfrm rot="16200000">
            <a:off x="711501" y="627856"/>
            <a:ext cx="806221" cy="712573"/>
            <a:chOff x="547405" y="6570857"/>
            <a:chExt cx="1035254" cy="914999"/>
          </a:xfrm>
        </p:grpSpPr>
        <p:sp>
          <p:nvSpPr>
            <p:cNvPr id="12" name="Freeform 11">
              <a:extLst>
                <a:ext uri="{FF2B5EF4-FFF2-40B4-BE49-F238E27FC236}">
                  <a16:creationId xmlns:a16="http://schemas.microsoft.com/office/drawing/2014/main" id="{684ACBEF-8510-CD75-00EF-EBE15CD878D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3" name="Freeform 12">
              <a:extLst>
                <a:ext uri="{FF2B5EF4-FFF2-40B4-BE49-F238E27FC236}">
                  <a16:creationId xmlns:a16="http://schemas.microsoft.com/office/drawing/2014/main" id="{4B36C320-AD9C-7A87-0465-56DFCEA08A9B}"/>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4" name="TextBox 13">
            <a:extLst>
              <a:ext uri="{FF2B5EF4-FFF2-40B4-BE49-F238E27FC236}">
                <a16:creationId xmlns:a16="http://schemas.microsoft.com/office/drawing/2014/main" id="{7FAA7121-5F3D-10A1-6BDA-346B2ED21E39}"/>
              </a:ext>
            </a:extLst>
          </p:cNvPr>
          <p:cNvSpPr txBox="1"/>
          <p:nvPr/>
        </p:nvSpPr>
        <p:spPr>
          <a:xfrm>
            <a:off x="1502068" y="842218"/>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Geothermal energy</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79" name="Rectangle 78">
            <a:extLst>
              <a:ext uri="{FF2B5EF4-FFF2-40B4-BE49-F238E27FC236}">
                <a16:creationId xmlns:a16="http://schemas.microsoft.com/office/drawing/2014/main" id="{421D416E-085D-C1BB-18A6-5B0E7B833649}"/>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80" name="Graphic 40">
            <a:extLst>
              <a:ext uri="{FF2B5EF4-FFF2-40B4-BE49-F238E27FC236}">
                <a16:creationId xmlns:a16="http://schemas.microsoft.com/office/drawing/2014/main" id="{87B7F3F8-6FCD-00E2-7C16-87E68A6BF8C6}"/>
              </a:ext>
            </a:extLst>
          </p:cNvPr>
          <p:cNvGrpSpPr/>
          <p:nvPr/>
        </p:nvGrpSpPr>
        <p:grpSpPr>
          <a:xfrm>
            <a:off x="-2190554" y="8050508"/>
            <a:ext cx="3293668" cy="2042232"/>
            <a:chOff x="-3997861" y="6017904"/>
            <a:chExt cx="935163" cy="579846"/>
          </a:xfrm>
          <a:solidFill>
            <a:schemeClr val="bg1">
              <a:alpha val="9824"/>
            </a:schemeClr>
          </a:solidFill>
        </p:grpSpPr>
        <p:sp>
          <p:nvSpPr>
            <p:cNvPr id="81" name="Freeform 80">
              <a:extLst>
                <a:ext uri="{FF2B5EF4-FFF2-40B4-BE49-F238E27FC236}">
                  <a16:creationId xmlns:a16="http://schemas.microsoft.com/office/drawing/2014/main" id="{45989B4A-50C8-CD4D-F3EA-61062306D387}"/>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97F245CC-34E5-80C7-C376-01A680188F3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EE586980-2B2A-4E07-C55D-66D378542B4F}"/>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EBF83EFB-C985-2B72-FCC8-5E0A97376EA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Freeform 2">
            <a:extLst>
              <a:ext uri="{FF2B5EF4-FFF2-40B4-BE49-F238E27FC236}">
                <a16:creationId xmlns:a16="http://schemas.microsoft.com/office/drawing/2014/main" id="{10DEFE3E-AAEC-BCB8-F555-C29E956EC02C}"/>
              </a:ext>
            </a:extLst>
          </p:cNvPr>
          <p:cNvSpPr>
            <a:spLocks noChangeAspect="1"/>
          </p:cNvSpPr>
          <p:nvPr/>
        </p:nvSpPr>
        <p:spPr>
          <a:xfrm>
            <a:off x="863106" y="791772"/>
            <a:ext cx="381211" cy="360000"/>
          </a:xfrm>
          <a:custGeom>
            <a:avLst/>
            <a:gdLst>
              <a:gd name="connsiteX0" fmla="*/ 328914 w 407343"/>
              <a:gd name="connsiteY0" fmla="*/ 344692 h 384678"/>
              <a:gd name="connsiteX1" fmla="*/ 328914 w 407343"/>
              <a:gd name="connsiteY1" fmla="*/ 381121 h 384678"/>
              <a:gd name="connsiteX2" fmla="*/ 325356 w 407343"/>
              <a:gd name="connsiteY2" fmla="*/ 384679 h 384678"/>
              <a:gd name="connsiteX3" fmla="*/ 307480 w 407343"/>
              <a:gd name="connsiteY3" fmla="*/ 384679 h 384678"/>
              <a:gd name="connsiteX4" fmla="*/ 303922 w 407343"/>
              <a:gd name="connsiteY4" fmla="*/ 381121 h 384678"/>
              <a:gd name="connsiteX5" fmla="*/ 303922 w 407343"/>
              <a:gd name="connsiteY5" fmla="*/ 344692 h 384678"/>
              <a:gd name="connsiteX6" fmla="*/ 291747 w 407343"/>
              <a:gd name="connsiteY6" fmla="*/ 344692 h 384678"/>
              <a:gd name="connsiteX7" fmla="*/ 289230 w 407343"/>
              <a:gd name="connsiteY7" fmla="*/ 338618 h 384678"/>
              <a:gd name="connsiteX8" fmla="*/ 313705 w 407343"/>
              <a:gd name="connsiteY8" fmla="*/ 310024 h 384678"/>
              <a:gd name="connsiteX9" fmla="*/ 315724 w 407343"/>
              <a:gd name="connsiteY9" fmla="*/ 308868 h 384678"/>
              <a:gd name="connsiteX10" fmla="*/ 204366 w 407343"/>
              <a:gd name="connsiteY10" fmla="*/ 308868 h 384678"/>
              <a:gd name="connsiteX11" fmla="*/ 206411 w 407343"/>
              <a:gd name="connsiteY11" fmla="*/ 310051 h 384678"/>
              <a:gd name="connsiteX12" fmla="*/ 231038 w 407343"/>
              <a:gd name="connsiteY12" fmla="*/ 338813 h 384678"/>
              <a:gd name="connsiteX13" fmla="*/ 228343 w 407343"/>
              <a:gd name="connsiteY13" fmla="*/ 344666 h 384678"/>
              <a:gd name="connsiteX14" fmla="*/ 228343 w 407343"/>
              <a:gd name="connsiteY14" fmla="*/ 344692 h 384678"/>
              <a:gd name="connsiteX15" fmla="*/ 216168 w 407343"/>
              <a:gd name="connsiteY15" fmla="*/ 344692 h 384678"/>
              <a:gd name="connsiteX16" fmla="*/ 216168 w 407343"/>
              <a:gd name="connsiteY16" fmla="*/ 381121 h 384678"/>
              <a:gd name="connsiteX17" fmla="*/ 212610 w 407343"/>
              <a:gd name="connsiteY17" fmla="*/ 384679 h 384678"/>
              <a:gd name="connsiteX18" fmla="*/ 194734 w 407343"/>
              <a:gd name="connsiteY18" fmla="*/ 384679 h 384678"/>
              <a:gd name="connsiteX19" fmla="*/ 191176 w 407343"/>
              <a:gd name="connsiteY19" fmla="*/ 381121 h 384678"/>
              <a:gd name="connsiteX20" fmla="*/ 191176 w 407343"/>
              <a:gd name="connsiteY20" fmla="*/ 344692 h 384678"/>
              <a:gd name="connsiteX21" fmla="*/ 179001 w 407343"/>
              <a:gd name="connsiteY21" fmla="*/ 344692 h 384678"/>
              <a:gd name="connsiteX22" fmla="*/ 176484 w 407343"/>
              <a:gd name="connsiteY22" fmla="*/ 338618 h 384678"/>
              <a:gd name="connsiteX23" fmla="*/ 200986 w 407343"/>
              <a:gd name="connsiteY23" fmla="*/ 310024 h 384678"/>
              <a:gd name="connsiteX24" fmla="*/ 202978 w 407343"/>
              <a:gd name="connsiteY24" fmla="*/ 308868 h 384678"/>
              <a:gd name="connsiteX25" fmla="*/ 91620 w 407343"/>
              <a:gd name="connsiteY25" fmla="*/ 308868 h 384678"/>
              <a:gd name="connsiteX26" fmla="*/ 93665 w 407343"/>
              <a:gd name="connsiteY26" fmla="*/ 310051 h 384678"/>
              <a:gd name="connsiteX27" fmla="*/ 118292 w 407343"/>
              <a:gd name="connsiteY27" fmla="*/ 338813 h 384678"/>
              <a:gd name="connsiteX28" fmla="*/ 115597 w 407343"/>
              <a:gd name="connsiteY28" fmla="*/ 344666 h 384678"/>
              <a:gd name="connsiteX29" fmla="*/ 115597 w 407343"/>
              <a:gd name="connsiteY29" fmla="*/ 344692 h 384678"/>
              <a:gd name="connsiteX30" fmla="*/ 103422 w 407343"/>
              <a:gd name="connsiteY30" fmla="*/ 344692 h 384678"/>
              <a:gd name="connsiteX31" fmla="*/ 103422 w 407343"/>
              <a:gd name="connsiteY31" fmla="*/ 381121 h 384678"/>
              <a:gd name="connsiteX32" fmla="*/ 99864 w 407343"/>
              <a:gd name="connsiteY32" fmla="*/ 384679 h 384678"/>
              <a:gd name="connsiteX33" fmla="*/ 82014 w 407343"/>
              <a:gd name="connsiteY33" fmla="*/ 384679 h 384678"/>
              <a:gd name="connsiteX34" fmla="*/ 78430 w 407343"/>
              <a:gd name="connsiteY34" fmla="*/ 381121 h 384678"/>
              <a:gd name="connsiteX35" fmla="*/ 78430 w 407343"/>
              <a:gd name="connsiteY35" fmla="*/ 344692 h 384678"/>
              <a:gd name="connsiteX36" fmla="*/ 66281 w 407343"/>
              <a:gd name="connsiteY36" fmla="*/ 344692 h 384678"/>
              <a:gd name="connsiteX37" fmla="*/ 63738 w 407343"/>
              <a:gd name="connsiteY37" fmla="*/ 338618 h 384678"/>
              <a:gd name="connsiteX38" fmla="*/ 88240 w 407343"/>
              <a:gd name="connsiteY38" fmla="*/ 310024 h 384678"/>
              <a:gd name="connsiteX39" fmla="*/ 90232 w 407343"/>
              <a:gd name="connsiteY39" fmla="*/ 308868 h 384678"/>
              <a:gd name="connsiteX40" fmla="*/ 20221 w 407343"/>
              <a:gd name="connsiteY40" fmla="*/ 308868 h 384678"/>
              <a:gd name="connsiteX41" fmla="*/ 5956 w 407343"/>
              <a:gd name="connsiteY41" fmla="*/ 274334 h 384678"/>
              <a:gd name="connsiteX42" fmla="*/ 20221 w 407343"/>
              <a:gd name="connsiteY42" fmla="*/ 268384 h 384678"/>
              <a:gd name="connsiteX43" fmla="*/ 25788 w 407343"/>
              <a:gd name="connsiteY43" fmla="*/ 268384 h 384678"/>
              <a:gd name="connsiteX44" fmla="*/ 25788 w 407343"/>
              <a:gd name="connsiteY44" fmla="*/ 179918 h 384678"/>
              <a:gd name="connsiteX45" fmla="*/ 29372 w 407343"/>
              <a:gd name="connsiteY45" fmla="*/ 176361 h 384678"/>
              <a:gd name="connsiteX46" fmla="*/ 90562 w 407343"/>
              <a:gd name="connsiteY46" fmla="*/ 176361 h 384678"/>
              <a:gd name="connsiteX47" fmla="*/ 90562 w 407343"/>
              <a:gd name="connsiteY47" fmla="*/ 118729 h 384678"/>
              <a:gd name="connsiteX48" fmla="*/ 75860 w 407343"/>
              <a:gd name="connsiteY48" fmla="*/ 118729 h 384678"/>
              <a:gd name="connsiteX49" fmla="*/ 67189 w 407343"/>
              <a:gd name="connsiteY49" fmla="*/ 110058 h 384678"/>
              <a:gd name="connsiteX50" fmla="*/ 67189 w 407343"/>
              <a:gd name="connsiteY50" fmla="*/ 79374 h 384678"/>
              <a:gd name="connsiteX51" fmla="*/ 75860 w 407343"/>
              <a:gd name="connsiteY51" fmla="*/ 70703 h 384678"/>
              <a:gd name="connsiteX52" fmla="*/ 287656 w 407343"/>
              <a:gd name="connsiteY52" fmla="*/ 70703 h 384678"/>
              <a:gd name="connsiteX53" fmla="*/ 296327 w 407343"/>
              <a:gd name="connsiteY53" fmla="*/ 79374 h 384678"/>
              <a:gd name="connsiteX54" fmla="*/ 296327 w 407343"/>
              <a:gd name="connsiteY54" fmla="*/ 110058 h 384678"/>
              <a:gd name="connsiteX55" fmla="*/ 287656 w 407343"/>
              <a:gd name="connsiteY55" fmla="*/ 118729 h 384678"/>
              <a:gd name="connsiteX56" fmla="*/ 272954 w 407343"/>
              <a:gd name="connsiteY56" fmla="*/ 118729 h 384678"/>
              <a:gd name="connsiteX57" fmla="*/ 272954 w 407343"/>
              <a:gd name="connsiteY57" fmla="*/ 135467 h 384678"/>
              <a:gd name="connsiteX58" fmla="*/ 309161 w 407343"/>
              <a:gd name="connsiteY58" fmla="*/ 135467 h 384678"/>
              <a:gd name="connsiteX59" fmla="*/ 309161 w 407343"/>
              <a:gd name="connsiteY59" fmla="*/ 87975 h 384678"/>
              <a:gd name="connsiteX60" fmla="*/ 298951 w 407343"/>
              <a:gd name="connsiteY60" fmla="*/ 72571 h 384678"/>
              <a:gd name="connsiteX61" fmla="*/ 303842 w 407343"/>
              <a:gd name="connsiteY61" fmla="*/ 54694 h 384678"/>
              <a:gd name="connsiteX62" fmla="*/ 315644 w 407343"/>
              <a:gd name="connsiteY62" fmla="*/ 49776 h 384678"/>
              <a:gd name="connsiteX63" fmla="*/ 375063 w 407343"/>
              <a:gd name="connsiteY63" fmla="*/ 49776 h 384678"/>
              <a:gd name="connsiteX64" fmla="*/ 391757 w 407343"/>
              <a:gd name="connsiteY64" fmla="*/ 66487 h 384678"/>
              <a:gd name="connsiteX65" fmla="*/ 386865 w 407343"/>
              <a:gd name="connsiteY65" fmla="*/ 84364 h 384678"/>
              <a:gd name="connsiteX66" fmla="*/ 381547 w 407343"/>
              <a:gd name="connsiteY66" fmla="*/ 87966 h 384678"/>
              <a:gd name="connsiteX67" fmla="*/ 381547 w 407343"/>
              <a:gd name="connsiteY67" fmla="*/ 268375 h 384678"/>
              <a:gd name="connsiteX68" fmla="*/ 387114 w 407343"/>
              <a:gd name="connsiteY68" fmla="*/ 268375 h 384678"/>
              <a:gd name="connsiteX69" fmla="*/ 401406 w 407343"/>
              <a:gd name="connsiteY69" fmla="*/ 302909 h 384678"/>
              <a:gd name="connsiteX70" fmla="*/ 387114 w 407343"/>
              <a:gd name="connsiteY70" fmla="*/ 308859 h 384678"/>
              <a:gd name="connsiteX71" fmla="*/ 317103 w 407343"/>
              <a:gd name="connsiteY71" fmla="*/ 308859 h 384678"/>
              <a:gd name="connsiteX72" fmla="*/ 319121 w 407343"/>
              <a:gd name="connsiteY72" fmla="*/ 310042 h 384678"/>
              <a:gd name="connsiteX73" fmla="*/ 343748 w 407343"/>
              <a:gd name="connsiteY73" fmla="*/ 338805 h 384678"/>
              <a:gd name="connsiteX74" fmla="*/ 341054 w 407343"/>
              <a:gd name="connsiteY74" fmla="*/ 344657 h 384678"/>
              <a:gd name="connsiteX75" fmla="*/ 341054 w 407343"/>
              <a:gd name="connsiteY75" fmla="*/ 344683 h 384678"/>
              <a:gd name="connsiteX76" fmla="*/ 328914 w 407343"/>
              <a:gd name="connsiteY76" fmla="*/ 344683 h 384678"/>
              <a:gd name="connsiteX77" fmla="*/ 321781 w 407343"/>
              <a:gd name="connsiteY77" fmla="*/ 377564 h 384678"/>
              <a:gd name="connsiteX78" fmla="*/ 321781 w 407343"/>
              <a:gd name="connsiteY78" fmla="*/ 341135 h 384678"/>
              <a:gd name="connsiteX79" fmla="*/ 325356 w 407343"/>
              <a:gd name="connsiteY79" fmla="*/ 337551 h 384678"/>
              <a:gd name="connsiteX80" fmla="*/ 333351 w 407343"/>
              <a:gd name="connsiteY80" fmla="*/ 337551 h 384678"/>
              <a:gd name="connsiteX81" fmla="*/ 316409 w 407343"/>
              <a:gd name="connsiteY81" fmla="*/ 317789 h 384678"/>
              <a:gd name="connsiteX82" fmla="*/ 299466 w 407343"/>
              <a:gd name="connsiteY82" fmla="*/ 337551 h 384678"/>
              <a:gd name="connsiteX83" fmla="*/ 307480 w 407343"/>
              <a:gd name="connsiteY83" fmla="*/ 337551 h 384678"/>
              <a:gd name="connsiteX84" fmla="*/ 311037 w 407343"/>
              <a:gd name="connsiteY84" fmla="*/ 341135 h 384678"/>
              <a:gd name="connsiteX85" fmla="*/ 311037 w 407343"/>
              <a:gd name="connsiteY85" fmla="*/ 377564 h 384678"/>
              <a:gd name="connsiteX86" fmla="*/ 321781 w 407343"/>
              <a:gd name="connsiteY86" fmla="*/ 377564 h 384678"/>
              <a:gd name="connsiteX87" fmla="*/ 209061 w 407343"/>
              <a:gd name="connsiteY87" fmla="*/ 377564 h 384678"/>
              <a:gd name="connsiteX88" fmla="*/ 209061 w 407343"/>
              <a:gd name="connsiteY88" fmla="*/ 341135 h 384678"/>
              <a:gd name="connsiteX89" fmla="*/ 212619 w 407343"/>
              <a:gd name="connsiteY89" fmla="*/ 337551 h 384678"/>
              <a:gd name="connsiteX90" fmla="*/ 220615 w 407343"/>
              <a:gd name="connsiteY90" fmla="*/ 337551 h 384678"/>
              <a:gd name="connsiteX91" fmla="*/ 203699 w 407343"/>
              <a:gd name="connsiteY91" fmla="*/ 317789 h 384678"/>
              <a:gd name="connsiteX92" fmla="*/ 186756 w 407343"/>
              <a:gd name="connsiteY92" fmla="*/ 337551 h 384678"/>
              <a:gd name="connsiteX93" fmla="*/ 194752 w 407343"/>
              <a:gd name="connsiteY93" fmla="*/ 337551 h 384678"/>
              <a:gd name="connsiteX94" fmla="*/ 198309 w 407343"/>
              <a:gd name="connsiteY94" fmla="*/ 341135 h 384678"/>
              <a:gd name="connsiteX95" fmla="*/ 198309 w 407343"/>
              <a:gd name="connsiteY95" fmla="*/ 377564 h 384678"/>
              <a:gd name="connsiteX96" fmla="*/ 209061 w 407343"/>
              <a:gd name="connsiteY96" fmla="*/ 377564 h 384678"/>
              <a:gd name="connsiteX97" fmla="*/ 96325 w 407343"/>
              <a:gd name="connsiteY97" fmla="*/ 377564 h 384678"/>
              <a:gd name="connsiteX98" fmla="*/ 96325 w 407343"/>
              <a:gd name="connsiteY98" fmla="*/ 341135 h 384678"/>
              <a:gd name="connsiteX99" fmla="*/ 99882 w 407343"/>
              <a:gd name="connsiteY99" fmla="*/ 337551 h 384678"/>
              <a:gd name="connsiteX100" fmla="*/ 107895 w 407343"/>
              <a:gd name="connsiteY100" fmla="*/ 337551 h 384678"/>
              <a:gd name="connsiteX101" fmla="*/ 90953 w 407343"/>
              <a:gd name="connsiteY101" fmla="*/ 317789 h 384678"/>
              <a:gd name="connsiteX102" fmla="*/ 74010 w 407343"/>
              <a:gd name="connsiteY102" fmla="*/ 337551 h 384678"/>
              <a:gd name="connsiteX103" fmla="*/ 82023 w 407343"/>
              <a:gd name="connsiteY103" fmla="*/ 337551 h 384678"/>
              <a:gd name="connsiteX104" fmla="*/ 85581 w 407343"/>
              <a:gd name="connsiteY104" fmla="*/ 341135 h 384678"/>
              <a:gd name="connsiteX105" fmla="*/ 85581 w 407343"/>
              <a:gd name="connsiteY105" fmla="*/ 377564 h 384678"/>
              <a:gd name="connsiteX106" fmla="*/ 96325 w 407343"/>
              <a:gd name="connsiteY106" fmla="*/ 377564 h 384678"/>
              <a:gd name="connsiteX107" fmla="*/ 373943 w 407343"/>
              <a:gd name="connsiteY107" fmla="*/ 9318 h 384678"/>
              <a:gd name="connsiteX108" fmla="*/ 378834 w 407343"/>
              <a:gd name="connsiteY108" fmla="*/ 14459 h 384678"/>
              <a:gd name="connsiteX109" fmla="*/ 324351 w 407343"/>
              <a:gd name="connsiteY109" fmla="*/ 14459 h 384678"/>
              <a:gd name="connsiteX110" fmla="*/ 279625 w 407343"/>
              <a:gd name="connsiteY110" fmla="*/ 14459 h 384678"/>
              <a:gd name="connsiteX111" fmla="*/ 274733 w 407343"/>
              <a:gd name="connsiteY111" fmla="*/ 9318 h 384678"/>
              <a:gd name="connsiteX112" fmla="*/ 329243 w 407343"/>
              <a:gd name="connsiteY112" fmla="*/ 9318 h 384678"/>
              <a:gd name="connsiteX113" fmla="*/ 373943 w 407343"/>
              <a:gd name="connsiteY113" fmla="*/ 9318 h 384678"/>
              <a:gd name="connsiteX114" fmla="*/ 373943 w 407343"/>
              <a:gd name="connsiteY114" fmla="*/ 9318 h 384678"/>
              <a:gd name="connsiteX115" fmla="*/ 322385 w 407343"/>
              <a:gd name="connsiteY115" fmla="*/ 30539 h 384678"/>
              <a:gd name="connsiteX116" fmla="*/ 317494 w 407343"/>
              <a:gd name="connsiteY116" fmla="*/ 35679 h 384678"/>
              <a:gd name="connsiteX117" fmla="*/ 272794 w 407343"/>
              <a:gd name="connsiteY117" fmla="*/ 35679 h 384678"/>
              <a:gd name="connsiteX118" fmla="*/ 218311 w 407343"/>
              <a:gd name="connsiteY118" fmla="*/ 35679 h 384678"/>
              <a:gd name="connsiteX119" fmla="*/ 223202 w 407343"/>
              <a:gd name="connsiteY119" fmla="*/ 30539 h 384678"/>
              <a:gd name="connsiteX120" fmla="*/ 267903 w 407343"/>
              <a:gd name="connsiteY120" fmla="*/ 30539 h 384678"/>
              <a:gd name="connsiteX121" fmla="*/ 322385 w 407343"/>
              <a:gd name="connsiteY121" fmla="*/ 30539 h 384678"/>
              <a:gd name="connsiteX122" fmla="*/ 322385 w 407343"/>
              <a:gd name="connsiteY122" fmla="*/ 30539 h 384678"/>
              <a:gd name="connsiteX123" fmla="*/ 20239 w 407343"/>
              <a:gd name="connsiteY123" fmla="*/ 301736 h 384678"/>
              <a:gd name="connsiteX124" fmla="*/ 387132 w 407343"/>
              <a:gd name="connsiteY124" fmla="*/ 301736 h 384678"/>
              <a:gd name="connsiteX125" fmla="*/ 396381 w 407343"/>
              <a:gd name="connsiteY125" fmla="*/ 279377 h 384678"/>
              <a:gd name="connsiteX126" fmla="*/ 387132 w 407343"/>
              <a:gd name="connsiteY126" fmla="*/ 275517 h 384678"/>
              <a:gd name="connsiteX127" fmla="*/ 20239 w 407343"/>
              <a:gd name="connsiteY127" fmla="*/ 275517 h 384678"/>
              <a:gd name="connsiteX128" fmla="*/ 10989 w 407343"/>
              <a:gd name="connsiteY128" fmla="*/ 297876 h 384678"/>
              <a:gd name="connsiteX129" fmla="*/ 20239 w 407343"/>
              <a:gd name="connsiteY129" fmla="*/ 301736 h 384678"/>
              <a:gd name="connsiteX130" fmla="*/ 20239 w 407343"/>
              <a:gd name="connsiteY130" fmla="*/ 301736 h 384678"/>
              <a:gd name="connsiteX131" fmla="*/ 375072 w 407343"/>
              <a:gd name="connsiteY131" fmla="*/ 82176 h 384678"/>
              <a:gd name="connsiteX132" fmla="*/ 384651 w 407343"/>
              <a:gd name="connsiteY132" fmla="*/ 72571 h 384678"/>
              <a:gd name="connsiteX133" fmla="*/ 384651 w 407343"/>
              <a:gd name="connsiteY133" fmla="*/ 66496 h 384678"/>
              <a:gd name="connsiteX134" fmla="*/ 375072 w 407343"/>
              <a:gd name="connsiteY134" fmla="*/ 56891 h 384678"/>
              <a:gd name="connsiteX135" fmla="*/ 315653 w 407343"/>
              <a:gd name="connsiteY135" fmla="*/ 56891 h 384678"/>
              <a:gd name="connsiteX136" fmla="*/ 306074 w 407343"/>
              <a:gd name="connsiteY136" fmla="*/ 66496 h 384678"/>
              <a:gd name="connsiteX137" fmla="*/ 306074 w 407343"/>
              <a:gd name="connsiteY137" fmla="*/ 72571 h 384678"/>
              <a:gd name="connsiteX138" fmla="*/ 315653 w 407343"/>
              <a:gd name="connsiteY138" fmla="*/ 82176 h 384678"/>
              <a:gd name="connsiteX139" fmla="*/ 375072 w 407343"/>
              <a:gd name="connsiteY139" fmla="*/ 82176 h 384678"/>
              <a:gd name="connsiteX140" fmla="*/ 374423 w 407343"/>
              <a:gd name="connsiteY140" fmla="*/ 89282 h 384678"/>
              <a:gd name="connsiteX141" fmla="*/ 316311 w 407343"/>
              <a:gd name="connsiteY141" fmla="*/ 89282 h 384678"/>
              <a:gd name="connsiteX142" fmla="*/ 316311 w 407343"/>
              <a:gd name="connsiteY142" fmla="*/ 268375 h 384678"/>
              <a:gd name="connsiteX143" fmla="*/ 374423 w 407343"/>
              <a:gd name="connsiteY143" fmla="*/ 268375 h 384678"/>
              <a:gd name="connsiteX144" fmla="*/ 374423 w 407343"/>
              <a:gd name="connsiteY144" fmla="*/ 89282 h 384678"/>
              <a:gd name="connsiteX145" fmla="*/ 309179 w 407343"/>
              <a:gd name="connsiteY145" fmla="*/ 142582 h 384678"/>
              <a:gd name="connsiteX146" fmla="*/ 272972 w 407343"/>
              <a:gd name="connsiteY146" fmla="*/ 142582 h 384678"/>
              <a:gd name="connsiteX147" fmla="*/ 272972 w 407343"/>
              <a:gd name="connsiteY147" fmla="*/ 268384 h 384678"/>
              <a:gd name="connsiteX148" fmla="*/ 309179 w 407343"/>
              <a:gd name="connsiteY148" fmla="*/ 268384 h 384678"/>
              <a:gd name="connsiteX149" fmla="*/ 309179 w 407343"/>
              <a:gd name="connsiteY149" fmla="*/ 142582 h 384678"/>
              <a:gd name="connsiteX150" fmla="*/ 90570 w 407343"/>
              <a:gd name="connsiteY150" fmla="*/ 183493 h 384678"/>
              <a:gd name="connsiteX151" fmla="*/ 32939 w 407343"/>
              <a:gd name="connsiteY151" fmla="*/ 183493 h 384678"/>
              <a:gd name="connsiteX152" fmla="*/ 32939 w 407343"/>
              <a:gd name="connsiteY152" fmla="*/ 268375 h 384678"/>
              <a:gd name="connsiteX153" fmla="*/ 90570 w 407343"/>
              <a:gd name="connsiteY153" fmla="*/ 268375 h 384678"/>
              <a:gd name="connsiteX154" fmla="*/ 90570 w 407343"/>
              <a:gd name="connsiteY154" fmla="*/ 183493 h 384678"/>
              <a:gd name="connsiteX155" fmla="*/ 202311 w 407343"/>
              <a:gd name="connsiteY155" fmla="*/ 137255 h 384678"/>
              <a:gd name="connsiteX156" fmla="*/ 187663 w 407343"/>
              <a:gd name="connsiteY156" fmla="*/ 167485 h 384678"/>
              <a:gd name="connsiteX157" fmla="*/ 218293 w 407343"/>
              <a:gd name="connsiteY157" fmla="*/ 170437 h 384678"/>
              <a:gd name="connsiteX158" fmla="*/ 220285 w 407343"/>
              <a:gd name="connsiteY158" fmla="*/ 174520 h 384678"/>
              <a:gd name="connsiteX159" fmla="*/ 220285 w 407343"/>
              <a:gd name="connsiteY159" fmla="*/ 174520 h 384678"/>
              <a:gd name="connsiteX160" fmla="*/ 167795 w 407343"/>
              <a:gd name="connsiteY160" fmla="*/ 255977 h 384678"/>
              <a:gd name="connsiteX161" fmla="*/ 162956 w 407343"/>
              <a:gd name="connsiteY161" fmla="*/ 253887 h 384678"/>
              <a:gd name="connsiteX162" fmla="*/ 178387 w 407343"/>
              <a:gd name="connsiteY162" fmla="*/ 193001 h 384678"/>
              <a:gd name="connsiteX163" fmla="*/ 144929 w 407343"/>
              <a:gd name="connsiteY163" fmla="*/ 185512 h 384678"/>
              <a:gd name="connsiteX164" fmla="*/ 143212 w 407343"/>
              <a:gd name="connsiteY164" fmla="*/ 181554 h 384678"/>
              <a:gd name="connsiteX165" fmla="*/ 171548 w 407343"/>
              <a:gd name="connsiteY165" fmla="*/ 134133 h 384678"/>
              <a:gd name="connsiteX166" fmla="*/ 173994 w 407343"/>
              <a:gd name="connsiteY166" fmla="*/ 132843 h 384678"/>
              <a:gd name="connsiteX167" fmla="*/ 199963 w 407343"/>
              <a:gd name="connsiteY167" fmla="*/ 133448 h 384678"/>
              <a:gd name="connsiteX168" fmla="*/ 202311 w 407343"/>
              <a:gd name="connsiteY168" fmla="*/ 137255 h 384678"/>
              <a:gd name="connsiteX169" fmla="*/ 202311 w 407343"/>
              <a:gd name="connsiteY169" fmla="*/ 137255 h 384678"/>
              <a:gd name="connsiteX170" fmla="*/ 181206 w 407343"/>
              <a:gd name="connsiteY170" fmla="*/ 168623 h 384678"/>
              <a:gd name="connsiteX171" fmla="*/ 195703 w 407343"/>
              <a:gd name="connsiteY171" fmla="*/ 138669 h 384678"/>
              <a:gd name="connsiteX172" fmla="*/ 175310 w 407343"/>
              <a:gd name="connsiteY172" fmla="*/ 138189 h 384678"/>
              <a:gd name="connsiteX173" fmla="*/ 149669 w 407343"/>
              <a:gd name="connsiteY173" fmla="*/ 181119 h 384678"/>
              <a:gd name="connsiteX174" fmla="*/ 182042 w 407343"/>
              <a:gd name="connsiteY174" fmla="*/ 188358 h 384678"/>
              <a:gd name="connsiteX175" fmla="*/ 184239 w 407343"/>
              <a:gd name="connsiteY175" fmla="*/ 191640 h 384678"/>
              <a:gd name="connsiteX176" fmla="*/ 172135 w 407343"/>
              <a:gd name="connsiteY176" fmla="*/ 239417 h 384678"/>
              <a:gd name="connsiteX177" fmla="*/ 213455 w 407343"/>
              <a:gd name="connsiteY177" fmla="*/ 175311 h 384678"/>
              <a:gd name="connsiteX178" fmla="*/ 183483 w 407343"/>
              <a:gd name="connsiteY178" fmla="*/ 172438 h 384678"/>
              <a:gd name="connsiteX179" fmla="*/ 181206 w 407343"/>
              <a:gd name="connsiteY179" fmla="*/ 168623 h 384678"/>
              <a:gd name="connsiteX180" fmla="*/ 181206 w 407343"/>
              <a:gd name="connsiteY180" fmla="*/ 168623 h 384678"/>
              <a:gd name="connsiteX181" fmla="*/ 265866 w 407343"/>
              <a:gd name="connsiteY181" fmla="*/ 118729 h 384678"/>
              <a:gd name="connsiteX182" fmla="*/ 97685 w 407343"/>
              <a:gd name="connsiteY182" fmla="*/ 118729 h 384678"/>
              <a:gd name="connsiteX183" fmla="*/ 97685 w 407343"/>
              <a:gd name="connsiteY183" fmla="*/ 268375 h 384678"/>
              <a:gd name="connsiteX184" fmla="*/ 265866 w 407343"/>
              <a:gd name="connsiteY184" fmla="*/ 268375 h 384678"/>
              <a:gd name="connsiteX185" fmla="*/ 265866 w 407343"/>
              <a:gd name="connsiteY185" fmla="*/ 118729 h 384678"/>
              <a:gd name="connsiteX186" fmla="*/ 287673 w 407343"/>
              <a:gd name="connsiteY186" fmla="*/ 77836 h 384678"/>
              <a:gd name="connsiteX187" fmla="*/ 75878 w 407343"/>
              <a:gd name="connsiteY187" fmla="*/ 77836 h 384678"/>
              <a:gd name="connsiteX188" fmla="*/ 74313 w 407343"/>
              <a:gd name="connsiteY188" fmla="*/ 79374 h 384678"/>
              <a:gd name="connsiteX189" fmla="*/ 74313 w 407343"/>
              <a:gd name="connsiteY189" fmla="*/ 110058 h 384678"/>
              <a:gd name="connsiteX190" fmla="*/ 75878 w 407343"/>
              <a:gd name="connsiteY190" fmla="*/ 111623 h 384678"/>
              <a:gd name="connsiteX191" fmla="*/ 287673 w 407343"/>
              <a:gd name="connsiteY191" fmla="*/ 111623 h 384678"/>
              <a:gd name="connsiteX192" fmla="*/ 289238 w 407343"/>
              <a:gd name="connsiteY192" fmla="*/ 110058 h 384678"/>
              <a:gd name="connsiteX193" fmla="*/ 289238 w 407343"/>
              <a:gd name="connsiteY193" fmla="*/ 79374 h 384678"/>
              <a:gd name="connsiteX194" fmla="*/ 287673 w 407343"/>
              <a:gd name="connsiteY194" fmla="*/ 77836 h 384678"/>
              <a:gd name="connsiteX195" fmla="*/ 287673 w 407343"/>
              <a:gd name="connsiteY195" fmla="*/ 77836 h 3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07343" h="384678">
                <a:moveTo>
                  <a:pt x="328914" y="344692"/>
                </a:moveTo>
                <a:lnTo>
                  <a:pt x="328914" y="381121"/>
                </a:lnTo>
                <a:cubicBezTo>
                  <a:pt x="328914" y="383086"/>
                  <a:pt x="327304" y="384679"/>
                  <a:pt x="325356" y="384679"/>
                </a:cubicBezTo>
                <a:lnTo>
                  <a:pt x="307480" y="384679"/>
                </a:lnTo>
                <a:cubicBezTo>
                  <a:pt x="305514" y="384679"/>
                  <a:pt x="303922" y="383086"/>
                  <a:pt x="303922" y="381121"/>
                </a:cubicBezTo>
                <a:lnTo>
                  <a:pt x="303922" y="344692"/>
                </a:lnTo>
                <a:lnTo>
                  <a:pt x="291747" y="344692"/>
                </a:lnTo>
                <a:cubicBezTo>
                  <a:pt x="288794" y="344692"/>
                  <a:pt x="286909" y="341135"/>
                  <a:pt x="289230" y="338618"/>
                </a:cubicBezTo>
                <a:lnTo>
                  <a:pt x="313705" y="310024"/>
                </a:lnTo>
                <a:cubicBezTo>
                  <a:pt x="314257" y="309393"/>
                  <a:pt x="314968" y="309019"/>
                  <a:pt x="315724" y="308868"/>
                </a:cubicBezTo>
                <a:lnTo>
                  <a:pt x="204366" y="308868"/>
                </a:lnTo>
                <a:cubicBezTo>
                  <a:pt x="205175" y="309019"/>
                  <a:pt x="205851" y="309420"/>
                  <a:pt x="206411" y="310051"/>
                </a:cubicBezTo>
                <a:lnTo>
                  <a:pt x="231038" y="338813"/>
                </a:lnTo>
                <a:cubicBezTo>
                  <a:pt x="233003" y="341135"/>
                  <a:pt x="231341" y="344666"/>
                  <a:pt x="228343" y="344666"/>
                </a:cubicBezTo>
                <a:lnTo>
                  <a:pt x="228343" y="344692"/>
                </a:lnTo>
                <a:lnTo>
                  <a:pt x="216168" y="344692"/>
                </a:lnTo>
                <a:lnTo>
                  <a:pt x="216168" y="381121"/>
                </a:lnTo>
                <a:cubicBezTo>
                  <a:pt x="216168" y="383086"/>
                  <a:pt x="214576" y="384679"/>
                  <a:pt x="212610" y="384679"/>
                </a:cubicBezTo>
                <a:lnTo>
                  <a:pt x="194734" y="384679"/>
                </a:lnTo>
                <a:cubicBezTo>
                  <a:pt x="192768" y="384679"/>
                  <a:pt x="191176" y="383086"/>
                  <a:pt x="191176" y="381121"/>
                </a:cubicBezTo>
                <a:lnTo>
                  <a:pt x="191176" y="344692"/>
                </a:lnTo>
                <a:lnTo>
                  <a:pt x="179001" y="344692"/>
                </a:lnTo>
                <a:cubicBezTo>
                  <a:pt x="176048" y="344692"/>
                  <a:pt x="174163" y="341135"/>
                  <a:pt x="176484" y="338618"/>
                </a:cubicBezTo>
                <a:lnTo>
                  <a:pt x="200986" y="310024"/>
                </a:lnTo>
                <a:cubicBezTo>
                  <a:pt x="201520" y="309393"/>
                  <a:pt x="202222" y="309019"/>
                  <a:pt x="202978" y="308868"/>
                </a:cubicBezTo>
                <a:lnTo>
                  <a:pt x="91620" y="308868"/>
                </a:lnTo>
                <a:cubicBezTo>
                  <a:pt x="92429" y="309019"/>
                  <a:pt x="93132" y="309420"/>
                  <a:pt x="93665" y="310051"/>
                </a:cubicBezTo>
                <a:lnTo>
                  <a:pt x="118292" y="338813"/>
                </a:lnTo>
                <a:cubicBezTo>
                  <a:pt x="120257" y="341135"/>
                  <a:pt x="118595" y="344666"/>
                  <a:pt x="115597" y="344666"/>
                </a:cubicBezTo>
                <a:lnTo>
                  <a:pt x="115597" y="344692"/>
                </a:lnTo>
                <a:lnTo>
                  <a:pt x="103422" y="344692"/>
                </a:lnTo>
                <a:lnTo>
                  <a:pt x="103422" y="381121"/>
                </a:lnTo>
                <a:cubicBezTo>
                  <a:pt x="103422" y="383086"/>
                  <a:pt x="101830" y="384679"/>
                  <a:pt x="99864" y="384679"/>
                </a:cubicBezTo>
                <a:lnTo>
                  <a:pt x="82014" y="384679"/>
                </a:lnTo>
                <a:cubicBezTo>
                  <a:pt x="80049" y="384679"/>
                  <a:pt x="78430" y="383086"/>
                  <a:pt x="78430" y="381121"/>
                </a:cubicBezTo>
                <a:lnTo>
                  <a:pt x="78430" y="344692"/>
                </a:lnTo>
                <a:lnTo>
                  <a:pt x="66281" y="344692"/>
                </a:lnTo>
                <a:cubicBezTo>
                  <a:pt x="63329" y="344692"/>
                  <a:pt x="61443" y="341135"/>
                  <a:pt x="63738" y="338618"/>
                </a:cubicBezTo>
                <a:lnTo>
                  <a:pt x="88240" y="310024"/>
                </a:lnTo>
                <a:cubicBezTo>
                  <a:pt x="88774" y="309393"/>
                  <a:pt x="89476" y="309019"/>
                  <a:pt x="90232" y="308868"/>
                </a:cubicBezTo>
                <a:lnTo>
                  <a:pt x="20221" y="308868"/>
                </a:lnTo>
                <a:cubicBezTo>
                  <a:pt x="2425" y="308868"/>
                  <a:pt x="-6852" y="287141"/>
                  <a:pt x="5956" y="274334"/>
                </a:cubicBezTo>
                <a:cubicBezTo>
                  <a:pt x="9611" y="270679"/>
                  <a:pt x="14680" y="268384"/>
                  <a:pt x="20221" y="268384"/>
                </a:cubicBezTo>
                <a:lnTo>
                  <a:pt x="25788" y="268384"/>
                </a:lnTo>
                <a:lnTo>
                  <a:pt x="25788" y="179918"/>
                </a:lnTo>
                <a:cubicBezTo>
                  <a:pt x="25788" y="177979"/>
                  <a:pt x="27398" y="176361"/>
                  <a:pt x="29372" y="176361"/>
                </a:cubicBezTo>
                <a:lnTo>
                  <a:pt x="90562" y="176361"/>
                </a:lnTo>
                <a:lnTo>
                  <a:pt x="90562" y="118729"/>
                </a:lnTo>
                <a:lnTo>
                  <a:pt x="75860" y="118729"/>
                </a:lnTo>
                <a:cubicBezTo>
                  <a:pt x="71093" y="118729"/>
                  <a:pt x="67189" y="114825"/>
                  <a:pt x="67189" y="110058"/>
                </a:cubicBezTo>
                <a:lnTo>
                  <a:pt x="67189" y="79374"/>
                </a:lnTo>
                <a:cubicBezTo>
                  <a:pt x="67189" y="74634"/>
                  <a:pt x="71093" y="70703"/>
                  <a:pt x="75860" y="70703"/>
                </a:cubicBezTo>
                <a:lnTo>
                  <a:pt x="287656" y="70703"/>
                </a:lnTo>
                <a:cubicBezTo>
                  <a:pt x="292422" y="70703"/>
                  <a:pt x="296327" y="74634"/>
                  <a:pt x="296327" y="79374"/>
                </a:cubicBezTo>
                <a:lnTo>
                  <a:pt x="296327" y="110058"/>
                </a:lnTo>
                <a:cubicBezTo>
                  <a:pt x="296327" y="114825"/>
                  <a:pt x="292422" y="118729"/>
                  <a:pt x="287656" y="118729"/>
                </a:cubicBezTo>
                <a:lnTo>
                  <a:pt x="272954" y="118729"/>
                </a:lnTo>
                <a:lnTo>
                  <a:pt x="272954" y="135467"/>
                </a:lnTo>
                <a:lnTo>
                  <a:pt x="309161" y="135467"/>
                </a:lnTo>
                <a:lnTo>
                  <a:pt x="309161" y="87975"/>
                </a:lnTo>
                <a:cubicBezTo>
                  <a:pt x="303086" y="85404"/>
                  <a:pt x="298951" y="79401"/>
                  <a:pt x="298951" y="72571"/>
                </a:cubicBezTo>
                <a:cubicBezTo>
                  <a:pt x="298951" y="65687"/>
                  <a:pt x="298319" y="60217"/>
                  <a:pt x="303842" y="54694"/>
                </a:cubicBezTo>
                <a:cubicBezTo>
                  <a:pt x="306866" y="51670"/>
                  <a:pt x="311055" y="49776"/>
                  <a:pt x="315644" y="49776"/>
                </a:cubicBezTo>
                <a:lnTo>
                  <a:pt x="375063" y="49776"/>
                </a:lnTo>
                <a:cubicBezTo>
                  <a:pt x="384242" y="49776"/>
                  <a:pt x="391757" y="57291"/>
                  <a:pt x="391757" y="66487"/>
                </a:cubicBezTo>
                <a:cubicBezTo>
                  <a:pt x="391757" y="73371"/>
                  <a:pt x="392388" y="78841"/>
                  <a:pt x="386865" y="84364"/>
                </a:cubicBezTo>
                <a:cubicBezTo>
                  <a:pt x="385353" y="85876"/>
                  <a:pt x="383539" y="87112"/>
                  <a:pt x="381547" y="87966"/>
                </a:cubicBezTo>
                <a:lnTo>
                  <a:pt x="381547" y="268375"/>
                </a:lnTo>
                <a:lnTo>
                  <a:pt x="387114" y="268375"/>
                </a:lnTo>
                <a:cubicBezTo>
                  <a:pt x="404910" y="268375"/>
                  <a:pt x="414187" y="290103"/>
                  <a:pt x="401406" y="302909"/>
                </a:cubicBezTo>
                <a:cubicBezTo>
                  <a:pt x="397725" y="306565"/>
                  <a:pt x="392655" y="308859"/>
                  <a:pt x="387114" y="308859"/>
                </a:cubicBezTo>
                <a:lnTo>
                  <a:pt x="317103" y="308859"/>
                </a:lnTo>
                <a:cubicBezTo>
                  <a:pt x="317886" y="309011"/>
                  <a:pt x="318588" y="309411"/>
                  <a:pt x="319121" y="310042"/>
                </a:cubicBezTo>
                <a:lnTo>
                  <a:pt x="343748" y="338805"/>
                </a:lnTo>
                <a:cubicBezTo>
                  <a:pt x="345741" y="341126"/>
                  <a:pt x="344077" y="344657"/>
                  <a:pt x="341054" y="344657"/>
                </a:cubicBezTo>
                <a:lnTo>
                  <a:pt x="341054" y="344683"/>
                </a:lnTo>
                <a:lnTo>
                  <a:pt x="328914" y="344683"/>
                </a:lnTo>
                <a:close/>
                <a:moveTo>
                  <a:pt x="321781" y="377564"/>
                </a:moveTo>
                <a:lnTo>
                  <a:pt x="321781" y="341135"/>
                </a:lnTo>
                <a:cubicBezTo>
                  <a:pt x="321781" y="339169"/>
                  <a:pt x="323391" y="337551"/>
                  <a:pt x="325356" y="337551"/>
                </a:cubicBezTo>
                <a:lnTo>
                  <a:pt x="333351" y="337551"/>
                </a:lnTo>
                <a:lnTo>
                  <a:pt x="316409" y="317789"/>
                </a:lnTo>
                <a:lnTo>
                  <a:pt x="299466" y="337551"/>
                </a:lnTo>
                <a:lnTo>
                  <a:pt x="307480" y="337551"/>
                </a:lnTo>
                <a:cubicBezTo>
                  <a:pt x="309445" y="337551"/>
                  <a:pt x="311037" y="339160"/>
                  <a:pt x="311037" y="341135"/>
                </a:cubicBezTo>
                <a:lnTo>
                  <a:pt x="311037" y="377564"/>
                </a:lnTo>
                <a:lnTo>
                  <a:pt x="321781" y="377564"/>
                </a:lnTo>
                <a:close/>
                <a:moveTo>
                  <a:pt x="209061" y="377564"/>
                </a:moveTo>
                <a:lnTo>
                  <a:pt x="209061" y="341135"/>
                </a:lnTo>
                <a:cubicBezTo>
                  <a:pt x="209061" y="339169"/>
                  <a:pt x="210653" y="337551"/>
                  <a:pt x="212619" y="337551"/>
                </a:cubicBezTo>
                <a:lnTo>
                  <a:pt x="220615" y="337551"/>
                </a:lnTo>
                <a:lnTo>
                  <a:pt x="203699" y="317789"/>
                </a:lnTo>
                <a:lnTo>
                  <a:pt x="186756" y="337551"/>
                </a:lnTo>
                <a:lnTo>
                  <a:pt x="194752" y="337551"/>
                </a:lnTo>
                <a:cubicBezTo>
                  <a:pt x="196717" y="337551"/>
                  <a:pt x="198309" y="339160"/>
                  <a:pt x="198309" y="341135"/>
                </a:cubicBezTo>
                <a:lnTo>
                  <a:pt x="198309" y="377564"/>
                </a:lnTo>
                <a:lnTo>
                  <a:pt x="209061" y="377564"/>
                </a:lnTo>
                <a:close/>
                <a:moveTo>
                  <a:pt x="96325" y="377564"/>
                </a:moveTo>
                <a:lnTo>
                  <a:pt x="96325" y="341135"/>
                </a:lnTo>
                <a:cubicBezTo>
                  <a:pt x="96325" y="339169"/>
                  <a:pt x="97917" y="337551"/>
                  <a:pt x="99882" y="337551"/>
                </a:cubicBezTo>
                <a:lnTo>
                  <a:pt x="107895" y="337551"/>
                </a:lnTo>
                <a:lnTo>
                  <a:pt x="90953" y="317789"/>
                </a:lnTo>
                <a:lnTo>
                  <a:pt x="74010" y="337551"/>
                </a:lnTo>
                <a:lnTo>
                  <a:pt x="82023" y="337551"/>
                </a:lnTo>
                <a:cubicBezTo>
                  <a:pt x="83962" y="337551"/>
                  <a:pt x="85581" y="339160"/>
                  <a:pt x="85581" y="341135"/>
                </a:cubicBezTo>
                <a:lnTo>
                  <a:pt x="85581" y="377564"/>
                </a:lnTo>
                <a:lnTo>
                  <a:pt x="96325" y="377564"/>
                </a:lnTo>
                <a:close/>
                <a:moveTo>
                  <a:pt x="373943" y="9318"/>
                </a:moveTo>
                <a:cubicBezTo>
                  <a:pt x="377349" y="6090"/>
                  <a:pt x="382240" y="11231"/>
                  <a:pt x="378834" y="14459"/>
                </a:cubicBezTo>
                <a:cubicBezTo>
                  <a:pt x="365778" y="26892"/>
                  <a:pt x="337443" y="26892"/>
                  <a:pt x="324351" y="14459"/>
                </a:cubicBezTo>
                <a:cubicBezTo>
                  <a:pt x="314017" y="4649"/>
                  <a:pt x="289941" y="4649"/>
                  <a:pt x="279625" y="14459"/>
                </a:cubicBezTo>
                <a:cubicBezTo>
                  <a:pt x="276245" y="17687"/>
                  <a:pt x="271353" y="12547"/>
                  <a:pt x="274733" y="9318"/>
                </a:cubicBezTo>
                <a:cubicBezTo>
                  <a:pt x="287816" y="-3106"/>
                  <a:pt x="316125" y="-3106"/>
                  <a:pt x="329243" y="9318"/>
                </a:cubicBezTo>
                <a:cubicBezTo>
                  <a:pt x="339551" y="19119"/>
                  <a:pt x="363626" y="19119"/>
                  <a:pt x="373943" y="9318"/>
                </a:cubicBezTo>
                <a:lnTo>
                  <a:pt x="373943" y="9318"/>
                </a:lnTo>
                <a:close/>
                <a:moveTo>
                  <a:pt x="322385" y="30539"/>
                </a:moveTo>
                <a:cubicBezTo>
                  <a:pt x="325792" y="33767"/>
                  <a:pt x="320900" y="38908"/>
                  <a:pt x="317494" y="35679"/>
                </a:cubicBezTo>
                <a:cubicBezTo>
                  <a:pt x="307204" y="25896"/>
                  <a:pt x="283129" y="25870"/>
                  <a:pt x="272794" y="35679"/>
                </a:cubicBezTo>
                <a:cubicBezTo>
                  <a:pt x="259711" y="48104"/>
                  <a:pt x="231376" y="48104"/>
                  <a:pt x="218311" y="35679"/>
                </a:cubicBezTo>
                <a:cubicBezTo>
                  <a:pt x="214905" y="32478"/>
                  <a:pt x="219796" y="27337"/>
                  <a:pt x="223202" y="30539"/>
                </a:cubicBezTo>
                <a:cubicBezTo>
                  <a:pt x="233493" y="40349"/>
                  <a:pt x="257568" y="40349"/>
                  <a:pt x="267903" y="30539"/>
                </a:cubicBezTo>
                <a:cubicBezTo>
                  <a:pt x="280985" y="18114"/>
                  <a:pt x="309303" y="18114"/>
                  <a:pt x="322385" y="30539"/>
                </a:cubicBezTo>
                <a:lnTo>
                  <a:pt x="322385" y="30539"/>
                </a:lnTo>
                <a:close/>
                <a:moveTo>
                  <a:pt x="20239" y="301736"/>
                </a:moveTo>
                <a:lnTo>
                  <a:pt x="387132" y="301736"/>
                </a:lnTo>
                <a:cubicBezTo>
                  <a:pt x="398631" y="301736"/>
                  <a:pt x="404706" y="287692"/>
                  <a:pt x="396381" y="279377"/>
                </a:cubicBezTo>
                <a:cubicBezTo>
                  <a:pt x="394016" y="276984"/>
                  <a:pt x="390734" y="275517"/>
                  <a:pt x="387132" y="275517"/>
                </a:cubicBezTo>
                <a:cubicBezTo>
                  <a:pt x="264834" y="275517"/>
                  <a:pt x="142537" y="275517"/>
                  <a:pt x="20239" y="275517"/>
                </a:cubicBezTo>
                <a:cubicBezTo>
                  <a:pt x="8739" y="275517"/>
                  <a:pt x="2665" y="289560"/>
                  <a:pt x="10989" y="297876"/>
                </a:cubicBezTo>
                <a:cubicBezTo>
                  <a:pt x="13355" y="300268"/>
                  <a:pt x="16655" y="301736"/>
                  <a:pt x="20239" y="301736"/>
                </a:cubicBezTo>
                <a:lnTo>
                  <a:pt x="20239" y="301736"/>
                </a:lnTo>
                <a:close/>
                <a:moveTo>
                  <a:pt x="375072" y="82176"/>
                </a:moveTo>
                <a:cubicBezTo>
                  <a:pt x="380337" y="82176"/>
                  <a:pt x="384651" y="77836"/>
                  <a:pt x="384651" y="72571"/>
                </a:cubicBezTo>
                <a:lnTo>
                  <a:pt x="384651" y="66496"/>
                </a:lnTo>
                <a:cubicBezTo>
                  <a:pt x="384651" y="61231"/>
                  <a:pt x="380337" y="56891"/>
                  <a:pt x="375072" y="56891"/>
                </a:cubicBezTo>
                <a:lnTo>
                  <a:pt x="315653" y="56891"/>
                </a:lnTo>
                <a:cubicBezTo>
                  <a:pt x="310406" y="56891"/>
                  <a:pt x="306074" y="61231"/>
                  <a:pt x="306074" y="66496"/>
                </a:cubicBezTo>
                <a:lnTo>
                  <a:pt x="306074" y="72571"/>
                </a:lnTo>
                <a:cubicBezTo>
                  <a:pt x="306074" y="77836"/>
                  <a:pt x="310414" y="82176"/>
                  <a:pt x="315653" y="82176"/>
                </a:cubicBezTo>
                <a:lnTo>
                  <a:pt x="375072" y="82176"/>
                </a:lnTo>
                <a:close/>
                <a:moveTo>
                  <a:pt x="374423" y="89282"/>
                </a:moveTo>
                <a:lnTo>
                  <a:pt x="316311" y="89282"/>
                </a:lnTo>
                <a:lnTo>
                  <a:pt x="316311" y="268375"/>
                </a:lnTo>
                <a:lnTo>
                  <a:pt x="374423" y="268375"/>
                </a:lnTo>
                <a:lnTo>
                  <a:pt x="374423" y="89282"/>
                </a:lnTo>
                <a:close/>
                <a:moveTo>
                  <a:pt x="309179" y="142582"/>
                </a:moveTo>
                <a:lnTo>
                  <a:pt x="272972" y="142582"/>
                </a:lnTo>
                <a:lnTo>
                  <a:pt x="272972" y="268384"/>
                </a:lnTo>
                <a:lnTo>
                  <a:pt x="309179" y="268384"/>
                </a:lnTo>
                <a:lnTo>
                  <a:pt x="309179" y="142582"/>
                </a:lnTo>
                <a:close/>
                <a:moveTo>
                  <a:pt x="90570" y="183493"/>
                </a:moveTo>
                <a:lnTo>
                  <a:pt x="32939" y="183493"/>
                </a:lnTo>
                <a:lnTo>
                  <a:pt x="32939" y="268375"/>
                </a:lnTo>
                <a:lnTo>
                  <a:pt x="90570" y="268375"/>
                </a:lnTo>
                <a:lnTo>
                  <a:pt x="90570" y="183493"/>
                </a:lnTo>
                <a:close/>
                <a:moveTo>
                  <a:pt x="202311" y="137255"/>
                </a:moveTo>
                <a:lnTo>
                  <a:pt x="187663" y="167485"/>
                </a:lnTo>
                <a:lnTo>
                  <a:pt x="218293" y="170437"/>
                </a:lnTo>
                <a:cubicBezTo>
                  <a:pt x="220312" y="170642"/>
                  <a:pt x="221344" y="172883"/>
                  <a:pt x="220285" y="174520"/>
                </a:cubicBezTo>
                <a:lnTo>
                  <a:pt x="220285" y="174520"/>
                </a:lnTo>
                <a:lnTo>
                  <a:pt x="167795" y="255977"/>
                </a:lnTo>
                <a:cubicBezTo>
                  <a:pt x="166158" y="258521"/>
                  <a:pt x="162245" y="256787"/>
                  <a:pt x="162956" y="253887"/>
                </a:cubicBezTo>
                <a:lnTo>
                  <a:pt x="178387" y="193001"/>
                </a:lnTo>
                <a:lnTo>
                  <a:pt x="144929" y="185512"/>
                </a:lnTo>
                <a:cubicBezTo>
                  <a:pt x="143141" y="185112"/>
                  <a:pt x="142305" y="183093"/>
                  <a:pt x="143212" y="181554"/>
                </a:cubicBezTo>
                <a:lnTo>
                  <a:pt x="171548" y="134133"/>
                </a:lnTo>
                <a:cubicBezTo>
                  <a:pt x="172081" y="133253"/>
                  <a:pt x="173033" y="132799"/>
                  <a:pt x="173994" y="132843"/>
                </a:cubicBezTo>
                <a:lnTo>
                  <a:pt x="199963" y="133448"/>
                </a:lnTo>
                <a:cubicBezTo>
                  <a:pt x="201929" y="133475"/>
                  <a:pt x="203139" y="135547"/>
                  <a:pt x="202311" y="137255"/>
                </a:cubicBezTo>
                <a:lnTo>
                  <a:pt x="202311" y="137255"/>
                </a:lnTo>
                <a:close/>
                <a:moveTo>
                  <a:pt x="181206" y="168623"/>
                </a:moveTo>
                <a:lnTo>
                  <a:pt x="195703" y="138669"/>
                </a:lnTo>
                <a:lnTo>
                  <a:pt x="175310" y="138189"/>
                </a:lnTo>
                <a:lnTo>
                  <a:pt x="149669" y="181119"/>
                </a:lnTo>
                <a:lnTo>
                  <a:pt x="182042" y="188358"/>
                </a:lnTo>
                <a:cubicBezTo>
                  <a:pt x="183679" y="188661"/>
                  <a:pt x="184613" y="190146"/>
                  <a:pt x="184239" y="191640"/>
                </a:cubicBezTo>
                <a:lnTo>
                  <a:pt x="172135" y="239417"/>
                </a:lnTo>
                <a:lnTo>
                  <a:pt x="213455" y="175311"/>
                </a:lnTo>
                <a:lnTo>
                  <a:pt x="183483" y="172438"/>
                </a:lnTo>
                <a:cubicBezTo>
                  <a:pt x="181455" y="172278"/>
                  <a:pt x="180424" y="170259"/>
                  <a:pt x="181206" y="168623"/>
                </a:cubicBezTo>
                <a:lnTo>
                  <a:pt x="181206" y="168623"/>
                </a:lnTo>
                <a:close/>
                <a:moveTo>
                  <a:pt x="265866" y="118729"/>
                </a:moveTo>
                <a:lnTo>
                  <a:pt x="97685" y="118729"/>
                </a:lnTo>
                <a:lnTo>
                  <a:pt x="97685" y="268375"/>
                </a:lnTo>
                <a:lnTo>
                  <a:pt x="265866" y="268375"/>
                </a:lnTo>
                <a:lnTo>
                  <a:pt x="265866" y="118729"/>
                </a:lnTo>
                <a:close/>
                <a:moveTo>
                  <a:pt x="287673" y="77836"/>
                </a:moveTo>
                <a:lnTo>
                  <a:pt x="75878" y="77836"/>
                </a:lnTo>
                <a:cubicBezTo>
                  <a:pt x="75024" y="77836"/>
                  <a:pt x="74313" y="78521"/>
                  <a:pt x="74313" y="79374"/>
                </a:cubicBezTo>
                <a:lnTo>
                  <a:pt x="74313" y="110058"/>
                </a:lnTo>
                <a:cubicBezTo>
                  <a:pt x="74313" y="110912"/>
                  <a:pt x="75015" y="111623"/>
                  <a:pt x="75878" y="111623"/>
                </a:cubicBezTo>
                <a:cubicBezTo>
                  <a:pt x="146467" y="111623"/>
                  <a:pt x="217084" y="111623"/>
                  <a:pt x="287673" y="111623"/>
                </a:cubicBezTo>
                <a:cubicBezTo>
                  <a:pt x="288527" y="111623"/>
                  <a:pt x="289238" y="110920"/>
                  <a:pt x="289238" y="110058"/>
                </a:cubicBezTo>
                <a:lnTo>
                  <a:pt x="289238" y="79374"/>
                </a:lnTo>
                <a:cubicBezTo>
                  <a:pt x="289230" y="78521"/>
                  <a:pt x="288527" y="77836"/>
                  <a:pt x="287673" y="77836"/>
                </a:cubicBezTo>
                <a:lnTo>
                  <a:pt x="287673" y="77836"/>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1" name="Text Placeholder 1">
            <a:extLst>
              <a:ext uri="{FF2B5EF4-FFF2-40B4-BE49-F238E27FC236}">
                <a16:creationId xmlns:a16="http://schemas.microsoft.com/office/drawing/2014/main" id="{F8BD5FE2-D801-A377-07F0-2959AFA35AF5}"/>
              </a:ext>
            </a:extLst>
          </p:cNvPr>
          <p:cNvSpPr txBox="1">
            <a:spLocks/>
          </p:cNvSpPr>
          <p:nvPr/>
        </p:nvSpPr>
        <p:spPr>
          <a:xfrm>
            <a:off x="632810" y="7301481"/>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Scholars argue that only residues from wood-processing or sustainable forestry should qualify as carbon-neutral (</a:t>
            </a:r>
            <a:r>
              <a:rPr lang="en-GB" sz="1100" b="0" u="sng" dirty="0">
                <a:solidFill>
                  <a:srgbClr val="404040"/>
                </a:solidFill>
                <a:hlinkClick r:id="rId3">
                  <a:extLst>
                    <a:ext uri="{A12FA001-AC4F-418D-AE19-62706E023703}">
                      <ahyp:hlinkClr xmlns:ahyp="http://schemas.microsoft.com/office/drawing/2018/hyperlinkcolor" val="tx"/>
                    </a:ext>
                  </a:extLst>
                </a:hlinkClick>
              </a:rPr>
              <a:t>Taylor</a:t>
            </a:r>
            <a:r>
              <a:rPr lang="en-GB" sz="1100" b="0" dirty="0">
                <a:solidFill>
                  <a:srgbClr val="404040"/>
                </a:solidFill>
              </a:rPr>
              <a:t>, 2025). In Central and Eastern Europe, biomass dependency also exacerbates energy poverty because rising demand inflates firewood prices (</a:t>
            </a:r>
            <a:r>
              <a:rPr lang="en-GB" sz="1100" b="0" u="sng" dirty="0">
                <a:solidFill>
                  <a:srgbClr val="404040"/>
                </a:solidFill>
                <a:hlinkClick r:id="rId4">
                  <a:extLst>
                    <a:ext uri="{A12FA001-AC4F-418D-AE19-62706E023703}">
                      <ahyp:hlinkClr xmlns:ahyp="http://schemas.microsoft.com/office/drawing/2018/hyperlinkcolor" val="tx"/>
                    </a:ext>
                  </a:extLst>
                </a:hlinkClick>
              </a:rPr>
              <a:t>Mišík et al</a:t>
            </a:r>
            <a:r>
              <a:rPr lang="en-GB" sz="1100" b="0" dirty="0">
                <a:solidFill>
                  <a:srgbClr val="404040"/>
                </a:solidFill>
              </a:rPr>
              <a:t>., 2024). Consequently, modern biomass should be limited to efficient, verified applications and potentially coupled with carbon-capture systems.</a:t>
            </a:r>
            <a:endParaRPr lang="en-IE" sz="1100" b="0" dirty="0">
              <a:solidFill>
                <a:srgbClr val="404040"/>
              </a:solidFill>
            </a:endParaRPr>
          </a:p>
        </p:txBody>
      </p:sp>
      <p:sp>
        <p:nvSpPr>
          <p:cNvPr id="32" name="Text Placeholder 1">
            <a:extLst>
              <a:ext uri="{FF2B5EF4-FFF2-40B4-BE49-F238E27FC236}">
                <a16:creationId xmlns:a16="http://schemas.microsoft.com/office/drawing/2014/main" id="{8BD0AE44-F946-C09A-5CFF-AA12D3B5C91D}"/>
              </a:ext>
            </a:extLst>
          </p:cNvPr>
          <p:cNvSpPr txBox="1">
            <a:spLocks/>
          </p:cNvSpPr>
          <p:nvPr/>
        </p:nvSpPr>
        <p:spPr>
          <a:xfrm>
            <a:off x="665559" y="3050252"/>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GB" sz="1100" b="0" dirty="0">
                <a:solidFill>
                  <a:srgbClr val="404040"/>
                </a:solidFill>
              </a:rPr>
              <a:t>The EU recognises geothermal as a strategic </a:t>
            </a:r>
            <a:r>
              <a:rPr lang="en-GB" sz="1100" b="0" i="1" dirty="0">
                <a:solidFill>
                  <a:srgbClr val="404040"/>
                </a:solidFill>
              </a:rPr>
              <a:t>net-zero</a:t>
            </a:r>
            <a:r>
              <a:rPr lang="en-GB" sz="1100" b="0" dirty="0">
                <a:solidFill>
                  <a:srgbClr val="404040"/>
                </a:solidFill>
              </a:rPr>
              <a:t> technology under the </a:t>
            </a:r>
            <a:r>
              <a:rPr lang="en-GB" sz="1100" b="0" i="1" dirty="0">
                <a:solidFill>
                  <a:srgbClr val="404040"/>
                </a:solidFill>
              </a:rPr>
              <a:t>Net Zero Industry Act</a:t>
            </a:r>
            <a:r>
              <a:rPr lang="en-GB" sz="1100" b="0" dirty="0">
                <a:solidFill>
                  <a:srgbClr val="404040"/>
                </a:solidFill>
              </a:rPr>
              <a:t> (</a:t>
            </a:r>
            <a:r>
              <a:rPr lang="en-GB" sz="1100" b="0" u="sng" dirty="0">
                <a:solidFill>
                  <a:srgbClr val="404040"/>
                </a:solidFill>
                <a:hlinkClick r:id="rId5">
                  <a:extLst>
                    <a:ext uri="{A12FA001-AC4F-418D-AE19-62706E023703}">
                      <ahyp:hlinkClr xmlns:ahyp="http://schemas.microsoft.com/office/drawing/2018/hyperlinkcolor" val="tx"/>
                    </a:ext>
                  </a:extLst>
                </a:hlinkClick>
              </a:rPr>
              <a:t>European Commission</a:t>
            </a:r>
            <a:r>
              <a:rPr lang="en-GB" sz="1100" b="0" dirty="0">
                <a:solidFill>
                  <a:srgbClr val="404040"/>
                </a:solidFill>
              </a:rPr>
              <a:t>, 2024). Nevertheless, upfront capital, geological risk, and permitting complexity still limit deployment, underscoring the need for supportive policy and public awareness (</a:t>
            </a:r>
            <a:r>
              <a:rPr lang="en-GB" sz="1100" b="0" u="sng" dirty="0">
                <a:solidFill>
                  <a:srgbClr val="404040"/>
                </a:solidFill>
                <a:hlinkClick r:id="rId6">
                  <a:extLst>
                    <a:ext uri="{A12FA001-AC4F-418D-AE19-62706E023703}">
                      <ahyp:hlinkClr xmlns:ahyp="http://schemas.microsoft.com/office/drawing/2018/hyperlinkcolor" val="tx"/>
                    </a:ext>
                  </a:extLst>
                </a:hlinkClick>
              </a:rPr>
              <a:t>European Parliament</a:t>
            </a:r>
            <a:r>
              <a:rPr lang="en-GB" sz="1100" b="0" dirty="0">
                <a:solidFill>
                  <a:srgbClr val="404040"/>
                </a:solidFill>
              </a:rPr>
              <a:t>, 2024).</a:t>
            </a:r>
            <a:endParaRPr lang="en-IE" sz="1100" b="0" dirty="0">
              <a:solidFill>
                <a:srgbClr val="404040"/>
              </a:solidFill>
            </a:endParaRPr>
          </a:p>
        </p:txBody>
      </p:sp>
    </p:spTree>
    <p:extLst>
      <p:ext uri="{BB962C8B-B14F-4D97-AF65-F5344CB8AC3E}">
        <p14:creationId xmlns:p14="http://schemas.microsoft.com/office/powerpoint/2010/main" val="2538593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9B12C-F683-9D43-B95B-7BD8602E4C62}"/>
            </a:ext>
          </a:extLst>
        </p:cNvPr>
        <p:cNvGrpSpPr/>
        <p:nvPr/>
      </p:nvGrpSpPr>
      <p:grpSpPr>
        <a:xfrm>
          <a:off x="0" y="0"/>
          <a:ext cx="0" cy="0"/>
          <a:chOff x="0" y="0"/>
          <a:chExt cx="0" cy="0"/>
        </a:xfrm>
      </p:grpSpPr>
      <p:sp>
        <p:nvSpPr>
          <p:cNvPr id="34" name="Freeform 33">
            <a:extLst>
              <a:ext uri="{FF2B5EF4-FFF2-40B4-BE49-F238E27FC236}">
                <a16:creationId xmlns:a16="http://schemas.microsoft.com/office/drawing/2014/main" id="{488AF590-83EF-C8DA-2D5D-2260007DC4BC}"/>
              </a:ext>
            </a:extLst>
          </p:cNvPr>
          <p:cNvSpPr/>
          <p:nvPr/>
        </p:nvSpPr>
        <p:spPr>
          <a:xfrm>
            <a:off x="-17372" y="-1"/>
            <a:ext cx="2190636" cy="1069180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09" name="Text Placeholder 11">
            <a:extLst>
              <a:ext uri="{FF2B5EF4-FFF2-40B4-BE49-F238E27FC236}">
                <a16:creationId xmlns:a16="http://schemas.microsoft.com/office/drawing/2014/main" id="{43F19BD2-B752-79FD-EDAC-1759048F6DD7}"/>
              </a:ext>
            </a:extLst>
          </p:cNvPr>
          <p:cNvSpPr txBox="1">
            <a:spLocks/>
          </p:cNvSpPr>
          <p:nvPr/>
        </p:nvSpPr>
        <p:spPr>
          <a:xfrm rot="16200000">
            <a:off x="-1876073" y="2841668"/>
            <a:ext cx="5964322" cy="1322342"/>
          </a:xfr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7500" spc="300" dirty="0">
                <a:solidFill>
                  <a:schemeClr val="bg1"/>
                </a:solidFill>
              </a:rPr>
              <a:t>CONTENTS</a:t>
            </a:r>
          </a:p>
        </p:txBody>
      </p:sp>
      <p:grpSp>
        <p:nvGrpSpPr>
          <p:cNvPr id="35" name="Graphic 40">
            <a:extLst>
              <a:ext uri="{FF2B5EF4-FFF2-40B4-BE49-F238E27FC236}">
                <a16:creationId xmlns:a16="http://schemas.microsoft.com/office/drawing/2014/main" id="{82759823-C93D-72FB-A9B5-E94B9440C77C}"/>
              </a:ext>
            </a:extLst>
          </p:cNvPr>
          <p:cNvGrpSpPr/>
          <p:nvPr/>
        </p:nvGrpSpPr>
        <p:grpSpPr>
          <a:xfrm>
            <a:off x="-1668480" y="5128544"/>
            <a:ext cx="4389663" cy="2721797"/>
            <a:chOff x="-3997860" y="6017904"/>
            <a:chExt cx="935163" cy="579845"/>
          </a:xfrm>
          <a:solidFill>
            <a:schemeClr val="bg1">
              <a:alpha val="15000"/>
            </a:schemeClr>
          </a:solidFill>
        </p:grpSpPr>
        <p:sp>
          <p:nvSpPr>
            <p:cNvPr id="36" name="Freeform 35">
              <a:extLst>
                <a:ext uri="{FF2B5EF4-FFF2-40B4-BE49-F238E27FC236}">
                  <a16:creationId xmlns:a16="http://schemas.microsoft.com/office/drawing/2014/main" id="{DFD49522-22B5-9FE1-15DC-06A672082A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6A7B39F-4443-4AF6-EA50-D0F749A0A523}"/>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08B38E5A-9C5C-C000-8AE6-BEC648BC553C}"/>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FB573F61-38B0-C9C1-B50F-97498CB424A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84" name="Straight Connector 83">
            <a:extLst>
              <a:ext uri="{FF2B5EF4-FFF2-40B4-BE49-F238E27FC236}">
                <a16:creationId xmlns:a16="http://schemas.microsoft.com/office/drawing/2014/main" id="{968357E5-BE22-FA3B-C77A-282C2E1BF8EF}"/>
              </a:ext>
            </a:extLst>
          </p:cNvPr>
          <p:cNvCxnSpPr>
            <a:cxnSpLocks/>
          </p:cNvCxnSpPr>
          <p:nvPr/>
        </p:nvCxnSpPr>
        <p:spPr>
          <a:xfrm>
            <a:off x="2467155" y="1631442"/>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E94DCA70-12EB-6A81-F733-EB028EB9447B}"/>
              </a:ext>
            </a:extLst>
          </p:cNvPr>
          <p:cNvGrpSpPr/>
          <p:nvPr/>
        </p:nvGrpSpPr>
        <p:grpSpPr>
          <a:xfrm>
            <a:off x="1885091" y="1760709"/>
            <a:ext cx="4902064" cy="354418"/>
            <a:chOff x="2550373" y="2865215"/>
            <a:chExt cx="4902064" cy="354418"/>
          </a:xfrm>
        </p:grpSpPr>
        <p:cxnSp>
          <p:nvCxnSpPr>
            <p:cNvPr id="86" name="Straight Connector 85">
              <a:extLst>
                <a:ext uri="{FF2B5EF4-FFF2-40B4-BE49-F238E27FC236}">
                  <a16:creationId xmlns:a16="http://schemas.microsoft.com/office/drawing/2014/main" id="{1975A6CD-E825-426C-37E8-8C1388DAAFBA}"/>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CFAAD4E3-4DDF-EC29-E96A-3B10F7CCF81F}"/>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 Placeholder 8">
              <a:extLst>
                <a:ext uri="{FF2B5EF4-FFF2-40B4-BE49-F238E27FC236}">
                  <a16:creationId xmlns:a16="http://schemas.microsoft.com/office/drawing/2014/main" id="{7602513A-FEFD-17E6-68DC-F570C532A8B9}"/>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01</a:t>
              </a:r>
            </a:p>
          </p:txBody>
        </p:sp>
      </p:grpSp>
      <p:cxnSp>
        <p:nvCxnSpPr>
          <p:cNvPr id="89" name="Straight Connector 88">
            <a:extLst>
              <a:ext uri="{FF2B5EF4-FFF2-40B4-BE49-F238E27FC236}">
                <a16:creationId xmlns:a16="http://schemas.microsoft.com/office/drawing/2014/main" id="{9EAD763A-C2A4-19FB-4F59-0AFF519D0D49}"/>
              </a:ext>
            </a:extLst>
          </p:cNvPr>
          <p:cNvCxnSpPr>
            <a:cxnSpLocks/>
          </p:cNvCxnSpPr>
          <p:nvPr/>
        </p:nvCxnSpPr>
        <p:spPr>
          <a:xfrm>
            <a:off x="2467155" y="1264519"/>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08168E5-D689-881E-0152-E4694183EBE1}"/>
              </a:ext>
            </a:extLst>
          </p:cNvPr>
          <p:cNvCxnSpPr>
            <a:cxnSpLocks/>
          </p:cNvCxnSpPr>
          <p:nvPr/>
        </p:nvCxnSpPr>
        <p:spPr>
          <a:xfrm>
            <a:off x="2467155" y="884896"/>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2F1254AF-8790-0109-BF3B-09C143BAA382}"/>
              </a:ext>
            </a:extLst>
          </p:cNvPr>
          <p:cNvGrpSpPr/>
          <p:nvPr/>
        </p:nvGrpSpPr>
        <p:grpSpPr>
          <a:xfrm>
            <a:off x="1885091" y="2258458"/>
            <a:ext cx="4902064" cy="354418"/>
            <a:chOff x="2550373" y="2865215"/>
            <a:chExt cx="4902064" cy="354418"/>
          </a:xfrm>
        </p:grpSpPr>
        <p:cxnSp>
          <p:nvCxnSpPr>
            <p:cNvPr id="96" name="Straight Connector 95">
              <a:extLst>
                <a:ext uri="{FF2B5EF4-FFF2-40B4-BE49-F238E27FC236}">
                  <a16:creationId xmlns:a16="http://schemas.microsoft.com/office/drawing/2014/main" id="{21655ECA-406F-C9CC-C1E7-085C22CA28BF}"/>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DE39F8B3-1564-2FA1-F3B8-8D544513CDB8}"/>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 Placeholder 8">
              <a:extLst>
                <a:ext uri="{FF2B5EF4-FFF2-40B4-BE49-F238E27FC236}">
                  <a16:creationId xmlns:a16="http://schemas.microsoft.com/office/drawing/2014/main" id="{8796CA3C-8FE5-E503-E54E-3B3699F10748}"/>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02</a:t>
              </a:r>
            </a:p>
          </p:txBody>
        </p:sp>
      </p:grpSp>
      <p:grpSp>
        <p:nvGrpSpPr>
          <p:cNvPr id="99" name="Group 98">
            <a:extLst>
              <a:ext uri="{FF2B5EF4-FFF2-40B4-BE49-F238E27FC236}">
                <a16:creationId xmlns:a16="http://schemas.microsoft.com/office/drawing/2014/main" id="{5635C1D3-8E53-9842-E02D-91675520D1FD}"/>
              </a:ext>
            </a:extLst>
          </p:cNvPr>
          <p:cNvGrpSpPr/>
          <p:nvPr/>
        </p:nvGrpSpPr>
        <p:grpSpPr>
          <a:xfrm>
            <a:off x="1885091" y="2766845"/>
            <a:ext cx="4902064" cy="354418"/>
            <a:chOff x="2550373" y="2865215"/>
            <a:chExt cx="4902064" cy="354418"/>
          </a:xfrm>
        </p:grpSpPr>
        <p:cxnSp>
          <p:nvCxnSpPr>
            <p:cNvPr id="100" name="Straight Connector 99">
              <a:extLst>
                <a:ext uri="{FF2B5EF4-FFF2-40B4-BE49-F238E27FC236}">
                  <a16:creationId xmlns:a16="http://schemas.microsoft.com/office/drawing/2014/main" id="{A903D669-F5F1-A07E-C1BD-46B80F098B0E}"/>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619D4A1D-FB9C-78E2-67E3-841B16ADE8F3}"/>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 Placeholder 8">
              <a:extLst>
                <a:ext uri="{FF2B5EF4-FFF2-40B4-BE49-F238E27FC236}">
                  <a16:creationId xmlns:a16="http://schemas.microsoft.com/office/drawing/2014/main" id="{16060B2C-AF79-85AE-F0E8-CC60A9241E0C}"/>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03</a:t>
              </a:r>
            </a:p>
          </p:txBody>
        </p:sp>
      </p:grpSp>
      <p:grpSp>
        <p:nvGrpSpPr>
          <p:cNvPr id="103" name="Group 102">
            <a:extLst>
              <a:ext uri="{FF2B5EF4-FFF2-40B4-BE49-F238E27FC236}">
                <a16:creationId xmlns:a16="http://schemas.microsoft.com/office/drawing/2014/main" id="{30C41755-8042-39F0-9520-B33E0876945D}"/>
              </a:ext>
            </a:extLst>
          </p:cNvPr>
          <p:cNvGrpSpPr/>
          <p:nvPr/>
        </p:nvGrpSpPr>
        <p:grpSpPr>
          <a:xfrm>
            <a:off x="1885091" y="3260464"/>
            <a:ext cx="4902064" cy="354418"/>
            <a:chOff x="2550373" y="2865215"/>
            <a:chExt cx="4902064" cy="354418"/>
          </a:xfrm>
        </p:grpSpPr>
        <p:cxnSp>
          <p:nvCxnSpPr>
            <p:cNvPr id="104" name="Straight Connector 103">
              <a:extLst>
                <a:ext uri="{FF2B5EF4-FFF2-40B4-BE49-F238E27FC236}">
                  <a16:creationId xmlns:a16="http://schemas.microsoft.com/office/drawing/2014/main" id="{254F7FF9-37CD-4702-75D6-C45F6790A1B2}"/>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0755E5C0-70EA-61E7-E2F8-8639978F3797}"/>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 Placeholder 8">
              <a:extLst>
                <a:ext uri="{FF2B5EF4-FFF2-40B4-BE49-F238E27FC236}">
                  <a16:creationId xmlns:a16="http://schemas.microsoft.com/office/drawing/2014/main" id="{9AA6CA43-28C4-F29B-1B8B-FE55F6EBEFF0}"/>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04</a:t>
              </a:r>
            </a:p>
          </p:txBody>
        </p:sp>
      </p:grpSp>
      <p:cxnSp>
        <p:nvCxnSpPr>
          <p:cNvPr id="114" name="Straight Connector 113">
            <a:extLst>
              <a:ext uri="{FF2B5EF4-FFF2-40B4-BE49-F238E27FC236}">
                <a16:creationId xmlns:a16="http://schemas.microsoft.com/office/drawing/2014/main" id="{3A94417B-1F31-ABF8-B6F9-B5EFB348A749}"/>
              </a:ext>
            </a:extLst>
          </p:cNvPr>
          <p:cNvCxnSpPr>
            <a:cxnSpLocks/>
          </p:cNvCxnSpPr>
          <p:nvPr/>
        </p:nvCxnSpPr>
        <p:spPr>
          <a:xfrm>
            <a:off x="2475106" y="3947791"/>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79749F10-2810-E33E-D572-BCA2300FFDC6}"/>
              </a:ext>
            </a:extLst>
          </p:cNvPr>
          <p:cNvCxnSpPr>
            <a:cxnSpLocks/>
          </p:cNvCxnSpPr>
          <p:nvPr/>
        </p:nvCxnSpPr>
        <p:spPr>
          <a:xfrm>
            <a:off x="2475106" y="4327417"/>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6" name="Text Placeholder 17">
            <a:extLst>
              <a:ext uri="{FF2B5EF4-FFF2-40B4-BE49-F238E27FC236}">
                <a16:creationId xmlns:a16="http://schemas.microsoft.com/office/drawing/2014/main" id="{822E5590-0E96-63E4-9886-B409C18236BD}"/>
              </a:ext>
            </a:extLst>
          </p:cNvPr>
          <p:cNvSpPr txBox="1">
            <a:spLocks/>
          </p:cNvSpPr>
          <p:nvPr/>
        </p:nvSpPr>
        <p:spPr>
          <a:xfrm>
            <a:off x="2446210" y="1278739"/>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a:t>Methodology	</a:t>
            </a:r>
            <a:r>
              <a:rPr lang="en-US" sz="1500" dirty="0">
                <a:hlinkClick r:id="rId2" action="ppaction://hlinksldjump">
                  <a:extLst>
                    <a:ext uri="{A12FA001-AC4F-418D-AE19-62706E023703}">
                      <ahyp:hlinkClr xmlns:ahyp="http://schemas.microsoft.com/office/drawing/2018/hyperlinkcolor" val="tx"/>
                    </a:ext>
                  </a:extLst>
                </a:hlinkClick>
              </a:rPr>
              <a:t>6</a:t>
            </a:r>
            <a:endParaRPr lang="en-US" sz="1500" dirty="0"/>
          </a:p>
        </p:txBody>
      </p:sp>
      <p:sp>
        <p:nvSpPr>
          <p:cNvPr id="117" name="Text Placeholder 17">
            <a:extLst>
              <a:ext uri="{FF2B5EF4-FFF2-40B4-BE49-F238E27FC236}">
                <a16:creationId xmlns:a16="http://schemas.microsoft.com/office/drawing/2014/main" id="{A4EC4404-3B80-E321-D060-EFEF60AA6533}"/>
              </a:ext>
            </a:extLst>
          </p:cNvPr>
          <p:cNvSpPr txBox="1">
            <a:spLocks/>
          </p:cNvSpPr>
          <p:nvPr/>
        </p:nvSpPr>
        <p:spPr>
          <a:xfrm>
            <a:off x="2446210" y="2207598"/>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3992563" algn="l"/>
                <a:tab pos="4398963" algn="l"/>
                <a:tab pos="5511800" algn="l"/>
              </a:tabLst>
            </a:pPr>
            <a:r>
              <a:rPr lang="en-US" sz="1500" b="1" dirty="0"/>
              <a:t>Technological developments &amp; industry insights	</a:t>
            </a:r>
            <a:r>
              <a:rPr lang="en-US" sz="1500" b="1" dirty="0">
                <a:hlinkClick r:id="rId3" action="ppaction://hlinksldjump">
                  <a:extLst>
                    <a:ext uri="{A12FA001-AC4F-418D-AE19-62706E023703}">
                      <ahyp:hlinkClr xmlns:ahyp="http://schemas.microsoft.com/office/drawing/2018/hyperlinkcolor" val="tx"/>
                    </a:ext>
                  </a:extLst>
                </a:hlinkClick>
              </a:rPr>
              <a:t>13</a:t>
            </a:r>
            <a:endParaRPr lang="en-US" sz="1500" b="1" dirty="0"/>
          </a:p>
        </p:txBody>
      </p:sp>
      <p:sp>
        <p:nvSpPr>
          <p:cNvPr id="119" name="Text Placeholder 17">
            <a:extLst>
              <a:ext uri="{FF2B5EF4-FFF2-40B4-BE49-F238E27FC236}">
                <a16:creationId xmlns:a16="http://schemas.microsoft.com/office/drawing/2014/main" id="{EAEE69B1-8183-B279-CCC4-559702D5BCD2}"/>
              </a:ext>
            </a:extLst>
          </p:cNvPr>
          <p:cNvSpPr txBox="1">
            <a:spLocks/>
          </p:cNvSpPr>
          <p:nvPr/>
        </p:nvSpPr>
        <p:spPr>
          <a:xfrm>
            <a:off x="2446210" y="534630"/>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a:t>Executive Summary	</a:t>
            </a:r>
            <a:r>
              <a:rPr lang="en-US" sz="1500" dirty="0">
                <a:hlinkClick r:id="rId4" action="ppaction://hlinksldjump">
                  <a:extLst>
                    <a:ext uri="{A12FA001-AC4F-418D-AE19-62706E023703}">
                      <ahyp:hlinkClr xmlns:ahyp="http://schemas.microsoft.com/office/drawing/2018/hyperlinkcolor" val="tx"/>
                    </a:ext>
                  </a:extLst>
                </a:hlinkClick>
              </a:rPr>
              <a:t>3</a:t>
            </a:r>
            <a:endParaRPr lang="en-US" sz="1500" dirty="0"/>
          </a:p>
        </p:txBody>
      </p:sp>
      <p:sp>
        <p:nvSpPr>
          <p:cNvPr id="120" name="Text Placeholder 17">
            <a:extLst>
              <a:ext uri="{FF2B5EF4-FFF2-40B4-BE49-F238E27FC236}">
                <a16:creationId xmlns:a16="http://schemas.microsoft.com/office/drawing/2014/main" id="{074E16CA-C7AE-F94E-A4D4-C7E5A50512E2}"/>
              </a:ext>
            </a:extLst>
          </p:cNvPr>
          <p:cNvSpPr txBox="1">
            <a:spLocks/>
          </p:cNvSpPr>
          <p:nvPr/>
        </p:nvSpPr>
        <p:spPr>
          <a:xfrm>
            <a:off x="2446210" y="913035"/>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a:t>Introduction	</a:t>
            </a:r>
            <a:r>
              <a:rPr lang="en-US" sz="1500" dirty="0">
                <a:hlinkClick r:id="rId5" action="ppaction://hlinksldjump">
                  <a:extLst>
                    <a:ext uri="{A12FA001-AC4F-418D-AE19-62706E023703}">
                      <ahyp:hlinkClr xmlns:ahyp="http://schemas.microsoft.com/office/drawing/2018/hyperlinkcolor" val="tx"/>
                    </a:ext>
                  </a:extLst>
                </a:hlinkClick>
              </a:rPr>
              <a:t>4</a:t>
            </a:r>
            <a:endParaRPr lang="en-US" sz="1500" dirty="0"/>
          </a:p>
        </p:txBody>
      </p:sp>
      <p:sp>
        <p:nvSpPr>
          <p:cNvPr id="121" name="Text Placeholder 17">
            <a:extLst>
              <a:ext uri="{FF2B5EF4-FFF2-40B4-BE49-F238E27FC236}">
                <a16:creationId xmlns:a16="http://schemas.microsoft.com/office/drawing/2014/main" id="{9CDA42E6-99C6-F919-19F4-BBD978C6B443}"/>
              </a:ext>
            </a:extLst>
          </p:cNvPr>
          <p:cNvSpPr txBox="1">
            <a:spLocks/>
          </p:cNvSpPr>
          <p:nvPr/>
        </p:nvSpPr>
        <p:spPr>
          <a:xfrm>
            <a:off x="2446210" y="2717989"/>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a:t>Educational &amp; Curricular Insights	</a:t>
            </a:r>
            <a:r>
              <a:rPr lang="en-US" sz="1500" b="1" dirty="0">
                <a:hlinkClick r:id="rId6" action="ppaction://hlinksldjump">
                  <a:extLst>
                    <a:ext uri="{A12FA001-AC4F-418D-AE19-62706E023703}">
                      <ahyp:hlinkClr xmlns:ahyp="http://schemas.microsoft.com/office/drawing/2018/hyperlinkcolor" val="tx"/>
                    </a:ext>
                  </a:extLst>
                </a:hlinkClick>
              </a:rPr>
              <a:t>33</a:t>
            </a:r>
            <a:endParaRPr lang="en-US" sz="1500" b="1" dirty="0"/>
          </a:p>
        </p:txBody>
      </p:sp>
      <p:sp>
        <p:nvSpPr>
          <p:cNvPr id="122" name="Text Placeholder 17">
            <a:extLst>
              <a:ext uri="{FF2B5EF4-FFF2-40B4-BE49-F238E27FC236}">
                <a16:creationId xmlns:a16="http://schemas.microsoft.com/office/drawing/2014/main" id="{843974AE-15AE-A1A0-FEF8-D1F8FB1B05BC}"/>
              </a:ext>
            </a:extLst>
          </p:cNvPr>
          <p:cNvSpPr txBox="1">
            <a:spLocks/>
          </p:cNvSpPr>
          <p:nvPr/>
        </p:nvSpPr>
        <p:spPr>
          <a:xfrm>
            <a:off x="2446210" y="3212473"/>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a:t>Fieldwork Findings	</a:t>
            </a:r>
            <a:r>
              <a:rPr lang="en-US" sz="1500" b="1" dirty="0">
                <a:hlinkClick r:id="rId7" action="ppaction://hlinksldjump">
                  <a:extLst>
                    <a:ext uri="{A12FA001-AC4F-418D-AE19-62706E023703}">
                      <ahyp:hlinkClr xmlns:ahyp="http://schemas.microsoft.com/office/drawing/2018/hyperlinkcolor" val="tx"/>
                    </a:ext>
                  </a:extLst>
                </a:hlinkClick>
              </a:rPr>
              <a:t>48</a:t>
            </a:r>
            <a:endParaRPr lang="en-US" sz="1500" b="1" dirty="0"/>
          </a:p>
        </p:txBody>
      </p:sp>
      <p:sp>
        <p:nvSpPr>
          <p:cNvPr id="123" name="Text Placeholder 17">
            <a:extLst>
              <a:ext uri="{FF2B5EF4-FFF2-40B4-BE49-F238E27FC236}">
                <a16:creationId xmlns:a16="http://schemas.microsoft.com/office/drawing/2014/main" id="{8797567C-280F-686E-B08E-CB942ACE4C10}"/>
              </a:ext>
            </a:extLst>
          </p:cNvPr>
          <p:cNvSpPr txBox="1">
            <a:spLocks/>
          </p:cNvSpPr>
          <p:nvPr/>
        </p:nvSpPr>
        <p:spPr>
          <a:xfrm>
            <a:off x="2446210" y="1711729"/>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a:t>Regional context &amp; needs	</a:t>
            </a:r>
            <a:r>
              <a:rPr lang="en-US" sz="1500" b="1" dirty="0">
                <a:hlinkClick r:id="rId8" action="ppaction://hlinksldjump">
                  <a:extLst>
                    <a:ext uri="{A12FA001-AC4F-418D-AE19-62706E023703}">
                      <ahyp:hlinkClr xmlns:ahyp="http://schemas.microsoft.com/office/drawing/2018/hyperlinkcolor" val="tx"/>
                    </a:ext>
                  </a:extLst>
                </a:hlinkClick>
              </a:rPr>
              <a:t>8</a:t>
            </a:r>
            <a:endParaRPr lang="en-US" sz="1500" b="1" dirty="0"/>
          </a:p>
        </p:txBody>
      </p:sp>
      <p:grpSp>
        <p:nvGrpSpPr>
          <p:cNvPr id="2" name="Graphic 4">
            <a:extLst>
              <a:ext uri="{FF2B5EF4-FFF2-40B4-BE49-F238E27FC236}">
                <a16:creationId xmlns:a16="http://schemas.microsoft.com/office/drawing/2014/main" id="{EE585205-46A1-1218-4C31-EDF67D0DF885}"/>
              </a:ext>
            </a:extLst>
          </p:cNvPr>
          <p:cNvGrpSpPr/>
          <p:nvPr/>
        </p:nvGrpSpPr>
        <p:grpSpPr>
          <a:xfrm rot="12269526" flipH="1">
            <a:off x="6904368" y="268071"/>
            <a:ext cx="353356" cy="683169"/>
            <a:chOff x="9129274" y="2719113"/>
            <a:chExt cx="717139" cy="1386497"/>
          </a:xfrm>
          <a:solidFill>
            <a:srgbClr val="404040"/>
          </a:solidFill>
        </p:grpSpPr>
        <p:grpSp>
          <p:nvGrpSpPr>
            <p:cNvPr id="3" name="Graphic 4">
              <a:extLst>
                <a:ext uri="{FF2B5EF4-FFF2-40B4-BE49-F238E27FC236}">
                  <a16:creationId xmlns:a16="http://schemas.microsoft.com/office/drawing/2014/main" id="{80E58E0D-C03A-4F52-EBBE-29BC5E89E323}"/>
                </a:ext>
              </a:extLst>
            </p:cNvPr>
            <p:cNvGrpSpPr/>
            <p:nvPr/>
          </p:nvGrpSpPr>
          <p:grpSpPr>
            <a:xfrm>
              <a:off x="9159507" y="2719113"/>
              <a:ext cx="446280" cy="440141"/>
              <a:chOff x="9159507" y="2719113"/>
              <a:chExt cx="446280" cy="440141"/>
            </a:xfrm>
            <a:grpFill/>
          </p:grpSpPr>
          <p:sp>
            <p:nvSpPr>
              <p:cNvPr id="13" name="Freeform 12">
                <a:extLst>
                  <a:ext uri="{FF2B5EF4-FFF2-40B4-BE49-F238E27FC236}">
                    <a16:creationId xmlns:a16="http://schemas.microsoft.com/office/drawing/2014/main" id="{6638BADD-AF58-0A3D-CC6A-68BB52E97ED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D4D24"/>
              </a:solidFill>
              <a:ln w="12931"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FE67E716-2A8B-97CE-C1DE-A90DB8A81C9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D4D24"/>
              </a:solidFill>
              <a:ln w="12931" cap="flat">
                <a:noFill/>
                <a:prstDash val="solid"/>
                <a:miter/>
              </a:ln>
            </p:spPr>
            <p:txBody>
              <a:bodyPr rtlCol="0" anchor="ctr"/>
              <a:lstStyle/>
              <a:p>
                <a:endParaRPr lang="en-US" dirty="0"/>
              </a:p>
            </p:txBody>
          </p:sp>
        </p:grpSp>
        <p:grpSp>
          <p:nvGrpSpPr>
            <p:cNvPr id="4" name="Graphic 4">
              <a:extLst>
                <a:ext uri="{FF2B5EF4-FFF2-40B4-BE49-F238E27FC236}">
                  <a16:creationId xmlns:a16="http://schemas.microsoft.com/office/drawing/2014/main" id="{CBD063E2-DC6C-53FC-C5C8-B3DD4BCE1796}"/>
                </a:ext>
              </a:extLst>
            </p:cNvPr>
            <p:cNvGrpSpPr/>
            <p:nvPr/>
          </p:nvGrpSpPr>
          <p:grpSpPr>
            <a:xfrm>
              <a:off x="9129274" y="2893887"/>
              <a:ext cx="717139" cy="1211724"/>
              <a:chOff x="9129274" y="2893887"/>
              <a:chExt cx="717139" cy="1211724"/>
            </a:xfrm>
            <a:grpFill/>
          </p:grpSpPr>
          <p:sp>
            <p:nvSpPr>
              <p:cNvPr id="5" name="Freeform 4">
                <a:extLst>
                  <a:ext uri="{FF2B5EF4-FFF2-40B4-BE49-F238E27FC236}">
                    <a16:creationId xmlns:a16="http://schemas.microsoft.com/office/drawing/2014/main" id="{95C05B34-60C2-A6B4-A0C5-B0AA39ADAE8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B96DCCAF-58B7-DB1C-87F7-15A834935A4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9867F454-69AE-08E6-3A38-EA56F0F816E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3017348-B37B-A86B-9E38-E6CF3B2BC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CD27F2E2-8518-3F48-244A-83555A394F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72E18B81-1D85-093F-B095-D05348FFAA8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94376A92-6C39-0785-8004-3A4465AFC94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cxnSp>
        <p:nvCxnSpPr>
          <p:cNvPr id="16" name="Straight Connector 15">
            <a:extLst>
              <a:ext uri="{FF2B5EF4-FFF2-40B4-BE49-F238E27FC236}">
                <a16:creationId xmlns:a16="http://schemas.microsoft.com/office/drawing/2014/main" id="{01AB5A58-55E4-71E6-99FF-2B1643CD1145}"/>
              </a:ext>
            </a:extLst>
          </p:cNvPr>
          <p:cNvCxnSpPr>
            <a:cxnSpLocks/>
          </p:cNvCxnSpPr>
          <p:nvPr/>
        </p:nvCxnSpPr>
        <p:spPr>
          <a:xfrm>
            <a:off x="2475106" y="4712624"/>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7">
            <a:extLst>
              <a:ext uri="{FF2B5EF4-FFF2-40B4-BE49-F238E27FC236}">
                <a16:creationId xmlns:a16="http://schemas.microsoft.com/office/drawing/2014/main" id="{BE32718A-DCF4-919F-A8AD-2CCFC4E02D3E}"/>
              </a:ext>
            </a:extLst>
          </p:cNvPr>
          <p:cNvSpPr txBox="1">
            <a:spLocks/>
          </p:cNvSpPr>
          <p:nvPr/>
        </p:nvSpPr>
        <p:spPr>
          <a:xfrm>
            <a:off x="2442759" y="3595902"/>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a:t>Conclusion	</a:t>
            </a:r>
            <a:r>
              <a:rPr lang="en-US" sz="1500" dirty="0">
                <a:hlinkClick r:id="rId9" action="ppaction://hlinksldjump">
                  <a:extLst>
                    <a:ext uri="{A12FA001-AC4F-418D-AE19-62706E023703}">
                      <ahyp:hlinkClr xmlns:ahyp="http://schemas.microsoft.com/office/drawing/2018/hyperlinkcolor" val="tx"/>
                    </a:ext>
                  </a:extLst>
                </a:hlinkClick>
              </a:rPr>
              <a:t>75</a:t>
            </a:r>
            <a:endParaRPr lang="en-US" sz="1500" dirty="0"/>
          </a:p>
        </p:txBody>
      </p:sp>
      <p:sp>
        <p:nvSpPr>
          <p:cNvPr id="25" name="Text Placeholder 17">
            <a:extLst>
              <a:ext uri="{FF2B5EF4-FFF2-40B4-BE49-F238E27FC236}">
                <a16:creationId xmlns:a16="http://schemas.microsoft.com/office/drawing/2014/main" id="{4F41ED76-7FFE-2484-45AC-8D9BAD53147D}"/>
              </a:ext>
            </a:extLst>
          </p:cNvPr>
          <p:cNvSpPr txBox="1">
            <a:spLocks/>
          </p:cNvSpPr>
          <p:nvPr/>
        </p:nvSpPr>
        <p:spPr>
          <a:xfrm>
            <a:off x="2442759" y="3982417"/>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a:t>Recommendations	</a:t>
            </a:r>
            <a:r>
              <a:rPr lang="en-US" sz="1500" dirty="0">
                <a:hlinkClick r:id="rId10" action="ppaction://hlinksldjump">
                  <a:extLst>
                    <a:ext uri="{A12FA001-AC4F-418D-AE19-62706E023703}">
                      <ahyp:hlinkClr xmlns:ahyp="http://schemas.microsoft.com/office/drawing/2018/hyperlinkcolor" val="tx"/>
                    </a:ext>
                  </a:extLst>
                </a:hlinkClick>
              </a:rPr>
              <a:t>76</a:t>
            </a:r>
            <a:endParaRPr lang="en-US" sz="1500" dirty="0"/>
          </a:p>
        </p:txBody>
      </p:sp>
      <p:sp>
        <p:nvSpPr>
          <p:cNvPr id="26" name="Text Placeholder 17">
            <a:extLst>
              <a:ext uri="{FF2B5EF4-FFF2-40B4-BE49-F238E27FC236}">
                <a16:creationId xmlns:a16="http://schemas.microsoft.com/office/drawing/2014/main" id="{C7C398CB-F3AF-B7D3-1EC7-379A06F7C5AD}"/>
              </a:ext>
            </a:extLst>
          </p:cNvPr>
          <p:cNvSpPr txBox="1">
            <a:spLocks/>
          </p:cNvSpPr>
          <p:nvPr/>
        </p:nvSpPr>
        <p:spPr>
          <a:xfrm>
            <a:off x="2442759" y="4367624"/>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endParaRPr lang="en-US" sz="1500" dirty="0"/>
          </a:p>
          <a:p>
            <a:pPr>
              <a:lnSpc>
                <a:spcPts val="1600"/>
              </a:lnSpc>
              <a:spcBef>
                <a:spcPts val="0"/>
              </a:spcBef>
              <a:tabLst>
                <a:tab pos="3992563" algn="l"/>
                <a:tab pos="4398963" algn="l"/>
                <a:tab pos="5511800" algn="l"/>
              </a:tabLst>
            </a:pPr>
            <a:r>
              <a:rPr lang="en-US" sz="1500" dirty="0"/>
              <a:t>References	</a:t>
            </a:r>
            <a:r>
              <a:rPr lang="en-US" sz="1500" dirty="0">
                <a:hlinkClick r:id="rId11" action="ppaction://hlinksldjump">
                  <a:extLst>
                    <a:ext uri="{A12FA001-AC4F-418D-AE19-62706E023703}">
                      <ahyp:hlinkClr xmlns:ahyp="http://schemas.microsoft.com/office/drawing/2018/hyperlinkcolor" val="tx"/>
                    </a:ext>
                  </a:extLst>
                </a:hlinkClick>
              </a:rPr>
              <a:t>80</a:t>
            </a:r>
            <a:endParaRPr lang="en-US" sz="1500" dirty="0"/>
          </a:p>
        </p:txBody>
      </p:sp>
      <p:sp>
        <p:nvSpPr>
          <p:cNvPr id="28" name="Text Placeholder 17">
            <a:extLst>
              <a:ext uri="{FF2B5EF4-FFF2-40B4-BE49-F238E27FC236}">
                <a16:creationId xmlns:a16="http://schemas.microsoft.com/office/drawing/2014/main" id="{DC440D63-DD3E-49FD-CDA9-A90269FD8776}"/>
              </a:ext>
            </a:extLst>
          </p:cNvPr>
          <p:cNvSpPr txBox="1">
            <a:spLocks/>
          </p:cNvSpPr>
          <p:nvPr/>
        </p:nvSpPr>
        <p:spPr>
          <a:xfrm>
            <a:off x="2442759" y="4737925"/>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endParaRPr lang="en-US" sz="1500" dirty="0"/>
          </a:p>
          <a:p>
            <a:pPr>
              <a:lnSpc>
                <a:spcPts val="1600"/>
              </a:lnSpc>
              <a:spcBef>
                <a:spcPts val="0"/>
              </a:spcBef>
              <a:tabLst>
                <a:tab pos="3992563" algn="l"/>
                <a:tab pos="4398963" algn="l"/>
                <a:tab pos="5511800" algn="l"/>
              </a:tabLst>
            </a:pPr>
            <a:r>
              <a:rPr lang="en-US" sz="1500" dirty="0"/>
              <a:t>Annex	</a:t>
            </a:r>
            <a:r>
              <a:rPr lang="en-US" sz="1500" dirty="0">
                <a:hlinkClick r:id="rId12" action="ppaction://hlinksldjump">
                  <a:extLst>
                    <a:ext uri="{A12FA001-AC4F-418D-AE19-62706E023703}">
                      <ahyp:hlinkClr xmlns:ahyp="http://schemas.microsoft.com/office/drawing/2018/hyperlinkcolor" val="tx"/>
                    </a:ext>
                  </a:extLst>
                </a:hlinkClick>
              </a:rPr>
              <a:t>83</a:t>
            </a:r>
            <a:endParaRPr lang="en-US" sz="1500" dirty="0"/>
          </a:p>
        </p:txBody>
      </p:sp>
      <p:sp>
        <p:nvSpPr>
          <p:cNvPr id="17" name="TextBox 16">
            <a:extLst>
              <a:ext uri="{FF2B5EF4-FFF2-40B4-BE49-F238E27FC236}">
                <a16:creationId xmlns:a16="http://schemas.microsoft.com/office/drawing/2014/main" id="{F0A9415B-7B56-D6FF-00E5-C545C8FC0F92}"/>
              </a:ext>
            </a:extLst>
          </p:cNvPr>
          <p:cNvSpPr txBox="1"/>
          <p:nvPr/>
        </p:nvSpPr>
        <p:spPr>
          <a:xfrm>
            <a:off x="2449540" y="6104070"/>
            <a:ext cx="4573355" cy="2490425"/>
          </a:xfrm>
          <a:prstGeom prst="rect">
            <a:avLst/>
          </a:prstGeom>
          <a:noFill/>
        </p:spPr>
        <p:txBody>
          <a:bodyPr wrap="square">
            <a:spAutoFit/>
          </a:bodyPr>
          <a:lstStyle/>
          <a:p>
            <a:pPr algn="just">
              <a:lnSpc>
                <a:spcPts val="1140"/>
              </a:lnSpc>
              <a:buClr>
                <a:srgbClr val="ED4D24"/>
              </a:buClr>
            </a:pPr>
            <a:r>
              <a:rPr lang="en-IE" sz="1000" b="1" kern="100" dirty="0">
                <a:effectLst/>
                <a:latin typeface="Calibri" panose="020F0502020204030204" pitchFamily="34" charset="0"/>
                <a:ea typeface="Aptos" panose="020B0004020202020204" pitchFamily="34" charset="0"/>
                <a:cs typeface="Calibri" panose="020F0502020204030204" pitchFamily="34" charset="0"/>
              </a:rPr>
              <a:t>REPOWER REGIONS</a:t>
            </a:r>
            <a:r>
              <a:rPr lang="en-IE" sz="1000" kern="100" dirty="0">
                <a:effectLst/>
                <a:latin typeface="Calibri" panose="020F0502020204030204" pitchFamily="34" charset="0"/>
                <a:ea typeface="Aptos" panose="020B0004020202020204" pitchFamily="34" charset="0"/>
                <a:cs typeface="Calibri" panose="020F0502020204030204" pitchFamily="34" charset="0"/>
              </a:rPr>
              <a:t>: Accelerating the introduction of decarbonised heating and cooling solutions</a:t>
            </a:r>
          </a:p>
          <a:p>
            <a:pPr marL="171450" indent="-171450" algn="just">
              <a:lnSpc>
                <a:spcPts val="1140"/>
              </a:lnSpc>
              <a:buFont typeface="Arial" panose="020B0604020202020204" pitchFamily="34" charset="0"/>
              <a:buChar char="•"/>
            </a:pP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algn="just">
              <a:lnSpc>
                <a:spcPts val="1140"/>
              </a:lnSpc>
            </a:pP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Consortium Partners</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Kildare County Council (KCC), Ireland</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FUNDACIÓN LABORAL de la CONSTRUCCIÓN (FLC) Spain </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Riga Technical University (RTU), Latvia</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Czech Technical University (CVUTvP), Czech Republic</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European E-learning Institute (EUEI) Denmark</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Steinbeis School of Sustainable Innovation and Transformation (SIT), Germany</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Momentum Marketing Services Ltd. </a:t>
            </a:r>
            <a:r>
              <a:rPr lang="de-DE" sz="1000" kern="100" dirty="0">
                <a:effectLst/>
                <a:latin typeface="Calibri" panose="020F0502020204030204" pitchFamily="34" charset="0"/>
                <a:ea typeface="Aptos" panose="020B0004020202020204" pitchFamily="34" charset="0"/>
                <a:cs typeface="Calibri" panose="020F0502020204030204" pitchFamily="34" charset="0"/>
              </a:rPr>
              <a:t>(MMS), Ireland</a:t>
            </a:r>
            <a:endParaRPr lang="de-D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de-DE" sz="1000" kern="100" dirty="0">
                <a:effectLst/>
                <a:latin typeface="Calibri" panose="020F0502020204030204" pitchFamily="34" charset="0"/>
                <a:ea typeface="Aptos" panose="020B0004020202020204" pitchFamily="34" charset="0"/>
                <a:cs typeface="Calibri" panose="020F0502020204030204" pitchFamily="34" charset="0"/>
              </a:rPr>
              <a:t>Stowarzyszenie Gmin Polska Sieć „Energie Cités” (PNEC), Poland</a:t>
            </a:r>
            <a:endParaRPr lang="de-D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de-DE" sz="1000" kern="100" dirty="0" err="1">
                <a:effectLst/>
                <a:latin typeface="Calibri" panose="020F0502020204030204" pitchFamily="34" charset="0"/>
                <a:ea typeface="Aptos" panose="020B0004020202020204" pitchFamily="34" charset="0"/>
                <a:cs typeface="Calibri" panose="020F0502020204030204" pitchFamily="34" charset="0"/>
              </a:rPr>
              <a:t>Jaske</a:t>
            </a:r>
            <a:r>
              <a:rPr lang="de-DE" sz="1000" kern="100" dirty="0">
                <a:effectLst/>
                <a:latin typeface="Calibri" panose="020F0502020204030204" pitchFamily="34" charset="0"/>
                <a:ea typeface="Aptos" panose="020B0004020202020204" pitchFamily="34" charset="0"/>
                <a:cs typeface="Calibri" panose="020F0502020204030204" pitchFamily="34" charset="0"/>
              </a:rPr>
              <a:t> &amp; Wolf Verfahrenstechnik (JWV) Germany</a:t>
            </a:r>
            <a:endParaRPr lang="en-I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Fagskolen Rogaland (FR) Norway</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University of Belgrade (UoB), Serbia </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REHVA - Federation of European Heating, Ventilation &amp; Air Conditioning Associations (REHVA) Belgium </a:t>
            </a:r>
          </a:p>
        </p:txBody>
      </p:sp>
      <p:pic>
        <p:nvPicPr>
          <p:cNvPr id="18" name="Picture 17">
            <a:extLst>
              <a:ext uri="{FF2B5EF4-FFF2-40B4-BE49-F238E27FC236}">
                <a16:creationId xmlns:a16="http://schemas.microsoft.com/office/drawing/2014/main" id="{3E0A7F29-701F-3DC4-6481-DAB700AF566D}"/>
              </a:ext>
            </a:extLst>
          </p:cNvPr>
          <p:cNvPicPr>
            <a:picLocks noChangeAspect="1"/>
          </p:cNvPicPr>
          <p:nvPr/>
        </p:nvPicPr>
        <p:blipFill>
          <a:blip r:embed="rId13"/>
          <a:stretch>
            <a:fillRect/>
          </a:stretch>
        </p:blipFill>
        <p:spPr>
          <a:xfrm>
            <a:off x="2533091" y="5432134"/>
            <a:ext cx="4095750" cy="361950"/>
          </a:xfrm>
          <a:prstGeom prst="rect">
            <a:avLst/>
          </a:prstGeom>
        </p:spPr>
      </p:pic>
      <p:sp>
        <p:nvSpPr>
          <p:cNvPr id="20" name="TextBox 19">
            <a:extLst>
              <a:ext uri="{FF2B5EF4-FFF2-40B4-BE49-F238E27FC236}">
                <a16:creationId xmlns:a16="http://schemas.microsoft.com/office/drawing/2014/main" id="{25E3BA22-4726-D0D6-3B5F-5295537B68B5}"/>
              </a:ext>
            </a:extLst>
          </p:cNvPr>
          <p:cNvSpPr txBox="1"/>
          <p:nvPr/>
        </p:nvSpPr>
        <p:spPr>
          <a:xfrm>
            <a:off x="177731" y="8552168"/>
            <a:ext cx="2265028" cy="1787221"/>
          </a:xfrm>
          <a:prstGeom prst="rect">
            <a:avLst/>
          </a:prstGeom>
          <a:noFill/>
        </p:spPr>
        <p:txBody>
          <a:bodyPr wrap="square">
            <a:spAutoFit/>
          </a:bodyPr>
          <a:lstStyle/>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Document version: </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November 2025</a:t>
            </a:r>
          </a:p>
          <a:p>
            <a:pPr>
              <a:lnSpc>
                <a:spcPts val="1240"/>
              </a:lnSpc>
              <a:buNone/>
            </a:pP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Project Number: </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101187351 – Partnership</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for Innovation: Alliances.</a:t>
            </a:r>
          </a:p>
          <a:p>
            <a:pPr>
              <a:lnSpc>
                <a:spcPts val="1240"/>
              </a:lnSpc>
              <a:buNone/>
            </a:pP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Design by</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MOMENTUM MARKETING SERVICES LTD., Ireland</a:t>
            </a: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a:t>
            </a: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A10AACF4-8D9D-21A4-D9FC-CC85599DA1BB}"/>
              </a:ext>
            </a:extLst>
          </p:cNvPr>
          <p:cNvSpPr txBox="1"/>
          <p:nvPr/>
        </p:nvSpPr>
        <p:spPr>
          <a:xfrm>
            <a:off x="2537650" y="8786937"/>
            <a:ext cx="4845787" cy="1080000"/>
          </a:xfrm>
          <a:prstGeom prst="rect">
            <a:avLst/>
          </a:prstGeom>
          <a:noFill/>
        </p:spPr>
        <p:txBody>
          <a:bodyPr wrap="square" numCol="3" spcCol="216000">
            <a:spAutoFit/>
          </a:bodyPr>
          <a:lstStyle/>
          <a:p>
            <a:pPr>
              <a:lnSpc>
                <a:spcPts val="1140"/>
              </a:lnSpc>
            </a:pP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Report</a:t>
            </a:r>
          </a:p>
          <a:p>
            <a:pPr>
              <a:lnSpc>
                <a:spcPts val="1140"/>
              </a:lnSpc>
            </a:pPr>
            <a:r>
              <a:rPr lang="en-IE" sz="1000" b="1" kern="100" dirty="0">
                <a:solidFill>
                  <a:srgbClr val="ED4D24"/>
                </a:solidFill>
                <a:latin typeface="Calibri" panose="020F0502020204030204" pitchFamily="34" charset="0"/>
                <a:ea typeface="Aptos" panose="020B0004020202020204" pitchFamily="34" charset="0"/>
                <a:cs typeface="Calibri" panose="020F0502020204030204" pitchFamily="34" charset="0"/>
              </a:rPr>
              <a:t>Coordination</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Riga Technical University (RTU), Latvia</a:t>
            </a:r>
          </a:p>
          <a:p>
            <a:pPr>
              <a:lnSpc>
                <a:spcPts val="1140"/>
              </a:lnSpc>
            </a:pP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Font typeface="Arial" panose="020B0604020202020204" pitchFamily="34" charset="0"/>
              <a:buChar char="•"/>
            </a:pPr>
            <a:endParaRPr lang="en-I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Font typeface="Arial" panose="020B0604020202020204" pitchFamily="34" charset="0"/>
              <a:buChar char="•"/>
            </a:pPr>
            <a:endParaRPr lang="en-IE" sz="1000" kern="100" dirty="0">
              <a:latin typeface="Calibri" panose="020F0502020204030204" pitchFamily="34" charset="0"/>
              <a:ea typeface="Aptos" panose="020B0004020202020204" pitchFamily="34" charset="0"/>
              <a:cs typeface="Calibri" panose="020F0502020204030204" pitchFamily="34" charset="0"/>
            </a:endParaRPr>
          </a:p>
          <a:p>
            <a:pPr>
              <a:lnSpc>
                <a:spcPts val="1140"/>
              </a:lnSpc>
            </a:pP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Authors</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Tatjana Tambovceva</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Raimonds Bogdanovics</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Rita Greitane</a:t>
            </a:r>
          </a:p>
          <a:p>
            <a:pPr marL="171450" indent="-171450">
              <a:lnSpc>
                <a:spcPts val="1140"/>
              </a:lnSpc>
              <a:buClr>
                <a:srgbClr val="ED4D24"/>
              </a:buClr>
              <a:buFont typeface="Arial" panose="020B0604020202020204" pitchFamily="34" charset="0"/>
              <a:buChar char="•"/>
            </a:pPr>
            <a:endParaRPr lang="en-IE" sz="1000" kern="100" dirty="0">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solidFill>
                <a:srgbClr val="ED4D24"/>
              </a:solidFill>
              <a:latin typeface="Calibri" panose="020F0502020204030204" pitchFamily="34" charset="0"/>
              <a:ea typeface="Aptos" panose="020B0004020202020204" pitchFamily="34" charset="0"/>
              <a:cs typeface="Calibri" panose="020F0502020204030204" pitchFamily="34" charset="0"/>
            </a:endParaRPr>
          </a:p>
          <a:p>
            <a:pPr>
              <a:lnSpc>
                <a:spcPts val="1140"/>
              </a:lnSpc>
            </a:pP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Edited by</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Tatjana Tambovceva</a:t>
            </a:r>
          </a:p>
        </p:txBody>
      </p:sp>
      <p:pic>
        <p:nvPicPr>
          <p:cNvPr id="23" name="Picture 22">
            <a:extLst>
              <a:ext uri="{FF2B5EF4-FFF2-40B4-BE49-F238E27FC236}">
                <a16:creationId xmlns:a16="http://schemas.microsoft.com/office/drawing/2014/main" id="{96E70F9D-5CB2-4FC2-93D5-7D197C04E365}"/>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484982" y="9779512"/>
            <a:ext cx="3650004" cy="439308"/>
          </a:xfrm>
          <a:prstGeom prst="rect">
            <a:avLst/>
          </a:prstGeom>
        </p:spPr>
      </p:pic>
    </p:spTree>
    <p:extLst>
      <p:ext uri="{BB962C8B-B14F-4D97-AF65-F5344CB8AC3E}">
        <p14:creationId xmlns:p14="http://schemas.microsoft.com/office/powerpoint/2010/main" val="236946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B2DA-523F-0CFF-2595-ABFF5DC194ED}"/>
            </a:ext>
          </a:extLst>
        </p:cNvPr>
        <p:cNvGrpSpPr/>
        <p:nvPr/>
      </p:nvGrpSpPr>
      <p:grpSpPr>
        <a:xfrm>
          <a:off x="0" y="0"/>
          <a:ext cx="0" cy="0"/>
          <a:chOff x="0" y="0"/>
          <a:chExt cx="0" cy="0"/>
        </a:xfrm>
      </p:grpSpPr>
      <p:sp>
        <p:nvSpPr>
          <p:cNvPr id="4" name="Text Placeholder 29">
            <a:extLst>
              <a:ext uri="{FF2B5EF4-FFF2-40B4-BE49-F238E27FC236}">
                <a16:creationId xmlns:a16="http://schemas.microsoft.com/office/drawing/2014/main" id="{FC73511C-1408-0F71-C876-46AA723610DC}"/>
              </a:ext>
            </a:extLst>
          </p:cNvPr>
          <p:cNvSpPr txBox="1">
            <a:spLocks/>
          </p:cNvSpPr>
          <p:nvPr/>
        </p:nvSpPr>
        <p:spPr>
          <a:xfrm>
            <a:off x="684395" y="4939282"/>
            <a:ext cx="5737387" cy="75731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Industrial processes, wastewater systems, and data centres release vast amounts of low-grade heat that can be recovered through heat exchangers and integrated into district networks. </a:t>
            </a:r>
            <a:endParaRPr lang="en-IE" sz="1600" b="1" dirty="0">
              <a:solidFill>
                <a:srgbClr val="404040"/>
              </a:solidFill>
            </a:endParaRPr>
          </a:p>
        </p:txBody>
      </p:sp>
      <p:cxnSp>
        <p:nvCxnSpPr>
          <p:cNvPr id="5" name="Straight Connector 4">
            <a:extLst>
              <a:ext uri="{FF2B5EF4-FFF2-40B4-BE49-F238E27FC236}">
                <a16:creationId xmlns:a16="http://schemas.microsoft.com/office/drawing/2014/main" id="{34D4CBE4-8BCE-F135-91D6-AD0AE22660AB}"/>
              </a:ext>
            </a:extLst>
          </p:cNvPr>
          <p:cNvCxnSpPr>
            <a:cxnSpLocks/>
          </p:cNvCxnSpPr>
          <p:nvPr/>
        </p:nvCxnSpPr>
        <p:spPr>
          <a:xfrm>
            <a:off x="26456" y="430031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 name="Graphic 15">
            <a:extLst>
              <a:ext uri="{FF2B5EF4-FFF2-40B4-BE49-F238E27FC236}">
                <a16:creationId xmlns:a16="http://schemas.microsoft.com/office/drawing/2014/main" id="{BDEB07BE-C23E-72C0-C990-B3686489C083}"/>
              </a:ext>
            </a:extLst>
          </p:cNvPr>
          <p:cNvGrpSpPr/>
          <p:nvPr/>
        </p:nvGrpSpPr>
        <p:grpSpPr>
          <a:xfrm rot="16200000">
            <a:off x="730335" y="3944028"/>
            <a:ext cx="806221" cy="712571"/>
            <a:chOff x="547405" y="6570859"/>
            <a:chExt cx="1035254" cy="914997"/>
          </a:xfrm>
        </p:grpSpPr>
        <p:sp>
          <p:nvSpPr>
            <p:cNvPr id="7" name="Freeform 6">
              <a:extLst>
                <a:ext uri="{FF2B5EF4-FFF2-40B4-BE49-F238E27FC236}">
                  <a16:creationId xmlns:a16="http://schemas.microsoft.com/office/drawing/2014/main" id="{B76F7F3D-0544-EB62-9D9E-CFC02B5751C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 name="Freeform 20">
              <a:extLst>
                <a:ext uri="{FF2B5EF4-FFF2-40B4-BE49-F238E27FC236}">
                  <a16:creationId xmlns:a16="http://schemas.microsoft.com/office/drawing/2014/main" id="{C1830F77-7EED-7406-555F-4A3EC3DC1174}"/>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 name="TextBox 21">
            <a:extLst>
              <a:ext uri="{FF2B5EF4-FFF2-40B4-BE49-F238E27FC236}">
                <a16:creationId xmlns:a16="http://schemas.microsoft.com/office/drawing/2014/main" id="{50D4CA3F-F017-0ECB-8DA7-A0C76D367173}"/>
              </a:ext>
            </a:extLst>
          </p:cNvPr>
          <p:cNvSpPr txBox="1"/>
          <p:nvPr/>
        </p:nvSpPr>
        <p:spPr>
          <a:xfrm>
            <a:off x="1520905" y="4158389"/>
            <a:ext cx="4555537"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Waste heat recovery</a:t>
            </a:r>
          </a:p>
        </p:txBody>
      </p:sp>
      <p:sp>
        <p:nvSpPr>
          <p:cNvPr id="9" name="Text Placeholder 29">
            <a:extLst>
              <a:ext uri="{FF2B5EF4-FFF2-40B4-BE49-F238E27FC236}">
                <a16:creationId xmlns:a16="http://schemas.microsoft.com/office/drawing/2014/main" id="{D72D976C-6A9A-185C-4E05-131E4338A8CA}"/>
              </a:ext>
            </a:extLst>
          </p:cNvPr>
          <p:cNvSpPr txBox="1">
            <a:spLocks/>
          </p:cNvSpPr>
          <p:nvPr/>
        </p:nvSpPr>
        <p:spPr>
          <a:xfrm>
            <a:off x="665559" y="1623111"/>
            <a:ext cx="6161960"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1720"/>
              </a:lnSpc>
            </a:pPr>
            <a:r>
              <a:rPr lang="en-GB" sz="1600" b="1" dirty="0">
                <a:solidFill>
                  <a:srgbClr val="404040"/>
                </a:solidFill>
              </a:rPr>
              <a:t>Hydrogen is often presented as a flexible decarbonisation vector. The </a:t>
            </a:r>
            <a:r>
              <a:rPr lang="en-GB" sz="1600" b="1" i="1" dirty="0">
                <a:solidFill>
                  <a:srgbClr val="404040"/>
                </a:solidFill>
              </a:rPr>
              <a:t>Hydrogen and Gas Decarbonisation Package</a:t>
            </a:r>
            <a:r>
              <a:rPr lang="en-GB" sz="1600" b="1" dirty="0">
                <a:solidFill>
                  <a:srgbClr val="404040"/>
                </a:solidFill>
              </a:rPr>
              <a:t> (Directives 2024/1788–1789) sets a framework for dedicated hydrogen infrastructure and low-carbon certification (</a:t>
            </a:r>
            <a:r>
              <a:rPr lang="en-GB" sz="1600" b="1" u="sng" dirty="0">
                <a:solidFill>
                  <a:srgbClr val="404040"/>
                </a:solidFill>
                <a:hlinkClick r:id="rId2">
                  <a:extLst>
                    <a:ext uri="{A12FA001-AC4F-418D-AE19-62706E023703}">
                      <ahyp:hlinkClr xmlns:ahyp="http://schemas.microsoft.com/office/drawing/2018/hyperlinkcolor" val="tx"/>
                    </a:ext>
                  </a:extLst>
                </a:hlinkClick>
              </a:rPr>
              <a:t>European Commission</a:t>
            </a:r>
            <a:r>
              <a:rPr lang="en-GB" sz="1600" b="1" dirty="0">
                <a:solidFill>
                  <a:srgbClr val="404040"/>
                </a:solidFill>
              </a:rPr>
              <a:t>, n.d.-b). </a:t>
            </a:r>
            <a:endParaRPr lang="en-IE" sz="1600" b="1" dirty="0">
              <a:solidFill>
                <a:srgbClr val="404040"/>
              </a:solidFill>
            </a:endParaRPr>
          </a:p>
        </p:txBody>
      </p:sp>
      <p:cxnSp>
        <p:nvCxnSpPr>
          <p:cNvPr id="10" name="Straight Connector 9">
            <a:extLst>
              <a:ext uri="{FF2B5EF4-FFF2-40B4-BE49-F238E27FC236}">
                <a16:creationId xmlns:a16="http://schemas.microsoft.com/office/drawing/2014/main" id="{85F79F92-09F9-2D51-9851-ABC14BB9C9E1}"/>
              </a:ext>
            </a:extLst>
          </p:cNvPr>
          <p:cNvCxnSpPr>
            <a:cxnSpLocks/>
          </p:cNvCxnSpPr>
          <p:nvPr/>
        </p:nvCxnSpPr>
        <p:spPr>
          <a:xfrm>
            <a:off x="7619" y="98414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1" name="Graphic 15">
            <a:extLst>
              <a:ext uri="{FF2B5EF4-FFF2-40B4-BE49-F238E27FC236}">
                <a16:creationId xmlns:a16="http://schemas.microsoft.com/office/drawing/2014/main" id="{C7EC7716-1B10-91B2-5D96-454A67E00E76}"/>
              </a:ext>
            </a:extLst>
          </p:cNvPr>
          <p:cNvGrpSpPr/>
          <p:nvPr/>
        </p:nvGrpSpPr>
        <p:grpSpPr>
          <a:xfrm rot="16200000">
            <a:off x="711501" y="627856"/>
            <a:ext cx="806221" cy="712573"/>
            <a:chOff x="547405" y="6570857"/>
            <a:chExt cx="1035254" cy="914999"/>
          </a:xfrm>
        </p:grpSpPr>
        <p:sp>
          <p:nvSpPr>
            <p:cNvPr id="12" name="Freeform 11">
              <a:extLst>
                <a:ext uri="{FF2B5EF4-FFF2-40B4-BE49-F238E27FC236}">
                  <a16:creationId xmlns:a16="http://schemas.microsoft.com/office/drawing/2014/main" id="{1310F256-FFF4-3979-5C69-03112CB0D56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3" name="Freeform 12">
              <a:extLst>
                <a:ext uri="{FF2B5EF4-FFF2-40B4-BE49-F238E27FC236}">
                  <a16:creationId xmlns:a16="http://schemas.microsoft.com/office/drawing/2014/main" id="{AA898D73-4F59-CA96-8FC5-8B9A42369F46}"/>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4" name="TextBox 13">
            <a:extLst>
              <a:ext uri="{FF2B5EF4-FFF2-40B4-BE49-F238E27FC236}">
                <a16:creationId xmlns:a16="http://schemas.microsoft.com/office/drawing/2014/main" id="{DC8B82D8-CEC6-D068-FF96-EF7C6E9512E4}"/>
              </a:ext>
            </a:extLst>
          </p:cNvPr>
          <p:cNvSpPr txBox="1"/>
          <p:nvPr/>
        </p:nvSpPr>
        <p:spPr>
          <a:xfrm>
            <a:off x="1502068" y="842218"/>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Hydrogen and low-carbon gases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A9AA5BD7-175E-8FD3-5468-A1A04788118F}"/>
              </a:ext>
            </a:extLst>
          </p:cNvPr>
          <p:cNvSpPr txBox="1">
            <a:spLocks/>
          </p:cNvSpPr>
          <p:nvPr/>
        </p:nvSpPr>
        <p:spPr>
          <a:xfrm>
            <a:off x="667241" y="2641039"/>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Yet current hydrogen production remains largely fossil-based, and technical, economic, and safety barriers restrict its near-term viability for domestic heating (</a:t>
            </a:r>
            <a:r>
              <a:rPr lang="en-GB" sz="1100" b="0" u="sng" dirty="0">
                <a:solidFill>
                  <a:srgbClr val="404040"/>
                </a:solidFill>
                <a:hlinkClick r:id="rId3">
                  <a:extLst>
                    <a:ext uri="{A12FA001-AC4F-418D-AE19-62706E023703}">
                      <ahyp:hlinkClr xmlns:ahyp="http://schemas.microsoft.com/office/drawing/2018/hyperlinkcolor" val="tx"/>
                    </a:ext>
                  </a:extLst>
                </a:hlinkClick>
              </a:rPr>
              <a:t>Ameli et al</a:t>
            </a:r>
            <a:r>
              <a:rPr lang="en-GB" sz="1100" b="0" dirty="0">
                <a:solidFill>
                  <a:srgbClr val="404040"/>
                </a:solidFill>
              </a:rPr>
              <a:t>., 2024). The UK’s experience—abandoning large-scale hydrogen-for-heating trials in favour of electrification—illustrates this limitation (</a:t>
            </a:r>
            <a:r>
              <a:rPr lang="en-GB" sz="1100" b="0" u="sng" dirty="0">
                <a:solidFill>
                  <a:srgbClr val="404040"/>
                </a:solidFill>
                <a:hlinkClick r:id="rId4">
                  <a:extLst>
                    <a:ext uri="{A12FA001-AC4F-418D-AE19-62706E023703}">
                      <ahyp:hlinkClr xmlns:ahyp="http://schemas.microsoft.com/office/drawing/2018/hyperlinkcolor" val="tx"/>
                    </a:ext>
                  </a:extLst>
                </a:hlinkClick>
              </a:rPr>
              <a:t>Belderbos</a:t>
            </a:r>
            <a:r>
              <a:rPr lang="en-GB" sz="1100" b="0" dirty="0">
                <a:solidFill>
                  <a:srgbClr val="404040"/>
                </a:solidFill>
              </a:rPr>
              <a:t>, 2024). Hydrogen may instead find optimal use in high-temperature industrial processes or as seasonal energy storage.</a:t>
            </a:r>
            <a:endParaRPr lang="en-IE" sz="1100" b="0" dirty="0">
              <a:solidFill>
                <a:srgbClr val="404040"/>
              </a:solidFill>
            </a:endParaRPr>
          </a:p>
        </p:txBody>
      </p:sp>
      <p:sp>
        <p:nvSpPr>
          <p:cNvPr id="15" name="Text Placeholder 1">
            <a:extLst>
              <a:ext uri="{FF2B5EF4-FFF2-40B4-BE49-F238E27FC236}">
                <a16:creationId xmlns:a16="http://schemas.microsoft.com/office/drawing/2014/main" id="{63EF3341-521C-B3A8-F096-0C252A9B0BCE}"/>
              </a:ext>
            </a:extLst>
          </p:cNvPr>
          <p:cNvSpPr txBox="1">
            <a:spLocks/>
          </p:cNvSpPr>
          <p:nvPr/>
        </p:nvSpPr>
        <p:spPr>
          <a:xfrm>
            <a:off x="661591" y="5790235"/>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France’s agency ADEME ranks waste-heat recovery above other renewables in its energy-use hierarchy (</a:t>
            </a:r>
            <a:r>
              <a:rPr lang="en-GB" sz="1100" b="0" u="sng" dirty="0">
                <a:solidFill>
                  <a:srgbClr val="404040"/>
                </a:solidFill>
                <a:hlinkClick r:id="rId5">
                  <a:extLst>
                    <a:ext uri="{A12FA001-AC4F-418D-AE19-62706E023703}">
                      <ahyp:hlinkClr xmlns:ahyp="http://schemas.microsoft.com/office/drawing/2018/hyperlinkcolor" val="tx"/>
                    </a:ext>
                  </a:extLst>
                </a:hlinkClick>
              </a:rPr>
              <a:t>ADEME</a:t>
            </a:r>
            <a:r>
              <a:rPr lang="en-GB" sz="1100" b="0" dirty="0">
                <a:solidFill>
                  <a:srgbClr val="404040"/>
                </a:solidFill>
              </a:rPr>
              <a:t>, 2024), estimating over 100 TWh of recoverable industrial heat (</a:t>
            </a:r>
            <a:r>
              <a:rPr lang="en-GB" sz="1100" b="0" u="sng" dirty="0">
                <a:solidFill>
                  <a:srgbClr val="404040"/>
                </a:solidFill>
                <a:hlinkClick r:id="rId6">
                  <a:extLst>
                    <a:ext uri="{A12FA001-AC4F-418D-AE19-62706E023703}">
                      <ahyp:hlinkClr xmlns:ahyp="http://schemas.microsoft.com/office/drawing/2018/hyperlinkcolor" val="tx"/>
                    </a:ext>
                  </a:extLst>
                </a:hlinkClick>
              </a:rPr>
              <a:t>Defreville</a:t>
            </a:r>
            <a:r>
              <a:rPr lang="en-GB" sz="1100" b="0" dirty="0">
                <a:solidFill>
                  <a:srgbClr val="404040"/>
                </a:solidFill>
              </a:rPr>
              <a:t>, 2025). Modelling in Latvia similarly shows large potential from urban wastewater and industrial effluents, though legal frameworks remain underdeveloped (</a:t>
            </a:r>
            <a:r>
              <a:rPr lang="en-GB" sz="1100" b="0" u="sng" dirty="0">
                <a:solidFill>
                  <a:srgbClr val="404040"/>
                </a:solidFill>
                <a:hlinkClick r:id="rId7">
                  <a:extLst>
                    <a:ext uri="{A12FA001-AC4F-418D-AE19-62706E023703}">
                      <ahyp:hlinkClr xmlns:ahyp="http://schemas.microsoft.com/office/drawing/2018/hyperlinkcolor" val="tx"/>
                    </a:ext>
                  </a:extLst>
                </a:hlinkClick>
              </a:rPr>
              <a:t>Zirne &amp; Pakere</a:t>
            </a:r>
            <a:r>
              <a:rPr lang="en-GB" sz="1100" b="0" dirty="0">
                <a:solidFill>
                  <a:srgbClr val="404040"/>
                </a:solidFill>
              </a:rPr>
              <a:t>, 2024). Furthermore, wastewater heat recovery systems at the building level pose as low hanging fruits to increase building’s energy performance (REHVA, 2024). </a:t>
            </a:r>
            <a:endParaRPr lang="en-IE" sz="1100" b="0" dirty="0">
              <a:solidFill>
                <a:srgbClr val="404040"/>
              </a:solidFill>
            </a:endParaRPr>
          </a:p>
        </p:txBody>
      </p:sp>
      <p:cxnSp>
        <p:nvCxnSpPr>
          <p:cNvPr id="27" name="Straight Connector 26">
            <a:extLst>
              <a:ext uri="{FF2B5EF4-FFF2-40B4-BE49-F238E27FC236}">
                <a16:creationId xmlns:a16="http://schemas.microsoft.com/office/drawing/2014/main" id="{176DFCF9-DFB9-F56C-FBB0-842284943C53}"/>
              </a:ext>
            </a:extLst>
          </p:cNvPr>
          <p:cNvCxnSpPr>
            <a:cxnSpLocks/>
          </p:cNvCxnSpPr>
          <p:nvPr/>
        </p:nvCxnSpPr>
        <p:spPr>
          <a:xfrm>
            <a:off x="3651" y="764441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DE3D98D-263A-045E-3B5D-2BD8E705B852}"/>
              </a:ext>
            </a:extLst>
          </p:cNvPr>
          <p:cNvSpPr txBox="1"/>
          <p:nvPr/>
        </p:nvSpPr>
        <p:spPr>
          <a:xfrm>
            <a:off x="1498100" y="7502488"/>
            <a:ext cx="4778916"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Thermal energy storage technologies</a:t>
            </a:r>
          </a:p>
          <a:p>
            <a:pPr marL="6350">
              <a:lnSpc>
                <a:spcPts val="2100"/>
              </a:lnSpc>
              <a:tabLst>
                <a:tab pos="611188" algn="l"/>
              </a:tabLst>
            </a:pPr>
            <a:endParaRPr lang="en-US" sz="2000" b="1" dirty="0">
              <a:solidFill>
                <a:srgbClr val="2D62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6972CF66-FFC3-8F3D-F2AF-CD47E3AB067C}"/>
              </a:ext>
            </a:extLst>
          </p:cNvPr>
          <p:cNvSpPr>
            <a:spLocks noChangeAspect="1"/>
          </p:cNvSpPr>
          <p:nvPr/>
        </p:nvSpPr>
        <p:spPr>
          <a:xfrm>
            <a:off x="873792" y="776939"/>
            <a:ext cx="425863" cy="360000"/>
          </a:xfrm>
          <a:custGeom>
            <a:avLst/>
            <a:gdLst>
              <a:gd name="connsiteX0" fmla="*/ 42356 w 407373"/>
              <a:gd name="connsiteY0" fmla="*/ 326284 h 344370"/>
              <a:gd name="connsiteX1" fmla="*/ 75 w 407373"/>
              <a:gd name="connsiteY1" fmla="*/ 315390 h 344370"/>
              <a:gd name="connsiteX2" fmla="*/ 6025 w 407373"/>
              <a:gd name="connsiteY2" fmla="*/ 301551 h 344370"/>
              <a:gd name="connsiteX3" fmla="*/ 114155 w 407373"/>
              <a:gd name="connsiteY3" fmla="*/ 301551 h 344370"/>
              <a:gd name="connsiteX4" fmla="*/ 149605 w 407373"/>
              <a:gd name="connsiteY4" fmla="*/ 301551 h 344370"/>
              <a:gd name="connsiteX5" fmla="*/ 257736 w 407373"/>
              <a:gd name="connsiteY5" fmla="*/ 301551 h 344370"/>
              <a:gd name="connsiteX6" fmla="*/ 293186 w 407373"/>
              <a:gd name="connsiteY6" fmla="*/ 301551 h 344370"/>
              <a:gd name="connsiteX7" fmla="*/ 401316 w 407373"/>
              <a:gd name="connsiteY7" fmla="*/ 301551 h 344370"/>
              <a:gd name="connsiteX8" fmla="*/ 381101 w 407373"/>
              <a:gd name="connsiteY8" fmla="*/ 332510 h 344370"/>
              <a:gd name="connsiteX9" fmla="*/ 364994 w 407373"/>
              <a:gd name="connsiteY9" fmla="*/ 326284 h 344370"/>
              <a:gd name="connsiteX10" fmla="*/ 329526 w 407373"/>
              <a:gd name="connsiteY10" fmla="*/ 326284 h 344370"/>
              <a:gd name="connsiteX11" fmla="*/ 221422 w 407373"/>
              <a:gd name="connsiteY11" fmla="*/ 326284 h 344370"/>
              <a:gd name="connsiteX12" fmla="*/ 185954 w 407373"/>
              <a:gd name="connsiteY12" fmla="*/ 326284 h 344370"/>
              <a:gd name="connsiteX13" fmla="*/ 77851 w 407373"/>
              <a:gd name="connsiteY13" fmla="*/ 326284 h 344370"/>
              <a:gd name="connsiteX14" fmla="*/ 42356 w 407373"/>
              <a:gd name="connsiteY14" fmla="*/ 326284 h 344370"/>
              <a:gd name="connsiteX15" fmla="*/ 42356 w 407373"/>
              <a:gd name="connsiteY15" fmla="*/ 326284 h 344370"/>
              <a:gd name="connsiteX16" fmla="*/ 25796 w 407373"/>
              <a:gd name="connsiteY16" fmla="*/ 325422 h 344370"/>
              <a:gd name="connsiteX17" fmla="*/ 37696 w 407373"/>
              <a:gd name="connsiteY17" fmla="*/ 320930 h 344370"/>
              <a:gd name="connsiteX18" fmla="*/ 82493 w 407373"/>
              <a:gd name="connsiteY18" fmla="*/ 320930 h 344370"/>
              <a:gd name="connsiteX19" fmla="*/ 181267 w 407373"/>
              <a:gd name="connsiteY19" fmla="*/ 320930 h 344370"/>
              <a:gd name="connsiteX20" fmla="*/ 226065 w 407373"/>
              <a:gd name="connsiteY20" fmla="*/ 320930 h 344370"/>
              <a:gd name="connsiteX21" fmla="*/ 324839 w 407373"/>
              <a:gd name="connsiteY21" fmla="*/ 320930 h 344370"/>
              <a:gd name="connsiteX22" fmla="*/ 369636 w 407373"/>
              <a:gd name="connsiteY22" fmla="*/ 320930 h 344370"/>
              <a:gd name="connsiteX23" fmla="*/ 400195 w 407373"/>
              <a:gd name="connsiteY23" fmla="*/ 314678 h 344370"/>
              <a:gd name="connsiteX24" fmla="*/ 396638 w 407373"/>
              <a:gd name="connsiteY24" fmla="*/ 306861 h 344370"/>
              <a:gd name="connsiteX25" fmla="*/ 297864 w 407373"/>
              <a:gd name="connsiteY25" fmla="*/ 306861 h 344370"/>
              <a:gd name="connsiteX26" fmla="*/ 253040 w 407373"/>
              <a:gd name="connsiteY26" fmla="*/ 306861 h 344370"/>
              <a:gd name="connsiteX27" fmla="*/ 154266 w 407373"/>
              <a:gd name="connsiteY27" fmla="*/ 306861 h 344370"/>
              <a:gd name="connsiteX28" fmla="*/ 109468 w 407373"/>
              <a:gd name="connsiteY28" fmla="*/ 306861 h 344370"/>
              <a:gd name="connsiteX29" fmla="*/ 10694 w 407373"/>
              <a:gd name="connsiteY29" fmla="*/ 306861 h 344370"/>
              <a:gd name="connsiteX30" fmla="*/ 25796 w 407373"/>
              <a:gd name="connsiteY30" fmla="*/ 325422 h 344370"/>
              <a:gd name="connsiteX31" fmla="*/ 25796 w 407373"/>
              <a:gd name="connsiteY31" fmla="*/ 325422 h 344370"/>
              <a:gd name="connsiteX32" fmla="*/ 42356 w 407373"/>
              <a:gd name="connsiteY32" fmla="*/ 270236 h 344370"/>
              <a:gd name="connsiteX33" fmla="*/ 75 w 407373"/>
              <a:gd name="connsiteY33" fmla="*/ 259368 h 344370"/>
              <a:gd name="connsiteX34" fmla="*/ 6025 w 407373"/>
              <a:gd name="connsiteY34" fmla="*/ 245502 h 344370"/>
              <a:gd name="connsiteX35" fmla="*/ 42302 w 407373"/>
              <a:gd name="connsiteY35" fmla="*/ 229014 h 344370"/>
              <a:gd name="connsiteX36" fmla="*/ 42302 w 407373"/>
              <a:gd name="connsiteY36" fmla="*/ 39959 h 344370"/>
              <a:gd name="connsiteX37" fmla="*/ 77290 w 407373"/>
              <a:gd name="connsiteY37" fmla="*/ 25463 h 344370"/>
              <a:gd name="connsiteX38" fmla="*/ 83312 w 407373"/>
              <a:gd name="connsiteY38" fmla="*/ 39959 h 344370"/>
              <a:gd name="connsiteX39" fmla="*/ 83312 w 407373"/>
              <a:gd name="connsiteY39" fmla="*/ 49360 h 344370"/>
              <a:gd name="connsiteX40" fmla="*/ 137039 w 407373"/>
              <a:gd name="connsiteY40" fmla="*/ 49360 h 344370"/>
              <a:gd name="connsiteX41" fmla="*/ 137039 w 407373"/>
              <a:gd name="connsiteY41" fmla="*/ 22261 h 344370"/>
              <a:gd name="connsiteX42" fmla="*/ 159300 w 407373"/>
              <a:gd name="connsiteY42" fmla="*/ 0 h 344370"/>
              <a:gd name="connsiteX43" fmla="*/ 239592 w 407373"/>
              <a:gd name="connsiteY43" fmla="*/ 0 h 344370"/>
              <a:gd name="connsiteX44" fmla="*/ 261853 w 407373"/>
              <a:gd name="connsiteY44" fmla="*/ 22261 h 344370"/>
              <a:gd name="connsiteX45" fmla="*/ 261853 w 407373"/>
              <a:gd name="connsiteY45" fmla="*/ 49360 h 344370"/>
              <a:gd name="connsiteX46" fmla="*/ 315580 w 407373"/>
              <a:gd name="connsiteY46" fmla="*/ 49360 h 344370"/>
              <a:gd name="connsiteX47" fmla="*/ 315580 w 407373"/>
              <a:gd name="connsiteY47" fmla="*/ 39959 h 344370"/>
              <a:gd name="connsiteX48" fmla="*/ 350568 w 407373"/>
              <a:gd name="connsiteY48" fmla="*/ 25463 h 344370"/>
              <a:gd name="connsiteX49" fmla="*/ 356589 w 407373"/>
              <a:gd name="connsiteY49" fmla="*/ 39959 h 344370"/>
              <a:gd name="connsiteX50" fmla="*/ 356589 w 407373"/>
              <a:gd name="connsiteY50" fmla="*/ 227831 h 344370"/>
              <a:gd name="connsiteX51" fmla="*/ 401289 w 407373"/>
              <a:gd name="connsiteY51" fmla="*/ 245502 h 344370"/>
              <a:gd name="connsiteX52" fmla="*/ 381074 w 407373"/>
              <a:gd name="connsiteY52" fmla="*/ 276488 h 344370"/>
              <a:gd name="connsiteX53" fmla="*/ 364967 w 407373"/>
              <a:gd name="connsiteY53" fmla="*/ 270236 h 344370"/>
              <a:gd name="connsiteX54" fmla="*/ 329499 w 407373"/>
              <a:gd name="connsiteY54" fmla="*/ 270236 h 344370"/>
              <a:gd name="connsiteX55" fmla="*/ 221396 w 407373"/>
              <a:gd name="connsiteY55" fmla="*/ 270236 h 344370"/>
              <a:gd name="connsiteX56" fmla="*/ 185928 w 407373"/>
              <a:gd name="connsiteY56" fmla="*/ 270236 h 344370"/>
              <a:gd name="connsiteX57" fmla="*/ 77824 w 407373"/>
              <a:gd name="connsiteY57" fmla="*/ 270236 h 344370"/>
              <a:gd name="connsiteX58" fmla="*/ 42356 w 407373"/>
              <a:gd name="connsiteY58" fmla="*/ 270236 h 344370"/>
              <a:gd name="connsiteX59" fmla="*/ 42356 w 407373"/>
              <a:gd name="connsiteY59" fmla="*/ 270236 h 344370"/>
              <a:gd name="connsiteX60" fmla="*/ 49417 w 407373"/>
              <a:gd name="connsiteY60" fmla="*/ 227964 h 344370"/>
              <a:gd name="connsiteX61" fmla="*/ 76214 w 407373"/>
              <a:gd name="connsiteY61" fmla="*/ 228720 h 344370"/>
              <a:gd name="connsiteX62" fmla="*/ 76214 w 407373"/>
              <a:gd name="connsiteY62" fmla="*/ 39968 h 344370"/>
              <a:gd name="connsiteX63" fmla="*/ 53349 w 407373"/>
              <a:gd name="connsiteY63" fmla="*/ 30514 h 344370"/>
              <a:gd name="connsiteX64" fmla="*/ 49417 w 407373"/>
              <a:gd name="connsiteY64" fmla="*/ 39968 h 344370"/>
              <a:gd name="connsiteX65" fmla="*/ 49417 w 407373"/>
              <a:gd name="connsiteY65" fmla="*/ 227964 h 344370"/>
              <a:gd name="connsiteX66" fmla="*/ 83320 w 407373"/>
              <a:gd name="connsiteY66" fmla="*/ 230205 h 344370"/>
              <a:gd name="connsiteX67" fmla="*/ 103064 w 407373"/>
              <a:gd name="connsiteY67" fmla="*/ 237818 h 344370"/>
              <a:gd name="connsiteX68" fmla="*/ 127469 w 407373"/>
              <a:gd name="connsiteY68" fmla="*/ 212382 h 344370"/>
              <a:gd name="connsiteX69" fmla="*/ 128856 w 407373"/>
              <a:gd name="connsiteY69" fmla="*/ 209634 h 344370"/>
              <a:gd name="connsiteX70" fmla="*/ 126340 w 407373"/>
              <a:gd name="connsiteY70" fmla="*/ 202599 h 344370"/>
              <a:gd name="connsiteX71" fmla="*/ 113888 w 407373"/>
              <a:gd name="connsiteY71" fmla="*/ 202599 h 344370"/>
              <a:gd name="connsiteX72" fmla="*/ 110331 w 407373"/>
              <a:gd name="connsiteY72" fmla="*/ 199042 h 344370"/>
              <a:gd name="connsiteX73" fmla="*/ 110331 w 407373"/>
              <a:gd name="connsiteY73" fmla="*/ 166642 h 344370"/>
              <a:gd name="connsiteX74" fmla="*/ 146306 w 407373"/>
              <a:gd name="connsiteY74" fmla="*/ 130667 h 344370"/>
              <a:gd name="connsiteX75" fmla="*/ 148298 w 407373"/>
              <a:gd name="connsiteY75" fmla="*/ 130667 h 344370"/>
              <a:gd name="connsiteX76" fmla="*/ 184273 w 407373"/>
              <a:gd name="connsiteY76" fmla="*/ 166642 h 344370"/>
              <a:gd name="connsiteX77" fmla="*/ 184273 w 407373"/>
              <a:gd name="connsiteY77" fmla="*/ 199042 h 344370"/>
              <a:gd name="connsiteX78" fmla="*/ 180689 w 407373"/>
              <a:gd name="connsiteY78" fmla="*/ 202599 h 344370"/>
              <a:gd name="connsiteX79" fmla="*/ 168265 w 407373"/>
              <a:gd name="connsiteY79" fmla="*/ 202599 h 344370"/>
              <a:gd name="connsiteX80" fmla="*/ 167082 w 407373"/>
              <a:gd name="connsiteY80" fmla="*/ 206859 h 344370"/>
              <a:gd name="connsiteX81" fmla="*/ 163524 w 407373"/>
              <a:gd name="connsiteY81" fmla="*/ 212756 h 344370"/>
              <a:gd name="connsiteX82" fmla="*/ 163044 w 407373"/>
              <a:gd name="connsiteY82" fmla="*/ 215122 h 344370"/>
              <a:gd name="connsiteX83" fmla="*/ 143833 w 407373"/>
              <a:gd name="connsiteY83" fmla="*/ 248900 h 344370"/>
              <a:gd name="connsiteX84" fmla="*/ 149605 w 407373"/>
              <a:gd name="connsiteY84" fmla="*/ 245494 h 344370"/>
              <a:gd name="connsiteX85" fmla="*/ 203653 w 407373"/>
              <a:gd name="connsiteY85" fmla="*/ 227368 h 344370"/>
              <a:gd name="connsiteX86" fmla="*/ 218221 w 407373"/>
              <a:gd name="connsiteY86" fmla="*/ 228453 h 344370"/>
              <a:gd name="connsiteX87" fmla="*/ 228786 w 407373"/>
              <a:gd name="connsiteY87" fmla="*/ 220894 h 344370"/>
              <a:gd name="connsiteX88" fmla="*/ 238089 w 407373"/>
              <a:gd name="connsiteY88" fmla="*/ 209501 h 344370"/>
              <a:gd name="connsiteX89" fmla="*/ 235643 w 407373"/>
              <a:gd name="connsiteY89" fmla="*/ 202590 h 344370"/>
              <a:gd name="connsiteX90" fmla="*/ 223192 w 407373"/>
              <a:gd name="connsiteY90" fmla="*/ 202590 h 344370"/>
              <a:gd name="connsiteX91" fmla="*/ 219635 w 407373"/>
              <a:gd name="connsiteY91" fmla="*/ 199033 h 344370"/>
              <a:gd name="connsiteX92" fmla="*/ 219635 w 407373"/>
              <a:gd name="connsiteY92" fmla="*/ 166633 h 344370"/>
              <a:gd name="connsiteX93" fmla="*/ 255610 w 407373"/>
              <a:gd name="connsiteY93" fmla="*/ 130658 h 344370"/>
              <a:gd name="connsiteX94" fmla="*/ 257602 w 407373"/>
              <a:gd name="connsiteY94" fmla="*/ 130658 h 344370"/>
              <a:gd name="connsiteX95" fmla="*/ 293577 w 407373"/>
              <a:gd name="connsiteY95" fmla="*/ 166633 h 344370"/>
              <a:gd name="connsiteX96" fmla="*/ 293577 w 407373"/>
              <a:gd name="connsiteY96" fmla="*/ 199033 h 344370"/>
              <a:gd name="connsiteX97" fmla="*/ 289993 w 407373"/>
              <a:gd name="connsiteY97" fmla="*/ 202590 h 344370"/>
              <a:gd name="connsiteX98" fmla="*/ 277568 w 407373"/>
              <a:gd name="connsiteY98" fmla="*/ 202590 h 344370"/>
              <a:gd name="connsiteX99" fmla="*/ 276306 w 407373"/>
              <a:gd name="connsiteY99" fmla="*/ 206975 h 344370"/>
              <a:gd name="connsiteX100" fmla="*/ 272677 w 407373"/>
              <a:gd name="connsiteY100" fmla="*/ 212925 h 344370"/>
              <a:gd name="connsiteX101" fmla="*/ 255832 w 407373"/>
              <a:gd name="connsiteY101" fmla="*/ 243937 h 344370"/>
              <a:gd name="connsiteX102" fmla="*/ 264886 w 407373"/>
              <a:gd name="connsiteY102" fmla="*/ 249407 h 344370"/>
              <a:gd name="connsiteX103" fmla="*/ 293168 w 407373"/>
              <a:gd name="connsiteY103" fmla="*/ 245502 h 344370"/>
              <a:gd name="connsiteX104" fmla="*/ 315580 w 407373"/>
              <a:gd name="connsiteY104" fmla="*/ 232749 h 344370"/>
              <a:gd name="connsiteX105" fmla="*/ 315580 w 407373"/>
              <a:gd name="connsiteY105" fmla="*/ 83930 h 344370"/>
              <a:gd name="connsiteX106" fmla="*/ 83312 w 407373"/>
              <a:gd name="connsiteY106" fmla="*/ 83930 h 344370"/>
              <a:gd name="connsiteX107" fmla="*/ 83312 w 407373"/>
              <a:gd name="connsiteY107" fmla="*/ 230205 h 344370"/>
              <a:gd name="connsiteX108" fmla="*/ 109317 w 407373"/>
              <a:gd name="connsiteY108" fmla="*/ 241705 h 344370"/>
              <a:gd name="connsiteX109" fmla="*/ 121314 w 407373"/>
              <a:gd name="connsiteY109" fmla="*/ 249416 h 344370"/>
              <a:gd name="connsiteX110" fmla="*/ 126331 w 407373"/>
              <a:gd name="connsiteY110" fmla="*/ 250572 h 344370"/>
              <a:gd name="connsiteX111" fmla="*/ 130537 w 407373"/>
              <a:gd name="connsiteY111" fmla="*/ 250972 h 344370"/>
              <a:gd name="connsiteX112" fmla="*/ 145061 w 407373"/>
              <a:gd name="connsiteY112" fmla="*/ 236858 h 344370"/>
              <a:gd name="connsiteX113" fmla="*/ 156809 w 407373"/>
              <a:gd name="connsiteY113" fmla="*/ 199371 h 344370"/>
              <a:gd name="connsiteX114" fmla="*/ 145568 w 407373"/>
              <a:gd name="connsiteY114" fmla="*/ 191358 h 344370"/>
              <a:gd name="connsiteX115" fmla="*/ 145568 w 407373"/>
              <a:gd name="connsiteY115" fmla="*/ 191358 h 344370"/>
              <a:gd name="connsiteX116" fmla="*/ 136950 w 407373"/>
              <a:gd name="connsiteY116" fmla="*/ 202528 h 344370"/>
              <a:gd name="connsiteX117" fmla="*/ 122177 w 407373"/>
              <a:gd name="connsiteY117" fmla="*/ 229405 h 344370"/>
              <a:gd name="connsiteX118" fmla="*/ 109317 w 407373"/>
              <a:gd name="connsiteY118" fmla="*/ 241705 h 344370"/>
              <a:gd name="connsiteX119" fmla="*/ 109317 w 407373"/>
              <a:gd name="connsiteY119" fmla="*/ 241705 h 344370"/>
              <a:gd name="connsiteX120" fmla="*/ 227906 w 407373"/>
              <a:gd name="connsiteY120" fmla="*/ 230454 h 344370"/>
              <a:gd name="connsiteX121" fmla="*/ 249936 w 407373"/>
              <a:gd name="connsiteY121" fmla="*/ 239730 h 344370"/>
              <a:gd name="connsiteX122" fmla="*/ 265286 w 407373"/>
              <a:gd name="connsiteY122" fmla="*/ 213512 h 344370"/>
              <a:gd name="connsiteX123" fmla="*/ 265989 w 407373"/>
              <a:gd name="connsiteY123" fmla="*/ 199371 h 344370"/>
              <a:gd name="connsiteX124" fmla="*/ 254747 w 407373"/>
              <a:gd name="connsiteY124" fmla="*/ 191358 h 344370"/>
              <a:gd name="connsiteX125" fmla="*/ 254747 w 407373"/>
              <a:gd name="connsiteY125" fmla="*/ 191358 h 344370"/>
              <a:gd name="connsiteX126" fmla="*/ 246129 w 407373"/>
              <a:gd name="connsiteY126" fmla="*/ 202528 h 344370"/>
              <a:gd name="connsiteX127" fmla="*/ 242723 w 407373"/>
              <a:gd name="connsiteY127" fmla="*/ 216020 h 344370"/>
              <a:gd name="connsiteX128" fmla="*/ 227906 w 407373"/>
              <a:gd name="connsiteY128" fmla="*/ 230454 h 344370"/>
              <a:gd name="connsiteX129" fmla="*/ 227906 w 407373"/>
              <a:gd name="connsiteY129" fmla="*/ 230454 h 344370"/>
              <a:gd name="connsiteX130" fmla="*/ 322695 w 407373"/>
              <a:gd name="connsiteY130" fmla="*/ 230534 h 344370"/>
              <a:gd name="connsiteX131" fmla="*/ 349492 w 407373"/>
              <a:gd name="connsiteY131" fmla="*/ 227413 h 344370"/>
              <a:gd name="connsiteX132" fmla="*/ 349492 w 407373"/>
              <a:gd name="connsiteY132" fmla="*/ 39968 h 344370"/>
              <a:gd name="connsiteX133" fmla="*/ 326626 w 407373"/>
              <a:gd name="connsiteY133" fmla="*/ 30514 h 344370"/>
              <a:gd name="connsiteX134" fmla="*/ 322695 w 407373"/>
              <a:gd name="connsiteY134" fmla="*/ 39968 h 344370"/>
              <a:gd name="connsiteX135" fmla="*/ 322695 w 407373"/>
              <a:gd name="connsiteY135" fmla="*/ 230534 h 344370"/>
              <a:gd name="connsiteX136" fmla="*/ 25796 w 407373"/>
              <a:gd name="connsiteY136" fmla="*/ 269382 h 344370"/>
              <a:gd name="connsiteX137" fmla="*/ 37696 w 407373"/>
              <a:gd name="connsiteY137" fmla="*/ 264918 h 344370"/>
              <a:gd name="connsiteX138" fmla="*/ 82493 w 407373"/>
              <a:gd name="connsiteY138" fmla="*/ 264918 h 344370"/>
              <a:gd name="connsiteX139" fmla="*/ 181267 w 407373"/>
              <a:gd name="connsiteY139" fmla="*/ 264918 h 344370"/>
              <a:gd name="connsiteX140" fmla="*/ 226065 w 407373"/>
              <a:gd name="connsiteY140" fmla="*/ 264918 h 344370"/>
              <a:gd name="connsiteX141" fmla="*/ 324839 w 407373"/>
              <a:gd name="connsiteY141" fmla="*/ 264918 h 344370"/>
              <a:gd name="connsiteX142" fmla="*/ 369636 w 407373"/>
              <a:gd name="connsiteY142" fmla="*/ 264918 h 344370"/>
              <a:gd name="connsiteX143" fmla="*/ 400195 w 407373"/>
              <a:gd name="connsiteY143" fmla="*/ 258639 h 344370"/>
              <a:gd name="connsiteX144" fmla="*/ 396638 w 407373"/>
              <a:gd name="connsiteY144" fmla="*/ 250848 h 344370"/>
              <a:gd name="connsiteX145" fmla="*/ 320374 w 407373"/>
              <a:gd name="connsiteY145" fmla="*/ 238619 h 344370"/>
              <a:gd name="connsiteX146" fmla="*/ 297864 w 407373"/>
              <a:gd name="connsiteY146" fmla="*/ 250848 h 344370"/>
              <a:gd name="connsiteX147" fmla="*/ 253040 w 407373"/>
              <a:gd name="connsiteY147" fmla="*/ 250848 h 344370"/>
              <a:gd name="connsiteX148" fmla="*/ 154266 w 407373"/>
              <a:gd name="connsiteY148" fmla="*/ 250848 h 344370"/>
              <a:gd name="connsiteX149" fmla="*/ 109468 w 407373"/>
              <a:gd name="connsiteY149" fmla="*/ 250848 h 344370"/>
              <a:gd name="connsiteX150" fmla="*/ 60081 w 407373"/>
              <a:gd name="connsiteY150" fmla="*/ 234483 h 344370"/>
              <a:gd name="connsiteX151" fmla="*/ 10694 w 407373"/>
              <a:gd name="connsiteY151" fmla="*/ 250848 h 344370"/>
              <a:gd name="connsiteX152" fmla="*/ 25796 w 407373"/>
              <a:gd name="connsiteY152" fmla="*/ 269382 h 344370"/>
              <a:gd name="connsiteX153" fmla="*/ 25796 w 407373"/>
              <a:gd name="connsiteY153" fmla="*/ 269382 h 344370"/>
              <a:gd name="connsiteX154" fmla="*/ 235643 w 407373"/>
              <a:gd name="connsiteY154" fmla="*/ 195493 h 344370"/>
              <a:gd name="connsiteX155" fmla="*/ 271619 w 407373"/>
              <a:gd name="connsiteY155" fmla="*/ 184020 h 344370"/>
              <a:gd name="connsiteX156" fmla="*/ 277568 w 407373"/>
              <a:gd name="connsiteY156" fmla="*/ 195493 h 344370"/>
              <a:gd name="connsiteX157" fmla="*/ 286444 w 407373"/>
              <a:gd name="connsiteY157" fmla="*/ 195493 h 344370"/>
              <a:gd name="connsiteX158" fmla="*/ 286444 w 407373"/>
              <a:gd name="connsiteY158" fmla="*/ 166651 h 344370"/>
              <a:gd name="connsiteX159" fmla="*/ 257602 w 407373"/>
              <a:gd name="connsiteY159" fmla="*/ 137782 h 344370"/>
              <a:gd name="connsiteX160" fmla="*/ 255610 w 407373"/>
              <a:gd name="connsiteY160" fmla="*/ 137782 h 344370"/>
              <a:gd name="connsiteX161" fmla="*/ 226741 w 407373"/>
              <a:gd name="connsiteY161" fmla="*/ 166651 h 344370"/>
              <a:gd name="connsiteX162" fmla="*/ 226741 w 407373"/>
              <a:gd name="connsiteY162" fmla="*/ 195493 h 344370"/>
              <a:gd name="connsiteX163" fmla="*/ 235643 w 407373"/>
              <a:gd name="connsiteY163" fmla="*/ 195493 h 344370"/>
              <a:gd name="connsiteX164" fmla="*/ 126331 w 407373"/>
              <a:gd name="connsiteY164" fmla="*/ 195493 h 344370"/>
              <a:gd name="connsiteX165" fmla="*/ 162306 w 407373"/>
              <a:gd name="connsiteY165" fmla="*/ 184020 h 344370"/>
              <a:gd name="connsiteX166" fmla="*/ 168256 w 407373"/>
              <a:gd name="connsiteY166" fmla="*/ 195493 h 344370"/>
              <a:gd name="connsiteX167" fmla="*/ 177132 w 407373"/>
              <a:gd name="connsiteY167" fmla="*/ 195493 h 344370"/>
              <a:gd name="connsiteX168" fmla="*/ 177132 w 407373"/>
              <a:gd name="connsiteY168" fmla="*/ 166651 h 344370"/>
              <a:gd name="connsiteX169" fmla="*/ 148289 w 407373"/>
              <a:gd name="connsiteY169" fmla="*/ 137782 h 344370"/>
              <a:gd name="connsiteX170" fmla="*/ 146297 w 407373"/>
              <a:gd name="connsiteY170" fmla="*/ 137782 h 344370"/>
              <a:gd name="connsiteX171" fmla="*/ 117428 w 407373"/>
              <a:gd name="connsiteY171" fmla="*/ 166651 h 344370"/>
              <a:gd name="connsiteX172" fmla="*/ 117428 w 407373"/>
              <a:gd name="connsiteY172" fmla="*/ 195493 h 344370"/>
              <a:gd name="connsiteX173" fmla="*/ 126331 w 407373"/>
              <a:gd name="connsiteY173" fmla="*/ 195493 h 344370"/>
              <a:gd name="connsiteX174" fmla="*/ 211266 w 407373"/>
              <a:gd name="connsiteY174" fmla="*/ 12513 h 344370"/>
              <a:gd name="connsiteX175" fmla="*/ 204462 w 407373"/>
              <a:gd name="connsiteY175" fmla="*/ 26583 h 344370"/>
              <a:gd name="connsiteX176" fmla="*/ 218559 w 407373"/>
              <a:gd name="connsiteY176" fmla="*/ 27917 h 344370"/>
              <a:gd name="connsiteX177" fmla="*/ 220551 w 407373"/>
              <a:gd name="connsiteY177" fmla="*/ 32000 h 344370"/>
              <a:gd name="connsiteX178" fmla="*/ 220551 w 407373"/>
              <a:gd name="connsiteY178" fmla="*/ 32000 h 344370"/>
              <a:gd name="connsiteX179" fmla="*/ 193274 w 407373"/>
              <a:gd name="connsiteY179" fmla="*/ 74325 h 344370"/>
              <a:gd name="connsiteX180" fmla="*/ 188462 w 407373"/>
              <a:gd name="connsiteY180" fmla="*/ 72235 h 344370"/>
              <a:gd name="connsiteX181" fmla="*/ 196155 w 407373"/>
              <a:gd name="connsiteY181" fmla="*/ 41854 h 344370"/>
              <a:gd name="connsiteX182" fmla="*/ 180049 w 407373"/>
              <a:gd name="connsiteY182" fmla="*/ 38270 h 344370"/>
              <a:gd name="connsiteX183" fmla="*/ 178359 w 407373"/>
              <a:gd name="connsiteY183" fmla="*/ 34312 h 344370"/>
              <a:gd name="connsiteX184" fmla="*/ 193060 w 407373"/>
              <a:gd name="connsiteY184" fmla="*/ 9685 h 344370"/>
              <a:gd name="connsiteX185" fmla="*/ 195506 w 407373"/>
              <a:gd name="connsiteY185" fmla="*/ 8396 h 344370"/>
              <a:gd name="connsiteX186" fmla="*/ 208944 w 407373"/>
              <a:gd name="connsiteY186" fmla="*/ 8698 h 344370"/>
              <a:gd name="connsiteX187" fmla="*/ 211266 w 407373"/>
              <a:gd name="connsiteY187" fmla="*/ 12513 h 344370"/>
              <a:gd name="connsiteX188" fmla="*/ 211266 w 407373"/>
              <a:gd name="connsiteY188" fmla="*/ 12513 h 344370"/>
              <a:gd name="connsiteX189" fmla="*/ 198005 w 407373"/>
              <a:gd name="connsiteY189" fmla="*/ 27686 h 344370"/>
              <a:gd name="connsiteX190" fmla="*/ 204684 w 407373"/>
              <a:gd name="connsiteY190" fmla="*/ 13919 h 344370"/>
              <a:gd name="connsiteX191" fmla="*/ 196822 w 407373"/>
              <a:gd name="connsiteY191" fmla="*/ 13741 h 344370"/>
              <a:gd name="connsiteX192" fmla="*/ 184798 w 407373"/>
              <a:gd name="connsiteY192" fmla="*/ 33885 h 344370"/>
              <a:gd name="connsiteX193" fmla="*/ 200051 w 407373"/>
              <a:gd name="connsiteY193" fmla="*/ 37291 h 344370"/>
              <a:gd name="connsiteX194" fmla="*/ 201963 w 407373"/>
              <a:gd name="connsiteY194" fmla="*/ 40520 h 344370"/>
              <a:gd name="connsiteX195" fmla="*/ 197605 w 407373"/>
              <a:gd name="connsiteY195" fmla="*/ 57765 h 344370"/>
              <a:gd name="connsiteX196" fmla="*/ 213685 w 407373"/>
              <a:gd name="connsiteY196" fmla="*/ 32809 h 344370"/>
              <a:gd name="connsiteX197" fmla="*/ 199241 w 407373"/>
              <a:gd name="connsiteY197" fmla="*/ 31244 h 344370"/>
              <a:gd name="connsiteX198" fmla="*/ 198005 w 407373"/>
              <a:gd name="connsiteY198" fmla="*/ 27686 h 344370"/>
              <a:gd name="connsiteX199" fmla="*/ 198005 w 407373"/>
              <a:gd name="connsiteY199" fmla="*/ 27686 h 344370"/>
              <a:gd name="connsiteX200" fmla="*/ 315589 w 407373"/>
              <a:gd name="connsiteY200" fmla="*/ 76797 h 344370"/>
              <a:gd name="connsiteX201" fmla="*/ 315589 w 407373"/>
              <a:gd name="connsiteY201" fmla="*/ 56502 h 344370"/>
              <a:gd name="connsiteX202" fmla="*/ 261862 w 407373"/>
              <a:gd name="connsiteY202" fmla="*/ 56502 h 344370"/>
              <a:gd name="connsiteX203" fmla="*/ 261862 w 407373"/>
              <a:gd name="connsiteY203" fmla="*/ 76797 h 344370"/>
              <a:gd name="connsiteX204" fmla="*/ 315589 w 407373"/>
              <a:gd name="connsiteY204" fmla="*/ 76797 h 344370"/>
              <a:gd name="connsiteX205" fmla="*/ 254756 w 407373"/>
              <a:gd name="connsiteY205" fmla="*/ 76797 h 344370"/>
              <a:gd name="connsiteX206" fmla="*/ 254756 w 407373"/>
              <a:gd name="connsiteY206" fmla="*/ 22270 h 344370"/>
              <a:gd name="connsiteX207" fmla="*/ 239601 w 407373"/>
              <a:gd name="connsiteY207" fmla="*/ 7115 h 344370"/>
              <a:gd name="connsiteX208" fmla="*/ 159308 w 407373"/>
              <a:gd name="connsiteY208" fmla="*/ 7115 h 344370"/>
              <a:gd name="connsiteX209" fmla="*/ 144180 w 407373"/>
              <a:gd name="connsiteY209" fmla="*/ 22270 h 344370"/>
              <a:gd name="connsiteX210" fmla="*/ 144180 w 407373"/>
              <a:gd name="connsiteY210" fmla="*/ 76797 h 344370"/>
              <a:gd name="connsiteX211" fmla="*/ 254756 w 407373"/>
              <a:gd name="connsiteY211" fmla="*/ 76797 h 344370"/>
              <a:gd name="connsiteX212" fmla="*/ 137047 w 407373"/>
              <a:gd name="connsiteY212" fmla="*/ 76797 h 344370"/>
              <a:gd name="connsiteX213" fmla="*/ 137047 w 407373"/>
              <a:gd name="connsiteY213" fmla="*/ 56502 h 344370"/>
              <a:gd name="connsiteX214" fmla="*/ 83320 w 407373"/>
              <a:gd name="connsiteY214" fmla="*/ 56502 h 344370"/>
              <a:gd name="connsiteX215" fmla="*/ 83320 w 407373"/>
              <a:gd name="connsiteY215" fmla="*/ 76797 h 344370"/>
              <a:gd name="connsiteX216" fmla="*/ 137047 w 407373"/>
              <a:gd name="connsiteY216" fmla="*/ 76797 h 3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07373" h="344370">
                <a:moveTo>
                  <a:pt x="42356" y="326284"/>
                </a:moveTo>
                <a:cubicBezTo>
                  <a:pt x="28393" y="338513"/>
                  <a:pt x="1765" y="331905"/>
                  <a:pt x="75" y="315390"/>
                </a:cubicBezTo>
                <a:cubicBezTo>
                  <a:pt x="-459" y="310044"/>
                  <a:pt x="1889" y="305153"/>
                  <a:pt x="6025" y="301551"/>
                </a:cubicBezTo>
                <a:cubicBezTo>
                  <a:pt x="33551" y="277422"/>
                  <a:pt x="86673" y="277449"/>
                  <a:pt x="114155" y="301551"/>
                </a:cubicBezTo>
                <a:cubicBezTo>
                  <a:pt x="122497" y="308862"/>
                  <a:pt x="141254" y="308862"/>
                  <a:pt x="149605" y="301551"/>
                </a:cubicBezTo>
                <a:cubicBezTo>
                  <a:pt x="177087" y="277422"/>
                  <a:pt x="230254" y="277449"/>
                  <a:pt x="257736" y="301551"/>
                </a:cubicBezTo>
                <a:cubicBezTo>
                  <a:pt x="266078" y="308862"/>
                  <a:pt x="284835" y="308862"/>
                  <a:pt x="293186" y="301551"/>
                </a:cubicBezTo>
                <a:cubicBezTo>
                  <a:pt x="320668" y="277449"/>
                  <a:pt x="373781" y="277422"/>
                  <a:pt x="401316" y="301551"/>
                </a:cubicBezTo>
                <a:cubicBezTo>
                  <a:pt x="415537" y="314002"/>
                  <a:pt x="403059" y="333951"/>
                  <a:pt x="381101" y="332510"/>
                </a:cubicBezTo>
                <a:cubicBezTo>
                  <a:pt x="375097" y="332128"/>
                  <a:pt x="369254" y="330011"/>
                  <a:pt x="364994" y="326284"/>
                </a:cubicBezTo>
                <a:cubicBezTo>
                  <a:pt x="356625" y="318974"/>
                  <a:pt x="337868" y="318974"/>
                  <a:pt x="329526" y="326284"/>
                </a:cubicBezTo>
                <a:cubicBezTo>
                  <a:pt x="302044" y="350386"/>
                  <a:pt x="248877" y="350386"/>
                  <a:pt x="221422" y="326284"/>
                </a:cubicBezTo>
                <a:cubicBezTo>
                  <a:pt x="213080" y="318974"/>
                  <a:pt x="194296" y="318974"/>
                  <a:pt x="185954" y="326284"/>
                </a:cubicBezTo>
                <a:cubicBezTo>
                  <a:pt x="158472" y="350413"/>
                  <a:pt x="105306" y="350386"/>
                  <a:pt x="77851" y="326284"/>
                </a:cubicBezTo>
                <a:cubicBezTo>
                  <a:pt x="69482" y="318974"/>
                  <a:pt x="50698" y="318974"/>
                  <a:pt x="42356" y="326284"/>
                </a:cubicBezTo>
                <a:lnTo>
                  <a:pt x="42356" y="326284"/>
                </a:lnTo>
                <a:close/>
                <a:moveTo>
                  <a:pt x="25796" y="325422"/>
                </a:moveTo>
                <a:cubicBezTo>
                  <a:pt x="30305" y="325119"/>
                  <a:pt x="34645" y="323607"/>
                  <a:pt x="37696" y="320930"/>
                </a:cubicBezTo>
                <a:cubicBezTo>
                  <a:pt x="48759" y="311227"/>
                  <a:pt x="71429" y="311245"/>
                  <a:pt x="82493" y="320930"/>
                </a:cubicBezTo>
                <a:cubicBezTo>
                  <a:pt x="107227" y="342640"/>
                  <a:pt x="156436" y="342711"/>
                  <a:pt x="181267" y="320930"/>
                </a:cubicBezTo>
                <a:cubicBezTo>
                  <a:pt x="192331" y="311227"/>
                  <a:pt x="215001" y="311227"/>
                  <a:pt x="226065" y="320930"/>
                </a:cubicBezTo>
                <a:cubicBezTo>
                  <a:pt x="250798" y="342640"/>
                  <a:pt x="300034" y="342711"/>
                  <a:pt x="324839" y="320930"/>
                </a:cubicBezTo>
                <a:cubicBezTo>
                  <a:pt x="335885" y="311245"/>
                  <a:pt x="358573" y="311227"/>
                  <a:pt x="369636" y="320930"/>
                </a:cubicBezTo>
                <a:cubicBezTo>
                  <a:pt x="379544" y="329628"/>
                  <a:pt x="399137" y="324915"/>
                  <a:pt x="400195" y="314678"/>
                </a:cubicBezTo>
                <a:cubicBezTo>
                  <a:pt x="400498" y="311654"/>
                  <a:pt x="398959" y="308933"/>
                  <a:pt x="396638" y="306861"/>
                </a:cubicBezTo>
                <a:cubicBezTo>
                  <a:pt x="371860" y="285151"/>
                  <a:pt x="322669" y="285106"/>
                  <a:pt x="297864" y="306861"/>
                </a:cubicBezTo>
                <a:cubicBezTo>
                  <a:pt x="286800" y="316564"/>
                  <a:pt x="264103" y="316564"/>
                  <a:pt x="253040" y="306861"/>
                </a:cubicBezTo>
                <a:cubicBezTo>
                  <a:pt x="228306" y="285178"/>
                  <a:pt x="179097" y="285106"/>
                  <a:pt x="154266" y="306861"/>
                </a:cubicBezTo>
                <a:cubicBezTo>
                  <a:pt x="143220" y="316564"/>
                  <a:pt x="120532" y="316564"/>
                  <a:pt x="109468" y="306861"/>
                </a:cubicBezTo>
                <a:cubicBezTo>
                  <a:pt x="84761" y="285178"/>
                  <a:pt x="35579" y="285080"/>
                  <a:pt x="10694" y="306861"/>
                </a:cubicBezTo>
                <a:cubicBezTo>
                  <a:pt x="1409" y="315016"/>
                  <a:pt x="11317" y="326356"/>
                  <a:pt x="25796" y="325422"/>
                </a:cubicBezTo>
                <a:lnTo>
                  <a:pt x="25796" y="325422"/>
                </a:lnTo>
                <a:close/>
                <a:moveTo>
                  <a:pt x="42356" y="270236"/>
                </a:moveTo>
                <a:cubicBezTo>
                  <a:pt x="28411" y="282465"/>
                  <a:pt x="1765" y="275857"/>
                  <a:pt x="75" y="259368"/>
                </a:cubicBezTo>
                <a:cubicBezTo>
                  <a:pt x="-459" y="254023"/>
                  <a:pt x="1889" y="249131"/>
                  <a:pt x="6025" y="245502"/>
                </a:cubicBezTo>
                <a:cubicBezTo>
                  <a:pt x="15986" y="236778"/>
                  <a:pt x="29167" y="231459"/>
                  <a:pt x="42302" y="229014"/>
                </a:cubicBezTo>
                <a:lnTo>
                  <a:pt x="42302" y="39959"/>
                </a:lnTo>
                <a:cubicBezTo>
                  <a:pt x="42302" y="21905"/>
                  <a:pt x="64314" y="12478"/>
                  <a:pt x="77290" y="25463"/>
                </a:cubicBezTo>
                <a:cubicBezTo>
                  <a:pt x="81026" y="29198"/>
                  <a:pt x="83312" y="34312"/>
                  <a:pt x="83312" y="39959"/>
                </a:cubicBezTo>
                <a:lnTo>
                  <a:pt x="83312" y="49360"/>
                </a:lnTo>
                <a:lnTo>
                  <a:pt x="137039" y="49360"/>
                </a:lnTo>
                <a:lnTo>
                  <a:pt x="137039" y="22261"/>
                </a:lnTo>
                <a:cubicBezTo>
                  <a:pt x="137039" y="10005"/>
                  <a:pt x="147044" y="0"/>
                  <a:pt x="159300" y="0"/>
                </a:cubicBezTo>
                <a:lnTo>
                  <a:pt x="239592" y="0"/>
                </a:lnTo>
                <a:cubicBezTo>
                  <a:pt x="251848" y="0"/>
                  <a:pt x="261853" y="10005"/>
                  <a:pt x="261853" y="22261"/>
                </a:cubicBezTo>
                <a:lnTo>
                  <a:pt x="261853" y="49360"/>
                </a:lnTo>
                <a:lnTo>
                  <a:pt x="315580" y="49360"/>
                </a:lnTo>
                <a:lnTo>
                  <a:pt x="315580" y="39959"/>
                </a:lnTo>
                <a:cubicBezTo>
                  <a:pt x="315580" y="21905"/>
                  <a:pt x="337592" y="12478"/>
                  <a:pt x="350568" y="25463"/>
                </a:cubicBezTo>
                <a:cubicBezTo>
                  <a:pt x="354304" y="29198"/>
                  <a:pt x="356589" y="34312"/>
                  <a:pt x="356589" y="39959"/>
                </a:cubicBezTo>
                <a:lnTo>
                  <a:pt x="356589" y="227831"/>
                </a:lnTo>
                <a:cubicBezTo>
                  <a:pt x="372545" y="229396"/>
                  <a:pt x="389265" y="234964"/>
                  <a:pt x="401289" y="245502"/>
                </a:cubicBezTo>
                <a:cubicBezTo>
                  <a:pt x="415510" y="257980"/>
                  <a:pt x="403032" y="277903"/>
                  <a:pt x="381074" y="276488"/>
                </a:cubicBezTo>
                <a:cubicBezTo>
                  <a:pt x="375071" y="276088"/>
                  <a:pt x="369227" y="273971"/>
                  <a:pt x="364967" y="270236"/>
                </a:cubicBezTo>
                <a:cubicBezTo>
                  <a:pt x="356598" y="262925"/>
                  <a:pt x="337841" y="262925"/>
                  <a:pt x="329499" y="270236"/>
                </a:cubicBezTo>
                <a:cubicBezTo>
                  <a:pt x="302017" y="294365"/>
                  <a:pt x="248851" y="294338"/>
                  <a:pt x="221396" y="270236"/>
                </a:cubicBezTo>
                <a:cubicBezTo>
                  <a:pt x="213053" y="262925"/>
                  <a:pt x="194270" y="262925"/>
                  <a:pt x="185928" y="270236"/>
                </a:cubicBezTo>
                <a:cubicBezTo>
                  <a:pt x="158446" y="294365"/>
                  <a:pt x="105279" y="294338"/>
                  <a:pt x="77824" y="270236"/>
                </a:cubicBezTo>
                <a:cubicBezTo>
                  <a:pt x="69482" y="262925"/>
                  <a:pt x="50698" y="262925"/>
                  <a:pt x="42356" y="270236"/>
                </a:cubicBezTo>
                <a:lnTo>
                  <a:pt x="42356" y="270236"/>
                </a:lnTo>
                <a:close/>
                <a:moveTo>
                  <a:pt x="49417" y="227964"/>
                </a:moveTo>
                <a:cubicBezTo>
                  <a:pt x="58418" y="226977"/>
                  <a:pt x="67294" y="227235"/>
                  <a:pt x="76214" y="228720"/>
                </a:cubicBezTo>
                <a:lnTo>
                  <a:pt x="76214" y="39968"/>
                </a:lnTo>
                <a:cubicBezTo>
                  <a:pt x="76214" y="28220"/>
                  <a:pt x="61869" y="21994"/>
                  <a:pt x="53349" y="30514"/>
                </a:cubicBezTo>
                <a:cubicBezTo>
                  <a:pt x="50930" y="32934"/>
                  <a:pt x="49417" y="36286"/>
                  <a:pt x="49417" y="39968"/>
                </a:cubicBezTo>
                <a:lnTo>
                  <a:pt x="49417" y="227964"/>
                </a:lnTo>
                <a:close/>
                <a:moveTo>
                  <a:pt x="83320" y="230205"/>
                </a:moveTo>
                <a:cubicBezTo>
                  <a:pt x="90231" y="231922"/>
                  <a:pt x="96981" y="234465"/>
                  <a:pt x="103064" y="237818"/>
                </a:cubicBezTo>
                <a:cubicBezTo>
                  <a:pt x="109922" y="231468"/>
                  <a:pt x="123511" y="218937"/>
                  <a:pt x="127469" y="212382"/>
                </a:cubicBezTo>
                <a:lnTo>
                  <a:pt x="128856" y="209634"/>
                </a:lnTo>
                <a:cubicBezTo>
                  <a:pt x="127593" y="207464"/>
                  <a:pt x="126740" y="205098"/>
                  <a:pt x="126340" y="202599"/>
                </a:cubicBezTo>
                <a:lnTo>
                  <a:pt x="113888" y="202599"/>
                </a:lnTo>
                <a:cubicBezTo>
                  <a:pt x="111923" y="202599"/>
                  <a:pt x="110331" y="201007"/>
                  <a:pt x="110331" y="199042"/>
                </a:cubicBezTo>
                <a:lnTo>
                  <a:pt x="110331" y="166642"/>
                </a:lnTo>
                <a:cubicBezTo>
                  <a:pt x="110331" y="146853"/>
                  <a:pt x="126517" y="130667"/>
                  <a:pt x="146306" y="130667"/>
                </a:cubicBezTo>
                <a:lnTo>
                  <a:pt x="148298" y="130667"/>
                </a:lnTo>
                <a:cubicBezTo>
                  <a:pt x="168087" y="130667"/>
                  <a:pt x="184273" y="146853"/>
                  <a:pt x="184273" y="166642"/>
                </a:cubicBezTo>
                <a:lnTo>
                  <a:pt x="184273" y="199042"/>
                </a:lnTo>
                <a:cubicBezTo>
                  <a:pt x="184273" y="201007"/>
                  <a:pt x="182663" y="202599"/>
                  <a:pt x="180689" y="202599"/>
                </a:cubicBezTo>
                <a:lnTo>
                  <a:pt x="168265" y="202599"/>
                </a:lnTo>
                <a:cubicBezTo>
                  <a:pt x="168015" y="204085"/>
                  <a:pt x="167606" y="205525"/>
                  <a:pt x="167082" y="206859"/>
                </a:cubicBezTo>
                <a:cubicBezTo>
                  <a:pt x="166228" y="209029"/>
                  <a:pt x="165018" y="211022"/>
                  <a:pt x="163524" y="212756"/>
                </a:cubicBezTo>
                <a:cubicBezTo>
                  <a:pt x="163400" y="213538"/>
                  <a:pt x="163222" y="214321"/>
                  <a:pt x="163044" y="215122"/>
                </a:cubicBezTo>
                <a:cubicBezTo>
                  <a:pt x="159789" y="228934"/>
                  <a:pt x="152905" y="240006"/>
                  <a:pt x="143833" y="248900"/>
                </a:cubicBezTo>
                <a:cubicBezTo>
                  <a:pt x="145950" y="248064"/>
                  <a:pt x="147969" y="246934"/>
                  <a:pt x="149605" y="245494"/>
                </a:cubicBezTo>
                <a:cubicBezTo>
                  <a:pt x="163827" y="233043"/>
                  <a:pt x="184878" y="227368"/>
                  <a:pt x="203653" y="227368"/>
                </a:cubicBezTo>
                <a:cubicBezTo>
                  <a:pt x="208518" y="227368"/>
                  <a:pt x="213409" y="227751"/>
                  <a:pt x="218221" y="228453"/>
                </a:cubicBezTo>
                <a:cubicBezTo>
                  <a:pt x="221974" y="226007"/>
                  <a:pt x="225629" y="223490"/>
                  <a:pt x="228786" y="220894"/>
                </a:cubicBezTo>
                <a:cubicBezTo>
                  <a:pt x="232975" y="217443"/>
                  <a:pt x="236275" y="213939"/>
                  <a:pt x="238089" y="209501"/>
                </a:cubicBezTo>
                <a:cubicBezTo>
                  <a:pt x="236880" y="207384"/>
                  <a:pt x="236044" y="205036"/>
                  <a:pt x="235643" y="202590"/>
                </a:cubicBezTo>
                <a:lnTo>
                  <a:pt x="223192" y="202590"/>
                </a:lnTo>
                <a:cubicBezTo>
                  <a:pt x="221227" y="202590"/>
                  <a:pt x="219635" y="200998"/>
                  <a:pt x="219635" y="199033"/>
                </a:cubicBezTo>
                <a:lnTo>
                  <a:pt x="219635" y="166633"/>
                </a:lnTo>
                <a:cubicBezTo>
                  <a:pt x="219635" y="146844"/>
                  <a:pt x="235821" y="130658"/>
                  <a:pt x="255610" y="130658"/>
                </a:cubicBezTo>
                <a:lnTo>
                  <a:pt x="257602" y="130658"/>
                </a:lnTo>
                <a:cubicBezTo>
                  <a:pt x="277391" y="130658"/>
                  <a:pt x="293577" y="146844"/>
                  <a:pt x="293577" y="166633"/>
                </a:cubicBezTo>
                <a:lnTo>
                  <a:pt x="293577" y="199033"/>
                </a:lnTo>
                <a:cubicBezTo>
                  <a:pt x="293577" y="200998"/>
                  <a:pt x="291968" y="202590"/>
                  <a:pt x="289993" y="202590"/>
                </a:cubicBezTo>
                <a:lnTo>
                  <a:pt x="277568" y="202590"/>
                </a:lnTo>
                <a:cubicBezTo>
                  <a:pt x="277293" y="204129"/>
                  <a:pt x="276884" y="205587"/>
                  <a:pt x="276306" y="206975"/>
                </a:cubicBezTo>
                <a:cubicBezTo>
                  <a:pt x="275425" y="209172"/>
                  <a:pt x="274189" y="211182"/>
                  <a:pt x="272677" y="212925"/>
                </a:cubicBezTo>
                <a:cubicBezTo>
                  <a:pt x="272170" y="213707"/>
                  <a:pt x="270765" y="229770"/>
                  <a:pt x="255832" y="243937"/>
                </a:cubicBezTo>
                <a:cubicBezTo>
                  <a:pt x="259132" y="246588"/>
                  <a:pt x="260243" y="247868"/>
                  <a:pt x="264886" y="249407"/>
                </a:cubicBezTo>
                <a:cubicBezTo>
                  <a:pt x="273309" y="252182"/>
                  <a:pt x="286311" y="251524"/>
                  <a:pt x="293168" y="245502"/>
                </a:cubicBezTo>
                <a:cubicBezTo>
                  <a:pt x="299572" y="239882"/>
                  <a:pt x="307389" y="235666"/>
                  <a:pt x="315580" y="232749"/>
                </a:cubicBezTo>
                <a:lnTo>
                  <a:pt x="315580" y="83930"/>
                </a:lnTo>
                <a:lnTo>
                  <a:pt x="83312" y="83930"/>
                </a:lnTo>
                <a:lnTo>
                  <a:pt x="83312" y="230205"/>
                </a:lnTo>
                <a:close/>
                <a:moveTo>
                  <a:pt x="109317" y="241705"/>
                </a:moveTo>
                <a:cubicBezTo>
                  <a:pt x="114262" y="245209"/>
                  <a:pt x="115365" y="247450"/>
                  <a:pt x="121314" y="249416"/>
                </a:cubicBezTo>
                <a:cubicBezTo>
                  <a:pt x="122880" y="249923"/>
                  <a:pt x="124543" y="250323"/>
                  <a:pt x="126331" y="250572"/>
                </a:cubicBezTo>
                <a:cubicBezTo>
                  <a:pt x="127665" y="250794"/>
                  <a:pt x="129079" y="250928"/>
                  <a:pt x="130537" y="250972"/>
                </a:cubicBezTo>
                <a:cubicBezTo>
                  <a:pt x="135402" y="247317"/>
                  <a:pt x="140543" y="242728"/>
                  <a:pt x="145061" y="236858"/>
                </a:cubicBezTo>
                <a:cubicBezTo>
                  <a:pt x="152496" y="227173"/>
                  <a:pt x="158704" y="212729"/>
                  <a:pt x="156809" y="199371"/>
                </a:cubicBezTo>
                <a:cubicBezTo>
                  <a:pt x="156151" y="194604"/>
                  <a:pt x="151162" y="190646"/>
                  <a:pt x="145568" y="191358"/>
                </a:cubicBezTo>
                <a:lnTo>
                  <a:pt x="145568" y="191358"/>
                </a:lnTo>
                <a:cubicBezTo>
                  <a:pt x="140000" y="192087"/>
                  <a:pt x="136211" y="197210"/>
                  <a:pt x="136950" y="202528"/>
                </a:cubicBezTo>
                <a:cubicBezTo>
                  <a:pt x="138364" y="212916"/>
                  <a:pt x="129390" y="222139"/>
                  <a:pt x="122177" y="229405"/>
                </a:cubicBezTo>
                <a:cubicBezTo>
                  <a:pt x="118211" y="233380"/>
                  <a:pt x="113755" y="237587"/>
                  <a:pt x="109317" y="241705"/>
                </a:cubicBezTo>
                <a:lnTo>
                  <a:pt x="109317" y="241705"/>
                </a:lnTo>
                <a:close/>
                <a:moveTo>
                  <a:pt x="227906" y="230454"/>
                </a:moveTo>
                <a:cubicBezTo>
                  <a:pt x="235670" y="232473"/>
                  <a:pt x="243257" y="235568"/>
                  <a:pt x="249936" y="239730"/>
                </a:cubicBezTo>
                <a:cubicBezTo>
                  <a:pt x="257549" y="232847"/>
                  <a:pt x="262743" y="224380"/>
                  <a:pt x="265286" y="213512"/>
                </a:cubicBezTo>
                <a:cubicBezTo>
                  <a:pt x="266425" y="208674"/>
                  <a:pt x="266674" y="204182"/>
                  <a:pt x="265989" y="199371"/>
                </a:cubicBezTo>
                <a:cubicBezTo>
                  <a:pt x="265331" y="194604"/>
                  <a:pt x="260341" y="190646"/>
                  <a:pt x="254747" y="191358"/>
                </a:cubicBezTo>
                <a:lnTo>
                  <a:pt x="254747" y="191358"/>
                </a:lnTo>
                <a:cubicBezTo>
                  <a:pt x="249180" y="192087"/>
                  <a:pt x="245391" y="197210"/>
                  <a:pt x="246129" y="202528"/>
                </a:cubicBezTo>
                <a:cubicBezTo>
                  <a:pt x="246761" y="207144"/>
                  <a:pt x="245124" y="212035"/>
                  <a:pt x="242723" y="216020"/>
                </a:cubicBezTo>
                <a:cubicBezTo>
                  <a:pt x="239352" y="221659"/>
                  <a:pt x="233580" y="226452"/>
                  <a:pt x="227906" y="230454"/>
                </a:cubicBezTo>
                <a:lnTo>
                  <a:pt x="227906" y="230454"/>
                </a:lnTo>
                <a:close/>
                <a:moveTo>
                  <a:pt x="322695" y="230534"/>
                </a:moveTo>
                <a:cubicBezTo>
                  <a:pt x="331313" y="228267"/>
                  <a:pt x="340545" y="227182"/>
                  <a:pt x="349492" y="227413"/>
                </a:cubicBezTo>
                <a:lnTo>
                  <a:pt x="349492" y="39968"/>
                </a:lnTo>
                <a:cubicBezTo>
                  <a:pt x="349492" y="28220"/>
                  <a:pt x="335146" y="21994"/>
                  <a:pt x="326626" y="30514"/>
                </a:cubicBezTo>
                <a:cubicBezTo>
                  <a:pt x="324207" y="32934"/>
                  <a:pt x="322695" y="36286"/>
                  <a:pt x="322695" y="39968"/>
                </a:cubicBezTo>
                <a:lnTo>
                  <a:pt x="322695" y="230534"/>
                </a:lnTo>
                <a:close/>
                <a:moveTo>
                  <a:pt x="25796" y="269382"/>
                </a:moveTo>
                <a:cubicBezTo>
                  <a:pt x="30305" y="269106"/>
                  <a:pt x="34645" y="267595"/>
                  <a:pt x="37696" y="264918"/>
                </a:cubicBezTo>
                <a:cubicBezTo>
                  <a:pt x="48759" y="255215"/>
                  <a:pt x="71429" y="255215"/>
                  <a:pt x="82493" y="264918"/>
                </a:cubicBezTo>
                <a:cubicBezTo>
                  <a:pt x="107227" y="286601"/>
                  <a:pt x="156436" y="286698"/>
                  <a:pt x="181267" y="264918"/>
                </a:cubicBezTo>
                <a:cubicBezTo>
                  <a:pt x="192331" y="255215"/>
                  <a:pt x="215001" y="255215"/>
                  <a:pt x="226065" y="264918"/>
                </a:cubicBezTo>
                <a:cubicBezTo>
                  <a:pt x="250798" y="286627"/>
                  <a:pt x="300034" y="286672"/>
                  <a:pt x="324839" y="264918"/>
                </a:cubicBezTo>
                <a:cubicBezTo>
                  <a:pt x="335885" y="255215"/>
                  <a:pt x="358573" y="255215"/>
                  <a:pt x="369636" y="264918"/>
                </a:cubicBezTo>
                <a:cubicBezTo>
                  <a:pt x="379544" y="273589"/>
                  <a:pt x="399137" y="268875"/>
                  <a:pt x="400195" y="258639"/>
                </a:cubicBezTo>
                <a:cubicBezTo>
                  <a:pt x="400498" y="255615"/>
                  <a:pt x="398959" y="252893"/>
                  <a:pt x="396638" y="250848"/>
                </a:cubicBezTo>
                <a:cubicBezTo>
                  <a:pt x="377525" y="234110"/>
                  <a:pt x="344174" y="230579"/>
                  <a:pt x="320374" y="238619"/>
                </a:cubicBezTo>
                <a:cubicBezTo>
                  <a:pt x="311952" y="241438"/>
                  <a:pt x="304490" y="245022"/>
                  <a:pt x="297864" y="250848"/>
                </a:cubicBezTo>
                <a:cubicBezTo>
                  <a:pt x="286800" y="260551"/>
                  <a:pt x="264103" y="260551"/>
                  <a:pt x="253040" y="250848"/>
                </a:cubicBezTo>
                <a:cubicBezTo>
                  <a:pt x="228262" y="229094"/>
                  <a:pt x="179044" y="229094"/>
                  <a:pt x="154266" y="250848"/>
                </a:cubicBezTo>
                <a:cubicBezTo>
                  <a:pt x="143220" y="260551"/>
                  <a:pt x="120532" y="260551"/>
                  <a:pt x="109468" y="250848"/>
                </a:cubicBezTo>
                <a:cubicBezTo>
                  <a:pt x="96537" y="239482"/>
                  <a:pt x="77050" y="234483"/>
                  <a:pt x="60081" y="234483"/>
                </a:cubicBezTo>
                <a:cubicBezTo>
                  <a:pt x="42934" y="234483"/>
                  <a:pt x="23599" y="239526"/>
                  <a:pt x="10694" y="250848"/>
                </a:cubicBezTo>
                <a:cubicBezTo>
                  <a:pt x="1409" y="258968"/>
                  <a:pt x="11317" y="270343"/>
                  <a:pt x="25796" y="269382"/>
                </a:cubicBezTo>
                <a:lnTo>
                  <a:pt x="25796" y="269382"/>
                </a:lnTo>
                <a:close/>
                <a:moveTo>
                  <a:pt x="235643" y="195493"/>
                </a:moveTo>
                <a:cubicBezTo>
                  <a:pt x="238463" y="178604"/>
                  <a:pt x="259390" y="171774"/>
                  <a:pt x="271619" y="184020"/>
                </a:cubicBezTo>
                <a:cubicBezTo>
                  <a:pt x="274696" y="187071"/>
                  <a:pt x="276813" y="191055"/>
                  <a:pt x="277568" y="195493"/>
                </a:cubicBezTo>
                <a:lnTo>
                  <a:pt x="286444" y="195493"/>
                </a:lnTo>
                <a:lnTo>
                  <a:pt x="286444" y="166651"/>
                </a:lnTo>
                <a:cubicBezTo>
                  <a:pt x="286444" y="150767"/>
                  <a:pt x="273460" y="137782"/>
                  <a:pt x="257602" y="137782"/>
                </a:cubicBezTo>
                <a:lnTo>
                  <a:pt x="255610" y="137782"/>
                </a:lnTo>
                <a:cubicBezTo>
                  <a:pt x="239726" y="137782"/>
                  <a:pt x="226741" y="150767"/>
                  <a:pt x="226741" y="166651"/>
                </a:cubicBezTo>
                <a:lnTo>
                  <a:pt x="226741" y="195493"/>
                </a:lnTo>
                <a:lnTo>
                  <a:pt x="235643" y="195493"/>
                </a:lnTo>
                <a:close/>
                <a:moveTo>
                  <a:pt x="126331" y="195493"/>
                </a:moveTo>
                <a:cubicBezTo>
                  <a:pt x="129150" y="178631"/>
                  <a:pt x="150077" y="171774"/>
                  <a:pt x="162306" y="184020"/>
                </a:cubicBezTo>
                <a:cubicBezTo>
                  <a:pt x="165383" y="187071"/>
                  <a:pt x="167500" y="191055"/>
                  <a:pt x="168256" y="195493"/>
                </a:cubicBezTo>
                <a:lnTo>
                  <a:pt x="177132" y="195493"/>
                </a:lnTo>
                <a:lnTo>
                  <a:pt x="177132" y="166651"/>
                </a:lnTo>
                <a:cubicBezTo>
                  <a:pt x="177132" y="150767"/>
                  <a:pt x="164147" y="137782"/>
                  <a:pt x="148289" y="137782"/>
                </a:cubicBezTo>
                <a:lnTo>
                  <a:pt x="146297" y="137782"/>
                </a:lnTo>
                <a:cubicBezTo>
                  <a:pt x="130413" y="137782"/>
                  <a:pt x="117428" y="150767"/>
                  <a:pt x="117428" y="166651"/>
                </a:cubicBezTo>
                <a:lnTo>
                  <a:pt x="117428" y="195493"/>
                </a:lnTo>
                <a:lnTo>
                  <a:pt x="126331" y="195493"/>
                </a:lnTo>
                <a:close/>
                <a:moveTo>
                  <a:pt x="211266" y="12513"/>
                </a:moveTo>
                <a:lnTo>
                  <a:pt x="204462" y="26583"/>
                </a:lnTo>
                <a:lnTo>
                  <a:pt x="218559" y="27917"/>
                </a:lnTo>
                <a:cubicBezTo>
                  <a:pt x="220551" y="28122"/>
                  <a:pt x="221582" y="30363"/>
                  <a:pt x="220551" y="32000"/>
                </a:cubicBezTo>
                <a:lnTo>
                  <a:pt x="220551" y="32000"/>
                </a:lnTo>
                <a:lnTo>
                  <a:pt x="193274" y="74325"/>
                </a:lnTo>
                <a:cubicBezTo>
                  <a:pt x="191664" y="76842"/>
                  <a:pt x="187724" y="75108"/>
                  <a:pt x="188462" y="72235"/>
                </a:cubicBezTo>
                <a:lnTo>
                  <a:pt x="196155" y="41854"/>
                </a:lnTo>
                <a:lnTo>
                  <a:pt x="180049" y="38270"/>
                </a:lnTo>
                <a:cubicBezTo>
                  <a:pt x="178288" y="37869"/>
                  <a:pt x="177425" y="35850"/>
                  <a:pt x="178359" y="34312"/>
                </a:cubicBezTo>
                <a:lnTo>
                  <a:pt x="193060" y="9685"/>
                </a:lnTo>
                <a:cubicBezTo>
                  <a:pt x="193594" y="8805"/>
                  <a:pt x="194546" y="8324"/>
                  <a:pt x="195506" y="8396"/>
                </a:cubicBezTo>
                <a:lnTo>
                  <a:pt x="208944" y="8698"/>
                </a:lnTo>
                <a:cubicBezTo>
                  <a:pt x="210883" y="8751"/>
                  <a:pt x="212102" y="10797"/>
                  <a:pt x="211266" y="12513"/>
                </a:cubicBezTo>
                <a:lnTo>
                  <a:pt x="211266" y="12513"/>
                </a:lnTo>
                <a:close/>
                <a:moveTo>
                  <a:pt x="198005" y="27686"/>
                </a:moveTo>
                <a:lnTo>
                  <a:pt x="204684" y="13919"/>
                </a:lnTo>
                <a:lnTo>
                  <a:pt x="196822" y="13741"/>
                </a:lnTo>
                <a:lnTo>
                  <a:pt x="184798" y="33885"/>
                </a:lnTo>
                <a:lnTo>
                  <a:pt x="200051" y="37291"/>
                </a:lnTo>
                <a:cubicBezTo>
                  <a:pt x="201465" y="37647"/>
                  <a:pt x="202345" y="39079"/>
                  <a:pt x="201963" y="40520"/>
                </a:cubicBezTo>
                <a:lnTo>
                  <a:pt x="197605" y="57765"/>
                </a:lnTo>
                <a:lnTo>
                  <a:pt x="213685" y="32809"/>
                </a:lnTo>
                <a:cubicBezTo>
                  <a:pt x="211746" y="32604"/>
                  <a:pt x="200193" y="31697"/>
                  <a:pt x="199241" y="31244"/>
                </a:cubicBezTo>
                <a:cubicBezTo>
                  <a:pt x="197925" y="30612"/>
                  <a:pt x="197374" y="29020"/>
                  <a:pt x="198005" y="27686"/>
                </a:cubicBezTo>
                <a:lnTo>
                  <a:pt x="198005" y="27686"/>
                </a:lnTo>
                <a:close/>
                <a:moveTo>
                  <a:pt x="315589" y="76797"/>
                </a:moveTo>
                <a:lnTo>
                  <a:pt x="315589" y="56502"/>
                </a:lnTo>
                <a:lnTo>
                  <a:pt x="261862" y="56502"/>
                </a:lnTo>
                <a:lnTo>
                  <a:pt x="261862" y="76797"/>
                </a:lnTo>
                <a:lnTo>
                  <a:pt x="315589" y="76797"/>
                </a:lnTo>
                <a:close/>
                <a:moveTo>
                  <a:pt x="254756" y="76797"/>
                </a:moveTo>
                <a:lnTo>
                  <a:pt x="254756" y="22270"/>
                </a:lnTo>
                <a:cubicBezTo>
                  <a:pt x="254756" y="13954"/>
                  <a:pt x="247926" y="7115"/>
                  <a:pt x="239601" y="7115"/>
                </a:cubicBezTo>
                <a:lnTo>
                  <a:pt x="159308" y="7115"/>
                </a:lnTo>
                <a:cubicBezTo>
                  <a:pt x="150993" y="7115"/>
                  <a:pt x="144180" y="13945"/>
                  <a:pt x="144180" y="22270"/>
                </a:cubicBezTo>
                <a:lnTo>
                  <a:pt x="144180" y="76797"/>
                </a:lnTo>
                <a:lnTo>
                  <a:pt x="254756" y="76797"/>
                </a:lnTo>
                <a:close/>
                <a:moveTo>
                  <a:pt x="137047" y="76797"/>
                </a:moveTo>
                <a:lnTo>
                  <a:pt x="137047" y="56502"/>
                </a:lnTo>
                <a:lnTo>
                  <a:pt x="83320" y="56502"/>
                </a:lnTo>
                <a:lnTo>
                  <a:pt x="83320" y="76797"/>
                </a:lnTo>
                <a:lnTo>
                  <a:pt x="137047" y="76797"/>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34" name="Graphic 3">
            <a:extLst>
              <a:ext uri="{FF2B5EF4-FFF2-40B4-BE49-F238E27FC236}">
                <a16:creationId xmlns:a16="http://schemas.microsoft.com/office/drawing/2014/main" id="{C901E730-71DD-5C2E-ED32-B077CD32BD91}"/>
              </a:ext>
            </a:extLst>
          </p:cNvPr>
          <p:cNvGrpSpPr>
            <a:grpSpLocks noChangeAspect="1"/>
          </p:cNvGrpSpPr>
          <p:nvPr/>
        </p:nvGrpSpPr>
        <p:grpSpPr>
          <a:xfrm>
            <a:off x="887744" y="4106606"/>
            <a:ext cx="415335" cy="360000"/>
            <a:chOff x="3200192" y="6774350"/>
            <a:chExt cx="430519" cy="373161"/>
          </a:xfrm>
          <a:noFill/>
        </p:grpSpPr>
        <p:sp>
          <p:nvSpPr>
            <p:cNvPr id="35" name="Freeform 34">
              <a:extLst>
                <a:ext uri="{FF2B5EF4-FFF2-40B4-BE49-F238E27FC236}">
                  <a16:creationId xmlns:a16="http://schemas.microsoft.com/office/drawing/2014/main" id="{3027D94A-6C20-5659-FE1A-771B5CAD7EC9}"/>
                </a:ext>
              </a:extLst>
            </p:cNvPr>
            <p:cNvSpPr/>
            <p:nvPr/>
          </p:nvSpPr>
          <p:spPr>
            <a:xfrm>
              <a:off x="3200192" y="6774350"/>
              <a:ext cx="215259" cy="215285"/>
            </a:xfrm>
            <a:custGeom>
              <a:avLst/>
              <a:gdLst>
                <a:gd name="connsiteX0" fmla="*/ 0 w 215259"/>
                <a:gd name="connsiteY0" fmla="*/ 215285 h 215285"/>
                <a:gd name="connsiteX1" fmla="*/ 215260 w 215259"/>
                <a:gd name="connsiteY1" fmla="*/ 0 h 215285"/>
              </a:gdLst>
              <a:ahLst/>
              <a:cxnLst>
                <a:cxn ang="0">
                  <a:pos x="connsiteX0" y="connsiteY0"/>
                </a:cxn>
                <a:cxn ang="0">
                  <a:pos x="connsiteX1" y="connsiteY1"/>
                </a:cxn>
              </a:cxnLst>
              <a:rect l="l" t="t" r="r" b="b"/>
              <a:pathLst>
                <a:path w="215259" h="215285">
                  <a:moveTo>
                    <a:pt x="0" y="215285"/>
                  </a:moveTo>
                  <a:lnTo>
                    <a:pt x="215260" y="0"/>
                  </a:lnTo>
                </a:path>
              </a:pathLst>
            </a:custGeom>
            <a:grpFill/>
            <a:ln w="15875" cap="rnd">
              <a:solidFill>
                <a:srgbClr val="404040"/>
              </a:solidFill>
              <a:prstDash val="solid"/>
              <a:round/>
            </a:ln>
          </p:spPr>
          <p:txBody>
            <a:bodyPr rtlCol="0" anchor="ctr"/>
            <a:lstStyle/>
            <a:p>
              <a:endParaRPr lang="en-US" dirty="0"/>
            </a:p>
          </p:txBody>
        </p:sp>
        <p:sp>
          <p:nvSpPr>
            <p:cNvPr id="36" name="Freeform 35">
              <a:extLst>
                <a:ext uri="{FF2B5EF4-FFF2-40B4-BE49-F238E27FC236}">
                  <a16:creationId xmlns:a16="http://schemas.microsoft.com/office/drawing/2014/main" id="{5EE58DD0-5DB5-0080-4E5D-4AD3AC5997E4}"/>
                </a:ext>
              </a:extLst>
            </p:cNvPr>
            <p:cNvSpPr/>
            <p:nvPr/>
          </p:nvSpPr>
          <p:spPr>
            <a:xfrm>
              <a:off x="3415452" y="6774350"/>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5875" cap="rnd">
              <a:solidFill>
                <a:srgbClr val="404040"/>
              </a:solidFill>
              <a:prstDash val="solid"/>
              <a:round/>
            </a:ln>
          </p:spPr>
          <p:txBody>
            <a:bodyPr rtlCol="0" anchor="ctr"/>
            <a:lstStyle/>
            <a:p>
              <a:endParaRPr lang="en-US" dirty="0"/>
            </a:p>
          </p:txBody>
        </p:sp>
        <p:sp>
          <p:nvSpPr>
            <p:cNvPr id="37" name="Freeform 36">
              <a:extLst>
                <a:ext uri="{FF2B5EF4-FFF2-40B4-BE49-F238E27FC236}">
                  <a16:creationId xmlns:a16="http://schemas.microsoft.com/office/drawing/2014/main" id="{9D9B8392-177F-BA32-B66F-98150D2FF679}"/>
                </a:ext>
              </a:extLst>
            </p:cNvPr>
            <p:cNvSpPr/>
            <p:nvPr/>
          </p:nvSpPr>
          <p:spPr>
            <a:xfrm>
              <a:off x="3487205" y="6803055"/>
              <a:ext cx="1594" cy="43057"/>
            </a:xfrm>
            <a:custGeom>
              <a:avLst/>
              <a:gdLst>
                <a:gd name="connsiteX0" fmla="*/ 0 w 1594"/>
                <a:gd name="connsiteY0" fmla="*/ 43057 h 43057"/>
                <a:gd name="connsiteX1" fmla="*/ 0 w 1594"/>
                <a:gd name="connsiteY1" fmla="*/ 0 h 43057"/>
              </a:gdLst>
              <a:ahLst/>
              <a:cxnLst>
                <a:cxn ang="0">
                  <a:pos x="connsiteX0" y="connsiteY0"/>
                </a:cxn>
                <a:cxn ang="0">
                  <a:pos x="connsiteX1" y="connsiteY1"/>
                </a:cxn>
              </a:cxnLst>
              <a:rect l="l" t="t" r="r" b="b"/>
              <a:pathLst>
                <a:path w="1594" h="43057">
                  <a:moveTo>
                    <a:pt x="0" y="43057"/>
                  </a:moveTo>
                  <a:lnTo>
                    <a:pt x="0" y="0"/>
                  </a:lnTo>
                </a:path>
              </a:pathLst>
            </a:custGeom>
            <a:grpFill/>
            <a:ln w="15875" cap="rnd">
              <a:solidFill>
                <a:srgbClr val="404040"/>
              </a:solidFill>
              <a:prstDash val="solid"/>
              <a:round/>
            </a:ln>
          </p:spPr>
          <p:txBody>
            <a:bodyPr rtlCol="0" anchor="ctr"/>
            <a:lstStyle/>
            <a:p>
              <a:endParaRPr lang="en-US" dirty="0"/>
            </a:p>
          </p:txBody>
        </p:sp>
        <p:sp>
          <p:nvSpPr>
            <p:cNvPr id="38" name="Freeform 37">
              <a:extLst>
                <a:ext uri="{FF2B5EF4-FFF2-40B4-BE49-F238E27FC236}">
                  <a16:creationId xmlns:a16="http://schemas.microsoft.com/office/drawing/2014/main" id="{FC771839-353E-55C0-E5B3-724EF7551FC4}"/>
                </a:ext>
              </a:extLst>
            </p:cNvPr>
            <p:cNvSpPr/>
            <p:nvPr/>
          </p:nvSpPr>
          <p:spPr>
            <a:xfrm>
              <a:off x="3544608" y="6803055"/>
              <a:ext cx="1594" cy="100466"/>
            </a:xfrm>
            <a:custGeom>
              <a:avLst/>
              <a:gdLst>
                <a:gd name="connsiteX0" fmla="*/ 0 w 1594"/>
                <a:gd name="connsiteY0" fmla="*/ 100466 h 100466"/>
                <a:gd name="connsiteX1" fmla="*/ 0 w 1594"/>
                <a:gd name="connsiteY1" fmla="*/ 0 h 100466"/>
              </a:gdLst>
              <a:ahLst/>
              <a:cxnLst>
                <a:cxn ang="0">
                  <a:pos x="connsiteX0" y="connsiteY0"/>
                </a:cxn>
                <a:cxn ang="0">
                  <a:pos x="connsiteX1" y="connsiteY1"/>
                </a:cxn>
              </a:cxnLst>
              <a:rect l="l" t="t" r="r" b="b"/>
              <a:pathLst>
                <a:path w="1594" h="100466">
                  <a:moveTo>
                    <a:pt x="0" y="100466"/>
                  </a:moveTo>
                  <a:lnTo>
                    <a:pt x="0" y="0"/>
                  </a:lnTo>
                </a:path>
              </a:pathLst>
            </a:custGeom>
            <a:grpFill/>
            <a:ln w="15875" cap="rnd">
              <a:solidFill>
                <a:srgbClr val="404040"/>
              </a:solidFill>
              <a:prstDash val="solid"/>
              <a:round/>
            </a:ln>
          </p:spPr>
          <p:txBody>
            <a:bodyPr rtlCol="0" anchor="ctr"/>
            <a:lstStyle/>
            <a:p>
              <a:endParaRPr lang="en-US" dirty="0"/>
            </a:p>
          </p:txBody>
        </p:sp>
        <p:sp>
          <p:nvSpPr>
            <p:cNvPr id="39" name="Freeform 38">
              <a:extLst>
                <a:ext uri="{FF2B5EF4-FFF2-40B4-BE49-F238E27FC236}">
                  <a16:creationId xmlns:a16="http://schemas.microsoft.com/office/drawing/2014/main" id="{9FC0ADB8-13BD-768D-2C49-277566647903}"/>
                </a:ext>
              </a:extLst>
            </p:cNvPr>
            <p:cNvSpPr/>
            <p:nvPr/>
          </p:nvSpPr>
          <p:spPr>
            <a:xfrm>
              <a:off x="3487205" y="680305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40" name="Freeform 39">
              <a:extLst>
                <a:ext uri="{FF2B5EF4-FFF2-40B4-BE49-F238E27FC236}">
                  <a16:creationId xmlns:a16="http://schemas.microsoft.com/office/drawing/2014/main" id="{B62DB327-6741-8203-09A0-AE0ED5B3BE4B}"/>
                </a:ext>
              </a:extLst>
            </p:cNvPr>
            <p:cNvSpPr/>
            <p:nvPr/>
          </p:nvSpPr>
          <p:spPr>
            <a:xfrm>
              <a:off x="3544608" y="6903521"/>
              <a:ext cx="86103" cy="86114"/>
            </a:xfrm>
            <a:custGeom>
              <a:avLst/>
              <a:gdLst>
                <a:gd name="connsiteX0" fmla="*/ 0 w 86103"/>
                <a:gd name="connsiteY0" fmla="*/ 0 h 86114"/>
                <a:gd name="connsiteX1" fmla="*/ 86104 w 86103"/>
                <a:gd name="connsiteY1" fmla="*/ 86114 h 86114"/>
              </a:gdLst>
              <a:ahLst/>
              <a:cxnLst>
                <a:cxn ang="0">
                  <a:pos x="connsiteX0" y="connsiteY0"/>
                </a:cxn>
                <a:cxn ang="0">
                  <a:pos x="connsiteX1" y="connsiteY1"/>
                </a:cxn>
              </a:cxnLst>
              <a:rect l="l" t="t" r="r" b="b"/>
              <a:pathLst>
                <a:path w="86103" h="86114">
                  <a:moveTo>
                    <a:pt x="0" y="0"/>
                  </a:moveTo>
                  <a:lnTo>
                    <a:pt x="86104" y="86114"/>
                  </a:lnTo>
                </a:path>
              </a:pathLst>
            </a:custGeom>
            <a:grpFill/>
            <a:ln w="15875" cap="rnd">
              <a:solidFill>
                <a:srgbClr val="404040"/>
              </a:solidFill>
              <a:prstDash val="solid"/>
              <a:round/>
            </a:ln>
          </p:spPr>
          <p:txBody>
            <a:bodyPr rtlCol="0" anchor="ctr"/>
            <a:lstStyle/>
            <a:p>
              <a:endParaRPr lang="en-US" dirty="0"/>
            </a:p>
          </p:txBody>
        </p:sp>
        <p:sp>
          <p:nvSpPr>
            <p:cNvPr id="41" name="Freeform 40">
              <a:extLst>
                <a:ext uri="{FF2B5EF4-FFF2-40B4-BE49-F238E27FC236}">
                  <a16:creationId xmlns:a16="http://schemas.microsoft.com/office/drawing/2014/main" id="{C105FCF4-1B30-9E8E-7C3E-78420F19E365}"/>
                </a:ext>
              </a:extLst>
            </p:cNvPr>
            <p:cNvSpPr/>
            <p:nvPr/>
          </p:nvSpPr>
          <p:spPr>
            <a:xfrm>
              <a:off x="3257595"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42" name="Freeform 41">
              <a:extLst>
                <a:ext uri="{FF2B5EF4-FFF2-40B4-BE49-F238E27FC236}">
                  <a16:creationId xmlns:a16="http://schemas.microsoft.com/office/drawing/2014/main" id="{0B285EA1-4A9E-7B86-05BF-93B1C97251EF}"/>
                </a:ext>
              </a:extLst>
            </p:cNvPr>
            <p:cNvSpPr/>
            <p:nvPr/>
          </p:nvSpPr>
          <p:spPr>
            <a:xfrm>
              <a:off x="3573309"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43" name="Freeform 42">
              <a:extLst>
                <a:ext uri="{FF2B5EF4-FFF2-40B4-BE49-F238E27FC236}">
                  <a16:creationId xmlns:a16="http://schemas.microsoft.com/office/drawing/2014/main" id="{F81A041E-7013-3245-F311-75848C37DBEC}"/>
                </a:ext>
              </a:extLst>
            </p:cNvPr>
            <p:cNvSpPr/>
            <p:nvPr/>
          </p:nvSpPr>
          <p:spPr>
            <a:xfrm>
              <a:off x="3257595" y="7147511"/>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5875" cap="rnd">
              <a:solidFill>
                <a:srgbClr val="404040"/>
              </a:solidFill>
              <a:prstDash val="solid"/>
              <a:round/>
            </a:ln>
          </p:spPr>
          <p:txBody>
            <a:bodyPr rtlCol="0" anchor="ctr"/>
            <a:lstStyle/>
            <a:p>
              <a:endParaRPr lang="en-US" dirty="0"/>
            </a:p>
          </p:txBody>
        </p:sp>
        <p:sp>
          <p:nvSpPr>
            <p:cNvPr id="44" name="Freeform 43">
              <a:extLst>
                <a:ext uri="{FF2B5EF4-FFF2-40B4-BE49-F238E27FC236}">
                  <a16:creationId xmlns:a16="http://schemas.microsoft.com/office/drawing/2014/main" id="{D98ABA49-9779-0387-0D13-D79F6F634AA1}"/>
                </a:ext>
              </a:extLst>
            </p:cNvPr>
            <p:cNvSpPr/>
            <p:nvPr/>
          </p:nvSpPr>
          <p:spPr>
            <a:xfrm>
              <a:off x="3200192" y="698963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45" name="Freeform 44">
              <a:extLst>
                <a:ext uri="{FF2B5EF4-FFF2-40B4-BE49-F238E27FC236}">
                  <a16:creationId xmlns:a16="http://schemas.microsoft.com/office/drawing/2014/main" id="{4D301914-19D3-FDD1-1AA7-517699E89F73}"/>
                </a:ext>
              </a:extLst>
            </p:cNvPr>
            <p:cNvSpPr/>
            <p:nvPr/>
          </p:nvSpPr>
          <p:spPr>
            <a:xfrm>
              <a:off x="3573309" y="6989635"/>
              <a:ext cx="57402" cy="1594"/>
            </a:xfrm>
            <a:custGeom>
              <a:avLst/>
              <a:gdLst>
                <a:gd name="connsiteX0" fmla="*/ 57403 w 57402"/>
                <a:gd name="connsiteY0" fmla="*/ 0 h 1594"/>
                <a:gd name="connsiteX1" fmla="*/ 0 w 57402"/>
                <a:gd name="connsiteY1" fmla="*/ 0 h 1594"/>
              </a:gdLst>
              <a:ahLst/>
              <a:cxnLst>
                <a:cxn ang="0">
                  <a:pos x="connsiteX0" y="connsiteY0"/>
                </a:cxn>
                <a:cxn ang="0">
                  <a:pos x="connsiteX1" y="connsiteY1"/>
                </a:cxn>
              </a:cxnLst>
              <a:rect l="l" t="t" r="r" b="b"/>
              <a:pathLst>
                <a:path w="57402" h="1594">
                  <a:moveTo>
                    <a:pt x="57403" y="0"/>
                  </a:moveTo>
                  <a:lnTo>
                    <a:pt x="0" y="0"/>
                  </a:lnTo>
                </a:path>
              </a:pathLst>
            </a:custGeom>
            <a:grpFill/>
            <a:ln w="15875" cap="rnd">
              <a:solidFill>
                <a:srgbClr val="404040"/>
              </a:solidFill>
              <a:prstDash val="solid"/>
              <a:round/>
            </a:ln>
          </p:spPr>
          <p:txBody>
            <a:bodyPr rtlCol="0" anchor="ctr"/>
            <a:lstStyle/>
            <a:p>
              <a:endParaRPr lang="en-US" dirty="0"/>
            </a:p>
          </p:txBody>
        </p:sp>
        <p:sp>
          <p:nvSpPr>
            <p:cNvPr id="46" name="Freeform 45">
              <a:extLst>
                <a:ext uri="{FF2B5EF4-FFF2-40B4-BE49-F238E27FC236}">
                  <a16:creationId xmlns:a16="http://schemas.microsoft.com/office/drawing/2014/main" id="{AA6DCAC9-90B2-86B4-B909-D88AC3501067}"/>
                </a:ext>
              </a:extLst>
            </p:cNvPr>
            <p:cNvSpPr/>
            <p:nvPr/>
          </p:nvSpPr>
          <p:spPr>
            <a:xfrm>
              <a:off x="3379575" y="6968107"/>
              <a:ext cx="71753" cy="71761"/>
            </a:xfrm>
            <a:custGeom>
              <a:avLst/>
              <a:gdLst>
                <a:gd name="connsiteX0" fmla="*/ 71753 w 71753"/>
                <a:gd name="connsiteY0" fmla="*/ 35881 h 71761"/>
                <a:gd name="connsiteX1" fmla="*/ 35877 w 71753"/>
                <a:gd name="connsiteY1" fmla="*/ 71762 h 71761"/>
                <a:gd name="connsiteX2" fmla="*/ 0 w 71753"/>
                <a:gd name="connsiteY2" fmla="*/ 35881 h 71761"/>
                <a:gd name="connsiteX3" fmla="*/ 35877 w 71753"/>
                <a:gd name="connsiteY3" fmla="*/ 0 h 71761"/>
                <a:gd name="connsiteX4" fmla="*/ 71753 w 71753"/>
                <a:gd name="connsiteY4" fmla="*/ 35881 h 71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53" h="71761">
                  <a:moveTo>
                    <a:pt x="71753" y="35881"/>
                  </a:moveTo>
                  <a:cubicBezTo>
                    <a:pt x="71753" y="55698"/>
                    <a:pt x="55691" y="71762"/>
                    <a:pt x="35877" y="71762"/>
                  </a:cubicBezTo>
                  <a:cubicBezTo>
                    <a:pt x="16062" y="71762"/>
                    <a:pt x="0" y="55698"/>
                    <a:pt x="0" y="35881"/>
                  </a:cubicBezTo>
                  <a:cubicBezTo>
                    <a:pt x="0" y="16064"/>
                    <a:pt x="16062" y="0"/>
                    <a:pt x="35877" y="0"/>
                  </a:cubicBezTo>
                  <a:cubicBezTo>
                    <a:pt x="55691" y="0"/>
                    <a:pt x="71753" y="16064"/>
                    <a:pt x="71753" y="35881"/>
                  </a:cubicBezTo>
                  <a:close/>
                </a:path>
              </a:pathLst>
            </a:custGeom>
            <a:grpFill/>
            <a:ln w="15875" cap="rnd">
              <a:solidFill>
                <a:srgbClr val="404040"/>
              </a:solidFill>
              <a:prstDash val="solid"/>
              <a:round/>
            </a:ln>
          </p:spPr>
          <p:txBody>
            <a:bodyPr rtlCol="0" anchor="ctr"/>
            <a:lstStyle/>
            <a:p>
              <a:endParaRPr lang="en-US" dirty="0"/>
            </a:p>
          </p:txBody>
        </p:sp>
        <p:sp>
          <p:nvSpPr>
            <p:cNvPr id="47" name="Freeform 46">
              <a:extLst>
                <a:ext uri="{FF2B5EF4-FFF2-40B4-BE49-F238E27FC236}">
                  <a16:creationId xmlns:a16="http://schemas.microsoft.com/office/drawing/2014/main" id="{E359072C-7F72-A053-96E0-2999B11DD7A8}"/>
                </a:ext>
              </a:extLst>
            </p:cNvPr>
            <p:cNvSpPr/>
            <p:nvPr/>
          </p:nvSpPr>
          <p:spPr>
            <a:xfrm>
              <a:off x="3415452" y="6917874"/>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48" name="Freeform 47">
              <a:extLst>
                <a:ext uri="{FF2B5EF4-FFF2-40B4-BE49-F238E27FC236}">
                  <a16:creationId xmlns:a16="http://schemas.microsoft.com/office/drawing/2014/main" id="{72E2EA0B-B089-6366-442F-85BA725838C1}"/>
                </a:ext>
              </a:extLst>
            </p:cNvPr>
            <p:cNvSpPr/>
            <p:nvPr/>
          </p:nvSpPr>
          <p:spPr>
            <a:xfrm>
              <a:off x="3415452" y="7075750"/>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49" name="Freeform 48">
              <a:extLst>
                <a:ext uri="{FF2B5EF4-FFF2-40B4-BE49-F238E27FC236}">
                  <a16:creationId xmlns:a16="http://schemas.microsoft.com/office/drawing/2014/main" id="{7D43DC9E-2F46-5C95-6A61-37004E9981D8}"/>
                </a:ext>
              </a:extLst>
            </p:cNvPr>
            <p:cNvSpPr/>
            <p:nvPr/>
          </p:nvSpPr>
          <p:spPr>
            <a:xfrm>
              <a:off x="3487205"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50" name="Freeform 49">
              <a:extLst>
                <a:ext uri="{FF2B5EF4-FFF2-40B4-BE49-F238E27FC236}">
                  <a16:creationId xmlns:a16="http://schemas.microsoft.com/office/drawing/2014/main" id="{C4925789-B40F-0B46-0286-BA824DB32CC4}"/>
                </a:ext>
              </a:extLst>
            </p:cNvPr>
            <p:cNvSpPr/>
            <p:nvPr/>
          </p:nvSpPr>
          <p:spPr>
            <a:xfrm>
              <a:off x="3329348"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51" name="Freeform 50">
              <a:extLst>
                <a:ext uri="{FF2B5EF4-FFF2-40B4-BE49-F238E27FC236}">
                  <a16:creationId xmlns:a16="http://schemas.microsoft.com/office/drawing/2014/main" id="{2521034F-994D-44E3-7BF6-ADFDBB5391B3}"/>
                </a:ext>
              </a:extLst>
            </p:cNvPr>
            <p:cNvSpPr/>
            <p:nvPr/>
          </p:nvSpPr>
          <p:spPr>
            <a:xfrm>
              <a:off x="3466189" y="6943102"/>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52" name="Freeform 51">
              <a:extLst>
                <a:ext uri="{FF2B5EF4-FFF2-40B4-BE49-F238E27FC236}">
                  <a16:creationId xmlns:a16="http://schemas.microsoft.com/office/drawing/2014/main" id="{8E94FA0B-71BA-4BCF-DB1F-A1A558CC851E}"/>
                </a:ext>
              </a:extLst>
            </p:cNvPr>
            <p:cNvSpPr/>
            <p:nvPr/>
          </p:nvSpPr>
          <p:spPr>
            <a:xfrm>
              <a:off x="3354573" y="7054731"/>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53" name="Freeform 52">
              <a:extLst>
                <a:ext uri="{FF2B5EF4-FFF2-40B4-BE49-F238E27FC236}">
                  <a16:creationId xmlns:a16="http://schemas.microsoft.com/office/drawing/2014/main" id="{1692ED83-BD5B-9F0B-F16A-0DABD155FAA3}"/>
                </a:ext>
              </a:extLst>
            </p:cNvPr>
            <p:cNvSpPr/>
            <p:nvPr/>
          </p:nvSpPr>
          <p:spPr>
            <a:xfrm>
              <a:off x="3354573" y="6943102"/>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sp>
          <p:nvSpPr>
            <p:cNvPr id="54" name="Freeform 53">
              <a:extLst>
                <a:ext uri="{FF2B5EF4-FFF2-40B4-BE49-F238E27FC236}">
                  <a16:creationId xmlns:a16="http://schemas.microsoft.com/office/drawing/2014/main" id="{27619079-22E7-5203-4FAD-4ABEE8E7FD4E}"/>
                </a:ext>
              </a:extLst>
            </p:cNvPr>
            <p:cNvSpPr/>
            <p:nvPr/>
          </p:nvSpPr>
          <p:spPr>
            <a:xfrm>
              <a:off x="3466189" y="7054731"/>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grpSp>
      <p:sp>
        <p:nvSpPr>
          <p:cNvPr id="94" name="Rectangle 93">
            <a:extLst>
              <a:ext uri="{FF2B5EF4-FFF2-40B4-BE49-F238E27FC236}">
                <a16:creationId xmlns:a16="http://schemas.microsoft.com/office/drawing/2014/main" id="{7DB82451-B3E8-CB1A-5784-667D872303B4}"/>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95" name="Graphic 40">
            <a:extLst>
              <a:ext uri="{FF2B5EF4-FFF2-40B4-BE49-F238E27FC236}">
                <a16:creationId xmlns:a16="http://schemas.microsoft.com/office/drawing/2014/main" id="{EB8F3BCC-C29B-81BA-B56E-E7A0595DE5E3}"/>
              </a:ext>
            </a:extLst>
          </p:cNvPr>
          <p:cNvGrpSpPr/>
          <p:nvPr/>
        </p:nvGrpSpPr>
        <p:grpSpPr>
          <a:xfrm>
            <a:off x="-2213822" y="8088657"/>
            <a:ext cx="3293668" cy="2042232"/>
            <a:chOff x="-3997861" y="6017904"/>
            <a:chExt cx="935163" cy="579846"/>
          </a:xfrm>
          <a:solidFill>
            <a:schemeClr val="bg1">
              <a:alpha val="9824"/>
            </a:schemeClr>
          </a:solidFill>
        </p:grpSpPr>
        <p:sp>
          <p:nvSpPr>
            <p:cNvPr id="96" name="Freeform 95">
              <a:extLst>
                <a:ext uri="{FF2B5EF4-FFF2-40B4-BE49-F238E27FC236}">
                  <a16:creationId xmlns:a16="http://schemas.microsoft.com/office/drawing/2014/main" id="{1898BDE1-3EF3-C896-BC53-58479EB91EC5}"/>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26613DCA-214D-D524-AA11-C6AC643C0CD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F55DEEED-5773-9A64-B0EA-D69AA17A981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502BFEDA-E983-E49B-CEC4-3D807D1C560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00" name="Text Placeholder 29">
            <a:extLst>
              <a:ext uri="{FF2B5EF4-FFF2-40B4-BE49-F238E27FC236}">
                <a16:creationId xmlns:a16="http://schemas.microsoft.com/office/drawing/2014/main" id="{D2FD8116-2EBD-9E19-19F9-53E9AE585644}"/>
              </a:ext>
            </a:extLst>
          </p:cNvPr>
          <p:cNvSpPr txBox="1">
            <a:spLocks/>
          </p:cNvSpPr>
          <p:nvPr/>
        </p:nvSpPr>
        <p:spPr>
          <a:xfrm>
            <a:off x="661591" y="8283381"/>
            <a:ext cx="6161960" cy="55991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Digital control, automation, and artificial intelligence (AI) are transforming heating and cooling operations. </a:t>
            </a:r>
            <a:endParaRPr lang="en-IE" sz="1600" b="1" dirty="0">
              <a:solidFill>
                <a:srgbClr val="404040"/>
              </a:solidFill>
            </a:endParaRPr>
          </a:p>
        </p:txBody>
      </p:sp>
      <p:grpSp>
        <p:nvGrpSpPr>
          <p:cNvPr id="101" name="Graphic 15">
            <a:extLst>
              <a:ext uri="{FF2B5EF4-FFF2-40B4-BE49-F238E27FC236}">
                <a16:creationId xmlns:a16="http://schemas.microsoft.com/office/drawing/2014/main" id="{4AE9572E-A7BA-25D8-9B8A-2D26F6973F7B}"/>
              </a:ext>
            </a:extLst>
          </p:cNvPr>
          <p:cNvGrpSpPr/>
          <p:nvPr/>
        </p:nvGrpSpPr>
        <p:grpSpPr>
          <a:xfrm rot="16200000">
            <a:off x="707533" y="7288126"/>
            <a:ext cx="806221" cy="712573"/>
            <a:chOff x="547405" y="6570857"/>
            <a:chExt cx="1035254" cy="914999"/>
          </a:xfrm>
        </p:grpSpPr>
        <p:sp>
          <p:nvSpPr>
            <p:cNvPr id="102" name="Freeform 101">
              <a:extLst>
                <a:ext uri="{FF2B5EF4-FFF2-40B4-BE49-F238E27FC236}">
                  <a16:creationId xmlns:a16="http://schemas.microsoft.com/office/drawing/2014/main" id="{1B2FA630-7EF2-6429-30FA-C37A0774663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03" name="Freeform 102">
              <a:extLst>
                <a:ext uri="{FF2B5EF4-FFF2-40B4-BE49-F238E27FC236}">
                  <a16:creationId xmlns:a16="http://schemas.microsoft.com/office/drawing/2014/main" id="{7328D597-3862-495C-D2C0-35574A033573}"/>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04" name="Text Placeholder 1">
            <a:extLst>
              <a:ext uri="{FF2B5EF4-FFF2-40B4-BE49-F238E27FC236}">
                <a16:creationId xmlns:a16="http://schemas.microsoft.com/office/drawing/2014/main" id="{D33980D8-AC17-B522-AD70-E125FAF5AD73}"/>
              </a:ext>
            </a:extLst>
          </p:cNvPr>
          <p:cNvSpPr txBox="1">
            <a:spLocks/>
          </p:cNvSpPr>
          <p:nvPr/>
        </p:nvSpPr>
        <p:spPr>
          <a:xfrm>
            <a:off x="661591" y="8929590"/>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Smart thermostats and IoT-based building-management systems deliver 8–30 % energy savings through predictive optimisation (</a:t>
            </a:r>
            <a:r>
              <a:rPr lang="en-GB" sz="1100" b="0" u="sng" dirty="0">
                <a:solidFill>
                  <a:srgbClr val="404040"/>
                </a:solidFill>
                <a:hlinkClick r:id="rId8">
                  <a:extLst>
                    <a:ext uri="{A12FA001-AC4F-418D-AE19-62706E023703}">
                      <ahyp:hlinkClr xmlns:ahyp="http://schemas.microsoft.com/office/drawing/2018/hyperlinkcolor" val="tx"/>
                    </a:ext>
                  </a:extLst>
                </a:hlinkClick>
              </a:rPr>
              <a:t>ENERGY STAR</a:t>
            </a:r>
            <a:r>
              <a:rPr lang="en-GB" sz="1100" b="0" dirty="0">
                <a:solidFill>
                  <a:srgbClr val="404040"/>
                </a:solidFill>
              </a:rPr>
              <a:t>, n.d.; </a:t>
            </a:r>
            <a:r>
              <a:rPr lang="en-GB" sz="1100" b="0" u="sng" dirty="0">
                <a:solidFill>
                  <a:srgbClr val="404040"/>
                </a:solidFill>
                <a:hlinkClick r:id="rId9">
                  <a:extLst>
                    <a:ext uri="{A12FA001-AC4F-418D-AE19-62706E023703}">
                      <ahyp:hlinkClr xmlns:ahyp="http://schemas.microsoft.com/office/drawing/2018/hyperlinkcolor" val="tx"/>
                    </a:ext>
                  </a:extLst>
                </a:hlinkClick>
              </a:rPr>
              <a:t>Kaspar</a:t>
            </a:r>
            <a:r>
              <a:rPr lang="en-GB" sz="1100" b="0" dirty="0">
                <a:solidFill>
                  <a:srgbClr val="404040"/>
                </a:solidFill>
              </a:rPr>
              <a:t>, 2025). Integrating indoor-air-quality monitoring with energy control can improve occupant health without compromising efficiency (</a:t>
            </a:r>
            <a:r>
              <a:rPr lang="en-GB" sz="1100" b="0" u="sng" dirty="0">
                <a:solidFill>
                  <a:srgbClr val="404040"/>
                </a:solidFill>
                <a:hlinkClick r:id="rId10">
                  <a:extLst>
                    <a:ext uri="{A12FA001-AC4F-418D-AE19-62706E023703}">
                      <ahyp:hlinkClr xmlns:ahyp="http://schemas.microsoft.com/office/drawing/2018/hyperlinkcolor" val="tx"/>
                    </a:ext>
                  </a:extLst>
                </a:hlinkClick>
              </a:rPr>
              <a:t>Burns</a:t>
            </a:r>
            <a:r>
              <a:rPr lang="en-GB" sz="1100" b="0" dirty="0">
                <a:solidFill>
                  <a:srgbClr val="404040"/>
                </a:solidFill>
              </a:rPr>
              <a:t>, 2024; </a:t>
            </a:r>
            <a:r>
              <a:rPr lang="en-GB" sz="1100" b="0" u="sng" dirty="0">
                <a:solidFill>
                  <a:srgbClr val="404040"/>
                </a:solidFill>
                <a:hlinkClick r:id="rId11">
                  <a:extLst>
                    <a:ext uri="{A12FA001-AC4F-418D-AE19-62706E023703}">
                      <ahyp:hlinkClr xmlns:ahyp="http://schemas.microsoft.com/office/drawing/2018/hyperlinkcolor" val="tx"/>
                    </a:ext>
                  </a:extLst>
                </a:hlinkClick>
              </a:rPr>
              <a:t>Newton</a:t>
            </a:r>
            <a:r>
              <a:rPr lang="en-GB" sz="1100" b="0" dirty="0">
                <a:solidFill>
                  <a:srgbClr val="404040"/>
                </a:solidFill>
              </a:rPr>
              <a:t>, 2025). The smart-HVAC market is projected to grow from USD 11.3 billion in 2025 to 16.3 billion in 2029, driven by 5G connectivity and AI analytics (</a:t>
            </a:r>
            <a:r>
              <a:rPr lang="en-GB" sz="1100" b="0" u="sng" dirty="0">
                <a:solidFill>
                  <a:srgbClr val="404040"/>
                </a:solidFill>
                <a:hlinkClick r:id="rId9">
                  <a:extLst>
                    <a:ext uri="{A12FA001-AC4F-418D-AE19-62706E023703}">
                      <ahyp:hlinkClr xmlns:ahyp="http://schemas.microsoft.com/office/drawing/2018/hyperlinkcolor" val="tx"/>
                    </a:ext>
                  </a:extLst>
                </a:hlinkClick>
              </a:rPr>
              <a:t>Kaspar</a:t>
            </a:r>
            <a:r>
              <a:rPr lang="en-GB" sz="1100" b="0" dirty="0">
                <a:solidFill>
                  <a:srgbClr val="404040"/>
                </a:solidFill>
              </a:rPr>
              <a:t>, 2025). Barriers include data-privacy concerns—reported by 60 % of consumers—and shortages of skilled technicians, estimated at 115,000 in Europe by 2026.</a:t>
            </a:r>
            <a:endParaRPr lang="en-IE" sz="1100" b="0" dirty="0">
              <a:solidFill>
                <a:srgbClr val="404040"/>
              </a:solidFill>
            </a:endParaRPr>
          </a:p>
        </p:txBody>
      </p:sp>
      <p:grpSp>
        <p:nvGrpSpPr>
          <p:cNvPr id="105" name="Graphic 3">
            <a:extLst>
              <a:ext uri="{FF2B5EF4-FFF2-40B4-BE49-F238E27FC236}">
                <a16:creationId xmlns:a16="http://schemas.microsoft.com/office/drawing/2014/main" id="{E14FADCA-F78B-4675-C0BE-DADCE992CC09}"/>
              </a:ext>
            </a:extLst>
          </p:cNvPr>
          <p:cNvGrpSpPr>
            <a:grpSpLocks noChangeAspect="1"/>
          </p:cNvGrpSpPr>
          <p:nvPr/>
        </p:nvGrpSpPr>
        <p:grpSpPr>
          <a:xfrm>
            <a:off x="907853" y="7502488"/>
            <a:ext cx="375116" cy="325139"/>
            <a:chOff x="4577854" y="5970619"/>
            <a:chExt cx="430519" cy="373161"/>
          </a:xfrm>
          <a:noFill/>
        </p:grpSpPr>
        <p:sp>
          <p:nvSpPr>
            <p:cNvPr id="106" name="Freeform 105">
              <a:extLst>
                <a:ext uri="{FF2B5EF4-FFF2-40B4-BE49-F238E27FC236}">
                  <a16:creationId xmlns:a16="http://schemas.microsoft.com/office/drawing/2014/main" id="{2787DD04-B95C-2BCE-20E5-84623D1B1558}"/>
                </a:ext>
              </a:extLst>
            </p:cNvPr>
            <p:cNvSpPr/>
            <p:nvPr/>
          </p:nvSpPr>
          <p:spPr>
            <a:xfrm>
              <a:off x="4635256"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107" name="Freeform 106">
              <a:extLst>
                <a:ext uri="{FF2B5EF4-FFF2-40B4-BE49-F238E27FC236}">
                  <a16:creationId xmlns:a16="http://schemas.microsoft.com/office/drawing/2014/main" id="{B1722885-4DE2-98B7-F6A7-7425C037AB31}"/>
                </a:ext>
              </a:extLst>
            </p:cNvPr>
            <p:cNvSpPr/>
            <p:nvPr/>
          </p:nvSpPr>
          <p:spPr>
            <a:xfrm>
              <a:off x="5008373"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108" name="Freeform 107">
              <a:extLst>
                <a:ext uri="{FF2B5EF4-FFF2-40B4-BE49-F238E27FC236}">
                  <a16:creationId xmlns:a16="http://schemas.microsoft.com/office/drawing/2014/main" id="{C407B007-DEC1-2593-881B-4277B591A34C}"/>
                </a:ext>
              </a:extLst>
            </p:cNvPr>
            <p:cNvSpPr/>
            <p:nvPr/>
          </p:nvSpPr>
          <p:spPr>
            <a:xfrm>
              <a:off x="4663957" y="5970619"/>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109" name="Freeform 108">
              <a:extLst>
                <a:ext uri="{FF2B5EF4-FFF2-40B4-BE49-F238E27FC236}">
                  <a16:creationId xmlns:a16="http://schemas.microsoft.com/office/drawing/2014/main" id="{07D2DF7E-B4BE-939E-78DF-23CBCA82288D}"/>
                </a:ext>
              </a:extLst>
            </p:cNvPr>
            <p:cNvSpPr/>
            <p:nvPr/>
          </p:nvSpPr>
          <p:spPr>
            <a:xfrm>
              <a:off x="4663957" y="6228961"/>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110" name="Freeform 109">
              <a:extLst>
                <a:ext uri="{FF2B5EF4-FFF2-40B4-BE49-F238E27FC236}">
                  <a16:creationId xmlns:a16="http://schemas.microsoft.com/office/drawing/2014/main" id="{19591921-C4B4-91B2-41F4-1D0D049F942E}"/>
                </a:ext>
              </a:extLst>
            </p:cNvPr>
            <p:cNvSpPr/>
            <p:nvPr/>
          </p:nvSpPr>
          <p:spPr>
            <a:xfrm>
              <a:off x="4821814" y="6286370"/>
              <a:ext cx="14350" cy="14352"/>
            </a:xfrm>
            <a:custGeom>
              <a:avLst/>
              <a:gdLst>
                <a:gd name="connsiteX0" fmla="*/ 14351 w 14350"/>
                <a:gd name="connsiteY0" fmla="*/ 0 h 14352"/>
                <a:gd name="connsiteX1" fmla="*/ 0 w 14350"/>
                <a:gd name="connsiteY1" fmla="*/ 14352 h 14352"/>
              </a:gdLst>
              <a:ahLst/>
              <a:cxnLst>
                <a:cxn ang="0">
                  <a:pos x="connsiteX0" y="connsiteY0"/>
                </a:cxn>
                <a:cxn ang="0">
                  <a:pos x="connsiteX1" y="connsiteY1"/>
                </a:cxn>
              </a:cxnLst>
              <a:rect l="l" t="t" r="r" b="b"/>
              <a:pathLst>
                <a:path w="14350" h="14352">
                  <a:moveTo>
                    <a:pt x="14351" y="0"/>
                  </a:moveTo>
                  <a:cubicBezTo>
                    <a:pt x="6426" y="0"/>
                    <a:pt x="0" y="6427"/>
                    <a:pt x="0" y="14352"/>
                  </a:cubicBezTo>
                </a:path>
              </a:pathLst>
            </a:custGeom>
            <a:grpFill/>
            <a:ln w="12700" cap="rnd">
              <a:solidFill>
                <a:srgbClr val="404040"/>
              </a:solidFill>
              <a:prstDash val="solid"/>
              <a:round/>
            </a:ln>
          </p:spPr>
          <p:txBody>
            <a:bodyPr rtlCol="0" anchor="ctr"/>
            <a:lstStyle/>
            <a:p>
              <a:endParaRPr lang="en-US" dirty="0"/>
            </a:p>
          </p:txBody>
        </p:sp>
        <p:sp>
          <p:nvSpPr>
            <p:cNvPr id="111" name="Freeform 110">
              <a:extLst>
                <a:ext uri="{FF2B5EF4-FFF2-40B4-BE49-F238E27FC236}">
                  <a16:creationId xmlns:a16="http://schemas.microsoft.com/office/drawing/2014/main" id="{A709B78F-4284-1A74-84ED-32B4C2A97806}"/>
                </a:ext>
              </a:extLst>
            </p:cNvPr>
            <p:cNvSpPr/>
            <p:nvPr/>
          </p:nvSpPr>
          <p:spPr>
            <a:xfrm>
              <a:off x="4836165" y="628637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112" name="Freeform 111">
              <a:extLst>
                <a:ext uri="{FF2B5EF4-FFF2-40B4-BE49-F238E27FC236}">
                  <a16:creationId xmlns:a16="http://schemas.microsoft.com/office/drawing/2014/main" id="{DCDB1F72-8B57-EBD1-2D9A-84D01E569407}"/>
                </a:ext>
              </a:extLst>
            </p:cNvPr>
            <p:cNvSpPr/>
            <p:nvPr/>
          </p:nvSpPr>
          <p:spPr>
            <a:xfrm>
              <a:off x="4836165" y="634378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113" name="Freeform 112">
              <a:extLst>
                <a:ext uri="{FF2B5EF4-FFF2-40B4-BE49-F238E27FC236}">
                  <a16:creationId xmlns:a16="http://schemas.microsoft.com/office/drawing/2014/main" id="{D247FE14-B7E4-5E25-8DE7-EE141A19CA29}"/>
                </a:ext>
              </a:extLst>
            </p:cNvPr>
            <p:cNvSpPr/>
            <p:nvPr/>
          </p:nvSpPr>
          <p:spPr>
            <a:xfrm>
              <a:off x="4864866" y="6286370"/>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114" name="Freeform 113">
              <a:extLst>
                <a:ext uri="{FF2B5EF4-FFF2-40B4-BE49-F238E27FC236}">
                  <a16:creationId xmlns:a16="http://schemas.microsoft.com/office/drawing/2014/main" id="{1E17E9B4-CE53-F5AE-BD9E-241848824A89}"/>
                </a:ext>
              </a:extLst>
            </p:cNvPr>
            <p:cNvSpPr/>
            <p:nvPr/>
          </p:nvSpPr>
          <p:spPr>
            <a:xfrm>
              <a:off x="4864866" y="629713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115" name="Freeform 114">
              <a:extLst>
                <a:ext uri="{FF2B5EF4-FFF2-40B4-BE49-F238E27FC236}">
                  <a16:creationId xmlns:a16="http://schemas.microsoft.com/office/drawing/2014/main" id="{DFAE48A4-6A53-0EFB-1953-9056E0579D30}"/>
                </a:ext>
              </a:extLst>
            </p:cNvPr>
            <p:cNvSpPr/>
            <p:nvPr/>
          </p:nvSpPr>
          <p:spPr>
            <a:xfrm>
              <a:off x="4864866" y="633301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116" name="Freeform 115">
              <a:extLst>
                <a:ext uri="{FF2B5EF4-FFF2-40B4-BE49-F238E27FC236}">
                  <a16:creationId xmlns:a16="http://schemas.microsoft.com/office/drawing/2014/main" id="{88545F12-2495-090E-C1F0-711864ABDDBA}"/>
                </a:ext>
              </a:extLst>
            </p:cNvPr>
            <p:cNvSpPr/>
            <p:nvPr/>
          </p:nvSpPr>
          <p:spPr>
            <a:xfrm>
              <a:off x="4821814" y="6300723"/>
              <a:ext cx="1594" cy="28704"/>
            </a:xfrm>
            <a:custGeom>
              <a:avLst/>
              <a:gdLst>
                <a:gd name="connsiteX0" fmla="*/ 0 w 1594"/>
                <a:gd name="connsiteY0" fmla="*/ 0 h 28704"/>
                <a:gd name="connsiteX1" fmla="*/ 0 w 1594"/>
                <a:gd name="connsiteY1" fmla="*/ 28705 h 28704"/>
              </a:gdLst>
              <a:ahLst/>
              <a:cxnLst>
                <a:cxn ang="0">
                  <a:pos x="connsiteX0" y="connsiteY0"/>
                </a:cxn>
                <a:cxn ang="0">
                  <a:pos x="connsiteX1" y="connsiteY1"/>
                </a:cxn>
              </a:cxnLst>
              <a:rect l="l" t="t" r="r" b="b"/>
              <a:pathLst>
                <a:path w="1594" h="28704">
                  <a:moveTo>
                    <a:pt x="0" y="0"/>
                  </a:moveTo>
                  <a:lnTo>
                    <a:pt x="0" y="28705"/>
                  </a:lnTo>
                </a:path>
              </a:pathLst>
            </a:custGeom>
            <a:grpFill/>
            <a:ln w="12700" cap="rnd">
              <a:solidFill>
                <a:srgbClr val="404040"/>
              </a:solidFill>
              <a:prstDash val="solid"/>
              <a:round/>
            </a:ln>
          </p:spPr>
          <p:txBody>
            <a:bodyPr rtlCol="0" anchor="ctr"/>
            <a:lstStyle/>
            <a:p>
              <a:endParaRPr lang="en-US" dirty="0"/>
            </a:p>
          </p:txBody>
        </p:sp>
        <p:sp>
          <p:nvSpPr>
            <p:cNvPr id="117" name="Freeform 116">
              <a:extLst>
                <a:ext uri="{FF2B5EF4-FFF2-40B4-BE49-F238E27FC236}">
                  <a16:creationId xmlns:a16="http://schemas.microsoft.com/office/drawing/2014/main" id="{EACE24C3-0C4B-40AE-BC3B-C2B231BE9ACC}"/>
                </a:ext>
              </a:extLst>
            </p:cNvPr>
            <p:cNvSpPr/>
            <p:nvPr/>
          </p:nvSpPr>
          <p:spPr>
            <a:xfrm>
              <a:off x="4821814" y="6329427"/>
              <a:ext cx="14350" cy="14352"/>
            </a:xfrm>
            <a:custGeom>
              <a:avLst/>
              <a:gdLst>
                <a:gd name="connsiteX0" fmla="*/ 14351 w 14350"/>
                <a:gd name="connsiteY0" fmla="*/ 14352 h 14352"/>
                <a:gd name="connsiteX1" fmla="*/ 0 w 14350"/>
                <a:gd name="connsiteY1" fmla="*/ 0 h 14352"/>
              </a:gdLst>
              <a:ahLst/>
              <a:cxnLst>
                <a:cxn ang="0">
                  <a:pos x="connsiteX0" y="connsiteY0"/>
                </a:cxn>
                <a:cxn ang="0">
                  <a:pos x="connsiteX1" y="connsiteY1"/>
                </a:cxn>
              </a:cxnLst>
              <a:rect l="l" t="t" r="r" b="b"/>
              <a:pathLst>
                <a:path w="14350" h="14352">
                  <a:moveTo>
                    <a:pt x="14351" y="14352"/>
                  </a:moveTo>
                  <a:cubicBezTo>
                    <a:pt x="6426" y="14352"/>
                    <a:pt x="0" y="7926"/>
                    <a:pt x="0" y="0"/>
                  </a:cubicBezTo>
                </a:path>
              </a:pathLst>
            </a:custGeom>
            <a:grpFill/>
            <a:ln w="12700" cap="rnd">
              <a:solidFill>
                <a:srgbClr val="404040"/>
              </a:solidFill>
              <a:prstDash val="solid"/>
              <a:round/>
            </a:ln>
          </p:spPr>
          <p:txBody>
            <a:bodyPr rtlCol="0" anchor="ctr"/>
            <a:lstStyle/>
            <a:p>
              <a:endParaRPr lang="en-US" dirty="0"/>
            </a:p>
          </p:txBody>
        </p:sp>
        <p:sp>
          <p:nvSpPr>
            <p:cNvPr id="118" name="Freeform 117">
              <a:extLst>
                <a:ext uri="{FF2B5EF4-FFF2-40B4-BE49-F238E27FC236}">
                  <a16:creationId xmlns:a16="http://schemas.microsoft.com/office/drawing/2014/main" id="{86F85564-782B-6CCE-514E-8D46E9E792B3}"/>
                </a:ext>
              </a:extLst>
            </p:cNvPr>
            <p:cNvSpPr/>
            <p:nvPr/>
          </p:nvSpPr>
          <p:spPr>
            <a:xfrm>
              <a:off x="4577854" y="6200256"/>
              <a:ext cx="1594" cy="86114"/>
            </a:xfrm>
            <a:custGeom>
              <a:avLst/>
              <a:gdLst>
                <a:gd name="connsiteX0" fmla="*/ 0 w 1594"/>
                <a:gd name="connsiteY0" fmla="*/ 0 h 86114"/>
                <a:gd name="connsiteX1" fmla="*/ 0 w 1594"/>
                <a:gd name="connsiteY1" fmla="*/ 86114 h 86114"/>
              </a:gdLst>
              <a:ahLst/>
              <a:cxnLst>
                <a:cxn ang="0">
                  <a:pos x="connsiteX0" y="connsiteY0"/>
                </a:cxn>
                <a:cxn ang="0">
                  <a:pos x="connsiteX1" y="connsiteY1"/>
                </a:cxn>
              </a:cxnLst>
              <a:rect l="l" t="t" r="r" b="b"/>
              <a:pathLst>
                <a:path w="1594" h="86114">
                  <a:moveTo>
                    <a:pt x="0" y="0"/>
                  </a:moveTo>
                  <a:lnTo>
                    <a:pt x="0" y="86114"/>
                  </a:lnTo>
                </a:path>
              </a:pathLst>
            </a:custGeom>
            <a:grpFill/>
            <a:ln w="12700" cap="rnd">
              <a:solidFill>
                <a:srgbClr val="404040"/>
              </a:solidFill>
              <a:prstDash val="solid"/>
              <a:round/>
            </a:ln>
          </p:spPr>
          <p:txBody>
            <a:bodyPr rtlCol="0" anchor="ctr"/>
            <a:lstStyle/>
            <a:p>
              <a:endParaRPr lang="en-US" dirty="0"/>
            </a:p>
          </p:txBody>
        </p:sp>
        <p:sp>
          <p:nvSpPr>
            <p:cNvPr id="119" name="Freeform 118">
              <a:extLst>
                <a:ext uri="{FF2B5EF4-FFF2-40B4-BE49-F238E27FC236}">
                  <a16:creationId xmlns:a16="http://schemas.microsoft.com/office/drawing/2014/main" id="{8C1A26C7-2603-0E4C-DF30-E5E9F298F047}"/>
                </a:ext>
              </a:extLst>
            </p:cNvPr>
            <p:cNvSpPr/>
            <p:nvPr/>
          </p:nvSpPr>
          <p:spPr>
            <a:xfrm>
              <a:off x="4577854" y="6286370"/>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12836" y="28705"/>
                    <a:pt x="0" y="15867"/>
                    <a:pt x="0" y="0"/>
                  </a:cubicBezTo>
                </a:path>
              </a:pathLst>
            </a:custGeom>
            <a:grpFill/>
            <a:ln w="12700" cap="rnd">
              <a:solidFill>
                <a:srgbClr val="404040"/>
              </a:solidFill>
              <a:prstDash val="solid"/>
              <a:round/>
            </a:ln>
          </p:spPr>
          <p:txBody>
            <a:bodyPr rtlCol="0" anchor="ctr"/>
            <a:lstStyle/>
            <a:p>
              <a:endParaRPr lang="en-US" dirty="0"/>
            </a:p>
          </p:txBody>
        </p:sp>
        <p:sp>
          <p:nvSpPr>
            <p:cNvPr id="120" name="Freeform 119">
              <a:extLst>
                <a:ext uri="{FF2B5EF4-FFF2-40B4-BE49-F238E27FC236}">
                  <a16:creationId xmlns:a16="http://schemas.microsoft.com/office/drawing/2014/main" id="{3A42F3A9-9F9F-1475-1ECF-A7CA78F47FE4}"/>
                </a:ext>
              </a:extLst>
            </p:cNvPr>
            <p:cNvSpPr/>
            <p:nvPr/>
          </p:nvSpPr>
          <p:spPr>
            <a:xfrm>
              <a:off x="4606555" y="6315075"/>
              <a:ext cx="215259" cy="1594"/>
            </a:xfrm>
            <a:custGeom>
              <a:avLst/>
              <a:gdLst>
                <a:gd name="connsiteX0" fmla="*/ 0 w 215259"/>
                <a:gd name="connsiteY0" fmla="*/ 0 h 1594"/>
                <a:gd name="connsiteX1" fmla="*/ 215260 w 215259"/>
                <a:gd name="connsiteY1" fmla="*/ 0 h 1594"/>
              </a:gdLst>
              <a:ahLst/>
              <a:cxnLst>
                <a:cxn ang="0">
                  <a:pos x="connsiteX0" y="connsiteY0"/>
                </a:cxn>
                <a:cxn ang="0">
                  <a:pos x="connsiteX1" y="connsiteY1"/>
                </a:cxn>
              </a:cxnLst>
              <a:rect l="l" t="t" r="r" b="b"/>
              <a:pathLst>
                <a:path w="215259" h="1594">
                  <a:moveTo>
                    <a:pt x="0" y="0"/>
                  </a:moveTo>
                  <a:lnTo>
                    <a:pt x="215260" y="0"/>
                  </a:lnTo>
                </a:path>
              </a:pathLst>
            </a:custGeom>
            <a:grpFill/>
            <a:ln w="12700" cap="rnd">
              <a:solidFill>
                <a:srgbClr val="404040"/>
              </a:solidFill>
              <a:prstDash val="solid"/>
              <a:round/>
            </a:ln>
          </p:spPr>
          <p:txBody>
            <a:bodyPr rtlCol="0" anchor="ctr"/>
            <a:lstStyle/>
            <a:p>
              <a:endParaRPr lang="en-US" dirty="0"/>
            </a:p>
          </p:txBody>
        </p:sp>
        <p:sp>
          <p:nvSpPr>
            <p:cNvPr id="121" name="Freeform 120">
              <a:extLst>
                <a:ext uri="{FF2B5EF4-FFF2-40B4-BE49-F238E27FC236}">
                  <a16:creationId xmlns:a16="http://schemas.microsoft.com/office/drawing/2014/main" id="{1DDDAF88-D0A4-3F31-AD08-0145AE43B2CC}"/>
                </a:ext>
              </a:extLst>
            </p:cNvPr>
            <p:cNvSpPr/>
            <p:nvPr/>
          </p:nvSpPr>
          <p:spPr>
            <a:xfrm>
              <a:off x="4635256" y="5970619"/>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122" name="Freeform 121">
              <a:extLst>
                <a:ext uri="{FF2B5EF4-FFF2-40B4-BE49-F238E27FC236}">
                  <a16:creationId xmlns:a16="http://schemas.microsoft.com/office/drawing/2014/main" id="{96395CA2-71AB-E586-1659-C1573B380383}"/>
                </a:ext>
              </a:extLst>
            </p:cNvPr>
            <p:cNvSpPr/>
            <p:nvPr/>
          </p:nvSpPr>
          <p:spPr>
            <a:xfrm>
              <a:off x="4979672" y="5970619"/>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5" y="0"/>
                    <a:pt x="0" y="0"/>
                  </a:cubicBezTo>
                </a:path>
              </a:pathLst>
            </a:custGeom>
            <a:grpFill/>
            <a:ln w="12700" cap="rnd">
              <a:solidFill>
                <a:srgbClr val="404040"/>
              </a:solidFill>
              <a:prstDash val="solid"/>
              <a:round/>
            </a:ln>
          </p:spPr>
          <p:txBody>
            <a:bodyPr rtlCol="0" anchor="ctr"/>
            <a:lstStyle/>
            <a:p>
              <a:endParaRPr lang="en-US" dirty="0"/>
            </a:p>
          </p:txBody>
        </p:sp>
        <p:sp>
          <p:nvSpPr>
            <p:cNvPr id="123" name="Freeform 122">
              <a:extLst>
                <a:ext uri="{FF2B5EF4-FFF2-40B4-BE49-F238E27FC236}">
                  <a16:creationId xmlns:a16="http://schemas.microsoft.com/office/drawing/2014/main" id="{353F4217-5F53-EE2C-DA06-3E53DF62456D}"/>
                </a:ext>
              </a:extLst>
            </p:cNvPr>
            <p:cNvSpPr/>
            <p:nvPr/>
          </p:nvSpPr>
          <p:spPr>
            <a:xfrm>
              <a:off x="4635256" y="6200256"/>
              <a:ext cx="28701" cy="28704"/>
            </a:xfrm>
            <a:custGeom>
              <a:avLst/>
              <a:gdLst>
                <a:gd name="connsiteX0" fmla="*/ 0 w 28701"/>
                <a:gd name="connsiteY0" fmla="*/ 0 h 28704"/>
                <a:gd name="connsiteX1" fmla="*/ 28701 w 28701"/>
                <a:gd name="connsiteY1" fmla="*/ 28705 h 28704"/>
              </a:gdLst>
              <a:ahLst/>
              <a:cxnLst>
                <a:cxn ang="0">
                  <a:pos x="connsiteX0" y="connsiteY0"/>
                </a:cxn>
                <a:cxn ang="0">
                  <a:pos x="connsiteX1" y="connsiteY1"/>
                </a:cxn>
              </a:cxnLst>
              <a:rect l="l" t="t" r="r" b="b"/>
              <a:pathLst>
                <a:path w="28701" h="28704">
                  <a:moveTo>
                    <a:pt x="0" y="0"/>
                  </a:moveTo>
                  <a:cubicBezTo>
                    <a:pt x="0" y="15867"/>
                    <a:pt x="12836" y="28705"/>
                    <a:pt x="28701" y="28705"/>
                  </a:cubicBezTo>
                </a:path>
              </a:pathLst>
            </a:custGeom>
            <a:grpFill/>
            <a:ln w="12700" cap="rnd">
              <a:solidFill>
                <a:srgbClr val="404040"/>
              </a:solidFill>
              <a:prstDash val="solid"/>
              <a:round/>
            </a:ln>
          </p:spPr>
          <p:txBody>
            <a:bodyPr rtlCol="0" anchor="ctr"/>
            <a:lstStyle/>
            <a:p>
              <a:endParaRPr lang="en-US" dirty="0"/>
            </a:p>
          </p:txBody>
        </p:sp>
        <p:sp>
          <p:nvSpPr>
            <p:cNvPr id="124" name="Freeform 123">
              <a:extLst>
                <a:ext uri="{FF2B5EF4-FFF2-40B4-BE49-F238E27FC236}">
                  <a16:creationId xmlns:a16="http://schemas.microsoft.com/office/drawing/2014/main" id="{DA87B3A8-F8AE-0CDC-0F9D-CA8A7A5B1095}"/>
                </a:ext>
              </a:extLst>
            </p:cNvPr>
            <p:cNvSpPr/>
            <p:nvPr/>
          </p:nvSpPr>
          <p:spPr>
            <a:xfrm>
              <a:off x="4979672" y="6200256"/>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28701" y="15867"/>
                    <a:pt x="15865" y="28705"/>
                    <a:pt x="0" y="28705"/>
                  </a:cubicBezTo>
                </a:path>
              </a:pathLst>
            </a:custGeom>
            <a:grpFill/>
            <a:ln w="12700" cap="rnd">
              <a:solidFill>
                <a:srgbClr val="404040"/>
              </a:solidFill>
              <a:prstDash val="solid"/>
              <a:round/>
            </a:ln>
          </p:spPr>
          <p:txBody>
            <a:bodyPr rtlCol="0" anchor="ctr"/>
            <a:lstStyle/>
            <a:p>
              <a:endParaRPr lang="en-US" dirty="0"/>
            </a:p>
          </p:txBody>
        </p:sp>
        <p:sp>
          <p:nvSpPr>
            <p:cNvPr id="125" name="Freeform 124">
              <a:extLst>
                <a:ext uri="{FF2B5EF4-FFF2-40B4-BE49-F238E27FC236}">
                  <a16:creationId xmlns:a16="http://schemas.microsoft.com/office/drawing/2014/main" id="{2C737477-A104-317D-8AD6-C2CF92ECA0B2}"/>
                </a:ext>
              </a:extLst>
            </p:cNvPr>
            <p:cNvSpPr/>
            <p:nvPr/>
          </p:nvSpPr>
          <p:spPr>
            <a:xfrm>
              <a:off x="4742886" y="6157199"/>
              <a:ext cx="71753" cy="71761"/>
            </a:xfrm>
            <a:custGeom>
              <a:avLst/>
              <a:gdLst>
                <a:gd name="connsiteX0" fmla="*/ 0 w 71753"/>
                <a:gd name="connsiteY0" fmla="*/ 0 h 71761"/>
                <a:gd name="connsiteX1" fmla="*/ 71753 w 71753"/>
                <a:gd name="connsiteY1" fmla="*/ 71762 h 71761"/>
              </a:gdLst>
              <a:ahLst/>
              <a:cxnLst>
                <a:cxn ang="0">
                  <a:pos x="connsiteX0" y="connsiteY0"/>
                </a:cxn>
                <a:cxn ang="0">
                  <a:pos x="connsiteX1" y="connsiteY1"/>
                </a:cxn>
              </a:cxnLst>
              <a:rect l="l" t="t" r="r" b="b"/>
              <a:pathLst>
                <a:path w="71753" h="71761">
                  <a:moveTo>
                    <a:pt x="0" y="0"/>
                  </a:moveTo>
                  <a:cubicBezTo>
                    <a:pt x="0" y="39661"/>
                    <a:pt x="32097" y="71762"/>
                    <a:pt x="71753" y="71762"/>
                  </a:cubicBezTo>
                </a:path>
              </a:pathLst>
            </a:custGeom>
            <a:grpFill/>
            <a:ln w="12700" cap="rnd">
              <a:solidFill>
                <a:srgbClr val="404040"/>
              </a:solidFill>
              <a:prstDash val="solid"/>
              <a:round/>
            </a:ln>
          </p:spPr>
          <p:txBody>
            <a:bodyPr rtlCol="0" anchor="ctr"/>
            <a:lstStyle/>
            <a:p>
              <a:endParaRPr lang="en-US" dirty="0"/>
            </a:p>
          </p:txBody>
        </p:sp>
        <p:sp>
          <p:nvSpPr>
            <p:cNvPr id="126" name="Freeform 125">
              <a:extLst>
                <a:ext uri="{FF2B5EF4-FFF2-40B4-BE49-F238E27FC236}">
                  <a16:creationId xmlns:a16="http://schemas.microsoft.com/office/drawing/2014/main" id="{957D89BF-B686-D849-6663-0FAD9183F02A}"/>
                </a:ext>
              </a:extLst>
            </p:cNvPr>
            <p:cNvSpPr/>
            <p:nvPr/>
          </p:nvSpPr>
          <p:spPr>
            <a:xfrm>
              <a:off x="4828990" y="6157199"/>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cubicBezTo>
                    <a:pt x="71753" y="39661"/>
                    <a:pt x="39656" y="71762"/>
                    <a:pt x="0" y="71762"/>
                  </a:cubicBezTo>
                </a:path>
              </a:pathLst>
            </a:custGeom>
            <a:grpFill/>
            <a:ln w="12700" cap="rnd">
              <a:solidFill>
                <a:srgbClr val="404040"/>
              </a:solidFill>
              <a:prstDash val="solid"/>
              <a:round/>
            </a:ln>
          </p:spPr>
          <p:txBody>
            <a:bodyPr rtlCol="0" anchor="ctr"/>
            <a:lstStyle/>
            <a:p>
              <a:endParaRPr lang="en-US" dirty="0"/>
            </a:p>
          </p:txBody>
        </p:sp>
        <p:sp>
          <p:nvSpPr>
            <p:cNvPr id="127" name="Freeform 126">
              <a:extLst>
                <a:ext uri="{FF2B5EF4-FFF2-40B4-BE49-F238E27FC236}">
                  <a16:creationId xmlns:a16="http://schemas.microsoft.com/office/drawing/2014/main" id="{C51C7239-117C-9F86-6DA2-2C0DF85AFD10}"/>
                </a:ext>
              </a:extLst>
            </p:cNvPr>
            <p:cNvSpPr/>
            <p:nvPr/>
          </p:nvSpPr>
          <p:spPr>
            <a:xfrm>
              <a:off x="4785938" y="6185904"/>
              <a:ext cx="35876" cy="43057"/>
            </a:xfrm>
            <a:custGeom>
              <a:avLst/>
              <a:gdLst>
                <a:gd name="connsiteX0" fmla="*/ 0 w 35876"/>
                <a:gd name="connsiteY0" fmla="*/ 0 h 43057"/>
                <a:gd name="connsiteX1" fmla="*/ 35877 w 35876"/>
                <a:gd name="connsiteY1" fmla="*/ 43057 h 43057"/>
              </a:gdLst>
              <a:ahLst/>
              <a:cxnLst>
                <a:cxn ang="0">
                  <a:pos x="connsiteX0" y="connsiteY0"/>
                </a:cxn>
                <a:cxn ang="0">
                  <a:pos x="connsiteX1" y="connsiteY1"/>
                </a:cxn>
              </a:cxnLst>
              <a:rect l="l" t="t" r="r" b="b"/>
              <a:pathLst>
                <a:path w="35876" h="43057">
                  <a:moveTo>
                    <a:pt x="0" y="0"/>
                  </a:moveTo>
                  <a:cubicBezTo>
                    <a:pt x="0" y="23793"/>
                    <a:pt x="14351" y="43057"/>
                    <a:pt x="35877" y="43057"/>
                  </a:cubicBezTo>
                </a:path>
              </a:pathLst>
            </a:custGeom>
            <a:grpFill/>
            <a:ln w="12700" cap="rnd">
              <a:solidFill>
                <a:srgbClr val="404040"/>
              </a:solidFill>
              <a:prstDash val="solid"/>
              <a:round/>
            </a:ln>
          </p:spPr>
          <p:txBody>
            <a:bodyPr rtlCol="0" anchor="ctr"/>
            <a:lstStyle/>
            <a:p>
              <a:endParaRPr lang="en-US" dirty="0"/>
            </a:p>
          </p:txBody>
        </p:sp>
        <p:sp>
          <p:nvSpPr>
            <p:cNvPr id="128" name="Freeform 127">
              <a:extLst>
                <a:ext uri="{FF2B5EF4-FFF2-40B4-BE49-F238E27FC236}">
                  <a16:creationId xmlns:a16="http://schemas.microsoft.com/office/drawing/2014/main" id="{C89A5729-514F-9B39-CAD3-51D62E56DB51}"/>
                </a:ext>
              </a:extLst>
            </p:cNvPr>
            <p:cNvSpPr/>
            <p:nvPr/>
          </p:nvSpPr>
          <p:spPr>
            <a:xfrm>
              <a:off x="4785938" y="6128495"/>
              <a:ext cx="57402" cy="57409"/>
            </a:xfrm>
            <a:custGeom>
              <a:avLst/>
              <a:gdLst>
                <a:gd name="connsiteX0" fmla="*/ 0 w 57402"/>
                <a:gd name="connsiteY0" fmla="*/ 57409 h 57409"/>
                <a:gd name="connsiteX1" fmla="*/ 57403 w 57402"/>
                <a:gd name="connsiteY1" fmla="*/ 0 h 57409"/>
              </a:gdLst>
              <a:ahLst/>
              <a:cxnLst>
                <a:cxn ang="0">
                  <a:pos x="connsiteX0" y="connsiteY0"/>
                </a:cxn>
                <a:cxn ang="0">
                  <a:pos x="connsiteX1" y="connsiteY1"/>
                </a:cxn>
              </a:cxnLst>
              <a:rect l="l" t="t" r="r" b="b"/>
              <a:pathLst>
                <a:path w="57402" h="57409">
                  <a:moveTo>
                    <a:pt x="0" y="57409"/>
                  </a:moveTo>
                  <a:cubicBezTo>
                    <a:pt x="0" y="25675"/>
                    <a:pt x="25672" y="0"/>
                    <a:pt x="57403" y="0"/>
                  </a:cubicBezTo>
                </a:path>
              </a:pathLst>
            </a:custGeom>
            <a:grpFill/>
            <a:ln w="12700" cap="rnd">
              <a:solidFill>
                <a:srgbClr val="404040"/>
              </a:solidFill>
              <a:prstDash val="solid"/>
              <a:round/>
            </a:ln>
          </p:spPr>
          <p:txBody>
            <a:bodyPr rtlCol="0" anchor="ctr"/>
            <a:lstStyle/>
            <a:p>
              <a:endParaRPr lang="en-US" dirty="0"/>
            </a:p>
          </p:txBody>
        </p:sp>
        <p:sp>
          <p:nvSpPr>
            <p:cNvPr id="129" name="Freeform 128">
              <a:extLst>
                <a:ext uri="{FF2B5EF4-FFF2-40B4-BE49-F238E27FC236}">
                  <a16:creationId xmlns:a16="http://schemas.microsoft.com/office/drawing/2014/main" id="{797F01A1-629D-BB60-FDC2-15D606C282B5}"/>
                </a:ext>
              </a:extLst>
            </p:cNvPr>
            <p:cNvSpPr/>
            <p:nvPr/>
          </p:nvSpPr>
          <p:spPr>
            <a:xfrm>
              <a:off x="4821814" y="6200256"/>
              <a:ext cx="35876" cy="28704"/>
            </a:xfrm>
            <a:custGeom>
              <a:avLst/>
              <a:gdLst>
                <a:gd name="connsiteX0" fmla="*/ 35877 w 35876"/>
                <a:gd name="connsiteY0" fmla="*/ 0 h 28704"/>
                <a:gd name="connsiteX1" fmla="*/ 0 w 35876"/>
                <a:gd name="connsiteY1" fmla="*/ 28705 h 28704"/>
              </a:gdLst>
              <a:ahLst/>
              <a:cxnLst>
                <a:cxn ang="0">
                  <a:pos x="connsiteX0" y="connsiteY0"/>
                </a:cxn>
                <a:cxn ang="0">
                  <a:pos x="connsiteX1" y="connsiteY1"/>
                </a:cxn>
              </a:cxnLst>
              <a:rect l="l" t="t" r="r" b="b"/>
              <a:pathLst>
                <a:path w="35876" h="28704">
                  <a:moveTo>
                    <a:pt x="35877" y="0"/>
                  </a:moveTo>
                  <a:cubicBezTo>
                    <a:pt x="35877" y="15867"/>
                    <a:pt x="21526" y="28705"/>
                    <a:pt x="0" y="28705"/>
                  </a:cubicBezTo>
                </a:path>
              </a:pathLst>
            </a:custGeom>
            <a:grpFill/>
            <a:ln w="12700" cap="rnd">
              <a:solidFill>
                <a:srgbClr val="404040"/>
              </a:solidFill>
              <a:prstDash val="solid"/>
              <a:round/>
            </a:ln>
          </p:spPr>
          <p:txBody>
            <a:bodyPr rtlCol="0" anchor="ctr"/>
            <a:lstStyle/>
            <a:p>
              <a:endParaRPr lang="en-US" dirty="0"/>
            </a:p>
          </p:txBody>
        </p:sp>
        <p:sp>
          <p:nvSpPr>
            <p:cNvPr id="130" name="Freeform 129">
              <a:extLst>
                <a:ext uri="{FF2B5EF4-FFF2-40B4-BE49-F238E27FC236}">
                  <a16:creationId xmlns:a16="http://schemas.microsoft.com/office/drawing/2014/main" id="{8E7EA76C-BC07-9E64-6209-CCEFFF6D25CC}"/>
                </a:ext>
              </a:extLst>
            </p:cNvPr>
            <p:cNvSpPr/>
            <p:nvPr/>
          </p:nvSpPr>
          <p:spPr>
            <a:xfrm>
              <a:off x="4839322" y="6128495"/>
              <a:ext cx="18368" cy="71761"/>
            </a:xfrm>
            <a:custGeom>
              <a:avLst/>
              <a:gdLst>
                <a:gd name="connsiteX0" fmla="*/ 4018 w 18368"/>
                <a:gd name="connsiteY0" fmla="*/ 0 h 71761"/>
                <a:gd name="connsiteX1" fmla="*/ 18369 w 18368"/>
                <a:gd name="connsiteY1" fmla="*/ 71762 h 71761"/>
              </a:gdLst>
              <a:ahLst/>
              <a:cxnLst>
                <a:cxn ang="0">
                  <a:pos x="connsiteX0" y="connsiteY0"/>
                </a:cxn>
                <a:cxn ang="0">
                  <a:pos x="connsiteX1" y="connsiteY1"/>
                </a:cxn>
              </a:cxnLst>
              <a:rect l="l" t="t" r="r" b="b"/>
              <a:pathLst>
                <a:path w="18368" h="71761">
                  <a:moveTo>
                    <a:pt x="4018" y="0"/>
                  </a:moveTo>
                  <a:cubicBezTo>
                    <a:pt x="-10332" y="43057"/>
                    <a:pt x="18369" y="43057"/>
                    <a:pt x="18369" y="71762"/>
                  </a:cubicBezTo>
                </a:path>
              </a:pathLst>
            </a:custGeom>
            <a:grpFill/>
            <a:ln w="12700" cap="rnd">
              <a:solidFill>
                <a:srgbClr val="404040"/>
              </a:solidFill>
              <a:prstDash val="solid"/>
              <a:round/>
            </a:ln>
          </p:spPr>
          <p:txBody>
            <a:bodyPr rtlCol="0" anchor="ctr"/>
            <a:lstStyle/>
            <a:p>
              <a:endParaRPr lang="en-US" dirty="0"/>
            </a:p>
          </p:txBody>
        </p:sp>
        <p:sp>
          <p:nvSpPr>
            <p:cNvPr id="131" name="Freeform 130">
              <a:extLst>
                <a:ext uri="{FF2B5EF4-FFF2-40B4-BE49-F238E27FC236}">
                  <a16:creationId xmlns:a16="http://schemas.microsoft.com/office/drawing/2014/main" id="{DE4C3829-2DC7-541C-6B55-B29920CC9FCA}"/>
                </a:ext>
              </a:extLst>
            </p:cNvPr>
            <p:cNvSpPr/>
            <p:nvPr/>
          </p:nvSpPr>
          <p:spPr>
            <a:xfrm>
              <a:off x="4785938" y="6228961"/>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2700" cap="rnd">
              <a:solidFill>
                <a:srgbClr val="404040"/>
              </a:solidFill>
              <a:prstDash val="solid"/>
              <a:round/>
            </a:ln>
          </p:spPr>
          <p:txBody>
            <a:bodyPr rtlCol="0" anchor="ctr"/>
            <a:lstStyle/>
            <a:p>
              <a:endParaRPr lang="en-US" dirty="0"/>
            </a:p>
          </p:txBody>
        </p:sp>
        <p:sp>
          <p:nvSpPr>
            <p:cNvPr id="132" name="Freeform 131">
              <a:extLst>
                <a:ext uri="{FF2B5EF4-FFF2-40B4-BE49-F238E27FC236}">
                  <a16:creationId xmlns:a16="http://schemas.microsoft.com/office/drawing/2014/main" id="{F9A9F452-8E0F-3A14-F007-767F64CB123A}"/>
                </a:ext>
              </a:extLst>
            </p:cNvPr>
            <p:cNvSpPr/>
            <p:nvPr/>
          </p:nvSpPr>
          <p:spPr>
            <a:xfrm>
              <a:off x="4742886" y="6013676"/>
              <a:ext cx="49828" cy="143523"/>
            </a:xfrm>
            <a:custGeom>
              <a:avLst/>
              <a:gdLst>
                <a:gd name="connsiteX0" fmla="*/ 0 w 49828"/>
                <a:gd name="connsiteY0" fmla="*/ 143524 h 143523"/>
                <a:gd name="connsiteX1" fmla="*/ 43052 w 49828"/>
                <a:gd name="connsiteY1" fmla="*/ 0 h 143523"/>
              </a:gdLst>
              <a:ahLst/>
              <a:cxnLst>
                <a:cxn ang="0">
                  <a:pos x="connsiteX0" y="connsiteY0"/>
                </a:cxn>
                <a:cxn ang="0">
                  <a:pos x="connsiteX1" y="connsiteY1"/>
                </a:cxn>
              </a:cxnLst>
              <a:rect l="l" t="t" r="r" b="b"/>
              <a:pathLst>
                <a:path w="49828" h="143523">
                  <a:moveTo>
                    <a:pt x="0" y="143524"/>
                  </a:moveTo>
                  <a:cubicBezTo>
                    <a:pt x="0" y="86114"/>
                    <a:pt x="71753" y="71762"/>
                    <a:pt x="43052" y="0"/>
                  </a:cubicBezTo>
                </a:path>
              </a:pathLst>
            </a:custGeom>
            <a:grpFill/>
            <a:ln w="12700" cap="rnd">
              <a:solidFill>
                <a:srgbClr val="404040"/>
              </a:solidFill>
              <a:prstDash val="solid"/>
              <a:round/>
            </a:ln>
          </p:spPr>
          <p:txBody>
            <a:bodyPr rtlCol="0" anchor="ctr"/>
            <a:lstStyle/>
            <a:p>
              <a:endParaRPr lang="en-US" dirty="0"/>
            </a:p>
          </p:txBody>
        </p:sp>
        <p:sp>
          <p:nvSpPr>
            <p:cNvPr id="133" name="Freeform 132">
              <a:extLst>
                <a:ext uri="{FF2B5EF4-FFF2-40B4-BE49-F238E27FC236}">
                  <a16:creationId xmlns:a16="http://schemas.microsoft.com/office/drawing/2014/main" id="{1698BE30-936A-27B8-5C81-B633976E89B1}"/>
                </a:ext>
              </a:extLst>
            </p:cNvPr>
            <p:cNvSpPr/>
            <p:nvPr/>
          </p:nvSpPr>
          <p:spPr>
            <a:xfrm>
              <a:off x="4785938" y="6013676"/>
              <a:ext cx="57402" cy="86114"/>
            </a:xfrm>
            <a:custGeom>
              <a:avLst/>
              <a:gdLst>
                <a:gd name="connsiteX0" fmla="*/ 57403 w 57402"/>
                <a:gd name="connsiteY0" fmla="*/ 86114 h 86114"/>
                <a:gd name="connsiteX1" fmla="*/ 0 w 57402"/>
                <a:gd name="connsiteY1" fmla="*/ 0 h 86114"/>
              </a:gdLst>
              <a:ahLst/>
              <a:cxnLst>
                <a:cxn ang="0">
                  <a:pos x="connsiteX0" y="connsiteY0"/>
                </a:cxn>
                <a:cxn ang="0">
                  <a:pos x="connsiteX1" y="connsiteY1"/>
                </a:cxn>
              </a:cxnLst>
              <a:rect l="l" t="t" r="r" b="b"/>
              <a:pathLst>
                <a:path w="57402" h="86114">
                  <a:moveTo>
                    <a:pt x="57403" y="86114"/>
                  </a:moveTo>
                  <a:cubicBezTo>
                    <a:pt x="57403" y="38512"/>
                    <a:pt x="31731" y="0"/>
                    <a:pt x="0" y="0"/>
                  </a:cubicBezTo>
                </a:path>
              </a:pathLst>
            </a:custGeom>
            <a:grpFill/>
            <a:ln w="12700" cap="rnd">
              <a:solidFill>
                <a:srgbClr val="404040"/>
              </a:solidFill>
              <a:prstDash val="solid"/>
              <a:round/>
            </a:ln>
          </p:spPr>
          <p:txBody>
            <a:bodyPr rtlCol="0" anchor="ctr"/>
            <a:lstStyle/>
            <a:p>
              <a:endParaRPr lang="en-US" dirty="0"/>
            </a:p>
          </p:txBody>
        </p:sp>
        <p:sp>
          <p:nvSpPr>
            <p:cNvPr id="134" name="Freeform 133">
              <a:extLst>
                <a:ext uri="{FF2B5EF4-FFF2-40B4-BE49-F238E27FC236}">
                  <a16:creationId xmlns:a16="http://schemas.microsoft.com/office/drawing/2014/main" id="{64541EDD-90B7-48B0-AAF6-ADDAFF0A09F6}"/>
                </a:ext>
              </a:extLst>
            </p:cNvPr>
            <p:cNvSpPr/>
            <p:nvPr/>
          </p:nvSpPr>
          <p:spPr>
            <a:xfrm>
              <a:off x="4872042" y="6071085"/>
              <a:ext cx="28701" cy="86114"/>
            </a:xfrm>
            <a:custGeom>
              <a:avLst/>
              <a:gdLst>
                <a:gd name="connsiteX0" fmla="*/ 28701 w 28701"/>
                <a:gd name="connsiteY0" fmla="*/ 86114 h 86114"/>
                <a:gd name="connsiteX1" fmla="*/ 0 w 28701"/>
                <a:gd name="connsiteY1" fmla="*/ 0 h 86114"/>
              </a:gdLst>
              <a:ahLst/>
              <a:cxnLst>
                <a:cxn ang="0">
                  <a:pos x="connsiteX0" y="connsiteY0"/>
                </a:cxn>
                <a:cxn ang="0">
                  <a:pos x="connsiteX1" y="connsiteY1"/>
                </a:cxn>
              </a:cxnLst>
              <a:rect l="l" t="t" r="r" b="b"/>
              <a:pathLst>
                <a:path w="28701" h="86114">
                  <a:moveTo>
                    <a:pt x="28701" y="86114"/>
                  </a:moveTo>
                  <a:cubicBezTo>
                    <a:pt x="28701" y="43057"/>
                    <a:pt x="0" y="43057"/>
                    <a:pt x="0" y="0"/>
                  </a:cubicBezTo>
                </a:path>
              </a:pathLst>
            </a:custGeom>
            <a:grpFill/>
            <a:ln w="12700" cap="rnd">
              <a:solidFill>
                <a:srgbClr val="404040"/>
              </a:solidFill>
              <a:prstDash val="solid"/>
              <a:round/>
            </a:ln>
          </p:spPr>
          <p:txBody>
            <a:bodyPr rtlCol="0" anchor="ctr"/>
            <a:lstStyle/>
            <a:p>
              <a:endParaRPr lang="en-US" dirty="0"/>
            </a:p>
          </p:txBody>
        </p:sp>
        <p:sp>
          <p:nvSpPr>
            <p:cNvPr id="135" name="Freeform 134">
              <a:extLst>
                <a:ext uri="{FF2B5EF4-FFF2-40B4-BE49-F238E27FC236}">
                  <a16:creationId xmlns:a16="http://schemas.microsoft.com/office/drawing/2014/main" id="{DB498A91-7880-04FD-ECEC-51FAB8BB6511}"/>
                </a:ext>
              </a:extLst>
            </p:cNvPr>
            <p:cNvSpPr/>
            <p:nvPr/>
          </p:nvSpPr>
          <p:spPr>
            <a:xfrm>
              <a:off x="4843340" y="6071085"/>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14351" y="0"/>
                    <a:pt x="14351" y="28705"/>
                    <a:pt x="0" y="28705"/>
                  </a:cubicBezTo>
                </a:path>
              </a:pathLst>
            </a:custGeom>
            <a:grpFill/>
            <a:ln w="12700" cap="rnd">
              <a:solidFill>
                <a:srgbClr val="404040"/>
              </a:solidFill>
              <a:prstDash val="solid"/>
              <a:round/>
            </a:ln>
          </p:spPr>
          <p:txBody>
            <a:bodyPr rtlCol="0" anchor="ctr"/>
            <a:lstStyle/>
            <a:p>
              <a:endParaRPr lang="en-US" dirty="0"/>
            </a:p>
          </p:txBody>
        </p:sp>
        <p:sp>
          <p:nvSpPr>
            <p:cNvPr id="136" name="Freeform 135">
              <a:extLst>
                <a:ext uri="{FF2B5EF4-FFF2-40B4-BE49-F238E27FC236}">
                  <a16:creationId xmlns:a16="http://schemas.microsoft.com/office/drawing/2014/main" id="{490BD62E-6213-FC57-99ED-2DCD08627469}"/>
                </a:ext>
              </a:extLst>
            </p:cNvPr>
            <p:cNvSpPr/>
            <p:nvPr/>
          </p:nvSpPr>
          <p:spPr>
            <a:xfrm>
              <a:off x="4577854" y="6171552"/>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137" name="Freeform 136">
              <a:extLst>
                <a:ext uri="{FF2B5EF4-FFF2-40B4-BE49-F238E27FC236}">
                  <a16:creationId xmlns:a16="http://schemas.microsoft.com/office/drawing/2014/main" id="{C0D7796E-5B00-E07F-D053-61EF9896F7C8}"/>
                </a:ext>
              </a:extLst>
            </p:cNvPr>
            <p:cNvSpPr/>
            <p:nvPr/>
          </p:nvSpPr>
          <p:spPr>
            <a:xfrm>
              <a:off x="4606555" y="6171552"/>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grpSp>
    </p:spTree>
    <p:extLst>
      <p:ext uri="{BB962C8B-B14F-4D97-AF65-F5344CB8AC3E}">
        <p14:creationId xmlns:p14="http://schemas.microsoft.com/office/powerpoint/2010/main" val="3296994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794D9-215B-69EB-5B6F-C197FD5736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9FDC06-5E0D-6E68-7F99-A848346C50C4}"/>
              </a:ext>
            </a:extLst>
          </p:cNvPr>
          <p:cNvSpPr txBox="1">
            <a:spLocks/>
          </p:cNvSpPr>
          <p:nvPr/>
        </p:nvSpPr>
        <p:spPr>
          <a:xfrm>
            <a:off x="591609" y="2301213"/>
            <a:ext cx="6389643" cy="129258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New buildings must be zero-emission by 2030, and fossil-fuel-boiler subsidies are being phased out. The </a:t>
            </a:r>
            <a:r>
              <a:rPr lang="en-GB" sz="1100" b="0" i="1" dirty="0">
                <a:solidFill>
                  <a:srgbClr val="404040"/>
                </a:solidFill>
              </a:rPr>
              <a:t>Renovation Wave</a:t>
            </a:r>
            <a:r>
              <a:rPr lang="en-GB" sz="1100" b="0" dirty="0">
                <a:solidFill>
                  <a:srgbClr val="404040"/>
                </a:solidFill>
              </a:rPr>
              <a:t> could cut household energy consumption by up to 60 % (</a:t>
            </a:r>
            <a:r>
              <a:rPr lang="en-GB" sz="1100" b="0" u="sng" dirty="0">
                <a:solidFill>
                  <a:srgbClr val="404040"/>
                </a:solidFill>
                <a:hlinkClick r:id="rId2">
                  <a:extLst>
                    <a:ext uri="{A12FA001-AC4F-418D-AE19-62706E023703}">
                      <ahyp:hlinkClr xmlns:ahyp="http://schemas.microsoft.com/office/drawing/2018/hyperlinkcolor" val="tx"/>
                    </a:ext>
                  </a:extLst>
                </a:hlinkClick>
              </a:rPr>
              <a:t>Ecoltd Group</a:t>
            </a:r>
            <a:r>
              <a:rPr lang="en-GB" sz="1100" b="0" dirty="0">
                <a:solidFill>
                  <a:srgbClr val="404040"/>
                </a:solidFill>
              </a:rPr>
              <a:t>, 2023), provided financing and tenant protections accompany upgrades.</a:t>
            </a:r>
            <a:r>
              <a:rPr lang="en-IE" sz="1100" b="0" dirty="0">
                <a:solidFill>
                  <a:srgbClr val="404040"/>
                </a:solidFill>
              </a:rPr>
              <a:t> </a:t>
            </a:r>
            <a:r>
              <a:rPr lang="en-GB" sz="1100" b="0" dirty="0">
                <a:solidFill>
                  <a:srgbClr val="404040"/>
                </a:solidFill>
              </a:rPr>
              <a:t>The </a:t>
            </a:r>
            <a:r>
              <a:rPr lang="en-GB" sz="1100" b="0" i="1" dirty="0">
                <a:solidFill>
                  <a:srgbClr val="404040"/>
                </a:solidFill>
              </a:rPr>
              <a:t>EED</a:t>
            </a:r>
            <a:r>
              <a:rPr lang="en-GB" sz="1100" b="0" dirty="0">
                <a:solidFill>
                  <a:srgbClr val="404040"/>
                </a:solidFill>
              </a:rPr>
              <a:t> and </a:t>
            </a:r>
            <a:r>
              <a:rPr lang="en-GB" sz="1100" b="0" i="1" dirty="0">
                <a:solidFill>
                  <a:srgbClr val="404040"/>
                </a:solidFill>
              </a:rPr>
              <a:t>RED III</a:t>
            </a:r>
            <a:r>
              <a:rPr lang="en-GB" sz="1100" b="0" dirty="0">
                <a:solidFill>
                  <a:srgbClr val="404040"/>
                </a:solidFill>
              </a:rPr>
              <a:t> further accelerate action: annual savings targets of 0.8 % to 2030, mandatory municipal heating plans, and renewable-heat-share requirements. However, current trajectories suggest that, without intensified measures, the EU will reach only 32.5 % renewable share in heating and cooling by 2030—well below the 43 % needed for climate alignment (</a:t>
            </a:r>
            <a:r>
              <a:rPr lang="en-GB" sz="1100" b="0" u="sng" dirty="0">
                <a:solidFill>
                  <a:srgbClr val="404040"/>
                </a:solidFill>
                <a:hlinkClick r:id="rId3">
                  <a:extLst>
                    <a:ext uri="{A12FA001-AC4F-418D-AE19-62706E023703}">
                      <ahyp:hlinkClr xmlns:ahyp="http://schemas.microsoft.com/office/drawing/2018/hyperlinkcolor" val="tx"/>
                    </a:ext>
                  </a:extLst>
                </a:hlinkClick>
              </a:rPr>
              <a:t>Rosenow et al</a:t>
            </a:r>
            <a:r>
              <a:rPr lang="en-GB" sz="1100" b="0" dirty="0">
                <a:solidFill>
                  <a:srgbClr val="404040"/>
                </a:solidFill>
              </a:rPr>
              <a:t>., 2025). Outside Europe, leading economies reinforce similar trends. China aims to eliminate direct coal heating by 2040 with electricity providing 75 % of heat supply (</a:t>
            </a:r>
            <a:r>
              <a:rPr lang="en-GB" sz="1100" b="0" u="sng" dirty="0">
                <a:solidFill>
                  <a:srgbClr val="404040"/>
                </a:solidFill>
                <a:hlinkClick r:id="rId4">
                  <a:extLst>
                    <a:ext uri="{A12FA001-AC4F-418D-AE19-62706E023703}">
                      <ahyp:hlinkClr xmlns:ahyp="http://schemas.microsoft.com/office/drawing/2018/hyperlinkcolor" val="tx"/>
                    </a:ext>
                  </a:extLst>
                </a:hlinkClick>
              </a:rPr>
              <a:t>IEA</a:t>
            </a:r>
            <a:r>
              <a:rPr lang="en-GB" sz="1100" b="0" dirty="0">
                <a:solidFill>
                  <a:srgbClr val="404040"/>
                </a:solidFill>
              </a:rPr>
              <a:t>, 2024). In the United States, federal tax incentives and state programmes are accelerating heat-pump uptake, though cost and workforce challenges persist (</a:t>
            </a:r>
            <a:r>
              <a:rPr lang="en-GB" sz="1100" b="0" u="sng" dirty="0">
                <a:solidFill>
                  <a:srgbClr val="404040"/>
                </a:solidFill>
                <a:hlinkClick r:id="rId5">
                  <a:extLst>
                    <a:ext uri="{A12FA001-AC4F-418D-AE19-62706E023703}">
                      <ahyp:hlinkClr xmlns:ahyp="http://schemas.microsoft.com/office/drawing/2018/hyperlinkcolor" val="tx"/>
                    </a:ext>
                  </a:extLst>
                </a:hlinkClick>
              </a:rPr>
              <a:t>IRS</a:t>
            </a:r>
            <a:r>
              <a:rPr lang="en-GB" sz="1100" b="0" dirty="0">
                <a:solidFill>
                  <a:srgbClr val="404040"/>
                </a:solidFill>
              </a:rPr>
              <a:t>, 2025; </a:t>
            </a:r>
            <a:r>
              <a:rPr lang="en-GB" sz="1100" b="0" u="sng" dirty="0">
                <a:solidFill>
                  <a:srgbClr val="404040"/>
                </a:solidFill>
                <a:hlinkClick r:id="rId6">
                  <a:extLst>
                    <a:ext uri="{A12FA001-AC4F-418D-AE19-62706E023703}">
                      <ahyp:hlinkClr xmlns:ahyp="http://schemas.microsoft.com/office/drawing/2018/hyperlinkcolor" val="tx"/>
                    </a:ext>
                  </a:extLst>
                </a:hlinkClick>
              </a:rPr>
              <a:t>St. John</a:t>
            </a:r>
            <a:r>
              <a:rPr lang="en-GB" sz="1100" b="0" dirty="0">
                <a:solidFill>
                  <a:srgbClr val="404040"/>
                </a:solidFill>
              </a:rPr>
              <a:t>, 2024). The UK’s pivot toward electrification and district heating mirrors continental strategies (</a:t>
            </a:r>
            <a:r>
              <a:rPr lang="en-GB" sz="1100" b="0" u="sng" dirty="0">
                <a:solidFill>
                  <a:srgbClr val="404040"/>
                </a:solidFill>
                <a:hlinkClick r:id="rId7">
                  <a:extLst>
                    <a:ext uri="{A12FA001-AC4F-418D-AE19-62706E023703}">
                      <ahyp:hlinkClr xmlns:ahyp="http://schemas.microsoft.com/office/drawing/2018/hyperlinkcolor" val="tx"/>
                    </a:ext>
                  </a:extLst>
                </a:hlinkClick>
              </a:rPr>
              <a:t>Belderbos</a:t>
            </a:r>
            <a:r>
              <a:rPr lang="en-GB" sz="1100" b="0" dirty="0">
                <a:solidFill>
                  <a:srgbClr val="404040"/>
                </a:solidFill>
              </a:rPr>
              <a:t>, 2024).</a:t>
            </a:r>
            <a:endParaRPr lang="en-IE" sz="1100" b="0" dirty="0">
              <a:solidFill>
                <a:srgbClr val="404040"/>
              </a:solidFill>
            </a:endParaRPr>
          </a:p>
        </p:txBody>
      </p:sp>
      <p:sp>
        <p:nvSpPr>
          <p:cNvPr id="3" name="Text Placeholder 29">
            <a:extLst>
              <a:ext uri="{FF2B5EF4-FFF2-40B4-BE49-F238E27FC236}">
                <a16:creationId xmlns:a16="http://schemas.microsoft.com/office/drawing/2014/main" id="{5CF726F2-E159-30C1-2859-5084A3053D52}"/>
              </a:ext>
            </a:extLst>
          </p:cNvPr>
          <p:cNvSpPr txBox="1">
            <a:spLocks/>
          </p:cNvSpPr>
          <p:nvPr/>
        </p:nvSpPr>
        <p:spPr>
          <a:xfrm>
            <a:off x="591610" y="983717"/>
            <a:ext cx="602444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Energy poverty mitigation, building renovation, and social equity are intertwined with technology deployment. The </a:t>
            </a:r>
            <a:r>
              <a:rPr lang="en-GB" sz="1600" b="1" i="1" dirty="0">
                <a:solidFill>
                  <a:srgbClr val="404040"/>
                </a:solidFill>
              </a:rPr>
              <a:t>EPBD</a:t>
            </a:r>
            <a:r>
              <a:rPr lang="en-GB" sz="1600" b="1" dirty="0">
                <a:solidFill>
                  <a:srgbClr val="404040"/>
                </a:solidFill>
              </a:rPr>
              <a:t> mandates minimum energy-performance standards and requires Member States to prepare national renovation plans targeting worst-performing buildings first (</a:t>
            </a:r>
            <a:r>
              <a:rPr lang="en-GB" sz="1600" b="1" u="sng" dirty="0">
                <a:solidFill>
                  <a:srgbClr val="404040"/>
                </a:solidFill>
                <a:hlinkClick r:id="rId8">
                  <a:extLst>
                    <a:ext uri="{A12FA001-AC4F-418D-AE19-62706E023703}">
                      <ahyp:hlinkClr xmlns:ahyp="http://schemas.microsoft.com/office/drawing/2018/hyperlinkcolor" val="tx"/>
                    </a:ext>
                  </a:extLst>
                </a:hlinkClick>
              </a:rPr>
              <a:t>Fernandes et al</a:t>
            </a:r>
            <a:r>
              <a:rPr lang="en-GB" sz="1600" b="1" dirty="0">
                <a:solidFill>
                  <a:srgbClr val="404040"/>
                </a:solidFill>
              </a:rPr>
              <a:t>., 2025).</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18163FF3-C256-6AF2-881D-4E2D64024314}"/>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D55FA7E-3E39-9BBC-26BF-FF7554DE47BF}"/>
              </a:ext>
            </a:extLst>
          </p:cNvPr>
          <p:cNvSpPr txBox="1"/>
          <p:nvPr/>
        </p:nvSpPr>
        <p:spPr>
          <a:xfrm>
            <a:off x="1394851" y="489480"/>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Socio-economic and policy interactions</a:t>
            </a:r>
          </a:p>
        </p:txBody>
      </p:sp>
      <p:grpSp>
        <p:nvGrpSpPr>
          <p:cNvPr id="6" name="Group 5">
            <a:extLst>
              <a:ext uri="{FF2B5EF4-FFF2-40B4-BE49-F238E27FC236}">
                <a16:creationId xmlns:a16="http://schemas.microsoft.com/office/drawing/2014/main" id="{DD7ABA6E-10C9-D5EF-7271-5D3B45EE7E95}"/>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C835458A-5778-2AFD-5600-2BA78E45A41F}"/>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E69140B3-2F8B-7804-49CE-143B8D069BFF}"/>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2.1.4</a:t>
              </a:r>
            </a:p>
          </p:txBody>
        </p:sp>
      </p:grpSp>
      <p:cxnSp>
        <p:nvCxnSpPr>
          <p:cNvPr id="22" name="Straight Connector 21">
            <a:extLst>
              <a:ext uri="{FF2B5EF4-FFF2-40B4-BE49-F238E27FC236}">
                <a16:creationId xmlns:a16="http://schemas.microsoft.com/office/drawing/2014/main" id="{AA9C4F8D-B73C-1081-01A1-75FA9836A372}"/>
              </a:ext>
            </a:extLst>
          </p:cNvPr>
          <p:cNvCxnSpPr>
            <a:cxnSpLocks/>
          </p:cNvCxnSpPr>
          <p:nvPr/>
        </p:nvCxnSpPr>
        <p:spPr>
          <a:xfrm flipH="1">
            <a:off x="897423" y="5345906"/>
            <a:ext cx="9210" cy="464525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489C5474-D503-0A3A-9EF0-6471D99B95BE}"/>
              </a:ext>
            </a:extLst>
          </p:cNvPr>
          <p:cNvSpPr/>
          <p:nvPr/>
        </p:nvSpPr>
        <p:spPr>
          <a:xfrm rot="10800000">
            <a:off x="803629" y="562443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5C333416-9FFF-8785-7A59-C44FDAEB248D}"/>
              </a:ext>
            </a:extLst>
          </p:cNvPr>
          <p:cNvSpPr txBox="1"/>
          <p:nvPr/>
        </p:nvSpPr>
        <p:spPr>
          <a:xfrm>
            <a:off x="591609" y="5083754"/>
            <a:ext cx="5244631" cy="579646"/>
          </a:xfrm>
          <a:prstGeom prst="rect">
            <a:avLst/>
          </a:prstGeom>
          <a:noFill/>
        </p:spPr>
        <p:txBody>
          <a:bodyPr wrap="square" rtlCol="0" anchor="t">
            <a:spAutoFit/>
          </a:bodyPr>
          <a:lstStyle/>
          <a:p>
            <a:pPr marL="6350">
              <a:lnSpc>
                <a:spcPts val="1900"/>
              </a:lnSpc>
              <a:tabLst>
                <a:tab pos="611188" algn="l"/>
              </a:tabLst>
            </a:pPr>
            <a:r>
              <a:rPr lang="en-US" sz="1600" dirty="0">
                <a:solidFill>
                  <a:srgbClr val="404040"/>
                </a:solidFill>
                <a:latin typeface="Calibri" panose="020F0502020204030204" pitchFamily="34" charset="0"/>
                <a:cs typeface="Calibri" panose="020F0502020204030204" pitchFamily="34" charset="0"/>
              </a:rPr>
              <a:t> Major constraints to decarbonising heating include:</a:t>
            </a:r>
          </a:p>
          <a:p>
            <a:pPr marL="6350">
              <a:lnSpc>
                <a:spcPts val="19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930C0FDF-5CEF-9200-81CB-C3B31967A393}"/>
              </a:ext>
            </a:extLst>
          </p:cNvPr>
          <p:cNvSpPr txBox="1"/>
          <p:nvPr/>
        </p:nvSpPr>
        <p:spPr>
          <a:xfrm>
            <a:off x="1274882" y="5959701"/>
            <a:ext cx="5622486" cy="4521751"/>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High capital costs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Heat pumps, geothermal drilling, district networks, and TES require significant upfront investment despite lower lifetime costs. Recent inflation and volatile energy prices dampened consumer confidence, leading to a 21 % drop in European heat-pump sales in 2024 (</a:t>
            </a:r>
            <a:r>
              <a:rPr lang="en-GB" sz="1100" u="sng" dirty="0">
                <a:solidFill>
                  <a:srgbClr val="404040"/>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IEA Global Energy Review</a:t>
            </a:r>
            <a:r>
              <a:rPr lang="en-GB"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Grid and infrastructure limitations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GB" sz="1100" dirty="0">
                <a:solidFill>
                  <a:srgbClr val="404040"/>
                </a:solidFill>
                <a:latin typeface="Calibri" panose="020F0502020204030204" pitchFamily="34" charset="0"/>
                <a:cs typeface="Calibri" panose="020F0502020204030204" pitchFamily="34" charset="0"/>
              </a:rPr>
              <a:t>Large-scale electrification increases electricity demand and necessitates grid reinforcement, demand response, and distributed-generation integration. Existing high-temperature district networks impede renewable integration and need temperature-reduction strategies.</a:t>
            </a: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Regulatory gaps </a:t>
            </a:r>
          </a:p>
          <a:p>
            <a:pPr lvl="0"/>
            <a:endParaRPr lang="en-IE" sz="600" b="1" dirty="0">
              <a:solidFill>
                <a:srgbClr val="ED4D24"/>
              </a:solidFill>
              <a:latin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Fragmented permitting and lack of legal frameworks hinder waste-heat projects and geothermal deployment (</a:t>
            </a:r>
            <a:r>
              <a:rPr lang="en-GB" sz="1100" u="sng" dirty="0">
                <a:solidFill>
                  <a:srgbClr val="404040"/>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Zirne &amp; Pakere</a:t>
            </a:r>
            <a:r>
              <a:rPr lang="en-GB" sz="1100" dirty="0">
                <a:solidFill>
                  <a:srgbClr val="404040"/>
                </a:solidFill>
                <a:latin typeface="Calibri" panose="020F0502020204030204" pitchFamily="34" charset="0"/>
                <a:cs typeface="Calibri" panose="020F0502020204030204" pitchFamily="34" charset="0"/>
              </a:rPr>
              <a:t>, 2024).</a:t>
            </a:r>
          </a:p>
          <a:p>
            <a:pPr>
              <a:lnSpc>
                <a:spcPts val="1240"/>
              </a:lnSpc>
            </a:pPr>
            <a:endParaRPr lang="en-IE" sz="1150" b="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Labour shortages and supply-chains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GB" sz="1100" dirty="0">
                <a:solidFill>
                  <a:srgbClr val="404040"/>
                </a:solidFill>
                <a:latin typeface="Calibri" panose="020F0502020204030204" pitchFamily="34" charset="0"/>
                <a:cs typeface="Calibri" panose="020F0502020204030204" pitchFamily="34" charset="0"/>
              </a:rPr>
              <a:t>Technician deficits and limited manufacturing capacity constrain rollout (</a:t>
            </a:r>
            <a:r>
              <a:rPr lang="en-GB" sz="1100" u="sng" dirty="0">
                <a:solidFill>
                  <a:srgbClr val="404040"/>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Kaspar</a:t>
            </a:r>
            <a:r>
              <a:rPr lang="en-GB" sz="1100" dirty="0">
                <a:solidFill>
                  <a:srgbClr val="404040"/>
                </a:solidFill>
                <a:latin typeface="Calibri" panose="020F0502020204030204" pitchFamily="34" charset="0"/>
                <a:cs typeface="Calibri" panose="020F0502020204030204" pitchFamily="34" charset="0"/>
              </a:rPr>
              <a:t>, 2025).</a:t>
            </a:r>
          </a:p>
          <a:p>
            <a:pPr>
              <a:lnSpc>
                <a:spcPts val="1120"/>
              </a:lnSpc>
            </a:pPr>
            <a:endParaRPr lang="en-GB"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Public acceptance and awareness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Unfamiliarity with new technologies and privacy concerns about smart systems can slow adoption.</a:t>
            </a:r>
            <a:endParaRPr lang="en-IE" sz="1100" dirty="0">
              <a:solidFill>
                <a:srgbClr val="404040"/>
              </a:solidFill>
              <a:latin typeface="Calibri" panose="020F0502020204030204" pitchFamily="34" charset="0"/>
              <a:cs typeface="Calibri" panose="020F0502020204030204" pitchFamily="34" charset="0"/>
            </a:endParaRPr>
          </a:p>
          <a:p>
            <a:pPr>
              <a:lnSpc>
                <a:spcPts val="112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9" name="Straight Connector 68">
            <a:extLst>
              <a:ext uri="{FF2B5EF4-FFF2-40B4-BE49-F238E27FC236}">
                <a16:creationId xmlns:a16="http://schemas.microsoft.com/office/drawing/2014/main" id="{75788889-3775-9389-8C41-29F0C4516368}"/>
              </a:ext>
            </a:extLst>
          </p:cNvPr>
          <p:cNvCxnSpPr>
            <a:cxnSpLocks/>
          </p:cNvCxnSpPr>
          <p:nvPr/>
        </p:nvCxnSpPr>
        <p:spPr>
          <a:xfrm>
            <a:off x="1646" y="5280590"/>
            <a:ext cx="65915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67538502-3B79-2D53-952C-AB4811A7624C}"/>
              </a:ext>
            </a:extLst>
          </p:cNvPr>
          <p:cNvSpPr txBox="1"/>
          <p:nvPr/>
        </p:nvSpPr>
        <p:spPr>
          <a:xfrm>
            <a:off x="1398499" y="4544435"/>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Barriers and challenges</a:t>
            </a:r>
          </a:p>
        </p:txBody>
      </p:sp>
      <p:grpSp>
        <p:nvGrpSpPr>
          <p:cNvPr id="71" name="Group 70">
            <a:extLst>
              <a:ext uri="{FF2B5EF4-FFF2-40B4-BE49-F238E27FC236}">
                <a16:creationId xmlns:a16="http://schemas.microsoft.com/office/drawing/2014/main" id="{0EA964F0-FFEB-2898-86A8-D9C0680E2E59}"/>
              </a:ext>
            </a:extLst>
          </p:cNvPr>
          <p:cNvGrpSpPr/>
          <p:nvPr/>
        </p:nvGrpSpPr>
        <p:grpSpPr>
          <a:xfrm>
            <a:off x="664451" y="4544435"/>
            <a:ext cx="734144" cy="327604"/>
            <a:chOff x="1441478" y="5631712"/>
            <a:chExt cx="734144" cy="327604"/>
          </a:xfrm>
        </p:grpSpPr>
        <p:sp>
          <p:nvSpPr>
            <p:cNvPr id="72" name="Rectangle 71">
              <a:extLst>
                <a:ext uri="{FF2B5EF4-FFF2-40B4-BE49-F238E27FC236}">
                  <a16:creationId xmlns:a16="http://schemas.microsoft.com/office/drawing/2014/main" id="{EA0D30CF-C205-2B7D-2ACA-173DD3683F76}"/>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Text Placeholder 8">
              <a:extLst>
                <a:ext uri="{FF2B5EF4-FFF2-40B4-BE49-F238E27FC236}">
                  <a16:creationId xmlns:a16="http://schemas.microsoft.com/office/drawing/2014/main" id="{315C2723-14D2-FF79-0417-2E40299556D9}"/>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2.1.5</a:t>
              </a:r>
            </a:p>
          </p:txBody>
        </p:sp>
      </p:grpSp>
      <p:cxnSp>
        <p:nvCxnSpPr>
          <p:cNvPr id="81" name="Straight Connector 80">
            <a:extLst>
              <a:ext uri="{FF2B5EF4-FFF2-40B4-BE49-F238E27FC236}">
                <a16:creationId xmlns:a16="http://schemas.microsoft.com/office/drawing/2014/main" id="{2274C790-9BDF-2AA9-6C62-89CC5CF02A98}"/>
              </a:ext>
            </a:extLst>
          </p:cNvPr>
          <p:cNvCxnSpPr>
            <a:cxnSpLocks/>
          </p:cNvCxnSpPr>
          <p:nvPr/>
        </p:nvCxnSpPr>
        <p:spPr>
          <a:xfrm>
            <a:off x="897423" y="9991165"/>
            <a:ext cx="6662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59B869A-33AB-DC85-FC97-099C8818B6D2}"/>
              </a:ext>
            </a:extLst>
          </p:cNvPr>
          <p:cNvGrpSpPr/>
          <p:nvPr/>
        </p:nvGrpSpPr>
        <p:grpSpPr>
          <a:xfrm>
            <a:off x="663182" y="6061740"/>
            <a:ext cx="6909386" cy="288000"/>
            <a:chOff x="644327" y="1972700"/>
            <a:chExt cx="6909386" cy="288000"/>
          </a:xfrm>
        </p:grpSpPr>
        <p:cxnSp>
          <p:nvCxnSpPr>
            <p:cNvPr id="11" name="Straight Connector 10">
              <a:extLst>
                <a:ext uri="{FF2B5EF4-FFF2-40B4-BE49-F238E27FC236}">
                  <a16:creationId xmlns:a16="http://schemas.microsoft.com/office/drawing/2014/main" id="{DE268C41-285C-32E8-3662-265AC702C75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17C4F4B-C11C-C4B7-C330-B33921BB334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5" name="Group 14">
            <a:extLst>
              <a:ext uri="{FF2B5EF4-FFF2-40B4-BE49-F238E27FC236}">
                <a16:creationId xmlns:a16="http://schemas.microsoft.com/office/drawing/2014/main" id="{398A2EF4-0062-5A9C-D5D1-DEB8E56A119E}"/>
              </a:ext>
            </a:extLst>
          </p:cNvPr>
          <p:cNvGrpSpPr/>
          <p:nvPr/>
        </p:nvGrpSpPr>
        <p:grpSpPr>
          <a:xfrm>
            <a:off x="663182" y="7080756"/>
            <a:ext cx="6909386" cy="288000"/>
            <a:chOff x="644327" y="1972700"/>
            <a:chExt cx="6909386" cy="288000"/>
          </a:xfrm>
        </p:grpSpPr>
        <p:cxnSp>
          <p:nvCxnSpPr>
            <p:cNvPr id="16" name="Straight Connector 15">
              <a:extLst>
                <a:ext uri="{FF2B5EF4-FFF2-40B4-BE49-F238E27FC236}">
                  <a16:creationId xmlns:a16="http://schemas.microsoft.com/office/drawing/2014/main" id="{B14C1495-9F67-92FA-2AF8-C5E8C56DF8B3}"/>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01D942D-F217-B01E-0D03-7CC5062E996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18" name="Group 17">
            <a:extLst>
              <a:ext uri="{FF2B5EF4-FFF2-40B4-BE49-F238E27FC236}">
                <a16:creationId xmlns:a16="http://schemas.microsoft.com/office/drawing/2014/main" id="{57284647-F237-23F4-E78F-40F510949C75}"/>
              </a:ext>
            </a:extLst>
          </p:cNvPr>
          <p:cNvGrpSpPr/>
          <p:nvPr/>
        </p:nvGrpSpPr>
        <p:grpSpPr>
          <a:xfrm>
            <a:off x="663182" y="8001277"/>
            <a:ext cx="6909386" cy="288000"/>
            <a:chOff x="644327" y="1972700"/>
            <a:chExt cx="6909386" cy="288000"/>
          </a:xfrm>
        </p:grpSpPr>
        <p:cxnSp>
          <p:nvCxnSpPr>
            <p:cNvPr id="19" name="Straight Connector 18">
              <a:extLst>
                <a:ext uri="{FF2B5EF4-FFF2-40B4-BE49-F238E27FC236}">
                  <a16:creationId xmlns:a16="http://schemas.microsoft.com/office/drawing/2014/main" id="{BD4A9328-A9C5-B992-F940-90F1D95A0E4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70E8B67B-AB50-1480-FAD3-3FAAA1DA2B3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21" name="Group 20">
            <a:extLst>
              <a:ext uri="{FF2B5EF4-FFF2-40B4-BE49-F238E27FC236}">
                <a16:creationId xmlns:a16="http://schemas.microsoft.com/office/drawing/2014/main" id="{607E3A02-4791-F9F4-E922-87D7299C1628}"/>
              </a:ext>
            </a:extLst>
          </p:cNvPr>
          <p:cNvGrpSpPr/>
          <p:nvPr/>
        </p:nvGrpSpPr>
        <p:grpSpPr>
          <a:xfrm>
            <a:off x="663182" y="8715645"/>
            <a:ext cx="6909386" cy="288000"/>
            <a:chOff x="644327" y="1972700"/>
            <a:chExt cx="6909386" cy="288000"/>
          </a:xfrm>
        </p:grpSpPr>
        <p:cxnSp>
          <p:nvCxnSpPr>
            <p:cNvPr id="23" name="Straight Connector 22">
              <a:extLst>
                <a:ext uri="{FF2B5EF4-FFF2-40B4-BE49-F238E27FC236}">
                  <a16:creationId xmlns:a16="http://schemas.microsoft.com/office/drawing/2014/main" id="{3EB5A203-7156-3134-3BD9-597D6807323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3373857B-E221-7C52-2E63-E2B13B69C2F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30" name="Group 29">
            <a:extLst>
              <a:ext uri="{FF2B5EF4-FFF2-40B4-BE49-F238E27FC236}">
                <a16:creationId xmlns:a16="http://schemas.microsoft.com/office/drawing/2014/main" id="{60E6EF8B-2FF8-8496-E5A0-13A55A52DCC1}"/>
              </a:ext>
            </a:extLst>
          </p:cNvPr>
          <p:cNvGrpSpPr/>
          <p:nvPr/>
        </p:nvGrpSpPr>
        <p:grpSpPr>
          <a:xfrm>
            <a:off x="663182" y="9301770"/>
            <a:ext cx="6909386" cy="288000"/>
            <a:chOff x="644327" y="1972700"/>
            <a:chExt cx="6909386" cy="288000"/>
          </a:xfrm>
        </p:grpSpPr>
        <p:cxnSp>
          <p:nvCxnSpPr>
            <p:cNvPr id="31" name="Straight Connector 30">
              <a:extLst>
                <a:ext uri="{FF2B5EF4-FFF2-40B4-BE49-F238E27FC236}">
                  <a16:creationId xmlns:a16="http://schemas.microsoft.com/office/drawing/2014/main" id="{8B9C22D9-7533-2ADB-318F-A1B1E8D08860}"/>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D99AF0EA-CB07-A27B-35AB-FE064691A14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Tree>
    <p:extLst>
      <p:ext uri="{BB962C8B-B14F-4D97-AF65-F5344CB8AC3E}">
        <p14:creationId xmlns:p14="http://schemas.microsoft.com/office/powerpoint/2010/main" val="2904146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B8B17-3F87-79BA-5557-64F3C7ED9B85}"/>
            </a:ext>
          </a:extLst>
        </p:cNvPr>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380CA4CD-A7FF-136F-25BC-1156DC90CB0B}"/>
              </a:ext>
            </a:extLst>
          </p:cNvPr>
          <p:cNvCxnSpPr>
            <a:cxnSpLocks/>
          </p:cNvCxnSpPr>
          <p:nvPr/>
        </p:nvCxnSpPr>
        <p:spPr>
          <a:xfrm>
            <a:off x="880947" y="709507"/>
            <a:ext cx="0" cy="737404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055AB820-2725-1A95-4C0D-E9D8B554CDE5}"/>
              </a:ext>
            </a:extLst>
          </p:cNvPr>
          <p:cNvSpPr/>
          <p:nvPr/>
        </p:nvSpPr>
        <p:spPr>
          <a:xfrm rot="10800000">
            <a:off x="787153" y="154670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A1D8F2B6-21FC-4EB9-5001-A5D091C48DAE}"/>
              </a:ext>
            </a:extLst>
          </p:cNvPr>
          <p:cNvSpPr txBox="1"/>
          <p:nvPr/>
        </p:nvSpPr>
        <p:spPr>
          <a:xfrm>
            <a:off x="520341" y="931547"/>
            <a:ext cx="5244631" cy="772006"/>
          </a:xfrm>
          <a:prstGeom prst="rect">
            <a:avLst/>
          </a:prstGeom>
          <a:noFill/>
        </p:spPr>
        <p:txBody>
          <a:bodyPr wrap="square" rtlCol="0" anchor="t">
            <a:spAutoFit/>
          </a:bodyPr>
          <a:lstStyle/>
          <a:p>
            <a:pPr marL="6350">
              <a:lnSpc>
                <a:spcPts val="1700"/>
              </a:lnSpc>
              <a:tabLst>
                <a:tab pos="611188" algn="l"/>
              </a:tabLst>
            </a:pPr>
            <a:r>
              <a:rPr lang="en-US" sz="1600" dirty="0">
                <a:solidFill>
                  <a:srgbClr val="FFFFFF"/>
                </a:solidFill>
                <a:latin typeface="Calibri" panose="020F0502020204030204" pitchFamily="34" charset="0"/>
                <a:cs typeface="Calibri" panose="020F0502020204030204" pitchFamily="34" charset="0"/>
              </a:rPr>
              <a:t>  </a:t>
            </a:r>
            <a:r>
              <a:rPr lang="en-US" sz="1600" dirty="0">
                <a:solidFill>
                  <a:srgbClr val="404040"/>
                </a:solidFill>
                <a:highlight>
                  <a:srgbClr val="FFFFFF"/>
                </a:highlight>
                <a:latin typeface="Calibri" panose="020F0502020204030204" pitchFamily="34" charset="0"/>
                <a:cs typeface="Calibri" panose="020F0502020204030204" pitchFamily="34" charset="0"/>
              </a:rPr>
              <a:t>An effective heating-and-cooling transition requires </a:t>
            </a:r>
          </a:p>
          <a:p>
            <a:pPr marL="6350">
              <a:lnSpc>
                <a:spcPts val="1700"/>
              </a:lnSpc>
              <a:tabLst>
                <a:tab pos="611188" algn="l"/>
              </a:tabLst>
            </a:pPr>
            <a:r>
              <a:rPr lang="en-US" sz="1600" dirty="0">
                <a:solidFill>
                  <a:srgbClr val="FFFFFF"/>
                </a:solidFill>
                <a:latin typeface="Calibri" panose="020F0502020204030204" pitchFamily="34" charset="0"/>
                <a:cs typeface="Calibri" panose="020F0502020204030204" pitchFamily="34" charset="0"/>
              </a:rPr>
              <a:t>  </a:t>
            </a:r>
            <a:r>
              <a:rPr lang="en-US" sz="1600" dirty="0">
                <a:solidFill>
                  <a:srgbClr val="404040"/>
                </a:solidFill>
                <a:highlight>
                  <a:srgbClr val="FFFFFF"/>
                </a:highlight>
                <a:latin typeface="Calibri" panose="020F0502020204030204" pitchFamily="34" charset="0"/>
                <a:cs typeface="Calibri" panose="020F0502020204030204" pitchFamily="34" charset="0"/>
              </a:rPr>
              <a:t>an integrated, multi-level strategy:</a:t>
            </a:r>
          </a:p>
          <a:p>
            <a:pPr marL="6350">
              <a:lnSpc>
                <a:spcPts val="19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4AE778D5-C493-112A-7F4A-57C088F4C9EB}"/>
              </a:ext>
            </a:extLst>
          </p:cNvPr>
          <p:cNvSpPr txBox="1"/>
          <p:nvPr/>
        </p:nvSpPr>
        <p:spPr>
          <a:xfrm>
            <a:off x="1258406" y="1881971"/>
            <a:ext cx="5622486" cy="6362639"/>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Prioritise energy efficiency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Deep renovation, including thermal insulation and heat recovery ventilation, must precede system electrification to reduce baseline demand (</a:t>
            </a:r>
            <a:r>
              <a:rPr lang="en-GB" sz="1100" u="sng" dirty="0">
                <a:solidFill>
                  <a:srgbClr val="40404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Pastore et al.</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Accelerate heat-pump and low-temperature district </a:t>
            </a: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heating deployment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Stable incentives, accessible financing, and workforce training will be essential to meet </a:t>
            </a:r>
            <a:r>
              <a:rPr lang="en-GB" sz="1100" i="1" dirty="0">
                <a:solidFill>
                  <a:srgbClr val="404040"/>
                </a:solidFill>
                <a:latin typeface="Calibri" panose="020F0502020204030204" pitchFamily="34" charset="0"/>
                <a:cs typeface="Calibri" panose="020F0502020204030204" pitchFamily="34" charset="0"/>
              </a:rPr>
              <a:t>REPowerEU</a:t>
            </a:r>
            <a:r>
              <a:rPr lang="en-GB" sz="1100" dirty="0">
                <a:solidFill>
                  <a:srgbClr val="404040"/>
                </a:solidFill>
                <a:latin typeface="Calibri" panose="020F0502020204030204" pitchFamily="34" charset="0"/>
                <a:cs typeface="Calibri" panose="020F0502020204030204" pitchFamily="34" charset="0"/>
              </a:rPr>
              <a:t> goals (</a:t>
            </a:r>
            <a:r>
              <a:rPr lang="en-GB" sz="1100" u="sng" dirty="0">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European Commission</a:t>
            </a:r>
            <a:r>
              <a:rPr lang="en-GB" sz="1100" dirty="0">
                <a:solidFill>
                  <a:srgbClr val="404040"/>
                </a:solidFill>
                <a:latin typeface="Calibri" panose="020F0502020204030204" pitchFamily="34" charset="0"/>
                <a:cs typeface="Calibri" panose="020F0502020204030204" pitchFamily="34" charset="0"/>
              </a:rPr>
              <a:t>, n.d.-a).</a:t>
            </a:r>
            <a:endParaRPr lang="en-IE" sz="1100" dirty="0">
              <a:solidFill>
                <a:srgbClr val="404040"/>
              </a:solidFill>
              <a:latin typeface="Calibri" panose="020F0502020204030204" pitchFamily="34" charset="0"/>
              <a:cs typeface="Calibri" panose="020F0502020204030204" pitchFamily="34"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Integrate diverse renewable and recovered heat sources </a:t>
            </a:r>
          </a:p>
          <a:p>
            <a:pPr lvl="0"/>
            <a:endParaRPr lang="en-IE" sz="600" b="1" dirty="0">
              <a:solidFill>
                <a:srgbClr val="ED4D24"/>
              </a:solidFill>
              <a:latin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Local resource mapping should guide optimal mixes of geothermal, solar, waste-heat, and biomass residues, complemented by TES for seasonal balancing (</a:t>
            </a:r>
            <a:r>
              <a:rPr lang="en-GB" sz="1100" u="sng" dirty="0">
                <a:solidFill>
                  <a:srgbClr val="40404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Verheyen et al</a:t>
            </a:r>
            <a:r>
              <a:rPr lang="en-GB"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240"/>
              </a:lnSpc>
            </a:pPr>
            <a:endParaRPr lang="en-IE" sz="1150" b="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Enable digital innovation and demand response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Open-protocol smart controls and data-governance standards can unlock efficiency gains while safeguarding privacy (</a:t>
            </a:r>
            <a:r>
              <a:rPr lang="en-GB" sz="1100" u="sng" dirty="0">
                <a:solidFill>
                  <a:srgbClr val="40404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Burns</a:t>
            </a:r>
            <a:r>
              <a:rPr lang="en-GB" sz="1100" dirty="0">
                <a:solidFill>
                  <a:srgbClr val="404040"/>
                </a:solidFill>
                <a:latin typeface="Calibri" panose="020F0502020204030204" pitchFamily="34" charset="0"/>
                <a:cs typeface="Calibri" panose="020F0502020204030204" pitchFamily="34" charset="0"/>
              </a:rPr>
              <a:t>, 2024; </a:t>
            </a:r>
            <a:r>
              <a:rPr lang="en-GB" sz="1100" u="sng" dirty="0">
                <a:solidFill>
                  <a:srgbClr val="40404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Kaspar</a:t>
            </a:r>
            <a:r>
              <a:rPr lang="en-GB"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120"/>
              </a:lnSpc>
            </a:pPr>
            <a:endParaRPr lang="en-GB"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Ensure a just transition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Targeted retrofits, social tariffs, and community-energy models can alleviate energy poverty (</a:t>
            </a:r>
            <a:r>
              <a:rPr lang="en-GB" sz="1100" u="sng" dirty="0">
                <a:solidFill>
                  <a:srgbClr val="40404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Bouzarovski et al</a:t>
            </a:r>
            <a:r>
              <a:rPr lang="en-GB" sz="1100" dirty="0">
                <a:solidFill>
                  <a:srgbClr val="404040"/>
                </a:solidFill>
                <a:latin typeface="Calibri" panose="020F0502020204030204" pitchFamily="34" charset="0"/>
                <a:cs typeface="Calibri" panose="020F0502020204030204" pitchFamily="34" charset="0"/>
              </a:rPr>
              <a:t>., 2021; </a:t>
            </a:r>
            <a:r>
              <a:rPr lang="en-GB" sz="1100" u="sng" dirty="0">
                <a:solidFill>
                  <a:srgbClr val="404040"/>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Cornelis</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Develop coherent legal and planning frameworks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IE" sz="1100" dirty="0">
                <a:solidFill>
                  <a:srgbClr val="404040"/>
                </a:solidFill>
                <a:latin typeface="Calibri" panose="020F0502020204030204" pitchFamily="34" charset="0"/>
                <a:cs typeface="Calibri" panose="020F0502020204030204" pitchFamily="34" charset="0"/>
              </a:rPr>
              <a:t>Streamlined permitting for geothermal and waste-heat projects, mandatory municipal heating plans, and coordination between energy carriers will accelerate investment.</a:t>
            </a:r>
          </a:p>
          <a:p>
            <a:pPr>
              <a:lnSpc>
                <a:spcPts val="112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Stimulate R&amp;D and manufacturing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GB" sz="1100" dirty="0">
                <a:solidFill>
                  <a:srgbClr val="404040"/>
                </a:solidFill>
                <a:latin typeface="Calibri" panose="020F0502020204030204" pitchFamily="34" charset="0"/>
                <a:cs typeface="Calibri" panose="020F0502020204030204" pitchFamily="34" charset="0"/>
              </a:rPr>
              <a:t>Innovation in refrigerants, drilling, and thermal storage plus domestic production capacity will strengthen resilience (</a:t>
            </a:r>
            <a:r>
              <a:rPr lang="en-GB" sz="1100" u="sng" dirty="0">
                <a:solidFill>
                  <a:srgbClr val="404040"/>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European Commission</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Align finance with EU Taxonomy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GB" sz="1100" dirty="0">
                <a:solidFill>
                  <a:srgbClr val="404040"/>
                </a:solidFill>
                <a:latin typeface="Calibri" panose="020F0502020204030204" pitchFamily="34" charset="0"/>
                <a:cs typeface="Calibri" panose="020F0502020204030204" pitchFamily="34" charset="0"/>
              </a:rPr>
              <a:t>Green bonds and sustainable-finance instruments should prioritise projects delivering verifiable emission reductions and social benefits (</a:t>
            </a:r>
            <a:r>
              <a:rPr lang="en-GB" sz="1100" u="sng" dirty="0">
                <a:solidFill>
                  <a:srgbClr val="404040"/>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European Commission</a:t>
            </a:r>
            <a:r>
              <a:rPr lang="en-GB" sz="1100" dirty="0">
                <a:solidFill>
                  <a:srgbClr val="404040"/>
                </a:solidFill>
                <a:latin typeface="Calibri" panose="020F0502020204030204" pitchFamily="34" charset="0"/>
                <a:cs typeface="Calibri" panose="020F0502020204030204" pitchFamily="34" charset="0"/>
              </a:rPr>
              <a:t>, 2020).</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86" name="Group 85">
            <a:extLst>
              <a:ext uri="{FF2B5EF4-FFF2-40B4-BE49-F238E27FC236}">
                <a16:creationId xmlns:a16="http://schemas.microsoft.com/office/drawing/2014/main" id="{9220F9FD-41F0-ED82-6FB2-6A4636F57B12}"/>
              </a:ext>
            </a:extLst>
          </p:cNvPr>
          <p:cNvGrpSpPr/>
          <p:nvPr/>
        </p:nvGrpSpPr>
        <p:grpSpPr>
          <a:xfrm>
            <a:off x="642409" y="1972700"/>
            <a:ext cx="6915220" cy="288000"/>
            <a:chOff x="644327" y="1972700"/>
            <a:chExt cx="6915220" cy="288000"/>
          </a:xfrm>
        </p:grpSpPr>
        <p:cxnSp>
          <p:nvCxnSpPr>
            <p:cNvPr id="26" name="Straight Connector 25">
              <a:extLst>
                <a:ext uri="{FF2B5EF4-FFF2-40B4-BE49-F238E27FC236}">
                  <a16:creationId xmlns:a16="http://schemas.microsoft.com/office/drawing/2014/main" id="{ABDB35FE-3C8F-80C0-20F7-5A10E4EDFC4B}"/>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1C8E5D8-3CB4-7F9A-8803-97B3F876A90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sp>
        <p:nvSpPr>
          <p:cNvPr id="70" name="TextBox 69">
            <a:extLst>
              <a:ext uri="{FF2B5EF4-FFF2-40B4-BE49-F238E27FC236}">
                <a16:creationId xmlns:a16="http://schemas.microsoft.com/office/drawing/2014/main" id="{004ED865-8E92-6433-0796-584869E37030}"/>
              </a:ext>
            </a:extLst>
          </p:cNvPr>
          <p:cNvSpPr txBox="1"/>
          <p:nvPr/>
        </p:nvSpPr>
        <p:spPr>
          <a:xfrm>
            <a:off x="1382023" y="412275"/>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Opportunities and recommendations</a:t>
            </a:r>
          </a:p>
        </p:txBody>
      </p:sp>
      <p:sp>
        <p:nvSpPr>
          <p:cNvPr id="84" name="Text Placeholder 1">
            <a:extLst>
              <a:ext uri="{FF2B5EF4-FFF2-40B4-BE49-F238E27FC236}">
                <a16:creationId xmlns:a16="http://schemas.microsoft.com/office/drawing/2014/main" id="{D364AD6B-E105-B49B-450E-2218CA1E0977}"/>
              </a:ext>
            </a:extLst>
          </p:cNvPr>
          <p:cNvSpPr txBox="1">
            <a:spLocks/>
          </p:cNvSpPr>
          <p:nvPr/>
        </p:nvSpPr>
        <p:spPr>
          <a:xfrm>
            <a:off x="591609" y="8316583"/>
            <a:ext cx="6389643" cy="158278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Decarbonising heating is indispensable for achieving climate neutrality. A coherent portfolio comprising efficiency measures, electrification via heat pumps, expansion of renewable and waste-heat district networks, deployment of geothermal and solar-thermal systems, large-scale energy storage, and digital optimisation can collectively transform Europe’s thermal-energy landscape. Yet success depends on closing the gap between policy ambition and implementation capacity. Coordinated governance, adequate financing, skilled labour, and public engagement are all prerequisites.</a:t>
            </a:r>
          </a:p>
          <a:p>
            <a:pPr algn="just">
              <a:lnSpc>
                <a:spcPts val="1120"/>
              </a:lnSpc>
              <a:spcBef>
                <a:spcPts val="0"/>
              </a:spcBef>
            </a:pPr>
            <a:r>
              <a:rPr lang="en-IE" sz="1100" b="0" dirty="0">
                <a:solidFill>
                  <a:srgbClr val="404040"/>
                </a:solidFill>
              </a:rPr>
              <a:t>If these structural enablers are realised, the EU can cut emissions from buildings and industry while enhancing energy security, affordability, and comfort. In doing so, heating and cooling will shift from being the largest source of household emissions to a cornerstone of a sustainable, inclusive, and resilient energy system.</a:t>
            </a:r>
          </a:p>
          <a:p>
            <a:pPr algn="just">
              <a:lnSpc>
                <a:spcPts val="1120"/>
              </a:lnSpc>
              <a:spcBef>
                <a:spcPts val="0"/>
              </a:spcBef>
            </a:pPr>
            <a:endParaRPr lang="en-IE" sz="1100" b="0" dirty="0">
              <a:solidFill>
                <a:srgbClr val="404040"/>
              </a:solidFill>
            </a:endParaRPr>
          </a:p>
        </p:txBody>
      </p:sp>
      <p:grpSp>
        <p:nvGrpSpPr>
          <p:cNvPr id="90" name="Group 89">
            <a:extLst>
              <a:ext uri="{FF2B5EF4-FFF2-40B4-BE49-F238E27FC236}">
                <a16:creationId xmlns:a16="http://schemas.microsoft.com/office/drawing/2014/main" id="{98085696-00A8-2FAF-61A1-B7E40A0FC729}"/>
              </a:ext>
            </a:extLst>
          </p:cNvPr>
          <p:cNvGrpSpPr/>
          <p:nvPr/>
        </p:nvGrpSpPr>
        <p:grpSpPr>
          <a:xfrm>
            <a:off x="642409" y="2936375"/>
            <a:ext cx="6915220" cy="288000"/>
            <a:chOff x="644327" y="1972700"/>
            <a:chExt cx="6915220" cy="288000"/>
          </a:xfrm>
        </p:grpSpPr>
        <p:cxnSp>
          <p:nvCxnSpPr>
            <p:cNvPr id="91" name="Straight Connector 90">
              <a:extLst>
                <a:ext uri="{FF2B5EF4-FFF2-40B4-BE49-F238E27FC236}">
                  <a16:creationId xmlns:a16="http://schemas.microsoft.com/office/drawing/2014/main" id="{F1CF5B29-D48C-D8B2-5CF3-D8F13BFA0F9F}"/>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AAABC3AE-660F-7DDC-4A03-FA7A63B447F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93" name="Group 92">
            <a:extLst>
              <a:ext uri="{FF2B5EF4-FFF2-40B4-BE49-F238E27FC236}">
                <a16:creationId xmlns:a16="http://schemas.microsoft.com/office/drawing/2014/main" id="{61D631F9-C5F0-2114-A813-E22777B28C4C}"/>
              </a:ext>
            </a:extLst>
          </p:cNvPr>
          <p:cNvGrpSpPr/>
          <p:nvPr/>
        </p:nvGrpSpPr>
        <p:grpSpPr>
          <a:xfrm>
            <a:off x="642409" y="3675564"/>
            <a:ext cx="6915220" cy="288000"/>
            <a:chOff x="644327" y="1972700"/>
            <a:chExt cx="6915220" cy="288000"/>
          </a:xfrm>
        </p:grpSpPr>
        <p:cxnSp>
          <p:nvCxnSpPr>
            <p:cNvPr id="94" name="Straight Connector 93">
              <a:extLst>
                <a:ext uri="{FF2B5EF4-FFF2-40B4-BE49-F238E27FC236}">
                  <a16:creationId xmlns:a16="http://schemas.microsoft.com/office/drawing/2014/main" id="{6F8ACC3B-0FC0-198E-78CA-95E5A12FE64D}"/>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0BFA43F8-7A80-0191-8674-AD732AC1A60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96" name="Group 95">
            <a:extLst>
              <a:ext uri="{FF2B5EF4-FFF2-40B4-BE49-F238E27FC236}">
                <a16:creationId xmlns:a16="http://schemas.microsoft.com/office/drawing/2014/main" id="{C46F3DD9-78E1-2FA9-5283-B81B7A654B72}"/>
              </a:ext>
            </a:extLst>
          </p:cNvPr>
          <p:cNvGrpSpPr/>
          <p:nvPr/>
        </p:nvGrpSpPr>
        <p:grpSpPr>
          <a:xfrm>
            <a:off x="642409" y="4414753"/>
            <a:ext cx="6915220" cy="288000"/>
            <a:chOff x="644327" y="1972700"/>
            <a:chExt cx="6915220" cy="288000"/>
          </a:xfrm>
        </p:grpSpPr>
        <p:cxnSp>
          <p:nvCxnSpPr>
            <p:cNvPr id="97" name="Straight Connector 96">
              <a:extLst>
                <a:ext uri="{FF2B5EF4-FFF2-40B4-BE49-F238E27FC236}">
                  <a16:creationId xmlns:a16="http://schemas.microsoft.com/office/drawing/2014/main" id="{D3BACB86-BA81-17F3-0366-5F4D88D84B9A}"/>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5193814B-24FD-8296-11F9-F884DB72D53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99" name="Group 98">
            <a:extLst>
              <a:ext uri="{FF2B5EF4-FFF2-40B4-BE49-F238E27FC236}">
                <a16:creationId xmlns:a16="http://schemas.microsoft.com/office/drawing/2014/main" id="{371AE6B9-7EAE-35EA-7E07-97242B0C5C44}"/>
              </a:ext>
            </a:extLst>
          </p:cNvPr>
          <p:cNvGrpSpPr/>
          <p:nvPr/>
        </p:nvGrpSpPr>
        <p:grpSpPr>
          <a:xfrm>
            <a:off x="642409" y="5111520"/>
            <a:ext cx="6915220" cy="288000"/>
            <a:chOff x="644327" y="1972700"/>
            <a:chExt cx="6915220" cy="288000"/>
          </a:xfrm>
        </p:grpSpPr>
        <p:cxnSp>
          <p:nvCxnSpPr>
            <p:cNvPr id="100" name="Straight Connector 99">
              <a:extLst>
                <a:ext uri="{FF2B5EF4-FFF2-40B4-BE49-F238E27FC236}">
                  <a16:creationId xmlns:a16="http://schemas.microsoft.com/office/drawing/2014/main" id="{5D5088A0-23AE-DB44-B78F-7BA7D22654FC}"/>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74EFAC87-8698-E297-54A8-F615FD33054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grpSp>
        <p:nvGrpSpPr>
          <p:cNvPr id="103" name="Group 102">
            <a:extLst>
              <a:ext uri="{FF2B5EF4-FFF2-40B4-BE49-F238E27FC236}">
                <a16:creationId xmlns:a16="http://schemas.microsoft.com/office/drawing/2014/main" id="{DA389CB1-E991-CF10-20ED-CE52695C094F}"/>
              </a:ext>
            </a:extLst>
          </p:cNvPr>
          <p:cNvGrpSpPr/>
          <p:nvPr/>
        </p:nvGrpSpPr>
        <p:grpSpPr>
          <a:xfrm>
            <a:off x="642409" y="5831659"/>
            <a:ext cx="6915220" cy="288000"/>
            <a:chOff x="644327" y="1972700"/>
            <a:chExt cx="6915220" cy="288000"/>
          </a:xfrm>
        </p:grpSpPr>
        <p:cxnSp>
          <p:nvCxnSpPr>
            <p:cNvPr id="104" name="Straight Connector 103">
              <a:extLst>
                <a:ext uri="{FF2B5EF4-FFF2-40B4-BE49-F238E27FC236}">
                  <a16:creationId xmlns:a16="http://schemas.microsoft.com/office/drawing/2014/main" id="{D1739107-F9F5-F911-C239-F0A4F833383A}"/>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5" name="Rectangle 104">
              <a:extLst>
                <a:ext uri="{FF2B5EF4-FFF2-40B4-BE49-F238E27FC236}">
                  <a16:creationId xmlns:a16="http://schemas.microsoft.com/office/drawing/2014/main" id="{486C7A60-777A-A290-4B5B-4DA5455ED93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06</a:t>
              </a:r>
              <a:endParaRPr lang="en-US" sz="1800" dirty="0"/>
            </a:p>
          </p:txBody>
        </p:sp>
      </p:grpSp>
      <p:grpSp>
        <p:nvGrpSpPr>
          <p:cNvPr id="106" name="Group 105">
            <a:extLst>
              <a:ext uri="{FF2B5EF4-FFF2-40B4-BE49-F238E27FC236}">
                <a16:creationId xmlns:a16="http://schemas.microsoft.com/office/drawing/2014/main" id="{E142877E-F31C-964B-F441-A9451F3F5883}"/>
              </a:ext>
            </a:extLst>
          </p:cNvPr>
          <p:cNvGrpSpPr/>
          <p:nvPr/>
        </p:nvGrpSpPr>
        <p:grpSpPr>
          <a:xfrm>
            <a:off x="642409" y="6687660"/>
            <a:ext cx="6915220" cy="288000"/>
            <a:chOff x="644327" y="1972700"/>
            <a:chExt cx="6915220" cy="288000"/>
          </a:xfrm>
        </p:grpSpPr>
        <p:cxnSp>
          <p:nvCxnSpPr>
            <p:cNvPr id="107" name="Straight Connector 106">
              <a:extLst>
                <a:ext uri="{FF2B5EF4-FFF2-40B4-BE49-F238E27FC236}">
                  <a16:creationId xmlns:a16="http://schemas.microsoft.com/office/drawing/2014/main" id="{BD926BCC-A571-16AD-75B3-77FB09ED4139}"/>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8" name="Rectangle 107">
              <a:extLst>
                <a:ext uri="{FF2B5EF4-FFF2-40B4-BE49-F238E27FC236}">
                  <a16:creationId xmlns:a16="http://schemas.microsoft.com/office/drawing/2014/main" id="{9B268B39-8E5F-22A1-343A-3C280DBEA7B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07</a:t>
              </a:r>
              <a:endParaRPr lang="en-US" sz="1800" dirty="0"/>
            </a:p>
          </p:txBody>
        </p:sp>
      </p:grpSp>
      <p:grpSp>
        <p:nvGrpSpPr>
          <p:cNvPr id="109" name="Group 108">
            <a:extLst>
              <a:ext uri="{FF2B5EF4-FFF2-40B4-BE49-F238E27FC236}">
                <a16:creationId xmlns:a16="http://schemas.microsoft.com/office/drawing/2014/main" id="{5ECAA050-73C1-8EC0-FA7D-793244234859}"/>
              </a:ext>
            </a:extLst>
          </p:cNvPr>
          <p:cNvGrpSpPr/>
          <p:nvPr/>
        </p:nvGrpSpPr>
        <p:grpSpPr>
          <a:xfrm>
            <a:off x="642409" y="7426849"/>
            <a:ext cx="6915220" cy="288000"/>
            <a:chOff x="644327" y="1972700"/>
            <a:chExt cx="6915220" cy="288000"/>
          </a:xfrm>
        </p:grpSpPr>
        <p:cxnSp>
          <p:nvCxnSpPr>
            <p:cNvPr id="110" name="Straight Connector 109">
              <a:extLst>
                <a:ext uri="{FF2B5EF4-FFF2-40B4-BE49-F238E27FC236}">
                  <a16:creationId xmlns:a16="http://schemas.microsoft.com/office/drawing/2014/main" id="{F747991B-0EB6-6B88-17C3-828F19F8DDB5}"/>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AC52F7D8-510E-75FC-F668-6DF44736BE9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08</a:t>
              </a:r>
              <a:endParaRPr lang="en-US" sz="1800" dirty="0"/>
            </a:p>
          </p:txBody>
        </p:sp>
      </p:grpSp>
      <p:cxnSp>
        <p:nvCxnSpPr>
          <p:cNvPr id="112" name="Straight Connector 111">
            <a:extLst>
              <a:ext uri="{FF2B5EF4-FFF2-40B4-BE49-F238E27FC236}">
                <a16:creationId xmlns:a16="http://schemas.microsoft.com/office/drawing/2014/main" id="{6877D86F-8D27-3F26-F795-1758F3E995F3}"/>
              </a:ext>
            </a:extLst>
          </p:cNvPr>
          <p:cNvCxnSpPr>
            <a:cxnSpLocks/>
          </p:cNvCxnSpPr>
          <p:nvPr/>
        </p:nvCxnSpPr>
        <p:spPr>
          <a:xfrm>
            <a:off x="880947" y="8078849"/>
            <a:ext cx="667872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1458FBD2-4F57-3578-9A83-5AFF8987B784}"/>
              </a:ext>
            </a:extLst>
          </p:cNvPr>
          <p:cNvCxnSpPr>
            <a:cxnSpLocks/>
          </p:cNvCxnSpPr>
          <p:nvPr/>
        </p:nvCxnSpPr>
        <p:spPr>
          <a:xfrm>
            <a:off x="1646" y="547600"/>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055E4996-AD5C-491C-781B-0A07B64DDD24}"/>
              </a:ext>
            </a:extLst>
          </p:cNvPr>
          <p:cNvGrpSpPr/>
          <p:nvPr/>
        </p:nvGrpSpPr>
        <p:grpSpPr>
          <a:xfrm>
            <a:off x="660803" y="381903"/>
            <a:ext cx="734144" cy="327604"/>
            <a:chOff x="1441478" y="5631712"/>
            <a:chExt cx="734144" cy="327604"/>
          </a:xfrm>
        </p:grpSpPr>
        <p:sp>
          <p:nvSpPr>
            <p:cNvPr id="4" name="Rectangle 3">
              <a:extLst>
                <a:ext uri="{FF2B5EF4-FFF2-40B4-BE49-F238E27FC236}">
                  <a16:creationId xmlns:a16="http://schemas.microsoft.com/office/drawing/2014/main" id="{C6AEDB63-256B-3B78-5CFF-8812DC2827ED}"/>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8">
              <a:extLst>
                <a:ext uri="{FF2B5EF4-FFF2-40B4-BE49-F238E27FC236}">
                  <a16:creationId xmlns:a16="http://schemas.microsoft.com/office/drawing/2014/main" id="{3C481D6D-E53B-30D2-0134-C5BDB5F12687}"/>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2.1.6</a:t>
              </a:r>
            </a:p>
          </p:txBody>
        </p:sp>
      </p:grpSp>
    </p:spTree>
    <p:extLst>
      <p:ext uri="{BB962C8B-B14F-4D97-AF65-F5344CB8AC3E}">
        <p14:creationId xmlns:p14="http://schemas.microsoft.com/office/powerpoint/2010/main" val="2840255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5723B-CE4E-F183-3101-35A3B68C3370}"/>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C77BDA2F-3DD5-7789-294A-39FCF0B044E4}"/>
              </a:ext>
            </a:extLst>
          </p:cNvPr>
          <p:cNvSpPr txBox="1">
            <a:spLocks/>
          </p:cNvSpPr>
          <p:nvPr/>
        </p:nvSpPr>
        <p:spPr>
          <a:xfrm>
            <a:off x="605427" y="5194740"/>
            <a:ext cx="6389643" cy="217265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This collection provides a comprehensive overview of HVAC systems across various building types, including commercial and industrial facilities, public and institutional buildings, residential properties, and external networks or district-level systems. Each case includes detailed information about the building’s type, location, and background, along with technical descriptions of internal heating, ventilation, and cooling systems. These descriptions cover equipment specifications, operational principles, and examples of both good and bad practices. Many cases highlight challenges encountered before renovations or ongoing issues that remain unresolved. Among the commercial and industrial buildings, examples range from office complexes and retail spaces to manufacturing plants and hotels, with cases from countries such as Latvia, Czechia, Denmark, Italy, Japan, Saudi Arabia, Norway, Ireland, Poland, </a:t>
            </a:r>
            <a:r>
              <a:rPr lang="lv-LV" sz="1100" b="0" dirty="0" err="1">
                <a:solidFill>
                  <a:srgbClr val="404040"/>
                </a:solidFill>
              </a:rPr>
              <a:t>Serbia</a:t>
            </a:r>
            <a:r>
              <a:rPr lang="lv-LV" sz="1100" b="0" dirty="0">
                <a:solidFill>
                  <a:srgbClr val="404040"/>
                </a:solidFill>
              </a:rPr>
              <a:t> </a:t>
            </a:r>
            <a:r>
              <a:rPr lang="en-US" sz="1100" b="0" dirty="0">
                <a:solidFill>
                  <a:srgbClr val="404040"/>
                </a:solidFill>
              </a:rPr>
              <a:t>and Spain. Public and institutional buildings include universities, schools, libraries, cultural centres, and hospitals, with notable cases from Germany, Denmark, Latvia, Norway, Ireland, and Poland. Residential buildings feature a mix of single-family homes, multi-apartment buildings, and energy-efficient housing, with cases from Germany, Denmark, Latvia, Poland,</a:t>
            </a:r>
            <a:r>
              <a:rPr lang="lv-LV" sz="1100" b="0" dirty="0">
                <a:solidFill>
                  <a:srgbClr val="404040"/>
                </a:solidFill>
              </a:rPr>
              <a:t> </a:t>
            </a:r>
            <a:r>
              <a:rPr lang="lv-LV" sz="1100" b="0" dirty="0" err="1">
                <a:solidFill>
                  <a:srgbClr val="404040"/>
                </a:solidFill>
              </a:rPr>
              <a:t>Serbia</a:t>
            </a:r>
            <a:r>
              <a:rPr lang="en-US" sz="1100" b="0" dirty="0">
                <a:solidFill>
                  <a:srgbClr val="404040"/>
                </a:solidFill>
              </a:rPr>
              <a:t> and Spain. Finally, external networks and district-level systems are represented by heat plants, bio-energy villages, and solar collector heating hubs in Germany, Denmark, and Latvia. </a:t>
            </a:r>
          </a:p>
        </p:txBody>
      </p:sp>
      <p:cxnSp>
        <p:nvCxnSpPr>
          <p:cNvPr id="35" name="Straight Connector 34">
            <a:extLst>
              <a:ext uri="{FF2B5EF4-FFF2-40B4-BE49-F238E27FC236}">
                <a16:creationId xmlns:a16="http://schemas.microsoft.com/office/drawing/2014/main" id="{AA9ADF33-5F94-429C-7E9C-4A4DD07477BF}"/>
              </a:ext>
            </a:extLst>
          </p:cNvPr>
          <p:cNvCxnSpPr>
            <a:cxnSpLocks/>
          </p:cNvCxnSpPr>
          <p:nvPr/>
        </p:nvCxnSpPr>
        <p:spPr>
          <a:xfrm>
            <a:off x="-37073" y="4784635"/>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6872BF0C-A347-A719-B1A9-ECCFAF6BF4B6}"/>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02FE7A34-F2F6-BE2F-84E8-AA557915AEF8}"/>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2.2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9AFB7F45-A436-E180-D261-29FD48F178A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ADA70FFC-800F-9A07-C3A6-A2960C44EC58}"/>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DB97636-1E8F-59C0-ADCD-BE9494242EF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4808A1C-38BB-0838-6638-7DD270BAE44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3623D531-878D-C4A9-F7B1-25014346C1D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9FC218C7-D6E1-4BA6-4D2E-BC1D3BBA5F8A}"/>
              </a:ext>
            </a:extLst>
          </p:cNvPr>
          <p:cNvSpPr txBox="1">
            <a:spLocks/>
          </p:cNvSpPr>
          <p:nvPr/>
        </p:nvSpPr>
        <p:spPr>
          <a:xfrm>
            <a:off x="605427" y="1820335"/>
            <a:ext cx="57231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To gain a deep understanding of regional needs and gaps in</a:t>
            </a:r>
          </a:p>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 HVAC systems, we conducted an extensive analysis based on </a:t>
            </a:r>
          </a:p>
          <a:p>
            <a:pPr marL="6350" marR="9525" algn="l">
              <a:lnSpc>
                <a:spcPts val="1720"/>
              </a:lnSpc>
            </a:pPr>
            <a:r>
              <a:rPr lang="en-IE" sz="1600" b="1" dirty="0">
                <a:solidFill>
                  <a:srgbClr val="ED4D24"/>
                </a:solidFill>
                <a:ea typeface="Calibri" panose="020F0502020204030204" pitchFamily="34" charset="0"/>
                <a:cs typeface="Times New Roman" panose="02020603050405020304" pitchFamily="18" charset="0"/>
              </a:rPr>
              <a:t>6</a:t>
            </a:r>
            <a:r>
              <a:rPr lang="lv-LV" sz="1600" b="1" dirty="0">
                <a:solidFill>
                  <a:srgbClr val="ED4D24"/>
                </a:solidFill>
                <a:ea typeface="Calibri" panose="020F0502020204030204" pitchFamily="34" charset="0"/>
                <a:cs typeface="Times New Roman" panose="02020603050405020304" pitchFamily="18" charset="0"/>
              </a:rPr>
              <a:t>8</a:t>
            </a:r>
            <a:r>
              <a:rPr lang="en-IE" sz="1600" b="1" dirty="0">
                <a:solidFill>
                  <a:srgbClr val="ED4D24"/>
                </a:solidFill>
                <a:ea typeface="Calibri" panose="020F0502020204030204" pitchFamily="34" charset="0"/>
                <a:cs typeface="Times New Roman" panose="02020603050405020304" pitchFamily="18" charset="0"/>
              </a:rPr>
              <a:t> case studies </a:t>
            </a:r>
            <a:r>
              <a:rPr lang="en-IE" sz="1600" b="1" dirty="0">
                <a:solidFill>
                  <a:srgbClr val="404040"/>
                </a:solidFill>
                <a:ea typeface="Calibri" panose="020F0502020204030204" pitchFamily="34" charset="0"/>
                <a:cs typeface="Times New Roman" panose="02020603050405020304" pitchFamily="18" charset="0"/>
              </a:rPr>
              <a:t>collected from diverse building types and geographical locations (see in Annex 1). </a:t>
            </a: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This 6</a:t>
            </a:r>
            <a:r>
              <a:rPr lang="lv-LV" sz="1600" b="1" dirty="0">
                <a:solidFill>
                  <a:srgbClr val="404040"/>
                </a:solidFill>
                <a:ea typeface="Calibri" panose="020F0502020204030204" pitchFamily="34" charset="0"/>
                <a:cs typeface="Times New Roman" panose="02020603050405020304" pitchFamily="18" charset="0"/>
              </a:rPr>
              <a:t>8</a:t>
            </a:r>
            <a:r>
              <a:rPr lang="en-IE" sz="1600" b="1" dirty="0">
                <a:solidFill>
                  <a:srgbClr val="404040"/>
                </a:solidFill>
                <a:ea typeface="Calibri" panose="020F0502020204030204" pitchFamily="34" charset="0"/>
                <a:cs typeface="Times New Roman" panose="02020603050405020304" pitchFamily="18" charset="0"/>
              </a:rPr>
              <a:t>-case portfolio was assembled to gather and analyse emerging practices and technology uses that enable enterprises to deliver sustainable heating and cooling (H&amp;C) products and services. Cases span nine countries, multiple climates, and building vintages from the 1930s to 2024, and were coded against common evidence fields (context, interventions, tech stack, commissioning steps, KPIs, and skills).</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BF734733-7E48-15F8-8DFE-8E06D6AC69BC}"/>
              </a:ext>
            </a:extLst>
          </p:cNvPr>
          <p:cNvSpPr txBox="1"/>
          <p:nvPr/>
        </p:nvSpPr>
        <p:spPr>
          <a:xfrm>
            <a:off x="585015" y="1173966"/>
            <a:ext cx="4837885"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Analysis of regional needs and gaps</a:t>
            </a:r>
          </a:p>
        </p:txBody>
      </p:sp>
      <p:sp>
        <p:nvSpPr>
          <p:cNvPr id="2" name="Freeform 1">
            <a:extLst>
              <a:ext uri="{FF2B5EF4-FFF2-40B4-BE49-F238E27FC236}">
                <a16:creationId xmlns:a16="http://schemas.microsoft.com/office/drawing/2014/main" id="{FD41261C-9945-1D95-ACE5-7C9E2457E0AA}"/>
              </a:ext>
            </a:extLst>
          </p:cNvPr>
          <p:cNvSpPr/>
          <p:nvPr/>
        </p:nvSpPr>
        <p:spPr>
          <a:xfrm>
            <a:off x="0" y="7784841"/>
            <a:ext cx="6124074" cy="215324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6697246D-826B-1551-D6B6-5DB2B45D9A23}"/>
              </a:ext>
            </a:extLst>
          </p:cNvPr>
          <p:cNvSpPr txBox="1">
            <a:spLocks/>
          </p:cNvSpPr>
          <p:nvPr/>
        </p:nvSpPr>
        <p:spPr>
          <a:xfrm>
            <a:off x="643236" y="8181474"/>
            <a:ext cx="3736259" cy="278513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700" b="0" i="1" dirty="0">
                <a:solidFill>
                  <a:schemeClr val="bg1"/>
                </a:solidFill>
              </a:rPr>
              <a:t>This diverse set of case studies offers valuable insights into the technical and operational realities of HVAC systems across different contexts, emphasizing both successful implementations and areas needing improvement.</a:t>
            </a:r>
          </a:p>
          <a:p>
            <a:pP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D5F4738E-EF91-59D6-E286-0894814F547A}"/>
              </a:ext>
            </a:extLst>
          </p:cNvPr>
          <p:cNvGrpSpPr/>
          <p:nvPr/>
        </p:nvGrpSpPr>
        <p:grpSpPr>
          <a:xfrm>
            <a:off x="4631062" y="7922414"/>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5278CF87-F23C-72E6-A2FC-DC4AA8F1638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428A4542-E4D9-381F-3DBE-5538D0D18D0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B6527319-F459-4422-7A49-F3316255699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CFCEFAE5-CC38-0AC4-3691-F63C88C68EC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33230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C4253-A186-7E46-695D-D44B9DE97B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E4D6C13-2BC6-AFBA-809B-04CBB63367F9}"/>
              </a:ext>
            </a:extLst>
          </p:cNvPr>
          <p:cNvSpPr txBox="1">
            <a:spLocks/>
          </p:cNvSpPr>
          <p:nvPr/>
        </p:nvSpPr>
        <p:spPr>
          <a:xfrm>
            <a:off x="585015" y="2086554"/>
            <a:ext cx="6389643" cy="129258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Latvia’s 2025 mixed-use complex and Spain’s 2022 warehouses highlight sensor strategy, zoning, and variable-flow hydronics to stabilise loads. The London–Gothenburg–Frankfurt coil-sizing examples, plus Norway’s offices (1956–1992; upgrades 2013–2024), show that correct coil/flow selection and </a:t>
            </a:r>
            <a:r>
              <a:rPr lang="el-GR" sz="1100" b="0" dirty="0">
                <a:solidFill>
                  <a:srgbClr val="404040"/>
                </a:solidFill>
              </a:rPr>
              <a:t>Δ</a:t>
            </a:r>
            <a:r>
              <a:rPr lang="en-IE" sz="1100" b="0" dirty="0">
                <a:solidFill>
                  <a:srgbClr val="404040"/>
                </a:solidFill>
              </a:rPr>
              <a:t>T optimisation unlock substantial efficiency without full plant replacement. Irish industrial sites (milk processing; med-tech, 1972–1999; retrofits 2019–2023) demonstrate process-heat recovery loops, hybrid heat pumps, and smart BMS delivering material energy and OPEX reductions while maintaining production reliability. A cross-regional daylight-radiation film trial (Japan/Saudi Arabia) illustrates low-disruption solar-gain control where deeper envelope works are impractical.</a:t>
            </a:r>
          </a:p>
          <a:p>
            <a:pPr algn="just">
              <a:lnSpc>
                <a:spcPts val="1120"/>
              </a:lnSpc>
              <a:spcBef>
                <a:spcPts val="0"/>
              </a:spcBef>
            </a:pPr>
            <a:endParaRPr lang="en-IE" sz="1100" b="0" dirty="0">
              <a:solidFill>
                <a:srgbClr val="404040"/>
              </a:solidFill>
            </a:endParaRPr>
          </a:p>
        </p:txBody>
      </p:sp>
      <p:sp>
        <p:nvSpPr>
          <p:cNvPr id="3" name="Text Placeholder 29">
            <a:extLst>
              <a:ext uri="{FF2B5EF4-FFF2-40B4-BE49-F238E27FC236}">
                <a16:creationId xmlns:a16="http://schemas.microsoft.com/office/drawing/2014/main" id="{D8C2C467-DC01-584B-7B5A-2D8DDF7E3D9D}"/>
              </a:ext>
            </a:extLst>
          </p:cNvPr>
          <p:cNvSpPr txBox="1">
            <a:spLocks/>
          </p:cNvSpPr>
          <p:nvPr/>
        </p:nvSpPr>
        <p:spPr>
          <a:xfrm>
            <a:off x="585015" y="1266030"/>
            <a:ext cx="602444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Across </a:t>
            </a:r>
            <a:r>
              <a:rPr lang="en-GB" sz="1600" b="1" dirty="0">
                <a:solidFill>
                  <a:srgbClr val="ED4D24"/>
                </a:solidFill>
              </a:rPr>
              <a:t>19 cases </a:t>
            </a:r>
            <a:r>
              <a:rPr lang="en-GB" sz="1600" b="1" dirty="0">
                <a:solidFill>
                  <a:srgbClr val="404040"/>
                </a:solidFill>
              </a:rPr>
              <a:t>of mixed-use offices, logistics, hospitality, and manufacturing, the most consistent results come from controls-first retrofits and staged electrification.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7D7ECB4F-E5CB-1AD8-0A1E-F0EC9DFDB31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6AA2E02-4725-6551-7BC5-1958FB927E5A}"/>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The analysis of commercial &amp; industrial buildings </a:t>
            </a:r>
          </a:p>
        </p:txBody>
      </p:sp>
      <p:grpSp>
        <p:nvGrpSpPr>
          <p:cNvPr id="6" name="Group 5">
            <a:extLst>
              <a:ext uri="{FF2B5EF4-FFF2-40B4-BE49-F238E27FC236}">
                <a16:creationId xmlns:a16="http://schemas.microsoft.com/office/drawing/2014/main" id="{33CC40DA-D788-DBF9-51EF-FE36A5E5A199}"/>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2D89D80B-3A0A-A619-4051-7E71CF4FF888}"/>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8907CE6B-47EA-FEF7-B62A-F51A17203C60}"/>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2.2.1</a:t>
              </a:r>
            </a:p>
          </p:txBody>
        </p:sp>
      </p:grpSp>
      <p:cxnSp>
        <p:nvCxnSpPr>
          <p:cNvPr id="22" name="Straight Connector 21">
            <a:extLst>
              <a:ext uri="{FF2B5EF4-FFF2-40B4-BE49-F238E27FC236}">
                <a16:creationId xmlns:a16="http://schemas.microsoft.com/office/drawing/2014/main" id="{E87177BB-9013-4268-8597-97C5D326210A}"/>
              </a:ext>
            </a:extLst>
          </p:cNvPr>
          <p:cNvCxnSpPr>
            <a:cxnSpLocks/>
          </p:cNvCxnSpPr>
          <p:nvPr/>
        </p:nvCxnSpPr>
        <p:spPr>
          <a:xfrm>
            <a:off x="906633" y="4297259"/>
            <a:ext cx="0" cy="533793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08972868-A645-3149-E4B2-0220F053B83C}"/>
              </a:ext>
            </a:extLst>
          </p:cNvPr>
          <p:cNvSpPr/>
          <p:nvPr/>
        </p:nvSpPr>
        <p:spPr>
          <a:xfrm rot="10800000">
            <a:off x="803629" y="457578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3C566330-4FDF-79E3-17EB-FE346A4EAA56}"/>
              </a:ext>
            </a:extLst>
          </p:cNvPr>
          <p:cNvSpPr txBox="1"/>
          <p:nvPr/>
        </p:nvSpPr>
        <p:spPr>
          <a:xfrm>
            <a:off x="419901" y="3853055"/>
            <a:ext cx="2442816" cy="752770"/>
          </a:xfrm>
          <a:prstGeom prst="rect">
            <a:avLst/>
          </a:prstGeom>
          <a:noFill/>
        </p:spPr>
        <p:txBody>
          <a:bodyPr wrap="square" rtlCol="0" anchor="t">
            <a:spAutoFit/>
          </a:bodyPr>
          <a:lstStyle/>
          <a:p>
            <a:pPr marL="6350">
              <a:lnSpc>
                <a:spcPts val="1700"/>
              </a:lnSpc>
              <a:tabLst>
                <a:tab pos="611188" algn="l"/>
              </a:tabLst>
            </a:pPr>
            <a:r>
              <a:rPr lang="en-US" sz="1600" dirty="0">
                <a:solidFill>
                  <a:schemeClr val="bg1"/>
                </a:solidFill>
                <a:latin typeface="Calibri" panose="020F0502020204030204" pitchFamily="34" charset="0"/>
                <a:cs typeface="Calibri" panose="020F0502020204030204" pitchFamily="34" charset="0"/>
              </a:rPr>
              <a:t>  </a:t>
            </a:r>
            <a:r>
              <a:rPr lang="en-US" sz="1600" dirty="0">
                <a:solidFill>
                  <a:srgbClr val="404040"/>
                </a:solidFill>
                <a:highlight>
                  <a:srgbClr val="FFFFFF"/>
                </a:highlight>
                <a:latin typeface="Calibri" panose="020F0502020204030204" pitchFamily="34" charset="0"/>
                <a:cs typeface="Calibri" panose="020F0502020204030204" pitchFamily="34" charset="0"/>
              </a:rPr>
              <a:t>General overview of good </a:t>
            </a:r>
            <a:r>
              <a:rPr lang="en-US" sz="1600" dirty="0">
                <a:solidFill>
                  <a:schemeClr val="bg1"/>
                </a:solidFill>
                <a:highlight>
                  <a:srgbClr val="FFFFFF"/>
                </a:highlight>
                <a:latin typeface="Calibri" panose="020F0502020204030204" pitchFamily="34" charset="0"/>
                <a:cs typeface="Calibri" panose="020F0502020204030204" pitchFamily="34" charset="0"/>
              </a:rPr>
              <a:t>     </a:t>
            </a:r>
            <a:r>
              <a:rPr lang="en-US" sz="1600" dirty="0">
                <a:solidFill>
                  <a:schemeClr val="bg1"/>
                </a:solidFill>
                <a:latin typeface="Calibri" panose="020F0502020204030204" pitchFamily="34" charset="0"/>
                <a:cs typeface="Calibri" panose="020F0502020204030204" pitchFamily="34" charset="0"/>
              </a:rPr>
              <a:t>..</a:t>
            </a:r>
            <a:r>
              <a:rPr lang="en-US" sz="1600" dirty="0">
                <a:solidFill>
                  <a:srgbClr val="404040"/>
                </a:solidFill>
                <a:highlight>
                  <a:srgbClr val="FFFFFF"/>
                </a:highlight>
                <a:latin typeface="Calibri" panose="020F0502020204030204" pitchFamily="34" charset="0"/>
                <a:cs typeface="Calibri" panose="020F0502020204030204" pitchFamily="34" charset="0"/>
              </a:rPr>
              <a:t>practice and HVAC trends: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2EBA1414-2C50-BFB2-BA6A-207828B5B6AE}"/>
              </a:ext>
            </a:extLst>
          </p:cNvPr>
          <p:cNvSpPr txBox="1"/>
          <p:nvPr/>
        </p:nvSpPr>
        <p:spPr>
          <a:xfrm>
            <a:off x="1274882" y="4911054"/>
            <a:ext cx="5622486" cy="4965462"/>
          </a:xfrm>
          <a:prstGeom prst="rect">
            <a:avLst/>
          </a:prstGeom>
          <a:noFill/>
        </p:spPr>
        <p:txBody>
          <a:bodyPr wrap="square">
            <a:spAutoFit/>
          </a:bodyPr>
          <a:lstStyle/>
          <a:p>
            <a:pPr lvl="0">
              <a:lnSpc>
                <a:spcPts val="1340"/>
              </a:lnSpc>
            </a:pPr>
            <a:r>
              <a:rPr lang="en-IE" sz="1600" b="1" dirty="0">
                <a:solidFill>
                  <a:srgbClr val="ED4D24"/>
                </a:solidFill>
                <a:latin typeface="Calibri" panose="020F0502020204030204" pitchFamily="34" charset="0"/>
                <a:cs typeface="Calibri" panose="020F0502020204030204" pitchFamily="34" charset="0"/>
              </a:rPr>
              <a:t>Electrification and decarbonisation trends</a:t>
            </a:r>
            <a:r>
              <a:rPr lang="en-IE" sz="1100" b="1" dirty="0">
                <a:solidFill>
                  <a:srgbClr val="404040"/>
                </a:solidFill>
                <a:latin typeface="Calibri" panose="020F0502020204030204" pitchFamily="34" charset="0"/>
                <a:cs typeface="Calibri" panose="020F0502020204030204" pitchFamily="34" charset="0"/>
              </a:rPr>
              <a:t> </a:t>
            </a:r>
          </a:p>
          <a:p>
            <a:pPr lvl="0"/>
            <a:endParaRPr lang="en-IE" sz="800" dirty="0">
              <a:solidFill>
                <a:srgbClr val="404040"/>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Heat pumps are widely adopted as the central source for both heating and cooling. Some facilities implement hybrid heating solutions, such as high-efficiency gas boilers supplemented by rooftop solar collectors, or micro-CHP units combined with condensing boilers.</a:t>
            </a:r>
          </a:p>
          <a:p>
            <a:pPr lvl="0">
              <a:lnSpc>
                <a:spcPts val="1340"/>
              </a:lnSpc>
            </a:pPr>
            <a:endParaRPr lang="en-IE" sz="1100" b="1"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High-efficiency heat recovery units </a:t>
            </a:r>
          </a:p>
          <a:p>
            <a:pPr lvl="0"/>
            <a:r>
              <a:rPr lang="en-IE" sz="8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Often featuring rotary or plate heat exchangers, are standard in ventilation systems across new builds and retrofits. Waste heat generated by chillers or technological processes is utilised to preheat domestic hot water or ventilation air.</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Good practice</a:t>
            </a:r>
          </a:p>
          <a:p>
            <a:pPr lvl="0"/>
            <a:endParaRPr lang="en-IE" sz="800" dirty="0">
              <a:solidFill>
                <a:srgbClr val="404040"/>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Good practice also includes installing low-power auxiliary technologies, choosing efficiency-optimal coils in air handling units (AHU), applying passive daylight radiative cooling film, using outdoor shading or implementing vertical vegetation, utilising thermally activated building structures (TABS).</a:t>
            </a: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The transition </a:t>
            </a:r>
          </a:p>
          <a:p>
            <a:pPr lvl="0"/>
            <a:endParaRPr lang="en-IE" sz="800" dirty="0">
              <a:solidFill>
                <a:srgbClr val="ED4D24"/>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The transition from outdated pneumatic or marginal controls to sophisticated, automated systems, BMS, with demand control ventilation, is a critical trend for achieving energy savings. In some facilities, AI algorithms are applied on top of the existing BMS to automatically optimise HVAC operation.</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Significant savings can be achieved by tuning existing systems</a:t>
            </a:r>
          </a:p>
          <a:p>
            <a:pPr lvl="0"/>
            <a:endParaRPr lang="en-IE" sz="800" dirty="0">
              <a:solidFill>
                <a:srgbClr val="ED4D24"/>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For example, in manufacturing facilities, broadening the acceptable humidity control range (e.g., from ±1% to ±10% RH) reduced the reliance on chilled water and steam, leading to substantial cost savings.</a:t>
            </a: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9" name="Straight Connector 68">
            <a:extLst>
              <a:ext uri="{FF2B5EF4-FFF2-40B4-BE49-F238E27FC236}">
                <a16:creationId xmlns:a16="http://schemas.microsoft.com/office/drawing/2014/main" id="{82E203A1-9686-F269-F0DC-6AA264E94048}"/>
              </a:ext>
            </a:extLst>
          </p:cNvPr>
          <p:cNvCxnSpPr>
            <a:cxnSpLocks/>
          </p:cNvCxnSpPr>
          <p:nvPr/>
        </p:nvCxnSpPr>
        <p:spPr>
          <a:xfrm>
            <a:off x="1646" y="4020276"/>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05157F5-7851-292E-AF7F-94A408C74E06}"/>
              </a:ext>
            </a:extLst>
          </p:cNvPr>
          <p:cNvCxnSpPr>
            <a:cxnSpLocks/>
          </p:cNvCxnSpPr>
          <p:nvPr/>
        </p:nvCxnSpPr>
        <p:spPr>
          <a:xfrm>
            <a:off x="914289" y="9635198"/>
            <a:ext cx="6662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EB3532C-2D78-35F2-A67D-B89C44D98F52}"/>
              </a:ext>
            </a:extLst>
          </p:cNvPr>
          <p:cNvGrpSpPr/>
          <p:nvPr/>
        </p:nvGrpSpPr>
        <p:grpSpPr>
          <a:xfrm>
            <a:off x="663223" y="5034706"/>
            <a:ext cx="6909386" cy="288000"/>
            <a:chOff x="644327" y="1972700"/>
            <a:chExt cx="6909386" cy="288000"/>
          </a:xfrm>
        </p:grpSpPr>
        <p:cxnSp>
          <p:nvCxnSpPr>
            <p:cNvPr id="11" name="Straight Connector 10">
              <a:extLst>
                <a:ext uri="{FF2B5EF4-FFF2-40B4-BE49-F238E27FC236}">
                  <a16:creationId xmlns:a16="http://schemas.microsoft.com/office/drawing/2014/main" id="{D84FBA71-5922-D80C-4FDF-1A7AA157CD35}"/>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CFECB4C-B644-5A1F-7C9B-C121D1D313A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5" name="Group 14">
            <a:extLst>
              <a:ext uri="{FF2B5EF4-FFF2-40B4-BE49-F238E27FC236}">
                <a16:creationId xmlns:a16="http://schemas.microsoft.com/office/drawing/2014/main" id="{7C65FBA4-B118-FEC9-27F0-7A0C59B9A3F4}"/>
              </a:ext>
            </a:extLst>
          </p:cNvPr>
          <p:cNvGrpSpPr/>
          <p:nvPr/>
        </p:nvGrpSpPr>
        <p:grpSpPr>
          <a:xfrm>
            <a:off x="663223" y="5898372"/>
            <a:ext cx="6909386" cy="288000"/>
            <a:chOff x="644327" y="1972700"/>
            <a:chExt cx="6909386" cy="288000"/>
          </a:xfrm>
        </p:grpSpPr>
        <p:cxnSp>
          <p:nvCxnSpPr>
            <p:cNvPr id="16" name="Straight Connector 15">
              <a:extLst>
                <a:ext uri="{FF2B5EF4-FFF2-40B4-BE49-F238E27FC236}">
                  <a16:creationId xmlns:a16="http://schemas.microsoft.com/office/drawing/2014/main" id="{42A07BDF-0E3E-4A84-38CB-339D626C86C4}"/>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F164397-1E8A-5A8F-6D61-A3C31C85387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18" name="Group 17">
            <a:extLst>
              <a:ext uri="{FF2B5EF4-FFF2-40B4-BE49-F238E27FC236}">
                <a16:creationId xmlns:a16="http://schemas.microsoft.com/office/drawing/2014/main" id="{1E326E32-6778-6AAE-AB3A-D8CA122AFFAC}"/>
              </a:ext>
            </a:extLst>
          </p:cNvPr>
          <p:cNvGrpSpPr/>
          <p:nvPr/>
        </p:nvGrpSpPr>
        <p:grpSpPr>
          <a:xfrm>
            <a:off x="663223" y="6838757"/>
            <a:ext cx="6909386" cy="288000"/>
            <a:chOff x="644327" y="1972700"/>
            <a:chExt cx="6909386" cy="288000"/>
          </a:xfrm>
        </p:grpSpPr>
        <p:cxnSp>
          <p:nvCxnSpPr>
            <p:cNvPr id="19" name="Straight Connector 18">
              <a:extLst>
                <a:ext uri="{FF2B5EF4-FFF2-40B4-BE49-F238E27FC236}">
                  <a16:creationId xmlns:a16="http://schemas.microsoft.com/office/drawing/2014/main" id="{0AD2B594-2B79-D419-CEB2-69B3C21BF6C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5DD3912B-4407-6B60-9685-4BC196FD335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21" name="Group 20">
            <a:extLst>
              <a:ext uri="{FF2B5EF4-FFF2-40B4-BE49-F238E27FC236}">
                <a16:creationId xmlns:a16="http://schemas.microsoft.com/office/drawing/2014/main" id="{99D55C5B-0FBB-13FD-9181-407B3E07BBF7}"/>
              </a:ext>
            </a:extLst>
          </p:cNvPr>
          <p:cNvGrpSpPr/>
          <p:nvPr/>
        </p:nvGrpSpPr>
        <p:grpSpPr>
          <a:xfrm>
            <a:off x="663223" y="7816691"/>
            <a:ext cx="6909386" cy="288000"/>
            <a:chOff x="644327" y="1972700"/>
            <a:chExt cx="6909386" cy="288000"/>
          </a:xfrm>
        </p:grpSpPr>
        <p:cxnSp>
          <p:nvCxnSpPr>
            <p:cNvPr id="23" name="Straight Connector 22">
              <a:extLst>
                <a:ext uri="{FF2B5EF4-FFF2-40B4-BE49-F238E27FC236}">
                  <a16:creationId xmlns:a16="http://schemas.microsoft.com/office/drawing/2014/main" id="{7B10EAAF-DB8C-6E20-FF15-0728FF484CE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0E1E3A-3DB6-03DF-5691-BD7F278359D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30" name="Group 29">
            <a:extLst>
              <a:ext uri="{FF2B5EF4-FFF2-40B4-BE49-F238E27FC236}">
                <a16:creationId xmlns:a16="http://schemas.microsoft.com/office/drawing/2014/main" id="{33A026E8-EF10-8B72-3ACF-11A62E9ED35B}"/>
              </a:ext>
            </a:extLst>
          </p:cNvPr>
          <p:cNvGrpSpPr/>
          <p:nvPr/>
        </p:nvGrpSpPr>
        <p:grpSpPr>
          <a:xfrm>
            <a:off x="663223" y="8839066"/>
            <a:ext cx="6909386" cy="288000"/>
            <a:chOff x="644327" y="1972700"/>
            <a:chExt cx="6909386" cy="288000"/>
          </a:xfrm>
        </p:grpSpPr>
        <p:cxnSp>
          <p:nvCxnSpPr>
            <p:cNvPr id="31" name="Straight Connector 30">
              <a:extLst>
                <a:ext uri="{FF2B5EF4-FFF2-40B4-BE49-F238E27FC236}">
                  <a16:creationId xmlns:a16="http://schemas.microsoft.com/office/drawing/2014/main" id="{9BD5861D-D798-C0C8-DFE2-933233E555A0}"/>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43A1FAA-14EA-EC7B-4542-47693E579EE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Tree>
    <p:extLst>
      <p:ext uri="{BB962C8B-B14F-4D97-AF65-F5344CB8AC3E}">
        <p14:creationId xmlns:p14="http://schemas.microsoft.com/office/powerpoint/2010/main" val="2308759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90113-5288-E8AE-B8DA-5D31B1FB459C}"/>
            </a:ext>
          </a:extLst>
        </p:cNvPr>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F7087FCE-DA72-F60A-C4EC-1226E967DB42}"/>
              </a:ext>
            </a:extLst>
          </p:cNvPr>
          <p:cNvCxnSpPr>
            <a:cxnSpLocks/>
          </p:cNvCxnSpPr>
          <p:nvPr/>
        </p:nvCxnSpPr>
        <p:spPr>
          <a:xfrm>
            <a:off x="2730248" y="609533"/>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20646F27-08D6-946E-BB94-F105BA4E1F4D}"/>
              </a:ext>
            </a:extLst>
          </p:cNvPr>
          <p:cNvSpPr/>
          <p:nvPr/>
        </p:nvSpPr>
        <p:spPr>
          <a:xfrm>
            <a:off x="-11288" y="0"/>
            <a:ext cx="2801780" cy="277207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0559C586-5570-9CE3-58A9-0EC9E0C1A13E}"/>
              </a:ext>
            </a:extLst>
          </p:cNvPr>
          <p:cNvCxnSpPr>
            <a:cxnSpLocks/>
          </p:cNvCxnSpPr>
          <p:nvPr/>
        </p:nvCxnSpPr>
        <p:spPr>
          <a:xfrm>
            <a:off x="3124423" y="622707"/>
            <a:ext cx="0" cy="303797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698535C7-C6AA-540F-8F5E-8D7C8B5F4D37}"/>
              </a:ext>
            </a:extLst>
          </p:cNvPr>
          <p:cNvSpPr/>
          <p:nvPr/>
        </p:nvSpPr>
        <p:spPr>
          <a:xfrm rot="10800000">
            <a:off x="3021419" y="91673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C2FD43C6-4306-D1C8-D946-4A4557B17A2C}"/>
              </a:ext>
            </a:extLst>
          </p:cNvPr>
          <p:cNvSpPr txBox="1"/>
          <p:nvPr/>
        </p:nvSpPr>
        <p:spPr>
          <a:xfrm>
            <a:off x="3300998" y="873641"/>
            <a:ext cx="3749650" cy="2917273"/>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 significant challenge, especially in older industrial and commercial buildings, is the reliance on high-carbon thermal energy sources, leading to high operational costs and emissions.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Many facilities struggle to maintain stable, comfortable indoor temperatures, particularly during hot periods, often due to inadequate building envelopes, lack of cooling infrastructure, or thermal stratification in high-ceiling spaces during the winter period.</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Many energy issues were traced back not to the main equipment, but to primitive control systems, a lack of measurement, or overly restrictive operational parameters.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Facilities often lacked integrated systems to recover and reuse energy generated internally or externally, contributing to cooling loads and heating demand simultaneously.</a:t>
            </a: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55CC2E52-A04E-7144-40DA-EEA3FA6E786D}"/>
              </a:ext>
            </a:extLst>
          </p:cNvPr>
          <p:cNvCxnSpPr>
            <a:cxnSpLocks/>
          </p:cNvCxnSpPr>
          <p:nvPr/>
        </p:nvCxnSpPr>
        <p:spPr>
          <a:xfrm>
            <a:off x="3139921" y="152071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1">
            <a:extLst>
              <a:ext uri="{FF2B5EF4-FFF2-40B4-BE49-F238E27FC236}">
                <a16:creationId xmlns:a16="http://schemas.microsoft.com/office/drawing/2014/main" id="{5EDD0986-E9A8-ADEB-6429-8258FE9153CC}"/>
              </a:ext>
            </a:extLst>
          </p:cNvPr>
          <p:cNvSpPr txBox="1">
            <a:spLocks/>
          </p:cNvSpPr>
          <p:nvPr/>
        </p:nvSpPr>
        <p:spPr>
          <a:xfrm>
            <a:off x="587434" y="5800551"/>
            <a:ext cx="6389643" cy="455099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One of the most prominent developments is the widespread adoption of electrification and decarbonization strategies. Heat pumps are increasingly used as the central generation sub-systems for both heating and cooling, replacing fossil fuel-based equipment. In some cases, hybrid solutions are implemented, combining high-efficiency gas boilers with rooftop solar collectors or micro-combined heat and power units paired with condensing boilers to enhance energy performance.</a:t>
            </a:r>
          </a:p>
          <a:p>
            <a:pPr algn="just">
              <a:lnSpc>
                <a:spcPts val="1120"/>
              </a:lnSpc>
              <a:spcBef>
                <a:spcPts val="0"/>
              </a:spcBef>
            </a:pPr>
            <a:r>
              <a:rPr lang="en-IE" sz="1100" b="0" dirty="0">
                <a:solidFill>
                  <a:srgbClr val="404040"/>
                </a:solidFill>
              </a:rPr>
              <a:t>Ventilation systems in both new and renovated buildings commonly feature high-efficiency heat recovery units, such as rotary or plate heat exchangers. These systems utilise waste heat from chillers or industrial processes to preheat domestic hot water or ventilation air, contributing to significant energy savings. Additional good practices include the use of low-power auxiliary technologies, selection of efficiency-optimised coils in air handling units, and passive cooling strategies like daylight radiative films, outdoor shading, and vertical vegetation. Thermally activated building structures (TABS) are also gaining traction as a means to improve thermal comfort and reduce energy demand.</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A major trend is the transition from outdated pneumatic or basic control systems to advanced building management systems (BMS) with demand-controlled ventilation. In some facilities, artificial intelligence algorithms are integrated into existing BMS platforms to automatically optimise HVAC operations. Notably, substantial savings have been achieved simply by tuning existing systems. For example, in manufacturing environments, expanding the acceptable humidity range from ±1% to ±10% relative humidity has significantly reduced reliance on chilled water and steam, lowering operational costs.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Despite these advancements, several challenges remain, particularly in older industrial and commercial buildings. Many still depend on high-carbon thermal energy sources, resulting in elevated emissions and operating expenses. Maintaining stable indoor temperatures is another common issue, especially during hot weather or in winter when thermal stratification affects high-ceiling spaces. Additionally, many facilities lack integrated systems for recovering and reusing internally or externally generated energy, which can lead to simultaneous heating and cooling demands and increased energy consumption.  Renovation efforts are increasingly focused on addressing these challenges by upgrading control systems, improving building envelopes, and implementing energy recovery solutions. These trends underscore the importance of holistic system design, smart controls, and practical optimisation strategies in achieving sustainable and efficient HVAC performance.</a:t>
            </a:r>
          </a:p>
        </p:txBody>
      </p:sp>
      <p:sp>
        <p:nvSpPr>
          <p:cNvPr id="13" name="Text Placeholder 29">
            <a:extLst>
              <a:ext uri="{FF2B5EF4-FFF2-40B4-BE49-F238E27FC236}">
                <a16:creationId xmlns:a16="http://schemas.microsoft.com/office/drawing/2014/main" id="{EC923332-5F47-AE85-1B9D-B754F655ED03}"/>
              </a:ext>
            </a:extLst>
          </p:cNvPr>
          <p:cNvSpPr txBox="1">
            <a:spLocks/>
          </p:cNvSpPr>
          <p:nvPr/>
        </p:nvSpPr>
        <p:spPr>
          <a:xfrm>
            <a:off x="587434" y="4980027"/>
            <a:ext cx="602444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A review of </a:t>
            </a:r>
            <a:r>
              <a:rPr lang="en-GB" sz="1600" b="1" dirty="0">
                <a:solidFill>
                  <a:srgbClr val="ED4D24"/>
                </a:solidFill>
              </a:rPr>
              <a:t>19 case studies </a:t>
            </a:r>
            <a:r>
              <a:rPr lang="en-GB" sz="1600" b="1" dirty="0">
                <a:solidFill>
                  <a:srgbClr val="404040"/>
                </a:solidFill>
              </a:rPr>
              <a:t>of commercial and industrial buildings highlights several key trends and examples of good practice that are shaping the future of building energy systems</a:t>
            </a:r>
            <a:endParaRPr lang="en-IE" sz="1600" b="1" dirty="0">
              <a:solidFill>
                <a:srgbClr val="404040"/>
              </a:solidFill>
            </a:endParaRPr>
          </a:p>
        </p:txBody>
      </p:sp>
      <p:cxnSp>
        <p:nvCxnSpPr>
          <p:cNvPr id="14" name="Straight Connector 13">
            <a:extLst>
              <a:ext uri="{FF2B5EF4-FFF2-40B4-BE49-F238E27FC236}">
                <a16:creationId xmlns:a16="http://schemas.microsoft.com/office/drawing/2014/main" id="{2F1A488A-8A96-7021-1506-7FC744CA6A5A}"/>
              </a:ext>
            </a:extLst>
          </p:cNvPr>
          <p:cNvCxnSpPr>
            <a:cxnSpLocks/>
          </p:cNvCxnSpPr>
          <p:nvPr/>
        </p:nvCxnSpPr>
        <p:spPr>
          <a:xfrm>
            <a:off x="4065" y="436917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ADA6266-016F-E0CF-FC11-1D73A5F40145}"/>
              </a:ext>
            </a:extLst>
          </p:cNvPr>
          <p:cNvSpPr txBox="1"/>
          <p:nvPr/>
        </p:nvSpPr>
        <p:spPr>
          <a:xfrm>
            <a:off x="1397269" y="4203477"/>
            <a:ext cx="5504021"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the analysis of commercial and industrial buildings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3A61E808-AA38-6012-A401-5D7048940DAF}"/>
              </a:ext>
            </a:extLst>
          </p:cNvPr>
          <p:cNvGrpSpPr/>
          <p:nvPr/>
        </p:nvGrpSpPr>
        <p:grpSpPr>
          <a:xfrm>
            <a:off x="663222" y="4203477"/>
            <a:ext cx="734144" cy="327604"/>
            <a:chOff x="1441478" y="5631712"/>
            <a:chExt cx="734144" cy="327604"/>
          </a:xfrm>
        </p:grpSpPr>
        <p:sp>
          <p:nvSpPr>
            <p:cNvPr id="33" name="Rectangle 32">
              <a:extLst>
                <a:ext uri="{FF2B5EF4-FFF2-40B4-BE49-F238E27FC236}">
                  <a16:creationId xmlns:a16="http://schemas.microsoft.com/office/drawing/2014/main" id="{66FD842B-15FE-5AB2-61E5-FA119CA46D5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8">
              <a:extLst>
                <a:ext uri="{FF2B5EF4-FFF2-40B4-BE49-F238E27FC236}">
                  <a16:creationId xmlns:a16="http://schemas.microsoft.com/office/drawing/2014/main" id="{57A781CA-E139-BA9E-8260-DF74B27CDE47}"/>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2.2.2</a:t>
              </a:r>
            </a:p>
          </p:txBody>
        </p:sp>
      </p:grpSp>
      <p:sp>
        <p:nvSpPr>
          <p:cNvPr id="35" name="TextBox 34">
            <a:extLst>
              <a:ext uri="{FF2B5EF4-FFF2-40B4-BE49-F238E27FC236}">
                <a16:creationId xmlns:a16="http://schemas.microsoft.com/office/drawing/2014/main" id="{934D35A1-9A70-0E14-F5DF-9C3AC9183E61}"/>
              </a:ext>
            </a:extLst>
          </p:cNvPr>
          <p:cNvSpPr txBox="1"/>
          <p:nvPr/>
        </p:nvSpPr>
        <p:spPr>
          <a:xfrm>
            <a:off x="582597" y="468082"/>
            <a:ext cx="1959228" cy="1326325"/>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Main challenges in HVAC field, which were solved / should be solved by a renovation process:</a:t>
            </a:r>
          </a:p>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 </a:t>
            </a:r>
            <a:endParaRPr lang="en-US" sz="1800" b="1" dirty="0">
              <a:solidFill>
                <a:schemeClr val="bg1"/>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EF88687E-617E-E0C0-ADC8-63CCD2960C5F}"/>
              </a:ext>
            </a:extLst>
          </p:cNvPr>
          <p:cNvCxnSpPr>
            <a:cxnSpLocks/>
          </p:cNvCxnSpPr>
          <p:nvPr/>
        </p:nvCxnSpPr>
        <p:spPr>
          <a:xfrm>
            <a:off x="3139921" y="237828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D7937-6DD7-2347-04B9-E3D35F6245A6}"/>
              </a:ext>
            </a:extLst>
          </p:cNvPr>
          <p:cNvCxnSpPr>
            <a:cxnSpLocks/>
          </p:cNvCxnSpPr>
          <p:nvPr/>
        </p:nvCxnSpPr>
        <p:spPr>
          <a:xfrm>
            <a:off x="3139921" y="366068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26E5FC4-16AF-0AEC-4F58-E2C8017120CC}"/>
              </a:ext>
            </a:extLst>
          </p:cNvPr>
          <p:cNvCxnSpPr>
            <a:cxnSpLocks/>
          </p:cNvCxnSpPr>
          <p:nvPr/>
        </p:nvCxnSpPr>
        <p:spPr>
          <a:xfrm>
            <a:off x="3139921" y="292967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8" name="Graphic 40">
            <a:extLst>
              <a:ext uri="{FF2B5EF4-FFF2-40B4-BE49-F238E27FC236}">
                <a16:creationId xmlns:a16="http://schemas.microsoft.com/office/drawing/2014/main" id="{C1954808-2FCB-EA2C-0EAB-FAB19624BADB}"/>
              </a:ext>
            </a:extLst>
          </p:cNvPr>
          <p:cNvGrpSpPr/>
          <p:nvPr/>
        </p:nvGrpSpPr>
        <p:grpSpPr>
          <a:xfrm>
            <a:off x="-2702461" y="1245406"/>
            <a:ext cx="3924090" cy="2433120"/>
            <a:chOff x="-3997860" y="6017904"/>
            <a:chExt cx="935163" cy="579845"/>
          </a:xfrm>
          <a:solidFill>
            <a:schemeClr val="bg1">
              <a:alpha val="29965"/>
            </a:schemeClr>
          </a:solidFill>
        </p:grpSpPr>
        <p:sp>
          <p:nvSpPr>
            <p:cNvPr id="49" name="Freeform 48">
              <a:extLst>
                <a:ext uri="{FF2B5EF4-FFF2-40B4-BE49-F238E27FC236}">
                  <a16:creationId xmlns:a16="http://schemas.microsoft.com/office/drawing/2014/main" id="{A4D0AEA3-7E4D-4FAA-1E89-C54EC2E33913}"/>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642A65CF-F340-911B-B454-A8DAD344E20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97A65411-6CE7-4FF6-393B-0E96117F5EDC}"/>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7D0228BB-5A27-FE5A-90E6-5A962052734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8917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D8386-180E-5B19-8437-7BEA43F7D2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27612D4-AF2C-236D-264B-A9CF1A3352C3}"/>
              </a:ext>
            </a:extLst>
          </p:cNvPr>
          <p:cNvSpPr txBox="1">
            <a:spLocks/>
          </p:cNvSpPr>
          <p:nvPr/>
        </p:nvSpPr>
        <p:spPr>
          <a:xfrm>
            <a:off x="585015" y="1878896"/>
            <a:ext cx="6389643" cy="129258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Universities, schools, libraries, culture centres, hospitals, and care facilities consistently report benefits from ventilation modernisation (heat recovery, demand-controlled rates), low-temperature distribution, and stepwise electrification. Denmark’s and Germany’s campus/municipal cases emphasise AHU upgrades, commissioning, and building-level analytics to improve comfort and reduce peaks. Latvia’s University and National Library demonstrate smart metering and scheduling to align loads with use patterns, while Norwegian schools (1955–1985; upgrades/extension to 2022) and Polish civic/healthcare sites (1849–2024) show that low-temperature set-points and zoning can be reconciled with heritage and clinical constraints when commissioning is rigorous.</a:t>
            </a:r>
          </a:p>
          <a:p>
            <a:pPr algn="just">
              <a:lnSpc>
                <a:spcPts val="1120"/>
              </a:lnSpc>
              <a:spcBef>
                <a:spcPts val="0"/>
              </a:spcBef>
            </a:pPr>
            <a:endParaRPr lang="en-IE" sz="1100" b="0" dirty="0">
              <a:solidFill>
                <a:srgbClr val="404040"/>
              </a:solidFill>
            </a:endParaRPr>
          </a:p>
        </p:txBody>
      </p:sp>
      <p:sp>
        <p:nvSpPr>
          <p:cNvPr id="3" name="Text Placeholder 29">
            <a:extLst>
              <a:ext uri="{FF2B5EF4-FFF2-40B4-BE49-F238E27FC236}">
                <a16:creationId xmlns:a16="http://schemas.microsoft.com/office/drawing/2014/main" id="{72EA530A-129F-0777-B251-6C76E689818A}"/>
              </a:ext>
            </a:extLst>
          </p:cNvPr>
          <p:cNvSpPr txBox="1">
            <a:spLocks/>
          </p:cNvSpPr>
          <p:nvPr/>
        </p:nvSpPr>
        <p:spPr>
          <a:xfrm>
            <a:off x="585015" y="1266030"/>
            <a:ext cx="4761900"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ED4D24"/>
                </a:solidFill>
              </a:rPr>
              <a:t>2</a:t>
            </a:r>
            <a:r>
              <a:rPr lang="lv-LV" sz="1600" b="1" dirty="0">
                <a:solidFill>
                  <a:srgbClr val="ED4D24"/>
                </a:solidFill>
              </a:rPr>
              <a:t>5</a:t>
            </a:r>
            <a:r>
              <a:rPr lang="en-GB" sz="1600" b="1" dirty="0">
                <a:solidFill>
                  <a:srgbClr val="ED4D24"/>
                </a:solidFill>
              </a:rPr>
              <a:t> cases </a:t>
            </a:r>
            <a:r>
              <a:rPr lang="en-GB" sz="1600" b="1" dirty="0">
                <a:solidFill>
                  <a:srgbClr val="404040"/>
                </a:solidFill>
              </a:rPr>
              <a:t>of public and institutional buildings were collected and analysed.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36DF6618-EE12-71CC-B578-77CECA8A9ED2}"/>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804F3DC-5C66-2ECA-4D9F-01D9FDD72D5A}"/>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The analysis of public and institutional buildings</a:t>
            </a:r>
          </a:p>
        </p:txBody>
      </p:sp>
      <p:grpSp>
        <p:nvGrpSpPr>
          <p:cNvPr id="6" name="Group 5">
            <a:extLst>
              <a:ext uri="{FF2B5EF4-FFF2-40B4-BE49-F238E27FC236}">
                <a16:creationId xmlns:a16="http://schemas.microsoft.com/office/drawing/2014/main" id="{CC633E6E-4281-67B6-3A28-F13B65DB58FB}"/>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4DA1CBA1-00D8-B0F0-CE74-E174A05CF8B6}"/>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870322F7-118B-487B-A354-1AAE4BF68FCA}"/>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2.2.3</a:t>
              </a:r>
            </a:p>
          </p:txBody>
        </p:sp>
      </p:grpSp>
      <p:sp>
        <p:nvSpPr>
          <p:cNvPr id="9" name="Freeform 8">
            <a:extLst>
              <a:ext uri="{FF2B5EF4-FFF2-40B4-BE49-F238E27FC236}">
                <a16:creationId xmlns:a16="http://schemas.microsoft.com/office/drawing/2014/main" id="{84AD0095-7F11-6B12-1EE2-D70814FAA4A7}"/>
              </a:ext>
            </a:extLst>
          </p:cNvPr>
          <p:cNvSpPr/>
          <p:nvPr/>
        </p:nvSpPr>
        <p:spPr>
          <a:xfrm>
            <a:off x="0" y="3784345"/>
            <a:ext cx="2801780" cy="243180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13" name="Straight Connector 12">
            <a:extLst>
              <a:ext uri="{FF2B5EF4-FFF2-40B4-BE49-F238E27FC236}">
                <a16:creationId xmlns:a16="http://schemas.microsoft.com/office/drawing/2014/main" id="{0FDFA24B-4CD7-186E-EC72-5AAAE3CC3137}"/>
              </a:ext>
            </a:extLst>
          </p:cNvPr>
          <p:cNvCxnSpPr>
            <a:cxnSpLocks/>
          </p:cNvCxnSpPr>
          <p:nvPr/>
        </p:nvCxnSpPr>
        <p:spPr>
          <a:xfrm flipH="1">
            <a:off x="3129289" y="4066782"/>
            <a:ext cx="6422" cy="558690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51BCB54C-8514-8022-C30D-6ECCBAC8B611}"/>
              </a:ext>
            </a:extLst>
          </p:cNvPr>
          <p:cNvSpPr/>
          <p:nvPr/>
        </p:nvSpPr>
        <p:spPr>
          <a:xfrm rot="10800000">
            <a:off x="3032707" y="436080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46C6D1F2-4937-4AA4-ED56-113FD12CD936}"/>
              </a:ext>
            </a:extLst>
          </p:cNvPr>
          <p:cNvSpPr txBox="1"/>
          <p:nvPr/>
        </p:nvSpPr>
        <p:spPr>
          <a:xfrm>
            <a:off x="3312286" y="4317716"/>
            <a:ext cx="3749650" cy="5597494"/>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Shift to low-carbon heating and hybrid systems, for example, combination of heat pumps with traditional sources like condensing gas boilers or district heating for peak demand.</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New and upgraded systems are designed for low-temperature heat distribution.</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High-efficiency mechanical ventilation systems with heat recovery are standard across almost all renovation and new-build projects.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Installation of Variable Air Volume (VAV) systems regulated by CO₂ and occupancy sensors ensures ventilation only runs when needed, significantly reducing energy use while improving indoor air quality (IAQ).</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Smart integration of mechanical ventilation with automated natural ventilation (e.g., motorised roof windows controlled by CO₂ sensors) supports summer cooling without relying on active mechanical systems.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Active cooling is predominantly provided by reverse-cycle heat pumps or integrated chilled water systems. In colder climates, buildings often rely entirely on passive strategies like night flushing or external shading. Where possible, systems maximise free cooling methods, use river water for chillers or the ground heat exchanger circuit.</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Implementation of a central Building Management System (BMS) or Energy Management System (EMS) that provides real-time monitoring and analytics enables data-driven decisions and proactive facility management. Advanced systems integrate control of heating, ventilation, cooling, and lighting using open communication protocols (e.g., KNX) and event-based automation schedules for superior efficiency</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B073D1D3-C5B6-D138-5E03-F20882809B1F}"/>
              </a:ext>
            </a:extLst>
          </p:cNvPr>
          <p:cNvCxnSpPr>
            <a:cxnSpLocks/>
          </p:cNvCxnSpPr>
          <p:nvPr/>
        </p:nvCxnSpPr>
        <p:spPr>
          <a:xfrm>
            <a:off x="3129289" y="496479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E5AAAE9-4CBB-AA3B-2BAA-CE47997F597C}"/>
              </a:ext>
            </a:extLst>
          </p:cNvPr>
          <p:cNvSpPr txBox="1"/>
          <p:nvPr/>
        </p:nvSpPr>
        <p:spPr>
          <a:xfrm>
            <a:off x="593885" y="3912157"/>
            <a:ext cx="1959228" cy="922688"/>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General overview of good practice and HVAC trends: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83847EF9-BC25-02B4-513D-49E653068D92}"/>
              </a:ext>
            </a:extLst>
          </p:cNvPr>
          <p:cNvCxnSpPr>
            <a:cxnSpLocks/>
          </p:cNvCxnSpPr>
          <p:nvPr/>
        </p:nvCxnSpPr>
        <p:spPr>
          <a:xfrm>
            <a:off x="2741536" y="405360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60785-2A12-6018-D562-F6186ECFE762}"/>
              </a:ext>
            </a:extLst>
          </p:cNvPr>
          <p:cNvCxnSpPr>
            <a:cxnSpLocks/>
          </p:cNvCxnSpPr>
          <p:nvPr/>
        </p:nvCxnSpPr>
        <p:spPr>
          <a:xfrm>
            <a:off x="3129289" y="539530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7248F99-2BF3-8ABC-0D0C-A722CE080879}"/>
              </a:ext>
            </a:extLst>
          </p:cNvPr>
          <p:cNvCxnSpPr>
            <a:cxnSpLocks/>
          </p:cNvCxnSpPr>
          <p:nvPr/>
        </p:nvCxnSpPr>
        <p:spPr>
          <a:xfrm>
            <a:off x="3129289" y="6647555"/>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9DE5872-BC28-3A55-DCC7-C1BDBE89E85F}"/>
              </a:ext>
            </a:extLst>
          </p:cNvPr>
          <p:cNvCxnSpPr>
            <a:cxnSpLocks/>
          </p:cNvCxnSpPr>
          <p:nvPr/>
        </p:nvCxnSpPr>
        <p:spPr>
          <a:xfrm>
            <a:off x="3129289" y="594669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8" name="Graphic 40">
            <a:extLst>
              <a:ext uri="{FF2B5EF4-FFF2-40B4-BE49-F238E27FC236}">
                <a16:creationId xmlns:a16="http://schemas.microsoft.com/office/drawing/2014/main" id="{FA015A88-1686-DB52-1B84-8795D1ACB99E}"/>
              </a:ext>
            </a:extLst>
          </p:cNvPr>
          <p:cNvGrpSpPr/>
          <p:nvPr/>
        </p:nvGrpSpPr>
        <p:grpSpPr>
          <a:xfrm>
            <a:off x="-1106813" y="4864304"/>
            <a:ext cx="3924090" cy="2433120"/>
            <a:chOff x="-3997860" y="6017904"/>
            <a:chExt cx="935163" cy="579845"/>
          </a:xfrm>
          <a:solidFill>
            <a:schemeClr val="bg1">
              <a:alpha val="29965"/>
            </a:schemeClr>
          </a:solidFill>
        </p:grpSpPr>
        <p:sp>
          <p:nvSpPr>
            <p:cNvPr id="39" name="Freeform 38">
              <a:extLst>
                <a:ext uri="{FF2B5EF4-FFF2-40B4-BE49-F238E27FC236}">
                  <a16:creationId xmlns:a16="http://schemas.microsoft.com/office/drawing/2014/main" id="{B163AA59-D798-A3B1-039D-9CACB6A878D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7F62278-4F2B-A01B-44F8-40E0CB0E314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98D5109B-25D2-B6DF-8D2E-FE7D338FDA2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52FB3D61-0E4F-E35E-5338-2FCF4246A5A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45" name="Straight Connector 44">
            <a:extLst>
              <a:ext uri="{FF2B5EF4-FFF2-40B4-BE49-F238E27FC236}">
                <a16:creationId xmlns:a16="http://schemas.microsoft.com/office/drawing/2014/main" id="{439C8162-4AE4-E909-1A29-67D55DE6DACA}"/>
              </a:ext>
            </a:extLst>
          </p:cNvPr>
          <p:cNvCxnSpPr>
            <a:cxnSpLocks/>
          </p:cNvCxnSpPr>
          <p:nvPr/>
        </p:nvCxnSpPr>
        <p:spPr>
          <a:xfrm>
            <a:off x="3129289" y="736266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5780E6C-31AC-D38C-61B5-37C80CD0090D}"/>
              </a:ext>
            </a:extLst>
          </p:cNvPr>
          <p:cNvCxnSpPr>
            <a:cxnSpLocks/>
          </p:cNvCxnSpPr>
          <p:nvPr/>
        </p:nvCxnSpPr>
        <p:spPr>
          <a:xfrm>
            <a:off x="3129289" y="833232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97C2DF1-0981-EC29-3382-83C4F89D51CD}"/>
              </a:ext>
            </a:extLst>
          </p:cNvPr>
          <p:cNvCxnSpPr>
            <a:cxnSpLocks/>
          </p:cNvCxnSpPr>
          <p:nvPr/>
        </p:nvCxnSpPr>
        <p:spPr>
          <a:xfrm>
            <a:off x="3129289" y="965368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0" name="Freeform 49">
            <a:extLst>
              <a:ext uri="{FF2B5EF4-FFF2-40B4-BE49-F238E27FC236}">
                <a16:creationId xmlns:a16="http://schemas.microsoft.com/office/drawing/2014/main" id="{B9ACE1CB-6109-F893-82A8-578B1114AE70}"/>
              </a:ext>
            </a:extLst>
          </p:cNvPr>
          <p:cNvSpPr/>
          <p:nvPr/>
        </p:nvSpPr>
        <p:spPr>
          <a:xfrm>
            <a:off x="703928" y="7267492"/>
            <a:ext cx="690922" cy="1029246"/>
          </a:xfrm>
          <a:custGeom>
            <a:avLst/>
            <a:gdLst>
              <a:gd name="connsiteX0" fmla="*/ 183614 w 273431"/>
              <a:gd name="connsiteY0" fmla="*/ 121694 h 407322"/>
              <a:gd name="connsiteX1" fmla="*/ 178117 w 273431"/>
              <a:gd name="connsiteY1" fmla="*/ 133744 h 407322"/>
              <a:gd name="connsiteX2" fmla="*/ 183107 w 273431"/>
              <a:gd name="connsiteY2" fmla="*/ 135808 h 407322"/>
              <a:gd name="connsiteX3" fmla="*/ 225992 w 273431"/>
              <a:gd name="connsiteY3" fmla="*/ 135808 h 407322"/>
              <a:gd name="connsiteX4" fmla="*/ 236558 w 273431"/>
              <a:gd name="connsiteY4" fmla="*/ 116597 h 407322"/>
              <a:gd name="connsiteX5" fmla="*/ 229301 w 273431"/>
              <a:gd name="connsiteY5" fmla="*/ 109314 h 407322"/>
              <a:gd name="connsiteX6" fmla="*/ 208249 w 273431"/>
              <a:gd name="connsiteY6" fmla="*/ 100517 h 407322"/>
              <a:gd name="connsiteX7" fmla="*/ 203411 w 273431"/>
              <a:gd name="connsiteY7" fmla="*/ 106841 h 407322"/>
              <a:gd name="connsiteX8" fmla="*/ 198244 w 273431"/>
              <a:gd name="connsiteY8" fmla="*/ 109038 h 407322"/>
              <a:gd name="connsiteX9" fmla="*/ 187980 w 273431"/>
              <a:gd name="connsiteY9" fmla="*/ 117158 h 407322"/>
              <a:gd name="connsiteX10" fmla="*/ 184121 w 273431"/>
              <a:gd name="connsiteY10" fmla="*/ 121747 h 407322"/>
              <a:gd name="connsiteX11" fmla="*/ 183614 w 273431"/>
              <a:gd name="connsiteY11" fmla="*/ 121694 h 407322"/>
              <a:gd name="connsiteX12" fmla="*/ 183614 w 273431"/>
              <a:gd name="connsiteY12" fmla="*/ 121694 h 407322"/>
              <a:gd name="connsiteX13" fmla="*/ 180607 w 273431"/>
              <a:gd name="connsiteY13" fmla="*/ 114792 h 407322"/>
              <a:gd name="connsiteX14" fmla="*/ 198128 w 273431"/>
              <a:gd name="connsiteY14" fmla="*/ 101433 h 407322"/>
              <a:gd name="connsiteX15" fmla="*/ 235918 w 273431"/>
              <a:gd name="connsiteY15" fmla="*/ 106423 h 407322"/>
              <a:gd name="connsiteX16" fmla="*/ 239849 w 273431"/>
              <a:gd name="connsiteY16" fmla="*/ 137178 h 407322"/>
              <a:gd name="connsiteX17" fmla="*/ 225983 w 273431"/>
              <a:gd name="connsiteY17" fmla="*/ 142923 h 407322"/>
              <a:gd name="connsiteX18" fmla="*/ 183098 w 273431"/>
              <a:gd name="connsiteY18" fmla="*/ 142923 h 407322"/>
              <a:gd name="connsiteX19" fmla="*/ 173066 w 273431"/>
              <a:gd name="connsiteY19" fmla="*/ 118723 h 407322"/>
              <a:gd name="connsiteX20" fmla="*/ 180607 w 273431"/>
              <a:gd name="connsiteY20" fmla="*/ 114792 h 407322"/>
              <a:gd name="connsiteX21" fmla="*/ 180607 w 273431"/>
              <a:gd name="connsiteY21" fmla="*/ 114792 h 407322"/>
              <a:gd name="connsiteX22" fmla="*/ 131728 w 273431"/>
              <a:gd name="connsiteY22" fmla="*/ 47778 h 407322"/>
              <a:gd name="connsiteX23" fmla="*/ 120281 w 273431"/>
              <a:gd name="connsiteY23" fmla="*/ 72858 h 407322"/>
              <a:gd name="connsiteX24" fmla="*/ 130696 w 273431"/>
              <a:gd name="connsiteY24" fmla="*/ 77171 h 407322"/>
              <a:gd name="connsiteX25" fmla="*/ 204434 w 273431"/>
              <a:gd name="connsiteY25" fmla="*/ 77171 h 407322"/>
              <a:gd name="connsiteX26" fmla="*/ 224783 w 273431"/>
              <a:gd name="connsiteY26" fmla="*/ 40209 h 407322"/>
              <a:gd name="connsiteX27" fmla="*/ 214777 w 273431"/>
              <a:gd name="connsiteY27" fmla="*/ 31333 h 407322"/>
              <a:gd name="connsiteX28" fmla="*/ 212661 w 273431"/>
              <a:gd name="connsiteY28" fmla="*/ 28638 h 407322"/>
              <a:gd name="connsiteX29" fmla="*/ 172452 w 273431"/>
              <a:gd name="connsiteY29" fmla="*/ 11847 h 407322"/>
              <a:gd name="connsiteX30" fmla="*/ 163122 w 273431"/>
              <a:gd name="connsiteY30" fmla="*/ 24120 h 407322"/>
              <a:gd name="connsiteX31" fmla="*/ 157955 w 273431"/>
              <a:gd name="connsiteY31" fmla="*/ 26317 h 407322"/>
              <a:gd name="connsiteX32" fmla="*/ 136228 w 273431"/>
              <a:gd name="connsiteY32" fmla="*/ 41294 h 407322"/>
              <a:gd name="connsiteX33" fmla="*/ 136806 w 273431"/>
              <a:gd name="connsiteY33" fmla="*/ 44852 h 407322"/>
              <a:gd name="connsiteX34" fmla="*/ 132795 w 273431"/>
              <a:gd name="connsiteY34" fmla="*/ 47902 h 407322"/>
              <a:gd name="connsiteX35" fmla="*/ 131728 w 273431"/>
              <a:gd name="connsiteY35" fmla="*/ 47778 h 407322"/>
              <a:gd name="connsiteX36" fmla="*/ 131728 w 273431"/>
              <a:gd name="connsiteY36" fmla="*/ 47778 h 407322"/>
              <a:gd name="connsiteX37" fmla="*/ 129033 w 273431"/>
              <a:gd name="connsiteY37" fmla="*/ 40698 h 407322"/>
              <a:gd name="connsiteX38" fmla="*/ 157822 w 273431"/>
              <a:gd name="connsiteY38" fmla="*/ 18517 h 407322"/>
              <a:gd name="connsiteX39" fmla="*/ 208516 w 273431"/>
              <a:gd name="connsiteY39" fmla="*/ 7800 h 407322"/>
              <a:gd name="connsiteX40" fmla="*/ 219304 w 273431"/>
              <a:gd name="connsiteY40" fmla="*/ 25721 h 407322"/>
              <a:gd name="connsiteX41" fmla="*/ 226490 w 273431"/>
              <a:gd name="connsiteY41" fmla="*/ 75162 h 407322"/>
              <a:gd name="connsiteX42" fmla="*/ 204434 w 273431"/>
              <a:gd name="connsiteY42" fmla="*/ 84286 h 407322"/>
              <a:gd name="connsiteX43" fmla="*/ 130696 w 273431"/>
              <a:gd name="connsiteY43" fmla="*/ 84286 h 407322"/>
              <a:gd name="connsiteX44" fmla="*/ 115265 w 273431"/>
              <a:gd name="connsiteY44" fmla="*/ 47022 h 407322"/>
              <a:gd name="connsiteX45" fmla="*/ 129033 w 273431"/>
              <a:gd name="connsiteY45" fmla="*/ 40698 h 407322"/>
              <a:gd name="connsiteX46" fmla="*/ 129033 w 273431"/>
              <a:gd name="connsiteY46" fmla="*/ 40698 h 407322"/>
              <a:gd name="connsiteX47" fmla="*/ 218780 w 273431"/>
              <a:gd name="connsiteY47" fmla="*/ 264740 h 407322"/>
              <a:gd name="connsiteX48" fmla="*/ 211718 w 273431"/>
              <a:gd name="connsiteY48" fmla="*/ 308907 h 407322"/>
              <a:gd name="connsiteX49" fmla="*/ 232191 w 273431"/>
              <a:gd name="connsiteY49" fmla="*/ 312188 h 407322"/>
              <a:gd name="connsiteX50" fmla="*/ 233828 w 273431"/>
              <a:gd name="connsiteY50" fmla="*/ 316502 h 407322"/>
              <a:gd name="connsiteX51" fmla="*/ 192027 w 273431"/>
              <a:gd name="connsiteY51" fmla="*/ 367908 h 407322"/>
              <a:gd name="connsiteX52" fmla="*/ 187367 w 273431"/>
              <a:gd name="connsiteY52" fmla="*/ 365738 h 407322"/>
              <a:gd name="connsiteX53" fmla="*/ 194455 w 273431"/>
              <a:gd name="connsiteY53" fmla="*/ 321571 h 407322"/>
              <a:gd name="connsiteX54" fmla="*/ 173982 w 273431"/>
              <a:gd name="connsiteY54" fmla="*/ 318272 h 407322"/>
              <a:gd name="connsiteX55" fmla="*/ 172319 w 273431"/>
              <a:gd name="connsiteY55" fmla="*/ 313985 h 407322"/>
              <a:gd name="connsiteX56" fmla="*/ 214119 w 273431"/>
              <a:gd name="connsiteY56" fmla="*/ 262552 h 407322"/>
              <a:gd name="connsiteX57" fmla="*/ 218780 w 273431"/>
              <a:gd name="connsiteY57" fmla="*/ 264740 h 407322"/>
              <a:gd name="connsiteX58" fmla="*/ 218780 w 273431"/>
              <a:gd name="connsiteY58" fmla="*/ 264740 h 407322"/>
              <a:gd name="connsiteX59" fmla="*/ 206053 w 273431"/>
              <a:gd name="connsiteY59" fmla="*/ 310703 h 407322"/>
              <a:gd name="connsiteX60" fmla="*/ 211976 w 273431"/>
              <a:gd name="connsiteY60" fmla="*/ 273616 h 407322"/>
              <a:gd name="connsiteX61" fmla="*/ 179354 w 273431"/>
              <a:gd name="connsiteY61" fmla="*/ 313753 h 407322"/>
              <a:gd name="connsiteX62" fmla="*/ 197906 w 273431"/>
              <a:gd name="connsiteY62" fmla="*/ 316724 h 407322"/>
              <a:gd name="connsiteX63" fmla="*/ 200120 w 273431"/>
              <a:gd name="connsiteY63" fmla="*/ 319775 h 407322"/>
              <a:gd name="connsiteX64" fmla="*/ 194170 w 273431"/>
              <a:gd name="connsiteY64" fmla="*/ 356835 h 407322"/>
              <a:gd name="connsiteX65" fmla="*/ 226793 w 273431"/>
              <a:gd name="connsiteY65" fmla="*/ 316697 h 407322"/>
              <a:gd name="connsiteX66" fmla="*/ 208240 w 273431"/>
              <a:gd name="connsiteY66" fmla="*/ 313727 h 407322"/>
              <a:gd name="connsiteX67" fmla="*/ 206053 w 273431"/>
              <a:gd name="connsiteY67" fmla="*/ 310703 h 407322"/>
              <a:gd name="connsiteX68" fmla="*/ 206053 w 273431"/>
              <a:gd name="connsiteY68" fmla="*/ 310703 h 407322"/>
              <a:gd name="connsiteX69" fmla="*/ 203073 w 273431"/>
              <a:gd name="connsiteY69" fmla="*/ 244854 h 407322"/>
              <a:gd name="connsiteX70" fmla="*/ 273432 w 273431"/>
              <a:gd name="connsiteY70" fmla="*/ 315239 h 407322"/>
              <a:gd name="connsiteX71" fmla="*/ 203073 w 273431"/>
              <a:gd name="connsiteY71" fmla="*/ 385597 h 407322"/>
              <a:gd name="connsiteX72" fmla="*/ 175262 w 273431"/>
              <a:gd name="connsiteY72" fmla="*/ 379878 h 407322"/>
              <a:gd name="connsiteX73" fmla="*/ 159832 w 273431"/>
              <a:gd name="connsiteY73" fmla="*/ 398511 h 407322"/>
              <a:gd name="connsiteX74" fmla="*/ 87881 w 273431"/>
              <a:gd name="connsiteY74" fmla="*/ 398511 h 407322"/>
              <a:gd name="connsiteX75" fmla="*/ 71953 w 273431"/>
              <a:gd name="connsiteY75" fmla="*/ 375396 h 407322"/>
              <a:gd name="connsiteX76" fmla="*/ 71953 w 273431"/>
              <a:gd name="connsiteY76" fmla="*/ 352557 h 407322"/>
              <a:gd name="connsiteX77" fmla="*/ 72051 w 273431"/>
              <a:gd name="connsiteY77" fmla="*/ 351828 h 407322"/>
              <a:gd name="connsiteX78" fmla="*/ 71953 w 273431"/>
              <a:gd name="connsiteY78" fmla="*/ 350040 h 407322"/>
              <a:gd name="connsiteX79" fmla="*/ 101854 w 273431"/>
              <a:gd name="connsiteY79" fmla="*/ 321073 h 407322"/>
              <a:gd name="connsiteX80" fmla="*/ 101925 w 273431"/>
              <a:gd name="connsiteY80" fmla="*/ 246499 h 407322"/>
              <a:gd name="connsiteX81" fmla="*/ 109360 w 273431"/>
              <a:gd name="connsiteY81" fmla="*/ 191367 h 407322"/>
              <a:gd name="connsiteX82" fmla="*/ 107421 w 273431"/>
              <a:gd name="connsiteY82" fmla="*/ 189757 h 407322"/>
              <a:gd name="connsiteX83" fmla="*/ 34261 w 273431"/>
              <a:gd name="connsiteY83" fmla="*/ 250163 h 407322"/>
              <a:gd name="connsiteX84" fmla="*/ 28409 w 273431"/>
              <a:gd name="connsiteY84" fmla="*/ 247362 h 407322"/>
              <a:gd name="connsiteX85" fmla="*/ 29316 w 273431"/>
              <a:gd name="connsiteY85" fmla="*/ 219027 h 407322"/>
              <a:gd name="connsiteX86" fmla="*/ 30775 w 273431"/>
              <a:gd name="connsiteY86" fmla="*/ 216100 h 407322"/>
              <a:gd name="connsiteX87" fmla="*/ 99621 w 273431"/>
              <a:gd name="connsiteY87" fmla="*/ 165708 h 407322"/>
              <a:gd name="connsiteX88" fmla="*/ 109956 w 273431"/>
              <a:gd name="connsiteY88" fmla="*/ 149851 h 407322"/>
              <a:gd name="connsiteX89" fmla="*/ 66519 w 273431"/>
              <a:gd name="connsiteY89" fmla="*/ 65601 h 407322"/>
              <a:gd name="connsiteX90" fmla="*/ 70476 w 273431"/>
              <a:gd name="connsiteY90" fmla="*/ 60380 h 407322"/>
              <a:gd name="connsiteX91" fmla="*/ 98136 w 273431"/>
              <a:gd name="connsiteY91" fmla="*/ 67335 h 407322"/>
              <a:gd name="connsiteX92" fmla="*/ 98136 w 273431"/>
              <a:gd name="connsiteY92" fmla="*/ 67335 h 407322"/>
              <a:gd name="connsiteX93" fmla="*/ 100502 w 273431"/>
              <a:gd name="connsiteY93" fmla="*/ 69354 h 407322"/>
              <a:gd name="connsiteX94" fmla="*/ 135116 w 273431"/>
              <a:gd name="connsiteY94" fmla="*/ 147307 h 407322"/>
              <a:gd name="connsiteX95" fmla="*/ 150440 w 273431"/>
              <a:gd name="connsiteY95" fmla="*/ 169444 h 407322"/>
              <a:gd name="connsiteX96" fmla="*/ 245034 w 273431"/>
              <a:gd name="connsiteY96" fmla="*/ 177537 h 407322"/>
              <a:gd name="connsiteX97" fmla="*/ 245034 w 273431"/>
              <a:gd name="connsiteY97" fmla="*/ 177564 h 407322"/>
              <a:gd name="connsiteX98" fmla="*/ 247177 w 273431"/>
              <a:gd name="connsiteY98" fmla="*/ 183665 h 407322"/>
              <a:gd name="connsiteX99" fmla="*/ 226677 w 273431"/>
              <a:gd name="connsiteY99" fmla="*/ 203258 h 407322"/>
              <a:gd name="connsiteX100" fmla="*/ 223600 w 273431"/>
              <a:gd name="connsiteY100" fmla="*/ 204316 h 407322"/>
              <a:gd name="connsiteX101" fmla="*/ 139145 w 273431"/>
              <a:gd name="connsiteY101" fmla="*/ 192114 h 407322"/>
              <a:gd name="connsiteX102" fmla="*/ 138914 w 273431"/>
              <a:gd name="connsiteY102" fmla="*/ 192265 h 407322"/>
              <a:gd name="connsiteX103" fmla="*/ 138914 w 273431"/>
              <a:gd name="connsiteY103" fmla="*/ 192265 h 407322"/>
              <a:gd name="connsiteX104" fmla="*/ 136699 w 273431"/>
              <a:gd name="connsiteY104" fmla="*/ 193573 h 407322"/>
              <a:gd name="connsiteX105" fmla="*/ 143912 w 273431"/>
              <a:gd name="connsiteY105" fmla="*/ 247273 h 407322"/>
              <a:gd name="connsiteX106" fmla="*/ 143912 w 273431"/>
              <a:gd name="connsiteY106" fmla="*/ 247273 h 407322"/>
              <a:gd name="connsiteX107" fmla="*/ 143912 w 273431"/>
              <a:gd name="connsiteY107" fmla="*/ 277094 h 407322"/>
              <a:gd name="connsiteX108" fmla="*/ 203073 w 273431"/>
              <a:gd name="connsiteY108" fmla="*/ 244854 h 407322"/>
              <a:gd name="connsiteX109" fmla="*/ 203073 w 273431"/>
              <a:gd name="connsiteY109" fmla="*/ 244854 h 407322"/>
              <a:gd name="connsiteX110" fmla="*/ 168583 w 273431"/>
              <a:gd name="connsiteY110" fmla="*/ 376579 h 407322"/>
              <a:gd name="connsiteX111" fmla="*/ 161602 w 273431"/>
              <a:gd name="connsiteY111" fmla="*/ 372088 h 407322"/>
              <a:gd name="connsiteX112" fmla="*/ 79086 w 273431"/>
              <a:gd name="connsiteY112" fmla="*/ 366342 h 407322"/>
              <a:gd name="connsiteX113" fmla="*/ 79086 w 273431"/>
              <a:gd name="connsiteY113" fmla="*/ 375396 h 407322"/>
              <a:gd name="connsiteX114" fmla="*/ 91466 w 273431"/>
              <a:gd name="connsiteY114" fmla="*/ 392410 h 407322"/>
              <a:gd name="connsiteX115" fmla="*/ 156257 w 273431"/>
              <a:gd name="connsiteY115" fmla="*/ 392410 h 407322"/>
              <a:gd name="connsiteX116" fmla="*/ 168583 w 273431"/>
              <a:gd name="connsiteY116" fmla="*/ 376579 h 407322"/>
              <a:gd name="connsiteX117" fmla="*/ 168583 w 273431"/>
              <a:gd name="connsiteY117" fmla="*/ 376579 h 407322"/>
              <a:gd name="connsiteX118" fmla="*/ 155776 w 273431"/>
              <a:gd name="connsiteY118" fmla="*/ 367321 h 407322"/>
              <a:gd name="connsiteX119" fmla="*/ 143476 w 273431"/>
              <a:gd name="connsiteY119" fmla="*/ 352646 h 407322"/>
              <a:gd name="connsiteX120" fmla="*/ 140372 w 273431"/>
              <a:gd name="connsiteY120" fmla="*/ 354434 h 407322"/>
              <a:gd name="connsiteX121" fmla="*/ 105402 w 273431"/>
              <a:gd name="connsiteY121" fmla="*/ 354434 h 407322"/>
              <a:gd name="connsiteX122" fmla="*/ 101845 w 273431"/>
              <a:gd name="connsiteY122" fmla="*/ 350876 h 407322"/>
              <a:gd name="connsiteX123" fmla="*/ 101845 w 273431"/>
              <a:gd name="connsiteY123" fmla="*/ 328464 h 407322"/>
              <a:gd name="connsiteX124" fmla="*/ 79077 w 273431"/>
              <a:gd name="connsiteY124" fmla="*/ 350022 h 407322"/>
              <a:gd name="connsiteX125" fmla="*/ 91457 w 273431"/>
              <a:gd name="connsiteY125" fmla="*/ 367063 h 407322"/>
              <a:gd name="connsiteX126" fmla="*/ 155776 w 273431"/>
              <a:gd name="connsiteY126" fmla="*/ 367321 h 407322"/>
              <a:gd name="connsiteX127" fmla="*/ 155776 w 273431"/>
              <a:gd name="connsiteY127" fmla="*/ 367321 h 407322"/>
              <a:gd name="connsiteX128" fmla="*/ 136824 w 273431"/>
              <a:gd name="connsiteY128" fmla="*/ 338985 h 407322"/>
              <a:gd name="connsiteX129" fmla="*/ 132715 w 273431"/>
              <a:gd name="connsiteY129" fmla="*/ 315239 h 407322"/>
              <a:gd name="connsiteX130" fmla="*/ 136824 w 273431"/>
              <a:gd name="connsiteY130" fmla="*/ 291466 h 407322"/>
              <a:gd name="connsiteX131" fmla="*/ 136824 w 273431"/>
              <a:gd name="connsiteY131" fmla="*/ 247397 h 407322"/>
              <a:gd name="connsiteX132" fmla="*/ 129887 w 273431"/>
              <a:gd name="connsiteY132" fmla="*/ 195992 h 407322"/>
              <a:gd name="connsiteX133" fmla="*/ 116021 w 273431"/>
              <a:gd name="connsiteY133" fmla="*/ 194960 h 407322"/>
              <a:gd name="connsiteX134" fmla="*/ 108960 w 273431"/>
              <a:gd name="connsiteY134" fmla="*/ 247397 h 407322"/>
              <a:gd name="connsiteX135" fmla="*/ 108960 w 273431"/>
              <a:gd name="connsiteY135" fmla="*/ 347336 h 407322"/>
              <a:gd name="connsiteX136" fmla="*/ 136815 w 273431"/>
              <a:gd name="connsiteY136" fmla="*/ 347336 h 407322"/>
              <a:gd name="connsiteX137" fmla="*/ 136815 w 273431"/>
              <a:gd name="connsiteY137" fmla="*/ 338985 h 407322"/>
              <a:gd name="connsiteX138" fmla="*/ 247800 w 273431"/>
              <a:gd name="connsiteY138" fmla="*/ 270486 h 407322"/>
              <a:gd name="connsiteX139" fmla="*/ 158355 w 273431"/>
              <a:gd name="connsiteY139" fmla="*/ 270486 h 407322"/>
              <a:gd name="connsiteX140" fmla="*/ 158355 w 273431"/>
              <a:gd name="connsiteY140" fmla="*/ 359957 h 407322"/>
              <a:gd name="connsiteX141" fmla="*/ 247800 w 273431"/>
              <a:gd name="connsiteY141" fmla="*/ 359957 h 407322"/>
              <a:gd name="connsiteX142" fmla="*/ 247800 w 273431"/>
              <a:gd name="connsiteY142" fmla="*/ 270486 h 407322"/>
              <a:gd name="connsiteX143" fmla="*/ 247800 w 273431"/>
              <a:gd name="connsiteY143" fmla="*/ 270486 h 407322"/>
              <a:gd name="connsiteX144" fmla="*/ 31815 w 273431"/>
              <a:gd name="connsiteY144" fmla="*/ 151852 h 407322"/>
              <a:gd name="connsiteX145" fmla="*/ 27884 w 273431"/>
              <a:gd name="connsiteY145" fmla="*/ 145929 h 407322"/>
              <a:gd name="connsiteX146" fmla="*/ 58995 w 273431"/>
              <a:gd name="connsiteY146" fmla="*/ 145929 h 407322"/>
              <a:gd name="connsiteX147" fmla="*/ 82243 w 273431"/>
              <a:gd name="connsiteY147" fmla="*/ 145929 h 407322"/>
              <a:gd name="connsiteX148" fmla="*/ 86174 w 273431"/>
              <a:gd name="connsiteY148" fmla="*/ 151852 h 407322"/>
              <a:gd name="connsiteX149" fmla="*/ 55064 w 273431"/>
              <a:gd name="connsiteY149" fmla="*/ 151852 h 407322"/>
              <a:gd name="connsiteX150" fmla="*/ 31815 w 273431"/>
              <a:gd name="connsiteY150" fmla="*/ 151852 h 407322"/>
              <a:gd name="connsiteX151" fmla="*/ 31815 w 273431"/>
              <a:gd name="connsiteY151" fmla="*/ 151852 h 407322"/>
              <a:gd name="connsiteX152" fmla="*/ 5526 w 273431"/>
              <a:gd name="connsiteY152" fmla="*/ 121418 h 407322"/>
              <a:gd name="connsiteX153" fmla="*/ 1621 w 273431"/>
              <a:gd name="connsiteY153" fmla="*/ 115494 h 407322"/>
              <a:gd name="connsiteX154" fmla="*/ 32705 w 273431"/>
              <a:gd name="connsiteY154" fmla="*/ 115494 h 407322"/>
              <a:gd name="connsiteX155" fmla="*/ 55953 w 273431"/>
              <a:gd name="connsiteY155" fmla="*/ 115494 h 407322"/>
              <a:gd name="connsiteX156" fmla="*/ 59884 w 273431"/>
              <a:gd name="connsiteY156" fmla="*/ 121418 h 407322"/>
              <a:gd name="connsiteX157" fmla="*/ 28800 w 273431"/>
              <a:gd name="connsiteY157" fmla="*/ 121418 h 407322"/>
              <a:gd name="connsiteX158" fmla="*/ 5526 w 273431"/>
              <a:gd name="connsiteY158" fmla="*/ 121418 h 407322"/>
              <a:gd name="connsiteX159" fmla="*/ 5526 w 273431"/>
              <a:gd name="connsiteY159" fmla="*/ 121418 h 407322"/>
              <a:gd name="connsiteX160" fmla="*/ 137171 w 273431"/>
              <a:gd name="connsiteY160" fmla="*/ 162640 h 407322"/>
              <a:gd name="connsiteX161" fmla="*/ 121820 w 273431"/>
              <a:gd name="connsiteY161" fmla="*/ 185328 h 407322"/>
              <a:gd name="connsiteX162" fmla="*/ 116626 w 273431"/>
              <a:gd name="connsiteY162" fmla="*/ 158424 h 407322"/>
              <a:gd name="connsiteX163" fmla="*/ 137171 w 273431"/>
              <a:gd name="connsiteY163" fmla="*/ 162640 h 407322"/>
              <a:gd name="connsiteX164" fmla="*/ 137171 w 273431"/>
              <a:gd name="connsiteY164" fmla="*/ 162640 h 407322"/>
              <a:gd name="connsiteX165" fmla="*/ 132359 w 273431"/>
              <a:gd name="connsiteY165" fmla="*/ 172370 h 407322"/>
              <a:gd name="connsiteX166" fmla="*/ 120539 w 273431"/>
              <a:gd name="connsiteY166" fmla="*/ 164357 h 407322"/>
              <a:gd name="connsiteX167" fmla="*/ 123234 w 273431"/>
              <a:gd name="connsiteY167" fmla="*/ 178400 h 407322"/>
              <a:gd name="connsiteX168" fmla="*/ 132359 w 273431"/>
              <a:gd name="connsiteY168" fmla="*/ 172370 h 407322"/>
              <a:gd name="connsiteX169" fmla="*/ 132359 w 273431"/>
              <a:gd name="connsiteY169" fmla="*/ 172370 h 407322"/>
              <a:gd name="connsiteX170" fmla="*/ 36360 w 273431"/>
              <a:gd name="connsiteY170" fmla="*/ 220797 h 407322"/>
              <a:gd name="connsiteX171" fmla="*/ 35755 w 273431"/>
              <a:gd name="connsiteY171" fmla="*/ 239704 h 407322"/>
              <a:gd name="connsiteX172" fmla="*/ 105464 w 273431"/>
              <a:gd name="connsiteY172" fmla="*/ 182153 h 407322"/>
              <a:gd name="connsiteX173" fmla="*/ 110454 w 273431"/>
              <a:gd name="connsiteY173" fmla="*/ 182660 h 407322"/>
              <a:gd name="connsiteX174" fmla="*/ 135036 w 273431"/>
              <a:gd name="connsiteY174" fmla="*/ 186342 h 407322"/>
              <a:gd name="connsiteX175" fmla="*/ 135036 w 273431"/>
              <a:gd name="connsiteY175" fmla="*/ 186342 h 407322"/>
              <a:gd name="connsiteX176" fmla="*/ 138772 w 273431"/>
              <a:gd name="connsiteY176" fmla="*/ 184857 h 407322"/>
              <a:gd name="connsiteX177" fmla="*/ 222951 w 273431"/>
              <a:gd name="connsiteY177" fmla="*/ 197006 h 407322"/>
              <a:gd name="connsiteX178" fmla="*/ 236612 w 273431"/>
              <a:gd name="connsiteY178" fmla="*/ 183950 h 407322"/>
              <a:gd name="connsiteX179" fmla="*/ 146562 w 273431"/>
              <a:gd name="connsiteY179" fmla="*/ 176239 h 407322"/>
              <a:gd name="connsiteX180" fmla="*/ 143307 w 273431"/>
              <a:gd name="connsiteY180" fmla="*/ 172406 h 407322"/>
              <a:gd name="connsiteX181" fmla="*/ 131283 w 273431"/>
              <a:gd name="connsiteY181" fmla="*/ 153400 h 407322"/>
              <a:gd name="connsiteX182" fmla="*/ 129140 w 273431"/>
              <a:gd name="connsiteY182" fmla="*/ 151230 h 407322"/>
              <a:gd name="connsiteX183" fmla="*/ 94756 w 273431"/>
              <a:gd name="connsiteY183" fmla="*/ 73810 h 407322"/>
              <a:gd name="connsiteX184" fmla="*/ 76400 w 273431"/>
              <a:gd name="connsiteY184" fmla="*/ 69167 h 407322"/>
              <a:gd name="connsiteX185" fmla="*/ 117818 w 273431"/>
              <a:gd name="connsiteY185" fmla="*/ 149513 h 407322"/>
              <a:gd name="connsiteX186" fmla="*/ 116279 w 273431"/>
              <a:gd name="connsiteY186" fmla="*/ 154307 h 407322"/>
              <a:gd name="connsiteX187" fmla="*/ 106398 w 273431"/>
              <a:gd name="connsiteY187" fmla="*/ 168199 h 407322"/>
              <a:gd name="connsiteX188" fmla="*/ 104886 w 273431"/>
              <a:gd name="connsiteY188" fmla="*/ 170645 h 407322"/>
              <a:gd name="connsiteX189" fmla="*/ 36360 w 273431"/>
              <a:gd name="connsiteY189" fmla="*/ 220797 h 40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273431" h="407322">
                <a:moveTo>
                  <a:pt x="183614" y="121694"/>
                </a:moveTo>
                <a:cubicBezTo>
                  <a:pt x="177086" y="121267"/>
                  <a:pt x="173501" y="129155"/>
                  <a:pt x="178117" y="133744"/>
                </a:cubicBezTo>
                <a:cubicBezTo>
                  <a:pt x="179380" y="135034"/>
                  <a:pt x="181141" y="135808"/>
                  <a:pt x="183107" y="135808"/>
                </a:cubicBezTo>
                <a:lnTo>
                  <a:pt x="225992" y="135808"/>
                </a:lnTo>
                <a:cubicBezTo>
                  <a:pt x="235873" y="135808"/>
                  <a:pt x="241796" y="124868"/>
                  <a:pt x="236558" y="116597"/>
                </a:cubicBezTo>
                <a:cubicBezTo>
                  <a:pt x="233259" y="111404"/>
                  <a:pt x="229852" y="112738"/>
                  <a:pt x="229301" y="109314"/>
                </a:cubicBezTo>
                <a:cubicBezTo>
                  <a:pt x="227735" y="99557"/>
                  <a:pt x="216316" y="94763"/>
                  <a:pt x="208249" y="100517"/>
                </a:cubicBezTo>
                <a:cubicBezTo>
                  <a:pt x="206053" y="102083"/>
                  <a:pt x="204345" y="104297"/>
                  <a:pt x="203411" y="106841"/>
                </a:cubicBezTo>
                <a:cubicBezTo>
                  <a:pt x="202628" y="109260"/>
                  <a:pt x="200156" y="110096"/>
                  <a:pt x="198244" y="109038"/>
                </a:cubicBezTo>
                <a:cubicBezTo>
                  <a:pt x="192676" y="105907"/>
                  <a:pt x="186246" y="111332"/>
                  <a:pt x="187980" y="117158"/>
                </a:cubicBezTo>
                <a:cubicBezTo>
                  <a:pt x="188790" y="119755"/>
                  <a:pt x="186620" y="122103"/>
                  <a:pt x="184121" y="121747"/>
                </a:cubicBezTo>
                <a:cubicBezTo>
                  <a:pt x="183960" y="121720"/>
                  <a:pt x="183792" y="121720"/>
                  <a:pt x="183614" y="121694"/>
                </a:cubicBezTo>
                <a:lnTo>
                  <a:pt x="183614" y="121694"/>
                </a:lnTo>
                <a:close/>
                <a:moveTo>
                  <a:pt x="180607" y="114792"/>
                </a:moveTo>
                <a:cubicBezTo>
                  <a:pt x="180857" y="105818"/>
                  <a:pt x="189332" y="99317"/>
                  <a:pt x="198128" y="101433"/>
                </a:cubicBezTo>
                <a:cubicBezTo>
                  <a:pt x="207182" y="85300"/>
                  <a:pt x="231382" y="88529"/>
                  <a:pt x="235918" y="106423"/>
                </a:cubicBezTo>
                <a:cubicBezTo>
                  <a:pt x="246982" y="112924"/>
                  <a:pt x="248956" y="128106"/>
                  <a:pt x="239849" y="137178"/>
                </a:cubicBezTo>
                <a:cubicBezTo>
                  <a:pt x="236318" y="140735"/>
                  <a:pt x="231400" y="142923"/>
                  <a:pt x="225983" y="142923"/>
                </a:cubicBezTo>
                <a:lnTo>
                  <a:pt x="183098" y="142923"/>
                </a:lnTo>
                <a:cubicBezTo>
                  <a:pt x="170495" y="142923"/>
                  <a:pt x="164163" y="127643"/>
                  <a:pt x="173066" y="118723"/>
                </a:cubicBezTo>
                <a:cubicBezTo>
                  <a:pt x="175093" y="116704"/>
                  <a:pt x="177691" y="115317"/>
                  <a:pt x="180607" y="114792"/>
                </a:cubicBezTo>
                <a:lnTo>
                  <a:pt x="180607" y="114792"/>
                </a:lnTo>
                <a:close/>
                <a:moveTo>
                  <a:pt x="131728" y="47778"/>
                </a:moveTo>
                <a:cubicBezTo>
                  <a:pt x="118191" y="46844"/>
                  <a:pt x="110703" y="63279"/>
                  <a:pt x="120281" y="72858"/>
                </a:cubicBezTo>
                <a:cubicBezTo>
                  <a:pt x="122950" y="75526"/>
                  <a:pt x="126631" y="77171"/>
                  <a:pt x="130696" y="77171"/>
                </a:cubicBezTo>
                <a:lnTo>
                  <a:pt x="204434" y="77171"/>
                </a:lnTo>
                <a:cubicBezTo>
                  <a:pt x="223467" y="77171"/>
                  <a:pt x="234859" y="56093"/>
                  <a:pt x="224783" y="40209"/>
                </a:cubicBezTo>
                <a:cubicBezTo>
                  <a:pt x="222337" y="36376"/>
                  <a:pt x="218859" y="33272"/>
                  <a:pt x="214777" y="31333"/>
                </a:cubicBezTo>
                <a:cubicBezTo>
                  <a:pt x="213692" y="30853"/>
                  <a:pt x="212865" y="29874"/>
                  <a:pt x="212661" y="28638"/>
                </a:cubicBezTo>
                <a:cubicBezTo>
                  <a:pt x="209690" y="9979"/>
                  <a:pt x="187901" y="828"/>
                  <a:pt x="172452" y="11847"/>
                </a:cubicBezTo>
                <a:cubicBezTo>
                  <a:pt x="168192" y="14871"/>
                  <a:pt x="164910" y="19131"/>
                  <a:pt x="163122" y="24120"/>
                </a:cubicBezTo>
                <a:cubicBezTo>
                  <a:pt x="162393" y="26539"/>
                  <a:pt x="159894" y="27402"/>
                  <a:pt x="157955" y="26317"/>
                </a:cubicBezTo>
                <a:cubicBezTo>
                  <a:pt x="147496" y="20447"/>
                  <a:pt x="134458" y="29119"/>
                  <a:pt x="136228" y="41294"/>
                </a:cubicBezTo>
                <a:cubicBezTo>
                  <a:pt x="136459" y="42779"/>
                  <a:pt x="136957" y="43740"/>
                  <a:pt x="136806" y="44852"/>
                </a:cubicBezTo>
                <a:cubicBezTo>
                  <a:pt x="136530" y="46790"/>
                  <a:pt x="134743" y="48151"/>
                  <a:pt x="132795" y="47902"/>
                </a:cubicBezTo>
                <a:cubicBezTo>
                  <a:pt x="132457" y="47858"/>
                  <a:pt x="132101" y="47804"/>
                  <a:pt x="131728" y="47778"/>
                </a:cubicBezTo>
                <a:lnTo>
                  <a:pt x="131728" y="47778"/>
                </a:lnTo>
                <a:close/>
                <a:moveTo>
                  <a:pt x="129033" y="40698"/>
                </a:moveTo>
                <a:cubicBezTo>
                  <a:pt x="127894" y="25268"/>
                  <a:pt x="142952" y="13492"/>
                  <a:pt x="157822" y="18517"/>
                </a:cubicBezTo>
                <a:cubicBezTo>
                  <a:pt x="167125" y="-693"/>
                  <a:pt x="192134" y="-6136"/>
                  <a:pt x="208516" y="7800"/>
                </a:cubicBezTo>
                <a:cubicBezTo>
                  <a:pt x="213888" y="12336"/>
                  <a:pt x="217739" y="18588"/>
                  <a:pt x="219304" y="25721"/>
                </a:cubicBezTo>
                <a:cubicBezTo>
                  <a:pt x="237608" y="35655"/>
                  <a:pt x="241236" y="60407"/>
                  <a:pt x="226490" y="75162"/>
                </a:cubicBezTo>
                <a:cubicBezTo>
                  <a:pt x="220843" y="80809"/>
                  <a:pt x="213052" y="84286"/>
                  <a:pt x="204434" y="84286"/>
                </a:cubicBezTo>
                <a:lnTo>
                  <a:pt x="130696" y="84286"/>
                </a:lnTo>
                <a:cubicBezTo>
                  <a:pt x="111308" y="84286"/>
                  <a:pt x="101551" y="60736"/>
                  <a:pt x="115265" y="47022"/>
                </a:cubicBezTo>
                <a:cubicBezTo>
                  <a:pt x="118841" y="43446"/>
                  <a:pt x="123661" y="41098"/>
                  <a:pt x="129033" y="40698"/>
                </a:cubicBezTo>
                <a:lnTo>
                  <a:pt x="129033" y="40698"/>
                </a:lnTo>
                <a:close/>
                <a:moveTo>
                  <a:pt x="218780" y="264740"/>
                </a:moveTo>
                <a:lnTo>
                  <a:pt x="211718" y="308907"/>
                </a:lnTo>
                <a:lnTo>
                  <a:pt x="232191" y="312188"/>
                </a:lnTo>
                <a:cubicBezTo>
                  <a:pt x="234210" y="312518"/>
                  <a:pt x="235091" y="314936"/>
                  <a:pt x="233828" y="316502"/>
                </a:cubicBezTo>
                <a:lnTo>
                  <a:pt x="192027" y="367908"/>
                </a:lnTo>
                <a:cubicBezTo>
                  <a:pt x="190337" y="369998"/>
                  <a:pt x="186887" y="368486"/>
                  <a:pt x="187367" y="365738"/>
                </a:cubicBezTo>
                <a:lnTo>
                  <a:pt x="194455" y="321571"/>
                </a:lnTo>
                <a:lnTo>
                  <a:pt x="173982" y="318272"/>
                </a:lnTo>
                <a:cubicBezTo>
                  <a:pt x="171936" y="317969"/>
                  <a:pt x="171056" y="315524"/>
                  <a:pt x="172319" y="313985"/>
                </a:cubicBezTo>
                <a:lnTo>
                  <a:pt x="214119" y="262552"/>
                </a:lnTo>
                <a:cubicBezTo>
                  <a:pt x="215853" y="260427"/>
                  <a:pt x="219286" y="262046"/>
                  <a:pt x="218780" y="264740"/>
                </a:cubicBezTo>
                <a:lnTo>
                  <a:pt x="218780" y="264740"/>
                </a:lnTo>
                <a:close/>
                <a:moveTo>
                  <a:pt x="206053" y="310703"/>
                </a:moveTo>
                <a:lnTo>
                  <a:pt x="211976" y="273616"/>
                </a:lnTo>
                <a:lnTo>
                  <a:pt x="179354" y="313753"/>
                </a:lnTo>
                <a:lnTo>
                  <a:pt x="197906" y="316724"/>
                </a:lnTo>
                <a:cubicBezTo>
                  <a:pt x="199347" y="316947"/>
                  <a:pt x="200352" y="318316"/>
                  <a:pt x="200120" y="319775"/>
                </a:cubicBezTo>
                <a:lnTo>
                  <a:pt x="194170" y="356835"/>
                </a:lnTo>
                <a:lnTo>
                  <a:pt x="226793" y="316697"/>
                </a:lnTo>
                <a:lnTo>
                  <a:pt x="208240" y="313727"/>
                </a:lnTo>
                <a:cubicBezTo>
                  <a:pt x="206809" y="313496"/>
                  <a:pt x="205795" y="312135"/>
                  <a:pt x="206053" y="310703"/>
                </a:cubicBezTo>
                <a:lnTo>
                  <a:pt x="206053" y="310703"/>
                </a:lnTo>
                <a:close/>
                <a:moveTo>
                  <a:pt x="203073" y="244854"/>
                </a:moveTo>
                <a:cubicBezTo>
                  <a:pt x="241948" y="244854"/>
                  <a:pt x="273432" y="276365"/>
                  <a:pt x="273432" y="315239"/>
                </a:cubicBezTo>
                <a:cubicBezTo>
                  <a:pt x="273432" y="354087"/>
                  <a:pt x="241948" y="385597"/>
                  <a:pt x="203073" y="385597"/>
                </a:cubicBezTo>
                <a:cubicBezTo>
                  <a:pt x="193192" y="385597"/>
                  <a:pt x="183783" y="383552"/>
                  <a:pt x="175262" y="379878"/>
                </a:cubicBezTo>
                <a:cubicBezTo>
                  <a:pt x="173626" y="387243"/>
                  <a:pt x="168023" y="393691"/>
                  <a:pt x="159832" y="398511"/>
                </a:cubicBezTo>
                <a:cubicBezTo>
                  <a:pt x="139812" y="410260"/>
                  <a:pt x="107901" y="410260"/>
                  <a:pt x="87881" y="398511"/>
                </a:cubicBezTo>
                <a:cubicBezTo>
                  <a:pt x="78054" y="392739"/>
                  <a:pt x="71953" y="384565"/>
                  <a:pt x="71953" y="375396"/>
                </a:cubicBezTo>
                <a:lnTo>
                  <a:pt x="71953" y="352557"/>
                </a:lnTo>
                <a:cubicBezTo>
                  <a:pt x="71953" y="352308"/>
                  <a:pt x="72006" y="352050"/>
                  <a:pt x="72051" y="351828"/>
                </a:cubicBezTo>
                <a:cubicBezTo>
                  <a:pt x="71997" y="351250"/>
                  <a:pt x="71953" y="350645"/>
                  <a:pt x="71953" y="350040"/>
                </a:cubicBezTo>
                <a:cubicBezTo>
                  <a:pt x="71953" y="334965"/>
                  <a:pt x="87561" y="325129"/>
                  <a:pt x="101854" y="321073"/>
                </a:cubicBezTo>
                <a:lnTo>
                  <a:pt x="101925" y="246499"/>
                </a:lnTo>
                <a:lnTo>
                  <a:pt x="109360" y="191367"/>
                </a:lnTo>
                <a:cubicBezTo>
                  <a:pt x="108675" y="190860"/>
                  <a:pt x="108053" y="190309"/>
                  <a:pt x="107421" y="189757"/>
                </a:cubicBezTo>
                <a:lnTo>
                  <a:pt x="34261" y="250163"/>
                </a:lnTo>
                <a:cubicBezTo>
                  <a:pt x="31869" y="252182"/>
                  <a:pt x="28311" y="250386"/>
                  <a:pt x="28409" y="247362"/>
                </a:cubicBezTo>
                <a:lnTo>
                  <a:pt x="29316" y="219027"/>
                </a:lnTo>
                <a:cubicBezTo>
                  <a:pt x="29290" y="217915"/>
                  <a:pt x="29797" y="216812"/>
                  <a:pt x="30775" y="216100"/>
                </a:cubicBezTo>
                <a:lnTo>
                  <a:pt x="99621" y="165708"/>
                </a:lnTo>
                <a:cubicBezTo>
                  <a:pt x="99826" y="165380"/>
                  <a:pt x="100911" y="156228"/>
                  <a:pt x="109956" y="149851"/>
                </a:cubicBezTo>
                <a:lnTo>
                  <a:pt x="66519" y="65601"/>
                </a:lnTo>
                <a:cubicBezTo>
                  <a:pt x="64954" y="62701"/>
                  <a:pt x="67550" y="59651"/>
                  <a:pt x="70476" y="60380"/>
                </a:cubicBezTo>
                <a:lnTo>
                  <a:pt x="98136" y="67335"/>
                </a:lnTo>
                <a:lnTo>
                  <a:pt x="98136" y="67335"/>
                </a:lnTo>
                <a:cubicBezTo>
                  <a:pt x="99141" y="67584"/>
                  <a:pt x="100048" y="68322"/>
                  <a:pt x="100502" y="69354"/>
                </a:cubicBezTo>
                <a:lnTo>
                  <a:pt x="135116" y="147307"/>
                </a:lnTo>
                <a:cubicBezTo>
                  <a:pt x="135116" y="147307"/>
                  <a:pt x="149560" y="153053"/>
                  <a:pt x="150440" y="169444"/>
                </a:cubicBezTo>
                <a:lnTo>
                  <a:pt x="245034" y="177537"/>
                </a:lnTo>
                <a:lnTo>
                  <a:pt x="245034" y="177564"/>
                </a:lnTo>
                <a:cubicBezTo>
                  <a:pt x="248031" y="177813"/>
                  <a:pt x="249392" y="181548"/>
                  <a:pt x="247177" y="183665"/>
                </a:cubicBezTo>
                <a:lnTo>
                  <a:pt x="226677" y="203258"/>
                </a:lnTo>
                <a:cubicBezTo>
                  <a:pt x="225921" y="204067"/>
                  <a:pt x="224783" y="204494"/>
                  <a:pt x="223600" y="204316"/>
                </a:cubicBezTo>
                <a:lnTo>
                  <a:pt x="139145" y="192114"/>
                </a:lnTo>
                <a:lnTo>
                  <a:pt x="138914" y="192265"/>
                </a:lnTo>
                <a:lnTo>
                  <a:pt x="138914" y="192265"/>
                </a:lnTo>
                <a:lnTo>
                  <a:pt x="136699" y="193573"/>
                </a:lnTo>
                <a:lnTo>
                  <a:pt x="143912" y="247273"/>
                </a:lnTo>
                <a:lnTo>
                  <a:pt x="143912" y="247273"/>
                </a:lnTo>
                <a:lnTo>
                  <a:pt x="143912" y="277094"/>
                </a:lnTo>
                <a:cubicBezTo>
                  <a:pt x="156639" y="257430"/>
                  <a:pt x="178571" y="244854"/>
                  <a:pt x="203073" y="244854"/>
                </a:cubicBezTo>
                <a:lnTo>
                  <a:pt x="203073" y="244854"/>
                </a:lnTo>
                <a:close/>
                <a:moveTo>
                  <a:pt x="168583" y="376579"/>
                </a:moveTo>
                <a:cubicBezTo>
                  <a:pt x="166164" y="375218"/>
                  <a:pt x="163843" y="373733"/>
                  <a:pt x="161602" y="372088"/>
                </a:cubicBezTo>
                <a:cubicBezTo>
                  <a:pt x="138683" y="386914"/>
                  <a:pt x="97015" y="385117"/>
                  <a:pt x="79086" y="366342"/>
                </a:cubicBezTo>
                <a:lnTo>
                  <a:pt x="79086" y="375396"/>
                </a:lnTo>
                <a:cubicBezTo>
                  <a:pt x="79086" y="381871"/>
                  <a:pt x="83826" y="387901"/>
                  <a:pt x="91466" y="392410"/>
                </a:cubicBezTo>
                <a:cubicBezTo>
                  <a:pt x="109217" y="402825"/>
                  <a:pt x="138505" y="402825"/>
                  <a:pt x="156257" y="392410"/>
                </a:cubicBezTo>
                <a:cubicBezTo>
                  <a:pt x="163443" y="388176"/>
                  <a:pt x="168059" y="382627"/>
                  <a:pt x="168583" y="376579"/>
                </a:cubicBezTo>
                <a:lnTo>
                  <a:pt x="168583" y="376579"/>
                </a:lnTo>
                <a:close/>
                <a:moveTo>
                  <a:pt x="155776" y="367321"/>
                </a:moveTo>
                <a:cubicBezTo>
                  <a:pt x="151036" y="363034"/>
                  <a:pt x="146874" y="358098"/>
                  <a:pt x="143476" y="352646"/>
                </a:cubicBezTo>
                <a:cubicBezTo>
                  <a:pt x="142845" y="353704"/>
                  <a:pt x="141715" y="354434"/>
                  <a:pt x="140372" y="354434"/>
                </a:cubicBezTo>
                <a:lnTo>
                  <a:pt x="105402" y="354434"/>
                </a:lnTo>
                <a:cubicBezTo>
                  <a:pt x="103437" y="354434"/>
                  <a:pt x="101845" y="352842"/>
                  <a:pt x="101845" y="350876"/>
                </a:cubicBezTo>
                <a:lnTo>
                  <a:pt x="101845" y="328464"/>
                </a:lnTo>
                <a:cubicBezTo>
                  <a:pt x="91581" y="331746"/>
                  <a:pt x="79077" y="339181"/>
                  <a:pt x="79077" y="350022"/>
                </a:cubicBezTo>
                <a:cubicBezTo>
                  <a:pt x="79077" y="356524"/>
                  <a:pt x="83817" y="362553"/>
                  <a:pt x="91457" y="367063"/>
                </a:cubicBezTo>
                <a:cubicBezTo>
                  <a:pt x="108711" y="377184"/>
                  <a:pt x="137597" y="377682"/>
                  <a:pt x="155776" y="367321"/>
                </a:cubicBezTo>
                <a:lnTo>
                  <a:pt x="155776" y="367321"/>
                </a:lnTo>
                <a:close/>
                <a:moveTo>
                  <a:pt x="136824" y="338985"/>
                </a:moveTo>
                <a:cubicBezTo>
                  <a:pt x="134156" y="331577"/>
                  <a:pt x="132715" y="323581"/>
                  <a:pt x="132715" y="315239"/>
                </a:cubicBezTo>
                <a:cubicBezTo>
                  <a:pt x="132715" y="306896"/>
                  <a:pt x="134156" y="298901"/>
                  <a:pt x="136824" y="291466"/>
                </a:cubicBezTo>
                <a:lnTo>
                  <a:pt x="136824" y="247397"/>
                </a:lnTo>
                <a:lnTo>
                  <a:pt x="129887" y="195992"/>
                </a:lnTo>
                <a:cubicBezTo>
                  <a:pt x="125244" y="196925"/>
                  <a:pt x="120459" y="196543"/>
                  <a:pt x="116021" y="194960"/>
                </a:cubicBezTo>
                <a:lnTo>
                  <a:pt x="108960" y="247397"/>
                </a:lnTo>
                <a:lnTo>
                  <a:pt x="108960" y="347336"/>
                </a:lnTo>
                <a:lnTo>
                  <a:pt x="136815" y="347336"/>
                </a:lnTo>
                <a:lnTo>
                  <a:pt x="136815" y="338985"/>
                </a:lnTo>
                <a:close/>
                <a:moveTo>
                  <a:pt x="247800" y="270486"/>
                </a:moveTo>
                <a:cubicBezTo>
                  <a:pt x="223093" y="245805"/>
                  <a:pt x="183062" y="245805"/>
                  <a:pt x="158355" y="270486"/>
                </a:cubicBezTo>
                <a:cubicBezTo>
                  <a:pt x="133649" y="295193"/>
                  <a:pt x="133649" y="335250"/>
                  <a:pt x="158355" y="359957"/>
                </a:cubicBezTo>
                <a:cubicBezTo>
                  <a:pt x="183062" y="384664"/>
                  <a:pt x="223093" y="384664"/>
                  <a:pt x="247800" y="359957"/>
                </a:cubicBezTo>
                <a:cubicBezTo>
                  <a:pt x="272507" y="335259"/>
                  <a:pt x="272507" y="295193"/>
                  <a:pt x="247800" y="270486"/>
                </a:cubicBezTo>
                <a:lnTo>
                  <a:pt x="247800" y="270486"/>
                </a:lnTo>
                <a:close/>
                <a:moveTo>
                  <a:pt x="31815" y="151852"/>
                </a:moveTo>
                <a:cubicBezTo>
                  <a:pt x="27911" y="154422"/>
                  <a:pt x="23998" y="148499"/>
                  <a:pt x="27884" y="145929"/>
                </a:cubicBezTo>
                <a:cubicBezTo>
                  <a:pt x="37338" y="139676"/>
                  <a:pt x="49541" y="139676"/>
                  <a:pt x="58995" y="145929"/>
                </a:cubicBezTo>
                <a:cubicBezTo>
                  <a:pt x="66030" y="150571"/>
                  <a:pt x="75208" y="150571"/>
                  <a:pt x="82243" y="145929"/>
                </a:cubicBezTo>
                <a:cubicBezTo>
                  <a:pt x="86147" y="143332"/>
                  <a:pt x="90061" y="149255"/>
                  <a:pt x="86174" y="151852"/>
                </a:cubicBezTo>
                <a:cubicBezTo>
                  <a:pt x="76720" y="158078"/>
                  <a:pt x="64518" y="158078"/>
                  <a:pt x="55064" y="151852"/>
                </a:cubicBezTo>
                <a:cubicBezTo>
                  <a:pt x="48029" y="147183"/>
                  <a:pt x="38850" y="147183"/>
                  <a:pt x="31815" y="151852"/>
                </a:cubicBezTo>
                <a:lnTo>
                  <a:pt x="31815" y="151852"/>
                </a:lnTo>
                <a:close/>
                <a:moveTo>
                  <a:pt x="5526" y="121418"/>
                </a:moveTo>
                <a:cubicBezTo>
                  <a:pt x="1621" y="123988"/>
                  <a:pt x="-2292" y="118091"/>
                  <a:pt x="1621" y="115494"/>
                </a:cubicBezTo>
                <a:cubicBezTo>
                  <a:pt x="11048" y="109269"/>
                  <a:pt x="23251" y="109269"/>
                  <a:pt x="32705" y="115494"/>
                </a:cubicBezTo>
                <a:cubicBezTo>
                  <a:pt x="39740" y="120155"/>
                  <a:pt x="48945" y="120155"/>
                  <a:pt x="55953" y="115494"/>
                </a:cubicBezTo>
                <a:cubicBezTo>
                  <a:pt x="59857" y="112924"/>
                  <a:pt x="63771" y="118847"/>
                  <a:pt x="59884" y="121418"/>
                </a:cubicBezTo>
                <a:cubicBezTo>
                  <a:pt x="50430" y="127670"/>
                  <a:pt x="38228" y="127670"/>
                  <a:pt x="28800" y="121418"/>
                </a:cubicBezTo>
                <a:cubicBezTo>
                  <a:pt x="21730" y="116784"/>
                  <a:pt x="12560" y="116784"/>
                  <a:pt x="5526" y="121418"/>
                </a:cubicBezTo>
                <a:lnTo>
                  <a:pt x="5526" y="121418"/>
                </a:lnTo>
                <a:close/>
                <a:moveTo>
                  <a:pt x="137171" y="162640"/>
                </a:moveTo>
                <a:cubicBezTo>
                  <a:pt x="144428" y="173686"/>
                  <a:pt x="134627" y="187952"/>
                  <a:pt x="121820" y="185328"/>
                </a:cubicBezTo>
                <a:cubicBezTo>
                  <a:pt x="108933" y="182678"/>
                  <a:pt x="105607" y="165691"/>
                  <a:pt x="116626" y="158424"/>
                </a:cubicBezTo>
                <a:cubicBezTo>
                  <a:pt x="123483" y="153916"/>
                  <a:pt x="132661" y="155810"/>
                  <a:pt x="137171" y="162640"/>
                </a:cubicBezTo>
                <a:lnTo>
                  <a:pt x="137171" y="162640"/>
                </a:lnTo>
                <a:close/>
                <a:moveTo>
                  <a:pt x="132359" y="172370"/>
                </a:moveTo>
                <a:cubicBezTo>
                  <a:pt x="133746" y="165593"/>
                  <a:pt x="126258" y="160568"/>
                  <a:pt x="120539" y="164357"/>
                </a:cubicBezTo>
                <a:cubicBezTo>
                  <a:pt x="114821" y="168110"/>
                  <a:pt x="116484" y="177012"/>
                  <a:pt x="123234" y="178400"/>
                </a:cubicBezTo>
                <a:cubicBezTo>
                  <a:pt x="127414" y="179227"/>
                  <a:pt x="131496" y="176550"/>
                  <a:pt x="132359" y="172370"/>
                </a:cubicBezTo>
                <a:lnTo>
                  <a:pt x="132359" y="172370"/>
                </a:lnTo>
                <a:close/>
                <a:moveTo>
                  <a:pt x="36360" y="220797"/>
                </a:moveTo>
                <a:lnTo>
                  <a:pt x="35755" y="239704"/>
                </a:lnTo>
                <a:lnTo>
                  <a:pt x="105464" y="182153"/>
                </a:lnTo>
                <a:cubicBezTo>
                  <a:pt x="106976" y="180917"/>
                  <a:pt x="109217" y="181148"/>
                  <a:pt x="110454" y="182660"/>
                </a:cubicBezTo>
                <a:cubicBezTo>
                  <a:pt x="116457" y="189944"/>
                  <a:pt x="127094" y="191563"/>
                  <a:pt x="135036" y="186342"/>
                </a:cubicBezTo>
                <a:lnTo>
                  <a:pt x="135036" y="186342"/>
                </a:lnTo>
                <a:cubicBezTo>
                  <a:pt x="136272" y="185506"/>
                  <a:pt x="137055" y="184599"/>
                  <a:pt x="138772" y="184857"/>
                </a:cubicBezTo>
                <a:lnTo>
                  <a:pt x="222951" y="197006"/>
                </a:lnTo>
                <a:lnTo>
                  <a:pt x="236612" y="183950"/>
                </a:lnTo>
                <a:lnTo>
                  <a:pt x="146562" y="176239"/>
                </a:lnTo>
                <a:cubicBezTo>
                  <a:pt x="144623" y="176088"/>
                  <a:pt x="143156" y="174371"/>
                  <a:pt x="143307" y="172406"/>
                </a:cubicBezTo>
                <a:cubicBezTo>
                  <a:pt x="144010" y="164090"/>
                  <a:pt x="139118" y="156299"/>
                  <a:pt x="131283" y="153400"/>
                </a:cubicBezTo>
                <a:cubicBezTo>
                  <a:pt x="130225" y="153017"/>
                  <a:pt x="129468" y="152190"/>
                  <a:pt x="129140" y="151230"/>
                </a:cubicBezTo>
                <a:lnTo>
                  <a:pt x="94756" y="73810"/>
                </a:lnTo>
                <a:lnTo>
                  <a:pt x="76400" y="69167"/>
                </a:lnTo>
                <a:lnTo>
                  <a:pt x="117818" y="149513"/>
                </a:lnTo>
                <a:cubicBezTo>
                  <a:pt x="118698" y="151256"/>
                  <a:pt x="118022" y="153400"/>
                  <a:pt x="116279" y="154307"/>
                </a:cubicBezTo>
                <a:cubicBezTo>
                  <a:pt x="110881" y="157082"/>
                  <a:pt x="107252" y="162222"/>
                  <a:pt x="106398" y="168199"/>
                </a:cubicBezTo>
                <a:cubicBezTo>
                  <a:pt x="106247" y="169230"/>
                  <a:pt x="105696" y="170093"/>
                  <a:pt x="104886" y="170645"/>
                </a:cubicBezTo>
                <a:lnTo>
                  <a:pt x="36360" y="220797"/>
                </a:lnTo>
                <a:close/>
              </a:path>
            </a:pathLst>
          </a:custGeom>
          <a:solidFill>
            <a:srgbClr val="404040"/>
          </a:solidFill>
          <a:ln w="889" cap="flat">
            <a:noFill/>
            <a:prstDash val="solid"/>
            <a:miter/>
          </a:ln>
        </p:spPr>
        <p:txBody>
          <a:bodyPr rtlCol="0" anchor="ctr"/>
          <a:lstStyle/>
          <a:p>
            <a:endParaRPr lang="en-US" dirty="0"/>
          </a:p>
        </p:txBody>
      </p:sp>
    </p:spTree>
    <p:extLst>
      <p:ext uri="{BB962C8B-B14F-4D97-AF65-F5344CB8AC3E}">
        <p14:creationId xmlns:p14="http://schemas.microsoft.com/office/powerpoint/2010/main" val="1927435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C134-A419-9FBC-EA27-C73DE291B09D}"/>
            </a:ext>
          </a:extLst>
        </p:cNvPr>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CDC2C3A2-1833-579E-2B5F-78405473871B}"/>
              </a:ext>
            </a:extLst>
          </p:cNvPr>
          <p:cNvCxnSpPr>
            <a:cxnSpLocks/>
          </p:cNvCxnSpPr>
          <p:nvPr/>
        </p:nvCxnSpPr>
        <p:spPr>
          <a:xfrm>
            <a:off x="2730248" y="609533"/>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5173C979-BD23-4C63-E778-BFB6554BE489}"/>
              </a:ext>
            </a:extLst>
          </p:cNvPr>
          <p:cNvSpPr/>
          <p:nvPr/>
        </p:nvSpPr>
        <p:spPr>
          <a:xfrm>
            <a:off x="-11288" y="0"/>
            <a:ext cx="2801780" cy="277207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1AACA4B1-77D1-F503-539A-8B6269199EC6}"/>
              </a:ext>
            </a:extLst>
          </p:cNvPr>
          <p:cNvCxnSpPr>
            <a:cxnSpLocks/>
          </p:cNvCxnSpPr>
          <p:nvPr/>
        </p:nvCxnSpPr>
        <p:spPr>
          <a:xfrm>
            <a:off x="3124423" y="622707"/>
            <a:ext cx="0" cy="390837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51C5A64F-F64C-AAD9-1548-743B241E3278}"/>
              </a:ext>
            </a:extLst>
          </p:cNvPr>
          <p:cNvSpPr/>
          <p:nvPr/>
        </p:nvSpPr>
        <p:spPr>
          <a:xfrm rot="10800000">
            <a:off x="3021419" y="91673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08FD70D-1A98-EF30-36C7-E5257297448F}"/>
              </a:ext>
            </a:extLst>
          </p:cNvPr>
          <p:cNvSpPr txBox="1"/>
          <p:nvPr/>
        </p:nvSpPr>
        <p:spPr>
          <a:xfrm>
            <a:off x="3300998" y="873641"/>
            <a:ext cx="3749650" cy="3904723"/>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Poor commissioning, inadequate control tuning, or faulty logic prevents advanced systems (like heat pumps and VAV) from reaching optimal efficiency. Reliance on on/off control and default time schedules rather than real-time dynamic response.</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Absence of individual zone heat and electricity meters, as well as fragmented and manually collected energy data delays the identification and response to energy wastage.</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System components are significantly oversized, making efficient operation nearly impossible, leading to temperature fluctuations and poor regulation. Using excessively high supply temperatures (e.g., 75°C) for ventilation systems, hindering decarbonisation via heat pumps.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Poor indoor air quality (e.g., CO₂ levels exceeding 1000 PPM) due to lack of mechanical ventilation or insufficient airflow.</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Budget constraints forcing the choice of sub-optimal, cost-effective solutions. Funding allocated only for renovation, with no budget provision for ongoing operational costs, leading to unused systems.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DCD685A0-4AF3-A0B9-CB6F-C55E7DE5F031}"/>
              </a:ext>
            </a:extLst>
          </p:cNvPr>
          <p:cNvCxnSpPr>
            <a:cxnSpLocks/>
          </p:cNvCxnSpPr>
          <p:nvPr/>
        </p:nvCxnSpPr>
        <p:spPr>
          <a:xfrm>
            <a:off x="3124423" y="165887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54ECEB9-6BE4-853D-DEE2-39B632AA6AF7}"/>
              </a:ext>
            </a:extLst>
          </p:cNvPr>
          <p:cNvSpPr txBox="1"/>
          <p:nvPr/>
        </p:nvSpPr>
        <p:spPr>
          <a:xfrm>
            <a:off x="582597" y="468082"/>
            <a:ext cx="1959228" cy="1333057"/>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Main challenges in HVAC field, which were solved / should be solved by renovation process: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2AC0056A-B1D4-30D6-1359-80FEA4EB7182}"/>
              </a:ext>
            </a:extLst>
          </p:cNvPr>
          <p:cNvCxnSpPr>
            <a:cxnSpLocks/>
          </p:cNvCxnSpPr>
          <p:nvPr/>
        </p:nvCxnSpPr>
        <p:spPr>
          <a:xfrm>
            <a:off x="3124423" y="223000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9FD4CC-20C0-0564-360E-2D797C4A9DC8}"/>
              </a:ext>
            </a:extLst>
          </p:cNvPr>
          <p:cNvCxnSpPr>
            <a:cxnSpLocks/>
          </p:cNvCxnSpPr>
          <p:nvPr/>
        </p:nvCxnSpPr>
        <p:spPr>
          <a:xfrm>
            <a:off x="3124423" y="451445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C54DCB2-A74F-0FA4-3ABD-D8B626A2AD0D}"/>
              </a:ext>
            </a:extLst>
          </p:cNvPr>
          <p:cNvCxnSpPr>
            <a:cxnSpLocks/>
          </p:cNvCxnSpPr>
          <p:nvPr/>
        </p:nvCxnSpPr>
        <p:spPr>
          <a:xfrm>
            <a:off x="3124423" y="319328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8" name="Graphic 40">
            <a:extLst>
              <a:ext uri="{FF2B5EF4-FFF2-40B4-BE49-F238E27FC236}">
                <a16:creationId xmlns:a16="http://schemas.microsoft.com/office/drawing/2014/main" id="{E802A9D3-1147-9D7E-0E31-855869CF22E6}"/>
              </a:ext>
            </a:extLst>
          </p:cNvPr>
          <p:cNvGrpSpPr/>
          <p:nvPr/>
        </p:nvGrpSpPr>
        <p:grpSpPr>
          <a:xfrm>
            <a:off x="-2702461" y="1245406"/>
            <a:ext cx="3924090" cy="2433120"/>
            <a:chOff x="-3997860" y="6017904"/>
            <a:chExt cx="935163" cy="579845"/>
          </a:xfrm>
          <a:solidFill>
            <a:schemeClr val="bg1">
              <a:alpha val="29965"/>
            </a:schemeClr>
          </a:solidFill>
        </p:grpSpPr>
        <p:sp>
          <p:nvSpPr>
            <p:cNvPr id="49" name="Freeform 48">
              <a:extLst>
                <a:ext uri="{FF2B5EF4-FFF2-40B4-BE49-F238E27FC236}">
                  <a16:creationId xmlns:a16="http://schemas.microsoft.com/office/drawing/2014/main" id="{015BD86F-BB64-4C3F-8BE5-D107E89D15F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C384F8F-EDEF-6D65-496F-9E3B415007D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0DC19994-145D-AFFD-4C90-9638C024D61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D5EFAC05-C096-4025-FA8A-28BB45FA140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 name="Straight Connector 2">
            <a:extLst>
              <a:ext uri="{FF2B5EF4-FFF2-40B4-BE49-F238E27FC236}">
                <a16:creationId xmlns:a16="http://schemas.microsoft.com/office/drawing/2014/main" id="{0A61023D-2944-48D9-D130-7376D03A0A27}"/>
              </a:ext>
            </a:extLst>
          </p:cNvPr>
          <p:cNvCxnSpPr>
            <a:cxnSpLocks/>
          </p:cNvCxnSpPr>
          <p:nvPr/>
        </p:nvCxnSpPr>
        <p:spPr>
          <a:xfrm>
            <a:off x="3124423" y="3760842"/>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4" descr="A group of people standing outside a house&#10;&#10;AI-generated content may be incorrect.">
            <a:extLst>
              <a:ext uri="{FF2B5EF4-FFF2-40B4-BE49-F238E27FC236}">
                <a16:creationId xmlns:a16="http://schemas.microsoft.com/office/drawing/2014/main" id="{17225A63-2368-A038-3AAC-84954EA928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974" t="1359" r="3802" b="-1359"/>
          <a:stretch>
            <a:fillRect/>
          </a:stretch>
        </p:blipFill>
        <p:spPr>
          <a:xfrm>
            <a:off x="-11288" y="5072389"/>
            <a:ext cx="7559675" cy="4848446"/>
          </a:xfrm>
          <a:prstGeom prst="rect">
            <a:avLst/>
          </a:prstGeom>
        </p:spPr>
      </p:pic>
      <p:grpSp>
        <p:nvGrpSpPr>
          <p:cNvPr id="6" name="Graphic 40">
            <a:extLst>
              <a:ext uri="{FF2B5EF4-FFF2-40B4-BE49-F238E27FC236}">
                <a16:creationId xmlns:a16="http://schemas.microsoft.com/office/drawing/2014/main" id="{817139DC-5320-8C20-D757-742F610E3D1B}"/>
              </a:ext>
            </a:extLst>
          </p:cNvPr>
          <p:cNvGrpSpPr/>
          <p:nvPr/>
        </p:nvGrpSpPr>
        <p:grpSpPr>
          <a:xfrm>
            <a:off x="-996755" y="7649160"/>
            <a:ext cx="3924090" cy="2433120"/>
            <a:chOff x="-3997860" y="6017904"/>
            <a:chExt cx="935163" cy="579845"/>
          </a:xfrm>
          <a:solidFill>
            <a:schemeClr val="bg1">
              <a:alpha val="29965"/>
            </a:schemeClr>
          </a:solidFill>
        </p:grpSpPr>
        <p:sp>
          <p:nvSpPr>
            <p:cNvPr id="7" name="Freeform 6">
              <a:extLst>
                <a:ext uri="{FF2B5EF4-FFF2-40B4-BE49-F238E27FC236}">
                  <a16:creationId xmlns:a16="http://schemas.microsoft.com/office/drawing/2014/main" id="{25777660-FAF7-5B20-923E-32CF00158F8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B2A0A2A-5963-B5B8-1560-80D0A4E354C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CC48037F-190D-BB85-65D5-B4415B616EF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8ACEF503-025C-35DF-9584-9EDA10C08F1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31951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F106-7BF5-A14B-02EE-43A2D2258D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4BA9F1-BC9A-D101-F501-0179B2333E32}"/>
              </a:ext>
            </a:extLst>
          </p:cNvPr>
          <p:cNvSpPr txBox="1">
            <a:spLocks/>
          </p:cNvSpPr>
          <p:nvPr/>
        </p:nvSpPr>
        <p:spPr>
          <a:xfrm>
            <a:off x="590664" y="3205494"/>
            <a:ext cx="6389643" cy="532478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New and renovated systems are increasingly designed for low-temperature heat distribution, which supports the integration of renewable energy and improves overall system efficiency. High-efficiency mechanical ventilation systems with heat recovery have become standard in both new builds and retrofits, helping to reduce energy consumption while maintaining indoor air quality.</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One of the most impactful innovations is the installation of Variable Air Volume (VAV) systems regulated by CO₂ and occupancy sensors. These systems ensure that ventilation operates only when needed, significantly lowering energy use and improving air quality. In some buildings, mechanical ventilation is smartly integrated with automated natural ventilation, such as motorised roof windows controlled by CO₂ sensors, which support passive summer cooling and reduce reliance on mechanical systems. Active cooling is typically provided by reverse-cycle heat pumps or integrated chilled water systems, while colder climates often rely on passive strategies like night flushing or external shading. Where feasible, buildings maximise free cooling methods, including the use of river water for chillers or ground heat exchanger circuits.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Another key development is the implementation of centralised Building Management Systems (BMS) or Energy Management Systems (EMS), which enable real-time monitoring and analytics. These systems support data-driven decision-making and proactive facility management. Advanced setups integrate heating, ventilation, cooling, and lighting controls using open communication protocols such as KNX, and operate based on event-driven automation schedules to enhance efficiency.</a:t>
            </a:r>
          </a:p>
          <a:p>
            <a:pPr algn="just">
              <a:lnSpc>
                <a:spcPts val="1120"/>
              </a:lnSpc>
              <a:spcBef>
                <a:spcPts val="0"/>
              </a:spcBef>
            </a:pPr>
            <a:r>
              <a:rPr lang="en-IE" sz="1100" b="0" dirty="0">
                <a:solidFill>
                  <a:srgbClr val="404040"/>
                </a:solidFill>
              </a:rPr>
              <a:t>Despite these advancements, several </a:t>
            </a:r>
            <a:r>
              <a:rPr lang="en-IE" sz="1100" dirty="0">
                <a:solidFill>
                  <a:srgbClr val="404040"/>
                </a:solidFill>
              </a:rPr>
              <a:t>challenges </a:t>
            </a:r>
            <a:r>
              <a:rPr lang="en-IE" sz="1100" b="0" dirty="0">
                <a:solidFill>
                  <a:srgbClr val="404040"/>
                </a:solidFill>
              </a:rPr>
              <a:t>persist and are often addressed through renovation. Poor commissioning, inadequate control tuning, and faulty logic can prevent advanced systems like heat pumps and VAV from reaching optimal efficiency. Many buildings still rely on basic on/off controls and default time schedules rather than dynamic, real-time responses. The absence of individual zone heat and electricity meters, along with fragmented and manually collected energy data, delays the identification of inefficiencies and corrective actions. Oversized system components are another common issue, making efficient operation difficult and causing temperature fluctuations. In some cases, excessively high supply temperatures, such as 75°C for heating systems, hinder the integration of heat pumps and decarbonisation efforts.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Indoor air quality also remains a concern, with CO₂ levels and other pollutants exceeding recommended thresholds due to insufficient mechanical ventilation or poor airflow. Budget constraints often lead to the selection of sub-optimal solutions, with funding allocated only for renovation and not for ongoing operational costs. This results in systems that are installed but not used effectively. Addressing these challenges through thoughtful design, smart controls, and adequate funding is essential for achieving sustainable and high-performing HVAC systems.</a:t>
            </a:r>
          </a:p>
          <a:p>
            <a:pPr algn="just">
              <a:lnSpc>
                <a:spcPts val="1120"/>
              </a:lnSpc>
              <a:spcBef>
                <a:spcPts val="0"/>
              </a:spcBef>
            </a:pPr>
            <a:endParaRPr lang="en-IE" sz="1100" b="0" dirty="0">
              <a:solidFill>
                <a:srgbClr val="404040"/>
              </a:solidFill>
            </a:endParaRPr>
          </a:p>
        </p:txBody>
      </p:sp>
      <p:sp>
        <p:nvSpPr>
          <p:cNvPr id="4" name="Text Placeholder 29">
            <a:extLst>
              <a:ext uri="{FF2B5EF4-FFF2-40B4-BE49-F238E27FC236}">
                <a16:creationId xmlns:a16="http://schemas.microsoft.com/office/drawing/2014/main" id="{6DB9D43B-7A84-7B27-8F3C-71C879018F4A}"/>
              </a:ext>
            </a:extLst>
          </p:cNvPr>
          <p:cNvSpPr txBox="1">
            <a:spLocks/>
          </p:cNvSpPr>
          <p:nvPr/>
        </p:nvSpPr>
        <p:spPr>
          <a:xfrm>
            <a:off x="590664" y="1414149"/>
            <a:ext cx="602444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Recent HVAC trends and </a:t>
            </a:r>
            <a:r>
              <a:rPr lang="en-GB" sz="1600" b="1" dirty="0">
                <a:solidFill>
                  <a:srgbClr val="ED4D24"/>
                </a:solidFill>
              </a:rPr>
              <a:t>good practices </a:t>
            </a:r>
            <a:r>
              <a:rPr lang="en-GB" sz="1600" b="1" dirty="0">
                <a:solidFill>
                  <a:srgbClr val="404040"/>
                </a:solidFill>
              </a:rPr>
              <a:t>reflect a strong shift toward low-carbon heating solutions and hybrid systems. From </a:t>
            </a:r>
            <a:r>
              <a:rPr lang="en-GB" sz="1600" b="1" dirty="0">
                <a:solidFill>
                  <a:srgbClr val="ED4D24"/>
                </a:solidFill>
              </a:rPr>
              <a:t>2</a:t>
            </a:r>
            <a:r>
              <a:rPr lang="lv-LV" sz="1600" b="1" dirty="0">
                <a:solidFill>
                  <a:srgbClr val="ED4D24"/>
                </a:solidFill>
              </a:rPr>
              <a:t>5</a:t>
            </a:r>
            <a:r>
              <a:rPr lang="en-GB" sz="1600" b="1" dirty="0">
                <a:solidFill>
                  <a:srgbClr val="ED4D24"/>
                </a:solidFill>
              </a:rPr>
              <a:t> analysed cases,</a:t>
            </a:r>
            <a:r>
              <a:rPr lang="en-GB" sz="1600" b="1" dirty="0">
                <a:solidFill>
                  <a:srgbClr val="404040"/>
                </a:solidFill>
              </a:rPr>
              <a:t> many public and institutional buildings now combine heat pumps with traditional sources such as condensing gas boilers or district heating to meet peak demand efficiently. </a:t>
            </a:r>
            <a:endParaRPr lang="en-IE" sz="1600" b="1" dirty="0">
              <a:solidFill>
                <a:srgbClr val="404040"/>
              </a:solidFill>
            </a:endParaRPr>
          </a:p>
        </p:txBody>
      </p:sp>
      <p:cxnSp>
        <p:nvCxnSpPr>
          <p:cNvPr id="5" name="Straight Connector 4">
            <a:extLst>
              <a:ext uri="{FF2B5EF4-FFF2-40B4-BE49-F238E27FC236}">
                <a16:creationId xmlns:a16="http://schemas.microsoft.com/office/drawing/2014/main" id="{23595ACC-D569-E3FD-E757-E172AB74F75A}"/>
              </a:ext>
            </a:extLst>
          </p:cNvPr>
          <p:cNvCxnSpPr>
            <a:cxnSpLocks/>
          </p:cNvCxnSpPr>
          <p:nvPr/>
        </p:nvCxnSpPr>
        <p:spPr>
          <a:xfrm>
            <a:off x="7295" y="803296"/>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91BF442-937B-F4CC-15A2-28C97CEE97A8}"/>
              </a:ext>
            </a:extLst>
          </p:cNvPr>
          <p:cNvSpPr txBox="1"/>
          <p:nvPr/>
        </p:nvSpPr>
        <p:spPr>
          <a:xfrm>
            <a:off x="1400500" y="637599"/>
            <a:ext cx="4166024"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the analysis of public and institutional buildings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87C6BE5A-868C-4BB1-13D3-2CC447D45B1F}"/>
              </a:ext>
            </a:extLst>
          </p:cNvPr>
          <p:cNvGrpSpPr/>
          <p:nvPr/>
        </p:nvGrpSpPr>
        <p:grpSpPr>
          <a:xfrm>
            <a:off x="666452" y="637599"/>
            <a:ext cx="734144" cy="327604"/>
            <a:chOff x="1441478" y="5631712"/>
            <a:chExt cx="734144" cy="327604"/>
          </a:xfrm>
        </p:grpSpPr>
        <p:sp>
          <p:nvSpPr>
            <p:cNvPr id="8" name="Rectangle 7">
              <a:extLst>
                <a:ext uri="{FF2B5EF4-FFF2-40B4-BE49-F238E27FC236}">
                  <a16:creationId xmlns:a16="http://schemas.microsoft.com/office/drawing/2014/main" id="{ABD90F4A-A9D8-497D-B867-36C4652850C4}"/>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8">
              <a:extLst>
                <a:ext uri="{FF2B5EF4-FFF2-40B4-BE49-F238E27FC236}">
                  <a16:creationId xmlns:a16="http://schemas.microsoft.com/office/drawing/2014/main" id="{690B1035-2C24-3013-BE1C-620F63E49FC4}"/>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2.2.4</a:t>
              </a:r>
            </a:p>
          </p:txBody>
        </p:sp>
      </p:grpSp>
    </p:spTree>
    <p:extLst>
      <p:ext uri="{BB962C8B-B14F-4D97-AF65-F5344CB8AC3E}">
        <p14:creationId xmlns:p14="http://schemas.microsoft.com/office/powerpoint/2010/main" val="2970594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C3A17-AD8D-6173-72A5-5D07339A3C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031F28-3912-6E4A-19BB-1E03BE016D8D}"/>
              </a:ext>
            </a:extLst>
          </p:cNvPr>
          <p:cNvSpPr txBox="1">
            <a:spLocks/>
          </p:cNvSpPr>
          <p:nvPr/>
        </p:nvSpPr>
        <p:spPr>
          <a:xfrm>
            <a:off x="585015" y="2284140"/>
            <a:ext cx="6389643" cy="71190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Community-scale retrofits in Spanish 1960s–1970s estates demonstrate portfolio replication: envelope upgrades, shared low-temperature systems, and controls standardisation. Danish single-family examples from typical homes to NZEB, confirm that modest envelope works plus modern heat pumps and straightforward control logic can meet ambitious targets without exotic technologies.</a:t>
            </a:r>
          </a:p>
        </p:txBody>
      </p:sp>
      <p:sp>
        <p:nvSpPr>
          <p:cNvPr id="3" name="Text Placeholder 29">
            <a:extLst>
              <a:ext uri="{FF2B5EF4-FFF2-40B4-BE49-F238E27FC236}">
                <a16:creationId xmlns:a16="http://schemas.microsoft.com/office/drawing/2014/main" id="{CD273296-02CE-9585-80A3-90487FE7DA90}"/>
              </a:ext>
            </a:extLst>
          </p:cNvPr>
          <p:cNvSpPr txBox="1">
            <a:spLocks/>
          </p:cNvSpPr>
          <p:nvPr/>
        </p:nvSpPr>
        <p:spPr>
          <a:xfrm>
            <a:off x="585014" y="1266030"/>
            <a:ext cx="638964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In </a:t>
            </a:r>
            <a:r>
              <a:rPr lang="lv-LV" sz="1600" b="1" dirty="0">
                <a:solidFill>
                  <a:srgbClr val="ED4D24"/>
                </a:solidFill>
              </a:rPr>
              <a:t>20</a:t>
            </a:r>
            <a:r>
              <a:rPr lang="en-GB" sz="1600" b="1" dirty="0">
                <a:solidFill>
                  <a:srgbClr val="ED4D24"/>
                </a:solidFill>
              </a:rPr>
              <a:t> cases </a:t>
            </a:r>
            <a:r>
              <a:rPr lang="en-GB" sz="1600" b="1" dirty="0">
                <a:solidFill>
                  <a:srgbClr val="404040"/>
                </a:solidFill>
              </a:rPr>
              <a:t>of multifamily stock (Latvia/Poland/Spain</a:t>
            </a:r>
            <a:r>
              <a:rPr lang="lv-LV" sz="1600" b="1" dirty="0">
                <a:solidFill>
                  <a:srgbClr val="404040"/>
                </a:solidFill>
              </a:rPr>
              <a:t>/</a:t>
            </a:r>
            <a:r>
              <a:rPr lang="lv-LV" sz="1600" b="1" dirty="0" err="1">
                <a:solidFill>
                  <a:srgbClr val="404040"/>
                </a:solidFill>
              </a:rPr>
              <a:t>Serbia</a:t>
            </a:r>
            <a:r>
              <a:rPr lang="en-GB" sz="1600" b="1" dirty="0">
                <a:solidFill>
                  <a:srgbClr val="404040"/>
                </a:solidFill>
              </a:rPr>
              <a:t>), “fabric-first” measures paired with right-sized heat pumps and hydronic balancing consistently improve seasonal performance and indoor comfort.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038866AE-24DE-38C4-DE66-20ACBAE0AFDE}"/>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713A0E-DCEA-4D9D-B6CD-CB1278BB176D}"/>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The analysis of residential buildings</a:t>
            </a:r>
          </a:p>
        </p:txBody>
      </p:sp>
      <p:grpSp>
        <p:nvGrpSpPr>
          <p:cNvPr id="6" name="Group 5">
            <a:extLst>
              <a:ext uri="{FF2B5EF4-FFF2-40B4-BE49-F238E27FC236}">
                <a16:creationId xmlns:a16="http://schemas.microsoft.com/office/drawing/2014/main" id="{1998422F-41FD-8D3A-B99C-2E3E63811011}"/>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09D959B1-2CF2-A62A-1367-E4DF9A744DE0}"/>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FB1D306B-CAB3-873E-24D3-68B4CA173B83}"/>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2.2.5</a:t>
              </a:r>
            </a:p>
          </p:txBody>
        </p:sp>
      </p:grpSp>
      <p:sp>
        <p:nvSpPr>
          <p:cNvPr id="9" name="Freeform 8">
            <a:extLst>
              <a:ext uri="{FF2B5EF4-FFF2-40B4-BE49-F238E27FC236}">
                <a16:creationId xmlns:a16="http://schemas.microsoft.com/office/drawing/2014/main" id="{607E9C42-6F72-4816-66AF-767CAC5C8EAC}"/>
              </a:ext>
            </a:extLst>
          </p:cNvPr>
          <p:cNvSpPr/>
          <p:nvPr/>
        </p:nvSpPr>
        <p:spPr>
          <a:xfrm>
            <a:off x="-6040" y="3283269"/>
            <a:ext cx="2801780" cy="243180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13" name="Straight Connector 12">
            <a:extLst>
              <a:ext uri="{FF2B5EF4-FFF2-40B4-BE49-F238E27FC236}">
                <a16:creationId xmlns:a16="http://schemas.microsoft.com/office/drawing/2014/main" id="{FB87794D-CFFB-8F8F-F1E8-34F7EC722010}"/>
              </a:ext>
            </a:extLst>
          </p:cNvPr>
          <p:cNvCxnSpPr>
            <a:cxnSpLocks/>
          </p:cNvCxnSpPr>
          <p:nvPr/>
        </p:nvCxnSpPr>
        <p:spPr>
          <a:xfrm flipH="1">
            <a:off x="3123249" y="3565706"/>
            <a:ext cx="6422" cy="558690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9207C9F9-3A2F-3151-607A-FF34CCB23755}"/>
              </a:ext>
            </a:extLst>
          </p:cNvPr>
          <p:cNvSpPr/>
          <p:nvPr/>
        </p:nvSpPr>
        <p:spPr>
          <a:xfrm rot="10800000">
            <a:off x="3026667" y="385973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0151488F-E112-CFAD-C27C-D9BA1233EDF3}"/>
              </a:ext>
            </a:extLst>
          </p:cNvPr>
          <p:cNvSpPr txBox="1"/>
          <p:nvPr/>
        </p:nvSpPr>
        <p:spPr>
          <a:xfrm>
            <a:off x="3306246" y="3816640"/>
            <a:ext cx="3749650" cy="5456430"/>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The most significant trend is the shift away from fossil-fuel-based heating toward electric-powered heat pumps and renewable energy sources.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New or deeply renovated buildings utilise low-temperature systems like hydronic floor heating or radiant ceiling mats, which maximise the efficiency of heat pumps.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Mechanical ventilation with heat recovery is considered good practice and is standard in modern, nearly zero-energy residential buildings.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 prerequisite for successful HVAC modernisation is full building envelope renovation, including insulation and airtightness measures.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Photovoltaic (PV) systems are commonly installed on roofs to offset the auxiliary electricity consumption of heat pumps and ventilation systems.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Energy management tanks and thermal storage systems are implemented to buffer heating demand, optimise PV self-consumption, and enable demand-side flexibility by decoupling energy use from real-time electricity supply, particularly in smart heat pump installations.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Installation of thermostatic radiator valves and individual heat meters is essential good practice, enabling consumption-based billing and allowing tenants to control their temperature. Systems are moving towards WiFi control via apps and remote access for diagnosis and optimisation.</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Advanced control systems utilise dynamic electricity pricing (spot market), weather forecasts, and PV generation predictions to schedule heat pump operation and maximise energy savings without compromising comfort.</a:t>
            </a: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67CDDDCC-2EEA-0A32-0666-843553A9A949}"/>
              </a:ext>
            </a:extLst>
          </p:cNvPr>
          <p:cNvCxnSpPr>
            <a:cxnSpLocks/>
          </p:cNvCxnSpPr>
          <p:nvPr/>
        </p:nvCxnSpPr>
        <p:spPr>
          <a:xfrm>
            <a:off x="3118383" y="433376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6432292-3F34-68B9-6171-88108E194A2E}"/>
              </a:ext>
            </a:extLst>
          </p:cNvPr>
          <p:cNvSpPr txBox="1"/>
          <p:nvPr/>
        </p:nvSpPr>
        <p:spPr>
          <a:xfrm>
            <a:off x="587845" y="3411081"/>
            <a:ext cx="1959228" cy="922688"/>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General overview of good practice and HVAC trends: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E223501C-A6FC-9C0D-0E49-824B7C0A17CB}"/>
              </a:ext>
            </a:extLst>
          </p:cNvPr>
          <p:cNvCxnSpPr>
            <a:cxnSpLocks/>
          </p:cNvCxnSpPr>
          <p:nvPr/>
        </p:nvCxnSpPr>
        <p:spPr>
          <a:xfrm>
            <a:off x="2735496" y="3552532"/>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21B7821-CFCF-198E-D87D-8080C3F7992E}"/>
              </a:ext>
            </a:extLst>
          </p:cNvPr>
          <p:cNvCxnSpPr>
            <a:cxnSpLocks/>
          </p:cNvCxnSpPr>
          <p:nvPr/>
        </p:nvCxnSpPr>
        <p:spPr>
          <a:xfrm>
            <a:off x="3123249" y="489423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15FBCDF-00A8-21D9-3FDD-2717117B241F}"/>
              </a:ext>
            </a:extLst>
          </p:cNvPr>
          <p:cNvCxnSpPr>
            <a:cxnSpLocks/>
          </p:cNvCxnSpPr>
          <p:nvPr/>
        </p:nvCxnSpPr>
        <p:spPr>
          <a:xfrm>
            <a:off x="3118383" y="657535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63DECCE-3B4A-7FC6-4AC9-2A2213CDAF6A}"/>
              </a:ext>
            </a:extLst>
          </p:cNvPr>
          <p:cNvCxnSpPr>
            <a:cxnSpLocks/>
          </p:cNvCxnSpPr>
          <p:nvPr/>
        </p:nvCxnSpPr>
        <p:spPr>
          <a:xfrm>
            <a:off x="3123249" y="544562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8" name="Graphic 40">
            <a:extLst>
              <a:ext uri="{FF2B5EF4-FFF2-40B4-BE49-F238E27FC236}">
                <a16:creationId xmlns:a16="http://schemas.microsoft.com/office/drawing/2014/main" id="{04965E87-206C-9777-270B-125B3CFC94CF}"/>
              </a:ext>
            </a:extLst>
          </p:cNvPr>
          <p:cNvGrpSpPr/>
          <p:nvPr/>
        </p:nvGrpSpPr>
        <p:grpSpPr>
          <a:xfrm>
            <a:off x="-1112853" y="4363228"/>
            <a:ext cx="3924090" cy="2433120"/>
            <a:chOff x="-3997860" y="6017904"/>
            <a:chExt cx="935163" cy="579845"/>
          </a:xfrm>
          <a:solidFill>
            <a:schemeClr val="bg1">
              <a:alpha val="29965"/>
            </a:schemeClr>
          </a:solidFill>
        </p:grpSpPr>
        <p:sp>
          <p:nvSpPr>
            <p:cNvPr id="39" name="Freeform 38">
              <a:extLst>
                <a:ext uri="{FF2B5EF4-FFF2-40B4-BE49-F238E27FC236}">
                  <a16:creationId xmlns:a16="http://schemas.microsoft.com/office/drawing/2014/main" id="{B1599283-2061-63D6-6DE0-92BF4EFE3EF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A88F8B88-2186-E4B1-AFE6-DB5D5E172E13}"/>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9E6BBEB5-50EE-4CAF-A593-8891BC2AADA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CC7A9E86-97F4-D4FD-E6CC-67713CD343C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45" name="Straight Connector 44">
            <a:extLst>
              <a:ext uri="{FF2B5EF4-FFF2-40B4-BE49-F238E27FC236}">
                <a16:creationId xmlns:a16="http://schemas.microsoft.com/office/drawing/2014/main" id="{EEA8C963-EC58-B123-2327-90FF8F7B5D64}"/>
              </a:ext>
            </a:extLst>
          </p:cNvPr>
          <p:cNvCxnSpPr>
            <a:cxnSpLocks/>
          </p:cNvCxnSpPr>
          <p:nvPr/>
        </p:nvCxnSpPr>
        <p:spPr>
          <a:xfrm>
            <a:off x="3118383" y="738756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5C10A4A-6CB0-3334-2354-0FC159D839F6}"/>
              </a:ext>
            </a:extLst>
          </p:cNvPr>
          <p:cNvCxnSpPr>
            <a:cxnSpLocks/>
          </p:cNvCxnSpPr>
          <p:nvPr/>
        </p:nvCxnSpPr>
        <p:spPr>
          <a:xfrm>
            <a:off x="3129671" y="8381512"/>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E7AD08-ABE5-41D6-55FF-2D3C4E1AE5CE}"/>
              </a:ext>
            </a:extLst>
          </p:cNvPr>
          <p:cNvCxnSpPr>
            <a:cxnSpLocks/>
          </p:cNvCxnSpPr>
          <p:nvPr/>
        </p:nvCxnSpPr>
        <p:spPr>
          <a:xfrm>
            <a:off x="3129671" y="915261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5D5A15-349D-A642-AA7B-0ADEBD9938F9}"/>
              </a:ext>
            </a:extLst>
          </p:cNvPr>
          <p:cNvCxnSpPr>
            <a:cxnSpLocks/>
          </p:cNvCxnSpPr>
          <p:nvPr/>
        </p:nvCxnSpPr>
        <p:spPr>
          <a:xfrm>
            <a:off x="3118383" y="601880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58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005B13E8-1623-79FD-58B9-ABD7F49B6FDF}"/>
              </a:ext>
            </a:extLst>
          </p:cNvPr>
          <p:cNvSpPr txBox="1">
            <a:spLocks/>
          </p:cNvSpPr>
          <p:nvPr/>
        </p:nvSpPr>
        <p:spPr>
          <a:xfrm>
            <a:off x="566943" y="5345906"/>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Across 6</a:t>
            </a:r>
            <a:r>
              <a:rPr lang="lv-LV" sz="1100" b="0" dirty="0">
                <a:solidFill>
                  <a:srgbClr val="404040"/>
                </a:solidFill>
              </a:rPr>
              <a:t>8</a:t>
            </a:r>
            <a:r>
              <a:rPr lang="en-US" sz="1100" b="0" dirty="0">
                <a:solidFill>
                  <a:srgbClr val="404040"/>
                </a:solidFill>
              </a:rPr>
              <a:t> case studies, the report documents a clear shift toward electrification, energy recovery, and digital optimisation in buildings. Commercial and industrial facilities are leading in the use of AI-enhanced control systems and hybrid heating solutions. Public and institutional buildings are increasingly adopting low-temperature distribution systems and smart ventilation strategies. Residential buildings show growing interest in heat pumps and rooftop photovoltaics, although challenges remain with legacy infrastructure and overheating risks. District-level systems are also undergoing transformation, with successful examples of decentralised, renewable-based networks in Denmark, Latvia, and Germany.</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Despite these advancements, the transition is hindered by high upfront costs, fragmented regulations, labour shortages, and limited digital interoperability. The report emphasises that technological readiness must be matched by workforce capability. Interviews and surveys with over 100 professionals reveal significant gaps in practical skills, regulatory literacy, and digital competence. Many new specialists lack hands-on experience, while seasoned professionals struggle to adapt to emerging technologies.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The educational landscape, covering 110 programs across higher education, vocational training, and continuing education, shows strong theoretical foundations but uneven coverage of digital tools, commissioning practices, and sustainability metrics. Vocational and continuing education programs, in particular, require targeted improvements to meet the demands of the clean energy transition.</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Ultimately, the report calls for coordinated action across policy, industry, municipalities, education, and research. Policymakers should enforce local heat planning, streamline permitting, and open flexibility markets to support clean technologies. Municipalities are encouraged to use integrated energy mapping and bundled project models to drive local implementation. Industry must invest in workforce development and collaborate with educational institutions to align training with real-world needs. Education providers should modernise curricula by embedding digital tools, commissioning practices, and regulatory literacy into core programs, while expanding hands-on learning and micro-credentials. Finally, research actors should focus on system-level optimisation, secure data exchange, and inclusive innovation to ensure that technological progress translates into practical, scalable solutions. Success will depend on aligning curricula with real-world needs, investing in workforce development, and ensuring that digital and low-carbon systems are implemented effectively and inclusively. If these enablers are realised, Europe can lead the way toward a climate-neutral, resilient, and smart energy future.</a:t>
            </a:r>
          </a:p>
        </p:txBody>
      </p:sp>
      <p:sp>
        <p:nvSpPr>
          <p:cNvPr id="17" name="Freeform 16">
            <a:extLst>
              <a:ext uri="{FF2B5EF4-FFF2-40B4-BE49-F238E27FC236}">
                <a16:creationId xmlns:a16="http://schemas.microsoft.com/office/drawing/2014/main" id="{B34027A7-7DB4-6F78-AD53-4B3298C7E180}"/>
              </a:ext>
            </a:extLst>
          </p:cNvPr>
          <p:cNvSpPr/>
          <p:nvPr/>
        </p:nvSpPr>
        <p:spPr>
          <a:xfrm>
            <a:off x="0" y="509093"/>
            <a:ext cx="6832599" cy="454660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58CBF3D4-C6D8-B038-6C61-DC475A1E0E08}"/>
              </a:ext>
            </a:extLst>
          </p:cNvPr>
          <p:cNvSpPr txBox="1">
            <a:spLocks/>
          </p:cNvSpPr>
          <p:nvPr/>
        </p:nvSpPr>
        <p:spPr>
          <a:xfrm>
            <a:off x="566943" y="1879431"/>
            <a:ext cx="5706858" cy="34473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rPr>
              <a:t>This landscape analysis report presents a comprehensive analysis of the heating and cooling (H&amp;C) landscape across nine European regions, focusing on technological developments, policy frameworks, regional needs, and educational readiness to support the EU’s climate neutrality goals. </a:t>
            </a:r>
          </a:p>
          <a:p>
            <a:pPr>
              <a:lnSpc>
                <a:spcPts val="1660"/>
              </a:lnSpc>
              <a:spcBef>
                <a:spcPts val="0"/>
              </a:spcBef>
            </a:pPr>
            <a:endParaRPr lang="en-US" sz="1600" b="0" i="1" dirty="0">
              <a:solidFill>
                <a:schemeClr val="bg1"/>
              </a:solidFill>
            </a:endParaRPr>
          </a:p>
          <a:p>
            <a:pPr>
              <a:lnSpc>
                <a:spcPts val="1660"/>
              </a:lnSpc>
              <a:spcBef>
                <a:spcPts val="0"/>
              </a:spcBef>
            </a:pPr>
            <a:r>
              <a:rPr lang="en-US" sz="1600" b="0" i="1" dirty="0">
                <a:solidFill>
                  <a:schemeClr val="bg1"/>
                </a:solidFill>
              </a:rPr>
              <a:t>The report highlights how the European Union’s climate and energy directives, such as the Green Deal, EPBD, EED, and RED III are shaping a new framework for sustainable thermal energy systems. These policies are driving the adoption of low-carbon technologies, including heat pumps, geothermal systems, solar thermal, and waste heat recovery, while also encouraging the integration of smart controls and digital platforms.</a:t>
            </a: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2C67D157-DF80-235E-5F50-FAB565B51D02}"/>
              </a:ext>
            </a:extLst>
          </p:cNvPr>
          <p:cNvSpPr txBox="1">
            <a:spLocks/>
          </p:cNvSpPr>
          <p:nvPr/>
        </p:nvSpPr>
        <p:spPr>
          <a:xfrm>
            <a:off x="3779836" y="784043"/>
            <a:ext cx="3563619"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E7A396E1-E73A-2E47-959F-7F2647506EFA}"/>
              </a:ext>
            </a:extLst>
          </p:cNvPr>
          <p:cNvSpPr txBox="1">
            <a:spLocks/>
          </p:cNvSpPr>
          <p:nvPr/>
        </p:nvSpPr>
        <p:spPr>
          <a:xfrm>
            <a:off x="3919883" y="757673"/>
            <a:ext cx="3423572"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Executive Summary</a:t>
            </a:r>
          </a:p>
        </p:txBody>
      </p:sp>
      <p:grpSp>
        <p:nvGrpSpPr>
          <p:cNvPr id="21" name="Graphic 40">
            <a:extLst>
              <a:ext uri="{FF2B5EF4-FFF2-40B4-BE49-F238E27FC236}">
                <a16:creationId xmlns:a16="http://schemas.microsoft.com/office/drawing/2014/main" id="{9E4E955F-FC2F-B162-67B2-C59CA0FE0E31}"/>
              </a:ext>
            </a:extLst>
          </p:cNvPr>
          <p:cNvGrpSpPr/>
          <p:nvPr/>
        </p:nvGrpSpPr>
        <p:grpSpPr>
          <a:xfrm>
            <a:off x="-992772" y="-798907"/>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0507A20A-CDC0-85CA-5E2F-66927442188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48E4714-EB01-D817-BB8A-634CF8CE9F9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0D7FEAC-C225-FEA1-8B87-26DDB49F76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0FE83652-4AB8-629F-34A4-79966F7BAA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49011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CB8B3-3324-5F1D-D752-1CE67F28D919}"/>
            </a:ext>
          </a:extLst>
        </p:cNvPr>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355991CE-40CA-D615-6230-8B97A1C8C621}"/>
              </a:ext>
            </a:extLst>
          </p:cNvPr>
          <p:cNvCxnSpPr>
            <a:cxnSpLocks/>
          </p:cNvCxnSpPr>
          <p:nvPr/>
        </p:nvCxnSpPr>
        <p:spPr>
          <a:xfrm>
            <a:off x="2730248" y="506895"/>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C4A3471A-E0C8-EB24-E7F1-BFFCF24D70E0}"/>
              </a:ext>
            </a:extLst>
          </p:cNvPr>
          <p:cNvSpPr/>
          <p:nvPr/>
        </p:nvSpPr>
        <p:spPr>
          <a:xfrm>
            <a:off x="-11288" y="0"/>
            <a:ext cx="2801780" cy="277207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5F578E7-931B-E62E-C194-E5E1CE1F2673}"/>
              </a:ext>
            </a:extLst>
          </p:cNvPr>
          <p:cNvCxnSpPr>
            <a:cxnSpLocks/>
          </p:cNvCxnSpPr>
          <p:nvPr/>
        </p:nvCxnSpPr>
        <p:spPr>
          <a:xfrm>
            <a:off x="3124423" y="520069"/>
            <a:ext cx="0" cy="390837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ED29F6F4-D851-58E5-4627-F58C8FE3DDA7}"/>
              </a:ext>
            </a:extLst>
          </p:cNvPr>
          <p:cNvSpPr/>
          <p:nvPr/>
        </p:nvSpPr>
        <p:spPr>
          <a:xfrm rot="10800000">
            <a:off x="3021419" y="81409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3CE847BD-86CC-EA95-E63B-13AFF36721FD}"/>
              </a:ext>
            </a:extLst>
          </p:cNvPr>
          <p:cNvSpPr txBox="1"/>
          <p:nvPr/>
        </p:nvSpPr>
        <p:spPr>
          <a:xfrm>
            <a:off x="3300998" y="771003"/>
            <a:ext cx="3749650" cy="3904723"/>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Active cooling is largely absent in many Northern European residential buildings but is an increasing concern across all regions. As climate change progresses, buildings designed to retain heat (especially newer, well-insulated, low-energy buildings) are prone to overheating.</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The majority of existing residential stock relies entirely on natural ventilation through operable windows and leaks. This reliance leads to energy waste (when windows are opened to shed excess heat) thermal discomfort (cold air flow from leaks/wall openings), and potential health hazard (condensation and mould appearance).</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High heat losses of existing, non-renovated buildings. The absence of thermostats and individual heat metering resulted in tenants lacking the possibility to save energy and money.</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Older homes often rely on conventional baseboard radiators requiring high supply temperatures (approx. 80 °C). This infrastructure makes the installation of high-efficiency heat pumps challenging or costly without extensive work like substituting the emitters (e.g., installing underfloor heating) and/or the distribution to adjust the flow rate to lower temperatures.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93626800-E5E2-C2BD-CF7E-D039ACFD51A3}"/>
              </a:ext>
            </a:extLst>
          </p:cNvPr>
          <p:cNvCxnSpPr>
            <a:cxnSpLocks/>
          </p:cNvCxnSpPr>
          <p:nvPr/>
        </p:nvCxnSpPr>
        <p:spPr>
          <a:xfrm>
            <a:off x="3124423" y="155624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ED88E43-BE41-059E-6B3B-450CF8E969BF}"/>
              </a:ext>
            </a:extLst>
          </p:cNvPr>
          <p:cNvSpPr txBox="1"/>
          <p:nvPr/>
        </p:nvSpPr>
        <p:spPr>
          <a:xfrm>
            <a:off x="582597" y="468082"/>
            <a:ext cx="1959228" cy="1333057"/>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Main challenges in HVAC field, which were solved / should be solved by renovation process: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7E91B279-3CDE-837E-CE57-A076B563855C}"/>
              </a:ext>
            </a:extLst>
          </p:cNvPr>
          <p:cNvCxnSpPr>
            <a:cxnSpLocks/>
          </p:cNvCxnSpPr>
          <p:nvPr/>
        </p:nvCxnSpPr>
        <p:spPr>
          <a:xfrm>
            <a:off x="3124423" y="252858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0770A9D-4C5F-CEFD-9F35-29FFA13B7528}"/>
              </a:ext>
            </a:extLst>
          </p:cNvPr>
          <p:cNvCxnSpPr>
            <a:cxnSpLocks/>
          </p:cNvCxnSpPr>
          <p:nvPr/>
        </p:nvCxnSpPr>
        <p:spPr>
          <a:xfrm>
            <a:off x="3124423" y="441182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59ECE16-5525-4DD9-5A45-4F209B01853D}"/>
              </a:ext>
            </a:extLst>
          </p:cNvPr>
          <p:cNvCxnSpPr>
            <a:cxnSpLocks/>
          </p:cNvCxnSpPr>
          <p:nvPr/>
        </p:nvCxnSpPr>
        <p:spPr>
          <a:xfrm>
            <a:off x="3124423" y="327726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8" name="Graphic 40">
            <a:extLst>
              <a:ext uri="{FF2B5EF4-FFF2-40B4-BE49-F238E27FC236}">
                <a16:creationId xmlns:a16="http://schemas.microsoft.com/office/drawing/2014/main" id="{CCACD510-EBF3-EC70-2D76-F1A265DBB333}"/>
              </a:ext>
            </a:extLst>
          </p:cNvPr>
          <p:cNvGrpSpPr/>
          <p:nvPr/>
        </p:nvGrpSpPr>
        <p:grpSpPr>
          <a:xfrm>
            <a:off x="-2702461" y="1245406"/>
            <a:ext cx="3924090" cy="2433120"/>
            <a:chOff x="-3997860" y="6017904"/>
            <a:chExt cx="935163" cy="579845"/>
          </a:xfrm>
          <a:solidFill>
            <a:schemeClr val="bg1">
              <a:alpha val="29965"/>
            </a:schemeClr>
          </a:solidFill>
        </p:grpSpPr>
        <p:sp>
          <p:nvSpPr>
            <p:cNvPr id="49" name="Freeform 48">
              <a:extLst>
                <a:ext uri="{FF2B5EF4-FFF2-40B4-BE49-F238E27FC236}">
                  <a16:creationId xmlns:a16="http://schemas.microsoft.com/office/drawing/2014/main" id="{4B19F471-83F5-2D96-57F3-F431A7FEBE4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B9EEEBCB-4BF3-F1A4-A8D1-F37A5F0A29F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84EBB8DA-3CA9-3E7D-2F66-5EEAF9752CBD}"/>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E80468E-F2F0-6E53-3639-2135DA411AE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 name="Text Placeholder 1">
            <a:extLst>
              <a:ext uri="{FF2B5EF4-FFF2-40B4-BE49-F238E27FC236}">
                <a16:creationId xmlns:a16="http://schemas.microsoft.com/office/drawing/2014/main" id="{032CF6B9-343D-E400-ADD6-294FCFE57D64}"/>
              </a:ext>
            </a:extLst>
          </p:cNvPr>
          <p:cNvSpPr txBox="1">
            <a:spLocks/>
          </p:cNvSpPr>
          <p:nvPr/>
        </p:nvSpPr>
        <p:spPr>
          <a:xfrm>
            <a:off x="572081" y="6158083"/>
            <a:ext cx="6389643" cy="427617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This transition is supported by the widespread use of low-temperature distribution systems, such as hydronic floor heating and radiant ceiling mats, which enhance the efficiency of heat pumps. Mechanical ventilation systems with heat recovery have become standard in modern, nearly zero-energy buildings, ensuring both energy efficiency and indoor air quality. A critical prerequisite for successful HVAC modernisation is the renovation of the building envelope, including insulation and airtightness improvements, which significantly reduce heat loss and improve system performance.</a:t>
            </a:r>
          </a:p>
          <a:p>
            <a:pPr algn="just">
              <a:lnSpc>
                <a:spcPts val="1120"/>
              </a:lnSpc>
              <a:spcBef>
                <a:spcPts val="0"/>
              </a:spcBef>
            </a:pPr>
            <a:r>
              <a:rPr lang="en-IE" sz="1100" b="0" dirty="0">
                <a:solidFill>
                  <a:srgbClr val="404040"/>
                </a:solidFill>
              </a:rPr>
              <a:t>Photovoltaic systems are commonly installed on rooftops to offset the electricity consumption of heat pumps and ventilation systems. To further optimise energy use, buildings increasingly incorporate energy management tanks and thermal storage systems. These solutions buffer heating demand, improve PV self-consumption, and enable demand-side flexibility by decoupling energy use from real-time electricity supply, especially in smart heat pump installations. Thermostatic radiator valves and individual heat meters are considered essential good practice, allowing for consumption-based billing and giving tenants control over indoor temperatures. Many systems now offer WiFi control via apps, enabling remote diagnostics and optimisation.</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Advanced control systems are also being adopted, using dynamic electricity pricing, weather forecasts, and PV generation predictions to schedule heat pump operation in ways that maximise energy savings without compromising comfort.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However, </a:t>
            </a:r>
            <a:r>
              <a:rPr lang="en-IE" sz="1100" dirty="0">
                <a:solidFill>
                  <a:srgbClr val="404040"/>
                </a:solidFill>
              </a:rPr>
              <a:t>several challenges </a:t>
            </a:r>
            <a:r>
              <a:rPr lang="en-IE" sz="1100" b="0" dirty="0">
                <a:solidFill>
                  <a:srgbClr val="404040"/>
                </a:solidFill>
              </a:rPr>
              <a:t>remain, particularly in older residential buildings. Active cooling is often absent in Northern European homes, but as climate change progresses, overheating is becoming a concern even in well-insulated, low-energy buildings. Many existing homes rely solely on natural ventilation through operable windows and building leaks, which leads to energy waste and thermal discomfort.  High heat losses in non-renovated buildings, combined with the absence of thermostats and individual metering, prevent tenants from managing their energy use effectively. Additionally, older homes often use conventional baseboard radiators that require high supply temperatures, making the integration of high-efficiency heat pumps difficult or costly without extensive upgrades such as underfloor heating. Addressing these issues through envelope renovation, smart controls, and system upgrades is essential for achieving energy-efficient, comfortable, and climate-resilient residential buildings.</a:t>
            </a:r>
          </a:p>
          <a:p>
            <a:pPr algn="just">
              <a:lnSpc>
                <a:spcPts val="1120"/>
              </a:lnSpc>
              <a:spcBef>
                <a:spcPts val="0"/>
              </a:spcBef>
            </a:pPr>
            <a:endParaRPr lang="en-IE" sz="1100" b="0" dirty="0">
              <a:solidFill>
                <a:srgbClr val="404040"/>
              </a:solidFill>
            </a:endParaRPr>
          </a:p>
        </p:txBody>
      </p:sp>
      <p:sp>
        <p:nvSpPr>
          <p:cNvPr id="4" name="Text Placeholder 29">
            <a:extLst>
              <a:ext uri="{FF2B5EF4-FFF2-40B4-BE49-F238E27FC236}">
                <a16:creationId xmlns:a16="http://schemas.microsoft.com/office/drawing/2014/main" id="{366AE951-1375-35B7-496D-D0E9502877D4}"/>
              </a:ext>
            </a:extLst>
          </p:cNvPr>
          <p:cNvSpPr txBox="1">
            <a:spLocks/>
          </p:cNvSpPr>
          <p:nvPr/>
        </p:nvSpPr>
        <p:spPr>
          <a:xfrm>
            <a:off x="572081" y="5266654"/>
            <a:ext cx="602444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Recent HVAC trends in </a:t>
            </a:r>
            <a:r>
              <a:rPr lang="lv-LV" sz="1600" b="1" dirty="0">
                <a:solidFill>
                  <a:srgbClr val="ED4D24"/>
                </a:solidFill>
              </a:rPr>
              <a:t>20</a:t>
            </a:r>
            <a:r>
              <a:rPr lang="en-GB" sz="1600" b="1" dirty="0">
                <a:solidFill>
                  <a:srgbClr val="ED4D24"/>
                </a:solidFill>
              </a:rPr>
              <a:t> residential buildings </a:t>
            </a:r>
            <a:r>
              <a:rPr lang="en-GB" sz="1600" b="1" dirty="0">
                <a:solidFill>
                  <a:srgbClr val="404040"/>
                </a:solidFill>
              </a:rPr>
              <a:t>show a strong shift away from fossil-fuel-based heating toward electric-powered heat pumps and renewable energy sources. </a:t>
            </a:r>
            <a:endParaRPr lang="en-IE" sz="1600" b="1" dirty="0">
              <a:solidFill>
                <a:srgbClr val="404040"/>
              </a:solidFill>
            </a:endParaRPr>
          </a:p>
        </p:txBody>
      </p:sp>
      <p:cxnSp>
        <p:nvCxnSpPr>
          <p:cNvPr id="9" name="Straight Connector 8">
            <a:extLst>
              <a:ext uri="{FF2B5EF4-FFF2-40B4-BE49-F238E27FC236}">
                <a16:creationId xmlns:a16="http://schemas.microsoft.com/office/drawing/2014/main" id="{DB6FACBC-4A70-5094-2A9A-68D534651C39}"/>
              </a:ext>
            </a:extLst>
          </p:cNvPr>
          <p:cNvCxnSpPr>
            <a:cxnSpLocks/>
          </p:cNvCxnSpPr>
          <p:nvPr/>
        </p:nvCxnSpPr>
        <p:spPr>
          <a:xfrm>
            <a:off x="-11288" y="4958852"/>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B5845AA-91A5-7E0A-85CE-92A395CD4CF6}"/>
              </a:ext>
            </a:extLst>
          </p:cNvPr>
          <p:cNvSpPr txBox="1"/>
          <p:nvPr/>
        </p:nvSpPr>
        <p:spPr>
          <a:xfrm>
            <a:off x="1381916" y="4793155"/>
            <a:ext cx="5658213"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the analysis of residential buildings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4B31531B-C9A4-D97A-AD4D-760D813E0F68}"/>
              </a:ext>
            </a:extLst>
          </p:cNvPr>
          <p:cNvGrpSpPr/>
          <p:nvPr/>
        </p:nvGrpSpPr>
        <p:grpSpPr>
          <a:xfrm>
            <a:off x="647869" y="4793155"/>
            <a:ext cx="734144" cy="327604"/>
            <a:chOff x="1441478" y="5631712"/>
            <a:chExt cx="734144" cy="327604"/>
          </a:xfrm>
        </p:grpSpPr>
        <p:sp>
          <p:nvSpPr>
            <p:cNvPr id="14" name="Rectangle 13">
              <a:extLst>
                <a:ext uri="{FF2B5EF4-FFF2-40B4-BE49-F238E27FC236}">
                  <a16:creationId xmlns:a16="http://schemas.microsoft.com/office/drawing/2014/main" id="{BFCA420C-93F5-9C5B-6D02-1272230BDCF2}"/>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8">
              <a:extLst>
                <a:ext uri="{FF2B5EF4-FFF2-40B4-BE49-F238E27FC236}">
                  <a16:creationId xmlns:a16="http://schemas.microsoft.com/office/drawing/2014/main" id="{FAE089C0-7F81-A406-801C-2EB059D55110}"/>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2.2.6</a:t>
              </a:r>
            </a:p>
          </p:txBody>
        </p:sp>
      </p:grpSp>
    </p:spTree>
    <p:extLst>
      <p:ext uri="{BB962C8B-B14F-4D97-AF65-F5344CB8AC3E}">
        <p14:creationId xmlns:p14="http://schemas.microsoft.com/office/powerpoint/2010/main" val="19508871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4C180-3F8A-A3FB-1EDB-BB69637D1B31}"/>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4B421A9A-69A5-4338-9034-5D7348D0756D}"/>
              </a:ext>
            </a:extLst>
          </p:cNvPr>
          <p:cNvSpPr txBox="1">
            <a:spLocks/>
          </p:cNvSpPr>
          <p:nvPr/>
        </p:nvSpPr>
        <p:spPr>
          <a:xfrm>
            <a:off x="585015" y="1266030"/>
            <a:ext cx="5778459"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Across </a:t>
            </a:r>
            <a:r>
              <a:rPr lang="en-GB" sz="1600" b="1" dirty="0">
                <a:solidFill>
                  <a:srgbClr val="ED4D24"/>
                </a:solidFill>
              </a:rPr>
              <a:t>4 cases</a:t>
            </a:r>
            <a:r>
              <a:rPr lang="en-GB" sz="1600" b="1" dirty="0">
                <a:solidFill>
                  <a:srgbClr val="404040"/>
                </a:solidFill>
              </a:rPr>
              <a:t>, supply-side decarbonisation complements building retrofits: Germany’s district-heating plant and bio-energy village, Denmark’s heritage-to-DHC hub (2023), and Latvia’s solar-thermal plant (2019) evidence viable low-carbon backbones. </a:t>
            </a:r>
          </a:p>
          <a:p>
            <a:pPr algn="l">
              <a:lnSpc>
                <a:spcPts val="1720"/>
              </a:lnSpc>
            </a:pP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48C0E327-6225-0378-C15C-14127E252DE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5536B88-A810-588F-BC40-8868E88217A4}"/>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The analysis of external networks</a:t>
            </a:r>
          </a:p>
        </p:txBody>
      </p:sp>
      <p:grpSp>
        <p:nvGrpSpPr>
          <p:cNvPr id="6" name="Group 5">
            <a:extLst>
              <a:ext uri="{FF2B5EF4-FFF2-40B4-BE49-F238E27FC236}">
                <a16:creationId xmlns:a16="http://schemas.microsoft.com/office/drawing/2014/main" id="{34D5A0CB-F197-233E-DD1F-45F1BA31A05B}"/>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8A24E11E-3025-A1F3-33F7-0313A826B7F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350A5104-EAC2-C828-2523-D3D799CB866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2.2.7</a:t>
              </a:r>
            </a:p>
          </p:txBody>
        </p:sp>
      </p:grpSp>
      <p:cxnSp>
        <p:nvCxnSpPr>
          <p:cNvPr id="13" name="Straight Connector 12">
            <a:extLst>
              <a:ext uri="{FF2B5EF4-FFF2-40B4-BE49-F238E27FC236}">
                <a16:creationId xmlns:a16="http://schemas.microsoft.com/office/drawing/2014/main" id="{0EB26C41-BBBB-768E-7DA7-273C54E5E1C4}"/>
              </a:ext>
            </a:extLst>
          </p:cNvPr>
          <p:cNvCxnSpPr>
            <a:cxnSpLocks/>
          </p:cNvCxnSpPr>
          <p:nvPr/>
        </p:nvCxnSpPr>
        <p:spPr>
          <a:xfrm>
            <a:off x="3136093" y="2659962"/>
            <a:ext cx="0" cy="300965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92A96E0C-8066-EA5A-2343-9B004BD54379}"/>
              </a:ext>
            </a:extLst>
          </p:cNvPr>
          <p:cNvSpPr/>
          <p:nvPr/>
        </p:nvSpPr>
        <p:spPr>
          <a:xfrm rot="10800000">
            <a:off x="3033089" y="295398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D21DBA90-06C4-40ED-8952-556E40888464}"/>
              </a:ext>
            </a:extLst>
          </p:cNvPr>
          <p:cNvSpPr txBox="1"/>
          <p:nvPr/>
        </p:nvSpPr>
        <p:spPr>
          <a:xfrm>
            <a:off x="3312668" y="2910896"/>
            <a:ext cx="3749650" cy="2917273"/>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The case studies highlight a strong transition toward sustainable, integrated, and decentralised district energy systems. The central conclusion across all projects is the commitment to phasing out fossil fuels and modernising infrastructure to utilise renewable energy sources, often within existing urban or legacy settings.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 significant challenge is the high capital cost and investment required for climate-neutral technologies compared to conventional solutions. However, this is consistently offset by the economic benefits of lower operating costs and reduced vulnerability to global economic fluctuations in the long term.</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Successful projects, such as the CO₂ heat pump system in Denmark or the solar collector plant in Latvia, serve as demonstration sites and models for similar urban and regional transitions.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A189F566-1F43-FB78-559B-743DFBC77C11}"/>
              </a:ext>
            </a:extLst>
          </p:cNvPr>
          <p:cNvCxnSpPr>
            <a:cxnSpLocks/>
          </p:cNvCxnSpPr>
          <p:nvPr/>
        </p:nvCxnSpPr>
        <p:spPr>
          <a:xfrm>
            <a:off x="3121137" y="3875894"/>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BBF7C90-69AB-B8E4-184C-379E08F68B5F}"/>
              </a:ext>
            </a:extLst>
          </p:cNvPr>
          <p:cNvCxnSpPr>
            <a:cxnSpLocks/>
          </p:cNvCxnSpPr>
          <p:nvPr/>
        </p:nvCxnSpPr>
        <p:spPr>
          <a:xfrm>
            <a:off x="2741918" y="264678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0444A9-1EC4-5B5E-EAF6-3571B975D088}"/>
              </a:ext>
            </a:extLst>
          </p:cNvPr>
          <p:cNvCxnSpPr>
            <a:cxnSpLocks/>
          </p:cNvCxnSpPr>
          <p:nvPr/>
        </p:nvCxnSpPr>
        <p:spPr>
          <a:xfrm>
            <a:off x="3124805" y="5669612"/>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4F2770A-5863-68BD-5FEB-49F6B3FB5E08}"/>
              </a:ext>
            </a:extLst>
          </p:cNvPr>
          <p:cNvCxnSpPr>
            <a:cxnSpLocks/>
          </p:cNvCxnSpPr>
          <p:nvPr/>
        </p:nvCxnSpPr>
        <p:spPr>
          <a:xfrm>
            <a:off x="3121137" y="483486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651509F4-E492-FDC7-2A67-462AEC6E6B1F}"/>
              </a:ext>
            </a:extLst>
          </p:cNvPr>
          <p:cNvSpPr/>
          <p:nvPr/>
        </p:nvSpPr>
        <p:spPr>
          <a:xfrm>
            <a:off x="382" y="2461500"/>
            <a:ext cx="2801780" cy="243180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6" name="Graphic 40">
            <a:extLst>
              <a:ext uri="{FF2B5EF4-FFF2-40B4-BE49-F238E27FC236}">
                <a16:creationId xmlns:a16="http://schemas.microsoft.com/office/drawing/2014/main" id="{54825F43-F5D0-0DC2-83F6-1A85F3579213}"/>
              </a:ext>
            </a:extLst>
          </p:cNvPr>
          <p:cNvGrpSpPr/>
          <p:nvPr/>
        </p:nvGrpSpPr>
        <p:grpSpPr>
          <a:xfrm>
            <a:off x="-2763763" y="3323317"/>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B817D16B-45B3-BE5A-A2FE-74EF56013FC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B0F994B3-C2E3-CB37-05BA-F5917F12731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9D552E45-5A05-D833-5497-8F32ADBCFD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7BD8C091-3CB1-BF95-5925-DC194348BC2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06F30C87-8066-CB32-CE92-9745E3371352}"/>
              </a:ext>
            </a:extLst>
          </p:cNvPr>
          <p:cNvSpPr txBox="1"/>
          <p:nvPr/>
        </p:nvSpPr>
        <p:spPr>
          <a:xfrm>
            <a:off x="594267" y="2589312"/>
            <a:ext cx="1936216" cy="2358979"/>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Key results include lower primary energy factors, reduced fossil dependence, and improved resilience when buildings interface via low-temperature networks.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sp>
        <p:nvSpPr>
          <p:cNvPr id="23" name="Text Placeholder 1">
            <a:extLst>
              <a:ext uri="{FF2B5EF4-FFF2-40B4-BE49-F238E27FC236}">
                <a16:creationId xmlns:a16="http://schemas.microsoft.com/office/drawing/2014/main" id="{4CE0B527-651D-77F6-8623-15A4DE0D85FA}"/>
              </a:ext>
            </a:extLst>
          </p:cNvPr>
          <p:cNvSpPr txBox="1">
            <a:spLocks/>
          </p:cNvSpPr>
          <p:nvPr/>
        </p:nvSpPr>
        <p:spPr>
          <a:xfrm>
            <a:off x="585015" y="7734543"/>
            <a:ext cx="6389643" cy="233394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Across all documented projects, there is a strong commitment to phasing out fossil fuels and modernising existing infrastructure to incorporate renewable energy sources, even within legacy urban environments. This transition reflects a broader movement toward climate-neutral solutions that are both environmentally responsible and economically resilient.</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One of the most significant challenges identified in these projects is the high upfront investment required for implementing climate-neutral technologies. Compared to conventional systems, the capital costs can be substantial. However, this is consistently balanced by long-term economic benefits, including lower operating costs and reduced exposure to global energy market fluctuations. These financial advantages make sustainable district energy systems increasingly attractive, especially in regions seeking energy independence and stability.</a:t>
            </a:r>
          </a:p>
          <a:p>
            <a:pPr algn="just">
              <a:lnSpc>
                <a:spcPts val="1120"/>
              </a:lnSpc>
              <a:spcBef>
                <a:spcPts val="0"/>
              </a:spcBef>
            </a:pPr>
            <a:endParaRPr lang="en-IE" sz="1100" b="0" dirty="0">
              <a:solidFill>
                <a:srgbClr val="404040"/>
              </a:solidFill>
            </a:endParaRPr>
          </a:p>
          <a:p>
            <a:pPr algn="just">
              <a:lnSpc>
                <a:spcPts val="1120"/>
              </a:lnSpc>
              <a:spcBef>
                <a:spcPts val="0"/>
              </a:spcBef>
            </a:pPr>
            <a:r>
              <a:rPr lang="en-IE" sz="1100" b="0" dirty="0">
                <a:solidFill>
                  <a:srgbClr val="404040"/>
                </a:solidFill>
              </a:rPr>
              <a:t>Successful examples such as the CO₂ heat pump system in Denmark and the solar collector heating plant in Latvia serve as practical demonstration sites. These projects not only showcase technical feasibility but also act as models for similar urban and regional transitions. They highlight how innovative design, strategic investment, and policy support can overcome traditional barriers and accelerate the adoption of renewable energy in district-level applications.</a:t>
            </a:r>
          </a:p>
        </p:txBody>
      </p:sp>
      <p:sp>
        <p:nvSpPr>
          <p:cNvPr id="24" name="Text Placeholder 29">
            <a:extLst>
              <a:ext uri="{FF2B5EF4-FFF2-40B4-BE49-F238E27FC236}">
                <a16:creationId xmlns:a16="http://schemas.microsoft.com/office/drawing/2014/main" id="{5F6859FE-A558-0E28-19D9-4BC292DA3308}"/>
              </a:ext>
            </a:extLst>
          </p:cNvPr>
          <p:cNvSpPr txBox="1">
            <a:spLocks/>
          </p:cNvSpPr>
          <p:nvPr/>
        </p:nvSpPr>
        <p:spPr>
          <a:xfrm>
            <a:off x="585015" y="6843114"/>
            <a:ext cx="502268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a:t>
            </a:r>
            <a:r>
              <a:rPr lang="en-GB" sz="1600" b="1" dirty="0">
                <a:solidFill>
                  <a:srgbClr val="ED4D24"/>
                </a:solidFill>
              </a:rPr>
              <a:t>4 case studies </a:t>
            </a:r>
            <a:r>
              <a:rPr lang="en-GB" sz="1600" b="1" dirty="0">
                <a:solidFill>
                  <a:srgbClr val="404040"/>
                </a:solidFill>
              </a:rPr>
              <a:t>on external networks reveal a clear and consistent trend toward sustainable, integrated, and decentralised district energy systems. </a:t>
            </a:r>
            <a:endParaRPr lang="en-IE" sz="1600" b="1" dirty="0">
              <a:solidFill>
                <a:srgbClr val="404040"/>
              </a:solidFill>
            </a:endParaRPr>
          </a:p>
        </p:txBody>
      </p:sp>
      <p:cxnSp>
        <p:nvCxnSpPr>
          <p:cNvPr id="25" name="Straight Connector 24">
            <a:extLst>
              <a:ext uri="{FF2B5EF4-FFF2-40B4-BE49-F238E27FC236}">
                <a16:creationId xmlns:a16="http://schemas.microsoft.com/office/drawing/2014/main" id="{64130737-89AF-6DAD-673D-3AE511F7338F}"/>
              </a:ext>
            </a:extLst>
          </p:cNvPr>
          <p:cNvCxnSpPr>
            <a:cxnSpLocks/>
          </p:cNvCxnSpPr>
          <p:nvPr/>
        </p:nvCxnSpPr>
        <p:spPr>
          <a:xfrm>
            <a:off x="1646" y="6535312"/>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05513BF-9E38-3537-82BA-52B1B2B373C9}"/>
              </a:ext>
            </a:extLst>
          </p:cNvPr>
          <p:cNvSpPr txBox="1"/>
          <p:nvPr/>
        </p:nvSpPr>
        <p:spPr>
          <a:xfrm>
            <a:off x="1394850" y="6369615"/>
            <a:ext cx="5658213"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the analysis of external networks</a:t>
            </a:r>
          </a:p>
        </p:txBody>
      </p:sp>
      <p:grpSp>
        <p:nvGrpSpPr>
          <p:cNvPr id="29" name="Group 28">
            <a:extLst>
              <a:ext uri="{FF2B5EF4-FFF2-40B4-BE49-F238E27FC236}">
                <a16:creationId xmlns:a16="http://schemas.microsoft.com/office/drawing/2014/main" id="{4EC67A62-B0EC-CF8F-B516-E7925B6CC413}"/>
              </a:ext>
            </a:extLst>
          </p:cNvPr>
          <p:cNvGrpSpPr/>
          <p:nvPr/>
        </p:nvGrpSpPr>
        <p:grpSpPr>
          <a:xfrm>
            <a:off x="660803" y="6369615"/>
            <a:ext cx="734144" cy="327604"/>
            <a:chOff x="1441478" y="5631712"/>
            <a:chExt cx="734144" cy="327604"/>
          </a:xfrm>
        </p:grpSpPr>
        <p:sp>
          <p:nvSpPr>
            <p:cNvPr id="30" name="Rectangle 29">
              <a:extLst>
                <a:ext uri="{FF2B5EF4-FFF2-40B4-BE49-F238E27FC236}">
                  <a16:creationId xmlns:a16="http://schemas.microsoft.com/office/drawing/2014/main" id="{D6C99140-0D72-69BC-E45D-96922BA1F903}"/>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Placeholder 8">
              <a:extLst>
                <a:ext uri="{FF2B5EF4-FFF2-40B4-BE49-F238E27FC236}">
                  <a16:creationId xmlns:a16="http://schemas.microsoft.com/office/drawing/2014/main" id="{E209454A-AE57-722C-B6B2-FDD989F0808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2.2.8</a:t>
              </a:r>
            </a:p>
          </p:txBody>
        </p:sp>
      </p:grpSp>
    </p:spTree>
    <p:extLst>
      <p:ext uri="{BB962C8B-B14F-4D97-AF65-F5344CB8AC3E}">
        <p14:creationId xmlns:p14="http://schemas.microsoft.com/office/powerpoint/2010/main" val="1680893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3C439-8AC6-D9A0-7BC1-36CEA38E4C3B}"/>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8EDDAA85-3DA2-38A0-CDBF-0BC1EAD10013}"/>
              </a:ext>
            </a:extLst>
          </p:cNvPr>
          <p:cNvSpPr txBox="1">
            <a:spLocks/>
          </p:cNvSpPr>
          <p:nvPr/>
        </p:nvSpPr>
        <p:spPr>
          <a:xfrm>
            <a:off x="642500" y="3695279"/>
            <a:ext cx="6389643" cy="60553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These cases offer detailed insights into both successful implementations and persistent challenges, highlighting the evolving trends and practices in HVAC modernisation. In </a:t>
            </a:r>
            <a:r>
              <a:rPr lang="en-GB" sz="1100" dirty="0">
                <a:solidFill>
                  <a:srgbClr val="404040"/>
                </a:solidFill>
              </a:rPr>
              <a:t>19 commercial and industrial buildings,</a:t>
            </a:r>
            <a:r>
              <a:rPr lang="en-GB" sz="1100" b="0" dirty="0">
                <a:solidFill>
                  <a:srgbClr val="404040"/>
                </a:solidFill>
              </a:rPr>
              <a:t> the dominant trend is electrification and decarbonisation, with heat pumps increasingly replacing fossil-fuel-based systems. Hybrid solutions, such as combining high-efficiency gas boilers with solar collectors or micro-CHP units, are also common. Ventilation systems often feature high-efficiency heat recovery units, and facilities are adopting passive cooling strategies and thermally activated building systems. A major shift is occurring in control systems, with outdated pneumatic setups being replaced by advanced building management systems, some enhanced with AI for automated optimization. Renovation efforts are addressing issues like reliance on high-carbon energy, poor temperature regulation, and lack of integrated energy recovery systems.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dirty="0">
                <a:solidFill>
                  <a:srgbClr val="404040"/>
                </a:solidFill>
              </a:rPr>
              <a:t>2</a:t>
            </a:r>
            <a:r>
              <a:rPr lang="lv-LV" sz="1100" dirty="0">
                <a:solidFill>
                  <a:srgbClr val="404040"/>
                </a:solidFill>
              </a:rPr>
              <a:t>5</a:t>
            </a:r>
            <a:r>
              <a:rPr lang="en-GB" sz="1100" dirty="0">
                <a:solidFill>
                  <a:srgbClr val="404040"/>
                </a:solidFill>
              </a:rPr>
              <a:t> public and institutional buildings </a:t>
            </a:r>
            <a:r>
              <a:rPr lang="en-GB" sz="1100" b="0" dirty="0">
                <a:solidFill>
                  <a:srgbClr val="404040"/>
                </a:solidFill>
              </a:rPr>
              <a:t>reflect similar trends, with a strong move toward low-carbon heating and hybrid systems. New and upgraded systems are designed for low-temperature heat distribution, and mechanical ventilation with heat recovery is standard. Innovations such as Variable Air Volume systems regulated by CO₂ and occupancy sensors, and smart integration of mechanical and natural ventilation, are improving energy efficiency and indoor air quality. Active cooling is typically provided by reverse-cycle heat pumps or chilled water systems, while passive strategies are used in colder climates. Centralised energy management systems enable real-time monitoring and control, integrating HVAC and lighting systems through open protocols. Renovation challenges include poor commissioning, lack of dynamic control, oversized components, and budget constraints that limit operational efficiency.</a:t>
            </a:r>
          </a:p>
          <a:p>
            <a:pPr algn="just">
              <a:lnSpc>
                <a:spcPts val="1120"/>
              </a:lnSpc>
              <a:spcBef>
                <a:spcPts val="0"/>
              </a:spcBef>
            </a:pPr>
            <a:endParaRPr lang="en-IE" sz="1100" b="0" dirty="0">
              <a:solidFill>
                <a:srgbClr val="404040"/>
              </a:solidFill>
            </a:endParaRP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dirty="0">
                <a:solidFill>
                  <a:srgbClr val="404040"/>
                </a:solidFill>
              </a:rPr>
              <a:t>In </a:t>
            </a:r>
            <a:r>
              <a:rPr lang="lv-LV" sz="1100" dirty="0">
                <a:solidFill>
                  <a:srgbClr val="404040"/>
                </a:solidFill>
              </a:rPr>
              <a:t>20</a:t>
            </a:r>
            <a:r>
              <a:rPr lang="en-GB" sz="1100" dirty="0">
                <a:solidFill>
                  <a:srgbClr val="404040"/>
                </a:solidFill>
              </a:rPr>
              <a:t> residential buildings, </a:t>
            </a:r>
            <a:r>
              <a:rPr lang="en-GB" sz="1100" b="0" dirty="0">
                <a:solidFill>
                  <a:srgbClr val="404040"/>
                </a:solidFill>
              </a:rPr>
              <a:t>the shift toward electric-powered heat pumps and renewable energy is particularly strong. Low-temperature systems like hydronic floor heating and radiant ceiling mats are widely used to maximise heat pump efficiency. Mechanical ventilation with heat recovery is standard in nearly zero-energy homes, and full building envelope renovation is essential for successful modernisation. Rooftop photovoltaic systems help offset electricity use, and thermal storage solutions support demand-side flexibility. Smart controls, including WiFi-enabled thermostats and dynamic pricing algorithms, are increasingly common. However, many older homes still lack active cooling, rely on natural ventilation, and suffer from high heat losses. Conventional radiators requiring high supply temperatures pose challenges for integrating modern heat pumps without extensive upgrades.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dirty="0">
                <a:solidFill>
                  <a:srgbClr val="404040"/>
                </a:solidFill>
              </a:rPr>
              <a:t>External network 4 case studies </a:t>
            </a:r>
            <a:r>
              <a:rPr lang="en-GB" sz="1100" b="0" dirty="0">
                <a:solidFill>
                  <a:srgbClr val="404040"/>
                </a:solidFill>
              </a:rPr>
              <a:t>highlight a transition toward decentralised, renewable-based district energy systems. Projects consistently aim to phase out fossil fuels and modernise infrastructure, even in legacy urban settings. While high capital costs remain a barrier, they are offset by long-term savings and reduced vulnerability to global energy market fluctuations. Successful examples, such as Denmark’s CO₂ heat pump system and Latvia’s solar collector plant, serve as models for broader regional transitions, demonstrating the feasibility and benefits of sustainable district energy solutions. These cases collectively underscore the importance of strategic investment, smart design, and policy support in advancing HVAC and energy systems toward climate neutrality.</a:t>
            </a:r>
            <a:endParaRPr lang="en-IE" sz="1100" b="0" dirty="0">
              <a:solidFill>
                <a:srgbClr val="404040"/>
              </a:solidFill>
            </a:endParaRPr>
          </a:p>
        </p:txBody>
      </p:sp>
      <p:cxnSp>
        <p:nvCxnSpPr>
          <p:cNvPr id="35" name="Straight Connector 34">
            <a:extLst>
              <a:ext uri="{FF2B5EF4-FFF2-40B4-BE49-F238E27FC236}">
                <a16:creationId xmlns:a16="http://schemas.microsoft.com/office/drawing/2014/main" id="{5ED6068E-754B-4C44-2F90-1F5399285E4A}"/>
              </a:ext>
            </a:extLst>
          </p:cNvPr>
          <p:cNvCxnSpPr>
            <a:cxnSpLocks/>
          </p:cNvCxnSpPr>
          <p:nvPr/>
        </p:nvCxnSpPr>
        <p:spPr>
          <a:xfrm>
            <a:off x="0" y="3126554"/>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3637EBCF-8043-E169-70ED-ED0DBB27BD88}"/>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325514A1-DAA8-0076-0AC8-FB5691CC3FEE}"/>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2.3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0FF3B9B6-A384-928B-0158-350E6162913E}"/>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F4C202E6-5427-14B5-F5DB-22D49080339B}"/>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77702A9F-D3D6-3F7A-FF87-C52A64FA580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F3975EA-E427-B4B5-0D8A-E26470204AE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3FC2000E-C2B2-853F-ABAD-0E5A60D4C8B6}"/>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D4886657-4FDA-A44C-8734-0455D9552262}"/>
              </a:ext>
            </a:extLst>
          </p:cNvPr>
          <p:cNvSpPr txBox="1">
            <a:spLocks/>
          </p:cNvSpPr>
          <p:nvPr/>
        </p:nvSpPr>
        <p:spPr>
          <a:xfrm>
            <a:off x="605427" y="1820335"/>
            <a:ext cx="57231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The analysis of </a:t>
            </a:r>
            <a:r>
              <a:rPr lang="en-IE" sz="1600" b="1" dirty="0">
                <a:solidFill>
                  <a:srgbClr val="ED4D24"/>
                </a:solidFill>
                <a:ea typeface="Calibri" panose="020F0502020204030204" pitchFamily="34" charset="0"/>
                <a:cs typeface="Times New Roman" panose="02020603050405020304" pitchFamily="18" charset="0"/>
              </a:rPr>
              <a:t>6</a:t>
            </a:r>
            <a:r>
              <a:rPr lang="lv-LV" sz="1600" b="1" dirty="0">
                <a:solidFill>
                  <a:srgbClr val="ED4D24"/>
                </a:solidFill>
                <a:ea typeface="Calibri" panose="020F0502020204030204" pitchFamily="34" charset="0"/>
                <a:cs typeface="Times New Roman" panose="02020603050405020304" pitchFamily="18" charset="0"/>
              </a:rPr>
              <a:t>8</a:t>
            </a:r>
            <a:r>
              <a:rPr lang="en-IE" sz="1600" b="1" dirty="0">
                <a:solidFill>
                  <a:srgbClr val="ED4D24"/>
                </a:solidFill>
                <a:ea typeface="Calibri" panose="020F0502020204030204" pitchFamily="34" charset="0"/>
                <a:cs typeface="Times New Roman" panose="02020603050405020304" pitchFamily="18" charset="0"/>
              </a:rPr>
              <a:t> case studies </a:t>
            </a:r>
            <a:r>
              <a:rPr lang="en-IE" sz="1600" b="1" dirty="0">
                <a:solidFill>
                  <a:srgbClr val="404040"/>
                </a:solidFill>
                <a:ea typeface="Calibri" panose="020F0502020204030204" pitchFamily="34" charset="0"/>
                <a:cs typeface="Times New Roman" panose="02020603050405020304" pitchFamily="18" charset="0"/>
              </a:rPr>
              <a:t>provides a comprehensive overview of HVAC systems across a wide range of building types, including commercial, industrial, public, institutional, residential, and district-level energy networks. </a:t>
            </a: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089D64EB-8E95-98C2-0549-49FA15B1E62B}"/>
              </a:ext>
            </a:extLst>
          </p:cNvPr>
          <p:cNvSpPr txBox="1"/>
          <p:nvPr/>
        </p:nvSpPr>
        <p:spPr>
          <a:xfrm>
            <a:off x="585015" y="1173966"/>
            <a:ext cx="4837885"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the analysis of case studies</a:t>
            </a:r>
          </a:p>
        </p:txBody>
      </p:sp>
    </p:spTree>
    <p:extLst>
      <p:ext uri="{BB962C8B-B14F-4D97-AF65-F5344CB8AC3E}">
        <p14:creationId xmlns:p14="http://schemas.microsoft.com/office/powerpoint/2010/main" val="3107493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1C219-4B6F-1ACD-D49C-DE6478ACADDF}"/>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1C600109-4AEA-1D4F-BDCE-FC2AB57E0E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441" b="9441"/>
          <a:stretch>
            <a:fillRect/>
          </a:stretch>
        </p:blipFill>
        <p:spPr>
          <a:xfrm>
            <a:off x="13624" y="1359022"/>
            <a:ext cx="7559675" cy="4088170"/>
          </a:xfrm>
          <a:prstGeom prst="rect">
            <a:avLst/>
          </a:prstGeom>
        </p:spPr>
      </p:pic>
      <p:sp>
        <p:nvSpPr>
          <p:cNvPr id="22" name="Freeform 21">
            <a:extLst>
              <a:ext uri="{FF2B5EF4-FFF2-40B4-BE49-F238E27FC236}">
                <a16:creationId xmlns:a16="http://schemas.microsoft.com/office/drawing/2014/main" id="{8A864EAC-3595-1A59-5418-ED35471B1186}"/>
              </a:ext>
            </a:extLst>
          </p:cNvPr>
          <p:cNvSpPr/>
          <p:nvPr/>
        </p:nvSpPr>
        <p:spPr>
          <a:xfrm>
            <a:off x="-5" y="5117326"/>
            <a:ext cx="1842899" cy="509692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0A2E4719-2F59-3995-057D-F769B4BF4BF8}"/>
              </a:ext>
            </a:extLst>
          </p:cNvPr>
          <p:cNvSpPr/>
          <p:nvPr/>
        </p:nvSpPr>
        <p:spPr>
          <a:xfrm>
            <a:off x="1337714" y="8281970"/>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5653E371-631C-B5D5-870E-F2D52CEFCCAF}"/>
              </a:ext>
            </a:extLst>
          </p:cNvPr>
          <p:cNvSpPr txBox="1">
            <a:spLocks/>
          </p:cNvSpPr>
          <p:nvPr/>
        </p:nvSpPr>
        <p:spPr>
          <a:xfrm>
            <a:off x="432522" y="342674"/>
            <a:ext cx="448471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Educational and Curricular Insights</a:t>
            </a: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3E30B240-38E9-07A2-55E9-838799CB53F1}"/>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B15FC983-A3D6-3413-9966-B21CA0F7A40C}"/>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913FF32D-9778-FADF-37BE-6E6EDDC63620}"/>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EE3F8885-E175-E310-DF66-8F99DA00C01D}"/>
              </a:ext>
            </a:extLst>
          </p:cNvPr>
          <p:cNvSpPr txBox="1">
            <a:spLocks/>
          </p:cNvSpPr>
          <p:nvPr/>
        </p:nvSpPr>
        <p:spPr>
          <a:xfrm>
            <a:off x="2203424" y="5901348"/>
            <a:ext cx="4793686" cy="528858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a:solidFill>
                  <a:srgbClr val="404040"/>
                </a:solidFill>
              </a:rPr>
              <a:t>Higher education programs overview	</a:t>
            </a:r>
            <a:r>
              <a:rPr lang="en-US" sz="1500" b="1" dirty="0">
                <a:solidFill>
                  <a:srgbClr val="404040"/>
                </a:solidFill>
                <a:hlinkClick r:id="rId3" action="ppaction://hlinksldjump">
                  <a:extLst>
                    <a:ext uri="{A12FA001-AC4F-418D-AE19-62706E023703}">
                      <ahyp:hlinkClr xmlns:ahyp="http://schemas.microsoft.com/office/drawing/2018/hyperlinkcolor" val="tx"/>
                    </a:ext>
                  </a:extLst>
                </a:hlinkClick>
              </a:rPr>
              <a:t>36</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3.1.1	Master’s programs overview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37</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3.1.2	Bachelor’s programs overview	</a:t>
            </a:r>
            <a:r>
              <a:rPr lang="en-US" sz="1500" dirty="0">
                <a:solidFill>
                  <a:srgbClr val="404040"/>
                </a:solidFill>
                <a:hlinkClick r:id="rId5" action="ppaction://hlinksldjump">
                  <a:extLst>
                    <a:ext uri="{A12FA001-AC4F-418D-AE19-62706E023703}">
                      <ahyp:hlinkClr xmlns:ahyp="http://schemas.microsoft.com/office/drawing/2018/hyperlinkcolor" val="tx"/>
                    </a:ext>
                  </a:extLst>
                </a:hlinkClick>
              </a:rPr>
              <a:t>38</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640"/>
              </a:lnSpc>
              <a:spcBef>
                <a:spcPts val="0"/>
              </a:spcBef>
              <a:buNone/>
              <a:tabLst>
                <a:tab pos="527050" algn="l"/>
                <a:tab pos="4129088" algn="l"/>
                <a:tab pos="4791075" algn="l"/>
              </a:tabLst>
            </a:pPr>
            <a:r>
              <a:rPr lang="en-US" sz="1500" b="1" dirty="0">
                <a:solidFill>
                  <a:srgbClr val="404040"/>
                </a:solidFill>
              </a:rPr>
              <a:t>Vocational Education and Training </a:t>
            </a:r>
          </a:p>
          <a:p>
            <a:pPr marL="0" lvl="1" indent="0">
              <a:lnSpc>
                <a:spcPts val="1640"/>
              </a:lnSpc>
              <a:spcBef>
                <a:spcPts val="0"/>
              </a:spcBef>
              <a:buNone/>
              <a:tabLst>
                <a:tab pos="527050" algn="l"/>
                <a:tab pos="4129088" algn="l"/>
                <a:tab pos="4791075" algn="l"/>
              </a:tabLst>
            </a:pPr>
            <a:r>
              <a:rPr lang="en-US" sz="1500" b="1" dirty="0">
                <a:solidFill>
                  <a:srgbClr val="404040"/>
                </a:solidFill>
              </a:rPr>
              <a:t>(VET) programs’ overview	</a:t>
            </a:r>
            <a:r>
              <a:rPr lang="en-US" sz="1500" b="1" dirty="0">
                <a:solidFill>
                  <a:srgbClr val="404040"/>
                </a:solidFill>
                <a:hlinkClick r:id="rId6" action="ppaction://hlinksldjump">
                  <a:extLst>
                    <a:ext uri="{A12FA001-AC4F-418D-AE19-62706E023703}">
                      <ahyp:hlinkClr xmlns:ahyp="http://schemas.microsoft.com/office/drawing/2018/hyperlinkcolor" val="tx"/>
                    </a:ext>
                  </a:extLst>
                </a:hlinkClick>
              </a:rPr>
              <a:t>40</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640"/>
              </a:lnSpc>
              <a:spcBef>
                <a:spcPts val="0"/>
              </a:spcBef>
              <a:buNone/>
              <a:tabLst>
                <a:tab pos="527050" algn="l"/>
                <a:tab pos="4129088" algn="l"/>
                <a:tab pos="4791075" algn="l"/>
              </a:tabLst>
            </a:pPr>
            <a:r>
              <a:rPr lang="en-US" sz="1500" b="1" dirty="0">
                <a:solidFill>
                  <a:srgbClr val="404040"/>
                </a:solidFill>
              </a:rPr>
              <a:t>Continuing Vocational Education and </a:t>
            </a:r>
          </a:p>
          <a:p>
            <a:pPr marL="0" lvl="1" indent="0">
              <a:lnSpc>
                <a:spcPts val="1640"/>
              </a:lnSpc>
              <a:spcBef>
                <a:spcPts val="0"/>
              </a:spcBef>
              <a:buNone/>
              <a:tabLst>
                <a:tab pos="527050" algn="l"/>
                <a:tab pos="4129088" algn="l"/>
                <a:tab pos="4791075" algn="l"/>
              </a:tabLst>
            </a:pPr>
            <a:r>
              <a:rPr lang="en-US" sz="1500" b="1" dirty="0">
                <a:solidFill>
                  <a:srgbClr val="404040"/>
                </a:solidFill>
              </a:rPr>
              <a:t>Training (CVET) programs overview	</a:t>
            </a:r>
            <a:r>
              <a:rPr lang="en-US" sz="1500" b="1" dirty="0">
                <a:solidFill>
                  <a:srgbClr val="404040"/>
                </a:solidFill>
                <a:hlinkClick r:id="rId7" action="ppaction://hlinksldjump">
                  <a:extLst>
                    <a:ext uri="{A12FA001-AC4F-418D-AE19-62706E023703}">
                      <ahyp:hlinkClr xmlns:ahyp="http://schemas.microsoft.com/office/drawing/2018/hyperlinkcolor" val="tx"/>
                    </a:ext>
                  </a:extLst>
                </a:hlinkClick>
              </a:rPr>
              <a:t>43</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Compliance of educational </a:t>
            </a:r>
          </a:p>
          <a:p>
            <a:pPr marL="0" lvl="1" indent="0">
              <a:lnSpc>
                <a:spcPts val="1940"/>
              </a:lnSpc>
              <a:spcBef>
                <a:spcPts val="0"/>
              </a:spcBef>
              <a:buNone/>
              <a:tabLst>
                <a:tab pos="527050" algn="l"/>
                <a:tab pos="4129088" algn="l"/>
                <a:tab pos="4791075" algn="l"/>
              </a:tabLst>
            </a:pPr>
            <a:r>
              <a:rPr lang="en-US" sz="1500" b="1" dirty="0">
                <a:solidFill>
                  <a:srgbClr val="404040"/>
                </a:solidFill>
              </a:rPr>
              <a:t>programs with 5 criteria	</a:t>
            </a:r>
            <a:r>
              <a:rPr lang="en-US" sz="1500" b="1" dirty="0">
                <a:solidFill>
                  <a:srgbClr val="404040"/>
                </a:solidFill>
                <a:hlinkClick r:id="rId8" action="ppaction://hlinksldjump">
                  <a:extLst>
                    <a:ext uri="{A12FA001-AC4F-418D-AE19-62706E023703}">
                      <ahyp:hlinkClr xmlns:ahyp="http://schemas.microsoft.com/office/drawing/2018/hyperlinkcolor" val="tx"/>
                    </a:ext>
                  </a:extLst>
                </a:hlinkClick>
              </a:rPr>
              <a:t>46</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E6938D3E-296C-76AC-2DD6-E1DC95D5B9CA}"/>
              </a:ext>
            </a:extLst>
          </p:cNvPr>
          <p:cNvCxnSpPr>
            <a:cxnSpLocks/>
          </p:cNvCxnSpPr>
          <p:nvPr/>
        </p:nvCxnSpPr>
        <p:spPr>
          <a:xfrm>
            <a:off x="2180102" y="7823838"/>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0BFB5FD1-E224-58BC-92B8-DA48623CB400}"/>
              </a:ext>
            </a:extLst>
          </p:cNvPr>
          <p:cNvGrpSpPr/>
          <p:nvPr/>
        </p:nvGrpSpPr>
        <p:grpSpPr>
          <a:xfrm>
            <a:off x="-2153511" y="7988936"/>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689D278B-064B-6F80-65FA-861170B9697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D210C860-EC9D-F693-2C24-8501324D795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8AA1B6F6-CFEE-FFF7-67B7-675F026E256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E4ECA12C-5D40-C6D0-CDBB-18DB009BA42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95D787C8-CD25-74E5-319E-F49D650E25A1}"/>
              </a:ext>
            </a:extLst>
          </p:cNvPr>
          <p:cNvGrpSpPr/>
          <p:nvPr/>
        </p:nvGrpSpPr>
        <p:grpSpPr>
          <a:xfrm>
            <a:off x="1555049" y="5892120"/>
            <a:ext cx="648000" cy="361384"/>
            <a:chOff x="1416431" y="5629720"/>
            <a:chExt cx="648000" cy="361384"/>
          </a:xfrm>
        </p:grpSpPr>
        <p:sp>
          <p:nvSpPr>
            <p:cNvPr id="3" name="Rectangle 2">
              <a:extLst>
                <a:ext uri="{FF2B5EF4-FFF2-40B4-BE49-F238E27FC236}">
                  <a16:creationId xmlns:a16="http://schemas.microsoft.com/office/drawing/2014/main" id="{B9EA33CC-B6FE-167B-2C5E-37AB416BE9CD}"/>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04938B70-0546-9200-52D6-2D16E9B61EAF}"/>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3.1</a:t>
              </a:r>
            </a:p>
          </p:txBody>
        </p:sp>
      </p:grpSp>
      <p:grpSp>
        <p:nvGrpSpPr>
          <p:cNvPr id="15" name="Group 14">
            <a:extLst>
              <a:ext uri="{FF2B5EF4-FFF2-40B4-BE49-F238E27FC236}">
                <a16:creationId xmlns:a16="http://schemas.microsoft.com/office/drawing/2014/main" id="{70C4F29B-305E-6C89-E6C3-036356AB434D}"/>
              </a:ext>
            </a:extLst>
          </p:cNvPr>
          <p:cNvGrpSpPr/>
          <p:nvPr/>
        </p:nvGrpSpPr>
        <p:grpSpPr>
          <a:xfrm>
            <a:off x="1555049" y="7101398"/>
            <a:ext cx="648000" cy="361384"/>
            <a:chOff x="1416431" y="5629720"/>
            <a:chExt cx="648000" cy="361384"/>
          </a:xfrm>
        </p:grpSpPr>
        <p:sp>
          <p:nvSpPr>
            <p:cNvPr id="16" name="Rectangle 15">
              <a:extLst>
                <a:ext uri="{FF2B5EF4-FFF2-40B4-BE49-F238E27FC236}">
                  <a16:creationId xmlns:a16="http://schemas.microsoft.com/office/drawing/2014/main" id="{4A04DBFF-A1F0-AD46-02BD-9B64534F57AE}"/>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B004AE5B-3D9C-E588-8E0E-C23B21D0B2E4}"/>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3.2</a:t>
              </a:r>
            </a:p>
          </p:txBody>
        </p:sp>
      </p:grpSp>
      <p:cxnSp>
        <p:nvCxnSpPr>
          <p:cNvPr id="20" name="Straight Connector 19">
            <a:extLst>
              <a:ext uri="{FF2B5EF4-FFF2-40B4-BE49-F238E27FC236}">
                <a16:creationId xmlns:a16="http://schemas.microsoft.com/office/drawing/2014/main" id="{05D5AAF2-3742-3212-F98D-90D1F775F59C}"/>
              </a:ext>
            </a:extLst>
          </p:cNvPr>
          <p:cNvCxnSpPr>
            <a:cxnSpLocks/>
          </p:cNvCxnSpPr>
          <p:nvPr/>
        </p:nvCxnSpPr>
        <p:spPr>
          <a:xfrm>
            <a:off x="2180102" y="697785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43A0F87-BAA8-8253-B509-C98E75E72360}"/>
              </a:ext>
            </a:extLst>
          </p:cNvPr>
          <p:cNvCxnSpPr>
            <a:cxnSpLocks/>
          </p:cNvCxnSpPr>
          <p:nvPr/>
        </p:nvCxnSpPr>
        <p:spPr>
          <a:xfrm>
            <a:off x="2180102" y="8797566"/>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4C481F91-0E27-53B8-739D-8C15C78EF365}"/>
              </a:ext>
            </a:extLst>
          </p:cNvPr>
          <p:cNvGrpSpPr/>
          <p:nvPr/>
        </p:nvGrpSpPr>
        <p:grpSpPr>
          <a:xfrm>
            <a:off x="1555049" y="8056783"/>
            <a:ext cx="648000" cy="361384"/>
            <a:chOff x="1416431" y="5629720"/>
            <a:chExt cx="648000" cy="361384"/>
          </a:xfrm>
        </p:grpSpPr>
        <p:sp>
          <p:nvSpPr>
            <p:cNvPr id="27" name="Rectangle 26">
              <a:extLst>
                <a:ext uri="{FF2B5EF4-FFF2-40B4-BE49-F238E27FC236}">
                  <a16:creationId xmlns:a16="http://schemas.microsoft.com/office/drawing/2014/main" id="{AC9BACDB-E83D-6FC1-9783-8E6BE0E1C47E}"/>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8">
              <a:extLst>
                <a:ext uri="{FF2B5EF4-FFF2-40B4-BE49-F238E27FC236}">
                  <a16:creationId xmlns:a16="http://schemas.microsoft.com/office/drawing/2014/main" id="{AD8D6BCA-16E6-AA5F-E14F-A0B2F6ED7FE3}"/>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3.3</a:t>
              </a:r>
            </a:p>
          </p:txBody>
        </p:sp>
      </p:grpSp>
      <p:grpSp>
        <p:nvGrpSpPr>
          <p:cNvPr id="29" name="Group 28">
            <a:extLst>
              <a:ext uri="{FF2B5EF4-FFF2-40B4-BE49-F238E27FC236}">
                <a16:creationId xmlns:a16="http://schemas.microsoft.com/office/drawing/2014/main" id="{60E50EAD-3DD3-9FE0-DF5C-83ED4318F35E}"/>
              </a:ext>
            </a:extLst>
          </p:cNvPr>
          <p:cNvGrpSpPr/>
          <p:nvPr/>
        </p:nvGrpSpPr>
        <p:grpSpPr>
          <a:xfrm>
            <a:off x="1555049" y="8979340"/>
            <a:ext cx="648000" cy="361384"/>
            <a:chOff x="1416431" y="5629720"/>
            <a:chExt cx="648000" cy="361384"/>
          </a:xfrm>
        </p:grpSpPr>
        <p:sp>
          <p:nvSpPr>
            <p:cNvPr id="30" name="Rectangle 29">
              <a:extLst>
                <a:ext uri="{FF2B5EF4-FFF2-40B4-BE49-F238E27FC236}">
                  <a16:creationId xmlns:a16="http://schemas.microsoft.com/office/drawing/2014/main" id="{22BB42CB-C21B-C932-99AF-612457F29EBB}"/>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8">
              <a:extLst>
                <a:ext uri="{FF2B5EF4-FFF2-40B4-BE49-F238E27FC236}">
                  <a16:creationId xmlns:a16="http://schemas.microsoft.com/office/drawing/2014/main" id="{2ADDF44B-3792-2D7B-98DD-1B68C0433580}"/>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3.4</a:t>
              </a:r>
            </a:p>
          </p:txBody>
        </p:sp>
      </p:grpSp>
    </p:spTree>
    <p:extLst>
      <p:ext uri="{BB962C8B-B14F-4D97-AF65-F5344CB8AC3E}">
        <p14:creationId xmlns:p14="http://schemas.microsoft.com/office/powerpoint/2010/main" val="23040423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7742C-BBF8-354E-7896-FB1896DC625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8B438D6-A9B4-C457-E0F4-7E76EA56A871}"/>
              </a:ext>
            </a:extLst>
          </p:cNvPr>
          <p:cNvSpPr/>
          <p:nvPr/>
        </p:nvSpPr>
        <p:spPr>
          <a:xfrm>
            <a:off x="0" y="1586756"/>
            <a:ext cx="7559675" cy="290823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1" name="Text Placeholder 1">
            <a:extLst>
              <a:ext uri="{FF2B5EF4-FFF2-40B4-BE49-F238E27FC236}">
                <a16:creationId xmlns:a16="http://schemas.microsoft.com/office/drawing/2014/main" id="{CEAF15D5-0746-E5F1-4264-2621B5C7FAC8}"/>
              </a:ext>
            </a:extLst>
          </p:cNvPr>
          <p:cNvSpPr txBox="1">
            <a:spLocks/>
          </p:cNvSpPr>
          <p:nvPr/>
        </p:nvSpPr>
        <p:spPr>
          <a:xfrm>
            <a:off x="616817" y="4731383"/>
            <a:ext cx="6389643" cy="97144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Special attention was given to the topics, which are connected with the integration of sustainability and decarbonisation principles, such as energy efficiency, renewable energy integration, and digital technologies into educational frameworks, highlighting innovative approaches that prepare learners for the evolving demands of the green transition. The chapter also examines existing shortcomings in digital skills, sustainability knowledge, and technical competencies, aiming to identify critical gaps that need to be addressed in current educational programs. To ensure a meaningful analysis of educational programs and their relevance to the evolving needs of the heating and cooling industry, five evaluation criteria were applied. </a:t>
            </a:r>
          </a:p>
        </p:txBody>
      </p:sp>
      <p:sp>
        <p:nvSpPr>
          <p:cNvPr id="16" name="Text Placeholder 29">
            <a:extLst>
              <a:ext uri="{FF2B5EF4-FFF2-40B4-BE49-F238E27FC236}">
                <a16:creationId xmlns:a16="http://schemas.microsoft.com/office/drawing/2014/main" id="{316B89B2-1BEB-CEB1-2179-78D301EC8CED}"/>
              </a:ext>
            </a:extLst>
          </p:cNvPr>
          <p:cNvSpPr txBox="1">
            <a:spLocks/>
          </p:cNvSpPr>
          <p:nvPr/>
        </p:nvSpPr>
        <p:spPr>
          <a:xfrm>
            <a:off x="593885" y="1882638"/>
            <a:ext cx="487689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FFFFFF"/>
                </a:solidFill>
                <a:ea typeface="Calibri" panose="020F0502020204030204" pitchFamily="34" charset="0"/>
                <a:cs typeface="Times New Roman" panose="02020603050405020304" pitchFamily="18" charset="0"/>
              </a:rPr>
              <a:t>This chapter explores the current landscape of educational programs in the fields of HVAC, sustainable construction, and energy systems. It presents a thorough mapping of existing training initiatives across all educational levels including universities (HE), vocational education and training (VET), and continuing vocational education and training (CVET) providers. The aim was to map existing training initiatives to identify the knowledge, skills, and competencies students acquire through these curricula within the framework of the study program/ course. </a:t>
            </a:r>
          </a:p>
        </p:txBody>
      </p:sp>
      <p:sp>
        <p:nvSpPr>
          <p:cNvPr id="3" name="Text Placeholder 2">
            <a:extLst>
              <a:ext uri="{FF2B5EF4-FFF2-40B4-BE49-F238E27FC236}">
                <a16:creationId xmlns:a16="http://schemas.microsoft.com/office/drawing/2014/main" id="{C785C91F-F88A-7C2A-7E48-31FC38F1B80A}"/>
              </a:ext>
            </a:extLst>
          </p:cNvPr>
          <p:cNvSpPr txBox="1">
            <a:spLocks/>
          </p:cNvSpPr>
          <p:nvPr/>
        </p:nvSpPr>
        <p:spPr>
          <a:xfrm>
            <a:off x="595935" y="504854"/>
            <a:ext cx="448471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ED4D24"/>
                </a:solidFill>
                <a:latin typeface="Calibri" panose="020F0502020204030204" pitchFamily="34" charset="0"/>
                <a:cs typeface="Calibri" panose="020F0502020204030204" pitchFamily="34" charset="0"/>
              </a:rPr>
              <a:t>Educational and Curricular Insights</a:t>
            </a:r>
          </a:p>
          <a:p>
            <a:pPr marL="0" indent="0">
              <a:lnSpc>
                <a:spcPts val="3320"/>
              </a:lnSpc>
              <a:spcBef>
                <a:spcPts val="0"/>
              </a:spcBef>
              <a:buNone/>
            </a:pPr>
            <a:endParaRPr lang="en-US" sz="2800" i="1" dirty="0">
              <a:solidFill>
                <a:srgbClr val="ED4D24"/>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BE8BEFE-FEE8-B003-66BD-26E7802BA9E8}"/>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C1BAF61A-384B-6660-8924-9D06DA230ED9}"/>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0BAB7574-8E82-709B-B5EA-8BFC05D882FB}"/>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grpSp>
        <p:nvGrpSpPr>
          <p:cNvPr id="7" name="Graphic 40">
            <a:extLst>
              <a:ext uri="{FF2B5EF4-FFF2-40B4-BE49-F238E27FC236}">
                <a16:creationId xmlns:a16="http://schemas.microsoft.com/office/drawing/2014/main" id="{E21FB359-0660-CA02-711C-32D1F1B95196}"/>
              </a:ext>
            </a:extLst>
          </p:cNvPr>
          <p:cNvGrpSpPr/>
          <p:nvPr/>
        </p:nvGrpSpPr>
        <p:grpSpPr>
          <a:xfrm>
            <a:off x="7127153" y="3984037"/>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CC134AD3-72C9-9AD7-8129-05B090D7284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80FE0D96-7317-4A76-1B36-7E8ED5DD4A6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A3A2E104-702E-D5D5-3CEE-6BD3F51266A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064B1209-CFC0-494B-0BF7-BCF4F64AB05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19" name="Straight Connector 18">
            <a:extLst>
              <a:ext uri="{FF2B5EF4-FFF2-40B4-BE49-F238E27FC236}">
                <a16:creationId xmlns:a16="http://schemas.microsoft.com/office/drawing/2014/main" id="{8C5598F6-9911-E7B6-4DFF-520777EDFC3A}"/>
              </a:ext>
            </a:extLst>
          </p:cNvPr>
          <p:cNvCxnSpPr>
            <a:cxnSpLocks/>
          </p:cNvCxnSpPr>
          <p:nvPr/>
        </p:nvCxnSpPr>
        <p:spPr>
          <a:xfrm>
            <a:off x="2329314" y="6523584"/>
            <a:ext cx="8063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AA9C960-48A6-8422-9B99-663BE8452431}"/>
              </a:ext>
            </a:extLst>
          </p:cNvPr>
          <p:cNvCxnSpPr>
            <a:cxnSpLocks/>
          </p:cNvCxnSpPr>
          <p:nvPr/>
        </p:nvCxnSpPr>
        <p:spPr>
          <a:xfrm>
            <a:off x="3135711" y="6536156"/>
            <a:ext cx="0" cy="340093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DA2CBC7A-34DE-E35D-DE85-7C5479187B2D}"/>
              </a:ext>
            </a:extLst>
          </p:cNvPr>
          <p:cNvSpPr/>
          <p:nvPr/>
        </p:nvSpPr>
        <p:spPr>
          <a:xfrm rot="5400000">
            <a:off x="2554520" y="643852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DF6C2B87-EDE4-4EB1-BC54-ED1F0DB88732}"/>
              </a:ext>
            </a:extLst>
          </p:cNvPr>
          <p:cNvSpPr txBox="1"/>
          <p:nvPr/>
        </p:nvSpPr>
        <p:spPr>
          <a:xfrm>
            <a:off x="3439195" y="6787090"/>
            <a:ext cx="3257437" cy="3098797"/>
          </a:xfrm>
          <a:prstGeom prst="rect">
            <a:avLst/>
          </a:prstGeom>
          <a:noFill/>
        </p:spPr>
        <p:txBody>
          <a:bodyPr wrap="square">
            <a:spAutoFit/>
          </a:bodyPr>
          <a:lstStyle/>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Ability to use modern HVAC technologies and digital tools;</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Digitalisation (e.G., BMS, smart HVAC automation, IoT, ai-driven energy management);</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Regulatory literacy (emissions standards, eco-design, energy labelling);</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Decarbonised heating;</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Sustainability in heating/ cooling.</a:t>
            </a:r>
          </a:p>
          <a:p>
            <a:pPr>
              <a:lnSpc>
                <a:spcPts val="1340"/>
              </a:lnSpc>
              <a:buClr>
                <a:srgbClr val="ED4D24"/>
              </a:buClr>
            </a:pPr>
            <a:endParaRPr lang="en-IE" sz="1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67B436AA-C779-309A-1DAA-84F1844FB423}"/>
              </a:ext>
            </a:extLst>
          </p:cNvPr>
          <p:cNvSpPr txBox="1"/>
          <p:nvPr/>
        </p:nvSpPr>
        <p:spPr>
          <a:xfrm>
            <a:off x="593885" y="6381531"/>
            <a:ext cx="2262248" cy="512320"/>
          </a:xfrm>
          <a:prstGeom prst="rect">
            <a:avLst/>
          </a:prstGeom>
          <a:noFill/>
        </p:spPr>
        <p:txBody>
          <a:bodyPr wrap="square" rtlCol="0" anchor="t">
            <a:spAutoFit/>
          </a:bodyPr>
          <a:lstStyle/>
          <a:p>
            <a:pPr marL="6350">
              <a:lnSpc>
                <a:spcPts val="1600"/>
              </a:lnSpc>
              <a:tabLst>
                <a:tab pos="611188" algn="l"/>
              </a:tabLst>
            </a:pPr>
            <a:r>
              <a:rPr lang="en-US" sz="1600" b="1" dirty="0">
                <a:solidFill>
                  <a:srgbClr val="404040"/>
                </a:solidFill>
                <a:latin typeface="Calibri" panose="020F0502020204030204" pitchFamily="34" charset="0"/>
                <a:cs typeface="Calibri" panose="020F0502020204030204" pitchFamily="34" charset="0"/>
              </a:rPr>
              <a:t>These criteria are:</a:t>
            </a:r>
          </a:p>
          <a:p>
            <a:pPr marL="6350">
              <a:lnSpc>
                <a:spcPts val="1600"/>
              </a:lnSpc>
              <a:tabLst>
                <a:tab pos="611188" algn="l"/>
              </a:tabLst>
            </a:pPr>
            <a:endParaRPr lang="en-US" sz="1800" b="1" dirty="0">
              <a:solidFill>
                <a:srgbClr val="404040"/>
              </a:solidFill>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E0990FE7-325F-635A-0085-314F2C04F83C}"/>
              </a:ext>
            </a:extLst>
          </p:cNvPr>
          <p:cNvCxnSpPr>
            <a:cxnSpLocks/>
          </p:cNvCxnSpPr>
          <p:nvPr/>
        </p:nvCxnSpPr>
        <p:spPr>
          <a:xfrm>
            <a:off x="3145123" y="993709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9" name="Graphic 40">
            <a:extLst>
              <a:ext uri="{FF2B5EF4-FFF2-40B4-BE49-F238E27FC236}">
                <a16:creationId xmlns:a16="http://schemas.microsoft.com/office/drawing/2014/main" id="{744E7718-ACFE-8AAD-7478-787BE1403DC1}"/>
              </a:ext>
            </a:extLst>
          </p:cNvPr>
          <p:cNvGrpSpPr/>
          <p:nvPr/>
        </p:nvGrpSpPr>
        <p:grpSpPr>
          <a:xfrm>
            <a:off x="5535981" y="2189018"/>
            <a:ext cx="3924090" cy="2433120"/>
            <a:chOff x="-3997860" y="6017904"/>
            <a:chExt cx="935163" cy="579845"/>
          </a:xfrm>
          <a:solidFill>
            <a:schemeClr val="bg1">
              <a:alpha val="29965"/>
            </a:schemeClr>
          </a:solidFill>
        </p:grpSpPr>
        <p:sp>
          <p:nvSpPr>
            <p:cNvPr id="30" name="Freeform 29">
              <a:extLst>
                <a:ext uri="{FF2B5EF4-FFF2-40B4-BE49-F238E27FC236}">
                  <a16:creationId xmlns:a16="http://schemas.microsoft.com/office/drawing/2014/main" id="{3E8A2E26-87E9-D629-F746-E60B8DE5A630}"/>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538A1642-5067-032D-D4E4-CBAC9B61B65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2052CA04-55CA-E63D-4364-C253347AE7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D10E7383-7318-72E8-FC8E-EE377803AE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9" name="Straight Connector 38">
            <a:extLst>
              <a:ext uri="{FF2B5EF4-FFF2-40B4-BE49-F238E27FC236}">
                <a16:creationId xmlns:a16="http://schemas.microsoft.com/office/drawing/2014/main" id="{AD47643B-3311-9BAD-4F3F-B6D372E07CC8}"/>
              </a:ext>
            </a:extLst>
          </p:cNvPr>
          <p:cNvCxnSpPr>
            <a:cxnSpLocks/>
          </p:cNvCxnSpPr>
          <p:nvPr/>
        </p:nvCxnSpPr>
        <p:spPr>
          <a:xfrm>
            <a:off x="0" y="6532208"/>
            <a:ext cx="648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6B94ADD-26C6-BBE0-980E-20F1D06CE2CE}"/>
              </a:ext>
            </a:extLst>
          </p:cNvPr>
          <p:cNvGrpSpPr/>
          <p:nvPr/>
        </p:nvGrpSpPr>
        <p:grpSpPr>
          <a:xfrm>
            <a:off x="2930091" y="6640725"/>
            <a:ext cx="4636674" cy="288000"/>
            <a:chOff x="644327" y="1972700"/>
            <a:chExt cx="4636674" cy="288000"/>
          </a:xfrm>
        </p:grpSpPr>
        <p:cxnSp>
          <p:nvCxnSpPr>
            <p:cNvPr id="41" name="Straight Connector 40">
              <a:extLst>
                <a:ext uri="{FF2B5EF4-FFF2-40B4-BE49-F238E27FC236}">
                  <a16:creationId xmlns:a16="http://schemas.microsoft.com/office/drawing/2014/main" id="{BD0D42F2-8169-C3C6-76A0-0A474FE2B0F7}"/>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2A63DA5C-9F53-F436-9362-5040AB7B8B6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51" name="Group 50">
            <a:extLst>
              <a:ext uri="{FF2B5EF4-FFF2-40B4-BE49-F238E27FC236}">
                <a16:creationId xmlns:a16="http://schemas.microsoft.com/office/drawing/2014/main" id="{7A3461CC-FD3A-9BC5-5702-4AE1D4097222}"/>
              </a:ext>
            </a:extLst>
          </p:cNvPr>
          <p:cNvGrpSpPr/>
          <p:nvPr/>
        </p:nvGrpSpPr>
        <p:grpSpPr>
          <a:xfrm>
            <a:off x="2930091" y="7270880"/>
            <a:ext cx="4636674" cy="288000"/>
            <a:chOff x="644327" y="1972700"/>
            <a:chExt cx="4636674" cy="288000"/>
          </a:xfrm>
        </p:grpSpPr>
        <p:cxnSp>
          <p:nvCxnSpPr>
            <p:cNvPr id="52" name="Straight Connector 51">
              <a:extLst>
                <a:ext uri="{FF2B5EF4-FFF2-40B4-BE49-F238E27FC236}">
                  <a16:creationId xmlns:a16="http://schemas.microsoft.com/office/drawing/2014/main" id="{BB3C4186-D0A4-2DFE-2145-90B1906C65D3}"/>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7D07E5B0-1F60-A58F-F766-3603DEA985F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4" name="Group 53">
            <a:extLst>
              <a:ext uri="{FF2B5EF4-FFF2-40B4-BE49-F238E27FC236}">
                <a16:creationId xmlns:a16="http://schemas.microsoft.com/office/drawing/2014/main" id="{AEC98582-B8AC-F5CD-54BB-64A3FB65A926}"/>
              </a:ext>
            </a:extLst>
          </p:cNvPr>
          <p:cNvGrpSpPr/>
          <p:nvPr/>
        </p:nvGrpSpPr>
        <p:grpSpPr>
          <a:xfrm>
            <a:off x="2930091" y="8074927"/>
            <a:ext cx="4636674" cy="288000"/>
            <a:chOff x="644327" y="1972700"/>
            <a:chExt cx="4636674" cy="288000"/>
          </a:xfrm>
        </p:grpSpPr>
        <p:cxnSp>
          <p:nvCxnSpPr>
            <p:cNvPr id="55" name="Straight Connector 54">
              <a:extLst>
                <a:ext uri="{FF2B5EF4-FFF2-40B4-BE49-F238E27FC236}">
                  <a16:creationId xmlns:a16="http://schemas.microsoft.com/office/drawing/2014/main" id="{50668C55-4CE9-3AC2-755B-539DB309B56C}"/>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D952E1B7-5681-374B-EBAE-2F555C6BD45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57" name="Group 56">
            <a:extLst>
              <a:ext uri="{FF2B5EF4-FFF2-40B4-BE49-F238E27FC236}">
                <a16:creationId xmlns:a16="http://schemas.microsoft.com/office/drawing/2014/main" id="{B760D72B-E20F-F16F-DCB6-5B9A6AC96487}"/>
              </a:ext>
            </a:extLst>
          </p:cNvPr>
          <p:cNvGrpSpPr/>
          <p:nvPr/>
        </p:nvGrpSpPr>
        <p:grpSpPr>
          <a:xfrm>
            <a:off x="2930091" y="8752427"/>
            <a:ext cx="4636674" cy="288000"/>
            <a:chOff x="644327" y="1972700"/>
            <a:chExt cx="4636674" cy="288000"/>
          </a:xfrm>
        </p:grpSpPr>
        <p:cxnSp>
          <p:nvCxnSpPr>
            <p:cNvPr id="58" name="Straight Connector 57">
              <a:extLst>
                <a:ext uri="{FF2B5EF4-FFF2-40B4-BE49-F238E27FC236}">
                  <a16:creationId xmlns:a16="http://schemas.microsoft.com/office/drawing/2014/main" id="{1BB307A7-7EF9-96F8-0C4D-D75CC1C971F1}"/>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2B491520-CE25-29F8-D765-BB8A922291F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63" name="Group 62">
            <a:extLst>
              <a:ext uri="{FF2B5EF4-FFF2-40B4-BE49-F238E27FC236}">
                <a16:creationId xmlns:a16="http://schemas.microsoft.com/office/drawing/2014/main" id="{9305DBA9-96F3-3091-A9CC-8A8D8379FD94}"/>
              </a:ext>
            </a:extLst>
          </p:cNvPr>
          <p:cNvGrpSpPr/>
          <p:nvPr/>
        </p:nvGrpSpPr>
        <p:grpSpPr>
          <a:xfrm>
            <a:off x="2930091" y="9243429"/>
            <a:ext cx="4636674" cy="288000"/>
            <a:chOff x="644327" y="1972700"/>
            <a:chExt cx="4636674" cy="288000"/>
          </a:xfrm>
        </p:grpSpPr>
        <p:cxnSp>
          <p:nvCxnSpPr>
            <p:cNvPr id="64" name="Straight Connector 63">
              <a:extLst>
                <a:ext uri="{FF2B5EF4-FFF2-40B4-BE49-F238E27FC236}">
                  <a16:creationId xmlns:a16="http://schemas.microsoft.com/office/drawing/2014/main" id="{3C8D38FB-CFCA-95D6-8B3D-86D880B4A51B}"/>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1B510B30-85FA-C9D1-B59B-5745340196D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Tree>
    <p:extLst>
      <p:ext uri="{BB962C8B-B14F-4D97-AF65-F5344CB8AC3E}">
        <p14:creationId xmlns:p14="http://schemas.microsoft.com/office/powerpoint/2010/main" val="2801823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E6424-E686-9968-8EC3-1A3F2C22AC5E}"/>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38E7A5C7-6244-7FE6-16D9-FF83DB3C0C01}"/>
              </a:ext>
            </a:extLst>
          </p:cNvPr>
          <p:cNvSpPr txBox="1">
            <a:spLocks/>
          </p:cNvSpPr>
          <p:nvPr/>
        </p:nvSpPr>
        <p:spPr>
          <a:xfrm>
            <a:off x="648001" y="1056375"/>
            <a:ext cx="3491065" cy="2732384"/>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IE" sz="1100" b="0" dirty="0">
                <a:solidFill>
                  <a:srgbClr val="404040"/>
                </a:solidFill>
              </a:rPr>
              <a:t>All of them serve as essential benchmarks for assessing the alignment of curricula with industry demands. These criteria reflect the core competencies required for professionals to contribute effectively to the digitalisation and decarbonisation of the sector. </a:t>
            </a:r>
          </a:p>
          <a:p>
            <a:pPr>
              <a:lnSpc>
                <a:spcPts val="1120"/>
              </a:lnSpc>
              <a:spcBef>
                <a:spcPts val="0"/>
              </a:spcBef>
            </a:pPr>
            <a:endParaRPr lang="en-IE" sz="1100" b="0" dirty="0">
              <a:solidFill>
                <a:srgbClr val="404040"/>
              </a:solidFill>
            </a:endParaRPr>
          </a:p>
          <a:p>
            <a:pPr>
              <a:lnSpc>
                <a:spcPts val="1120"/>
              </a:lnSpc>
              <a:spcBef>
                <a:spcPts val="0"/>
              </a:spcBef>
            </a:pPr>
            <a:r>
              <a:rPr lang="en-IE" sz="1100" b="0" dirty="0">
                <a:solidFill>
                  <a:srgbClr val="404040"/>
                </a:solidFill>
              </a:rPr>
              <a:t>By evaluating programs against these dimensions, it becomes possible to identify strengths, gaps, and opportunities for enhancing the knowledge and skills needed to support the green transition.  In total, data submitted by project partners was analysed for 110 study programs and courses across different educational levels, including 23 master's programs, 33 bachelor's programs, 19 VET programs, and 35 CVET programs. </a:t>
            </a:r>
          </a:p>
          <a:p>
            <a:pPr>
              <a:lnSpc>
                <a:spcPts val="1120"/>
              </a:lnSpc>
              <a:spcBef>
                <a:spcPts val="0"/>
              </a:spcBef>
            </a:pPr>
            <a:endParaRPr lang="en-IE" sz="1100" b="0" dirty="0">
              <a:solidFill>
                <a:srgbClr val="404040"/>
              </a:solidFill>
            </a:endParaRPr>
          </a:p>
          <a:p>
            <a:pPr>
              <a:lnSpc>
                <a:spcPts val="1120"/>
              </a:lnSpc>
              <a:spcBef>
                <a:spcPts val="0"/>
              </a:spcBef>
            </a:pPr>
            <a:r>
              <a:rPr lang="en-IE" sz="1100" b="0" dirty="0">
                <a:solidFill>
                  <a:srgbClr val="404040"/>
                </a:solidFill>
              </a:rPr>
              <a:t>The information about the programs provided from each country included in the Table 1. The analysis of the different levels’ educational programs, i.e. higher education (Master and Bachelor programs), VET and CVET programs are provided below </a:t>
            </a:r>
          </a:p>
          <a:p>
            <a:pPr>
              <a:lnSpc>
                <a:spcPts val="1120"/>
              </a:lnSpc>
              <a:spcBef>
                <a:spcPts val="0"/>
              </a:spcBef>
            </a:pPr>
            <a:endParaRPr lang="en-IE" sz="1100" b="0" dirty="0">
              <a:solidFill>
                <a:srgbClr val="404040"/>
              </a:solidFill>
            </a:endParaRPr>
          </a:p>
        </p:txBody>
      </p:sp>
      <p:sp>
        <p:nvSpPr>
          <p:cNvPr id="69" name="TextBox 68">
            <a:extLst>
              <a:ext uri="{FF2B5EF4-FFF2-40B4-BE49-F238E27FC236}">
                <a16:creationId xmlns:a16="http://schemas.microsoft.com/office/drawing/2014/main" id="{6DD159A0-DFDA-1F8D-0E06-61B411112F91}"/>
              </a:ext>
            </a:extLst>
          </p:cNvPr>
          <p:cNvSpPr txBox="1"/>
          <p:nvPr/>
        </p:nvSpPr>
        <p:spPr>
          <a:xfrm>
            <a:off x="0" y="9530380"/>
            <a:ext cx="7559675" cy="430887"/>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Table 1. </a:t>
            </a:r>
            <a:r>
              <a:rPr lang="en-IE" sz="1100" dirty="0">
                <a:solidFill>
                  <a:srgbClr val="404040"/>
                </a:solidFill>
                <a:latin typeface="Calibri" panose="020F0502020204030204" pitchFamily="34" charset="0"/>
                <a:cs typeface="Calibri" panose="020F0502020204030204" pitchFamily="34" charset="0"/>
              </a:rPr>
              <a:t>Educational programmes by country</a:t>
            </a:r>
          </a:p>
          <a:p>
            <a:pPr algn="ctr"/>
            <a:endParaRPr lang="en-IE" sz="1100" dirty="0">
              <a:solidFill>
                <a:srgbClr val="404040"/>
              </a:solidFill>
              <a:latin typeface="Calibri" panose="020F0502020204030204" pitchFamily="34" charset="0"/>
              <a:cs typeface="Calibri" panose="020F0502020204030204" pitchFamily="34" charset="0"/>
            </a:endParaRPr>
          </a:p>
        </p:txBody>
      </p:sp>
      <p:pic>
        <p:nvPicPr>
          <p:cNvPr id="72" name="Picture 71" descr="A map of countries/regions with blue dots&#10;&#10;AI-generated content may be incorrect.">
            <a:extLst>
              <a:ext uri="{FF2B5EF4-FFF2-40B4-BE49-F238E27FC236}">
                <a16:creationId xmlns:a16="http://schemas.microsoft.com/office/drawing/2014/main" id="{6B59F8B5-04F3-F613-9A0C-B2AF59A0587F}"/>
              </a:ext>
            </a:extLst>
          </p:cNvPr>
          <p:cNvPicPr>
            <a:picLocks noChangeAspect="1"/>
          </p:cNvPicPr>
          <p:nvPr/>
        </p:nvPicPr>
        <p:blipFill>
          <a:blip r:embed="rId2" cstate="screen">
            <a:extLst>
              <a:ext uri="{28A0092B-C50C-407E-A947-70E740481C1C}">
                <a14:useLocalDpi xmlns:a14="http://schemas.microsoft.com/office/drawing/2010/main"/>
              </a:ext>
            </a:extLst>
          </a:blip>
          <a:srcRect l="891" t="-2025" r="1034" b="1960"/>
          <a:stretch/>
        </p:blipFill>
        <p:spPr>
          <a:xfrm>
            <a:off x="4068610" y="70133"/>
            <a:ext cx="3491065" cy="3930541"/>
          </a:xfrm>
          <a:prstGeom prst="rect">
            <a:avLst/>
          </a:prstGeom>
        </p:spPr>
      </p:pic>
      <p:graphicFrame>
        <p:nvGraphicFramePr>
          <p:cNvPr id="76" name="Table 75">
            <a:extLst>
              <a:ext uri="{FF2B5EF4-FFF2-40B4-BE49-F238E27FC236}">
                <a16:creationId xmlns:a16="http://schemas.microsoft.com/office/drawing/2014/main" id="{D4AD3697-D5A6-2784-9797-5347863AA3A5}"/>
              </a:ext>
            </a:extLst>
          </p:cNvPr>
          <p:cNvGraphicFramePr>
            <a:graphicFrameLocks noGrp="1"/>
          </p:cNvGraphicFramePr>
          <p:nvPr>
            <p:extLst>
              <p:ext uri="{D42A27DB-BD31-4B8C-83A1-F6EECF244321}">
                <p14:modId xmlns:p14="http://schemas.microsoft.com/office/powerpoint/2010/main" val="3960325133"/>
              </p:ext>
            </p:extLst>
          </p:nvPr>
        </p:nvGraphicFramePr>
        <p:xfrm>
          <a:off x="817598" y="4515732"/>
          <a:ext cx="6178462" cy="4679997"/>
        </p:xfrm>
        <a:graphic>
          <a:graphicData uri="http://schemas.openxmlformats.org/drawingml/2006/table">
            <a:tbl>
              <a:tblPr firstRow="1" firstCol="1" bandRow="1">
                <a:tableStyleId>{5C22544A-7EE6-4342-B048-85BDC9FD1C3A}</a:tableStyleId>
              </a:tblPr>
              <a:tblGrid>
                <a:gridCol w="1325327">
                  <a:extLst>
                    <a:ext uri="{9D8B030D-6E8A-4147-A177-3AD203B41FA5}">
                      <a16:colId xmlns:a16="http://schemas.microsoft.com/office/drawing/2014/main" val="1896824517"/>
                    </a:ext>
                  </a:extLst>
                </a:gridCol>
                <a:gridCol w="970353">
                  <a:extLst>
                    <a:ext uri="{9D8B030D-6E8A-4147-A177-3AD203B41FA5}">
                      <a16:colId xmlns:a16="http://schemas.microsoft.com/office/drawing/2014/main" val="314982806"/>
                    </a:ext>
                  </a:extLst>
                </a:gridCol>
                <a:gridCol w="970353">
                  <a:extLst>
                    <a:ext uri="{9D8B030D-6E8A-4147-A177-3AD203B41FA5}">
                      <a16:colId xmlns:a16="http://schemas.microsoft.com/office/drawing/2014/main" val="1296412526"/>
                    </a:ext>
                  </a:extLst>
                </a:gridCol>
                <a:gridCol w="971038">
                  <a:extLst>
                    <a:ext uri="{9D8B030D-6E8A-4147-A177-3AD203B41FA5}">
                      <a16:colId xmlns:a16="http://schemas.microsoft.com/office/drawing/2014/main" val="552298974"/>
                    </a:ext>
                  </a:extLst>
                </a:gridCol>
                <a:gridCol w="970353">
                  <a:extLst>
                    <a:ext uri="{9D8B030D-6E8A-4147-A177-3AD203B41FA5}">
                      <a16:colId xmlns:a16="http://schemas.microsoft.com/office/drawing/2014/main" val="4156559087"/>
                    </a:ext>
                  </a:extLst>
                </a:gridCol>
                <a:gridCol w="971038">
                  <a:extLst>
                    <a:ext uri="{9D8B030D-6E8A-4147-A177-3AD203B41FA5}">
                      <a16:colId xmlns:a16="http://schemas.microsoft.com/office/drawing/2014/main" val="1943920782"/>
                    </a:ext>
                  </a:extLst>
                </a:gridCol>
              </a:tblGrid>
              <a:tr h="610437">
                <a:tc>
                  <a:txBody>
                    <a:bodyPr/>
                    <a:lstStyle/>
                    <a:p>
                      <a:pPr algn="just">
                        <a:spcAft>
                          <a:spcPts val="800"/>
                        </a:spcAft>
                        <a:buNone/>
                      </a:pP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360"/>
                        </a:lnSpc>
                        <a:spcAft>
                          <a:spcPts val="0"/>
                        </a:spcAft>
                        <a:buNone/>
                      </a:pPr>
                      <a:r>
                        <a:rPr lang="en-GB" sz="1300" kern="100" dirty="0">
                          <a:solidFill>
                            <a:srgbClr val="2D62AE"/>
                          </a:solidFill>
                          <a:effectLst/>
                          <a:latin typeface="Calibri" panose="020F0502020204030204" pitchFamily="34" charset="0"/>
                          <a:cs typeface="Calibri" panose="020F0502020204030204" pitchFamily="34" charset="0"/>
                        </a:rPr>
                        <a:t>Master's Programs</a:t>
                      </a:r>
                      <a:endParaRPr lang="en-IE" sz="1300" kern="1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b">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360"/>
                        </a:lnSpc>
                        <a:spcAft>
                          <a:spcPts val="0"/>
                        </a:spcAft>
                        <a:buNone/>
                      </a:pPr>
                      <a:r>
                        <a:rPr lang="en-GB" sz="1300" kern="100" dirty="0">
                          <a:solidFill>
                            <a:srgbClr val="2D62AE"/>
                          </a:solidFill>
                          <a:effectLst/>
                          <a:latin typeface="Calibri" panose="020F0502020204030204" pitchFamily="34" charset="0"/>
                          <a:cs typeface="Calibri" panose="020F0502020204030204" pitchFamily="34" charset="0"/>
                        </a:rPr>
                        <a:t>Bachelor's Programs</a:t>
                      </a:r>
                      <a:endParaRPr lang="en-IE" sz="1300" kern="1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b">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360"/>
                        </a:lnSpc>
                        <a:spcAft>
                          <a:spcPts val="0"/>
                        </a:spcAft>
                        <a:buNone/>
                      </a:pPr>
                      <a:r>
                        <a:rPr lang="en-GB" sz="1300" kern="100" dirty="0">
                          <a:solidFill>
                            <a:srgbClr val="2D62AE"/>
                          </a:solidFill>
                          <a:effectLst/>
                          <a:latin typeface="Calibri" panose="020F0502020204030204" pitchFamily="34" charset="0"/>
                          <a:cs typeface="Calibri" panose="020F0502020204030204" pitchFamily="34" charset="0"/>
                        </a:rPr>
                        <a:t>VET Programs</a:t>
                      </a:r>
                      <a:endParaRPr lang="en-IE" sz="1300" kern="1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b">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360"/>
                        </a:lnSpc>
                        <a:spcAft>
                          <a:spcPts val="0"/>
                        </a:spcAft>
                        <a:buNone/>
                      </a:pPr>
                      <a:r>
                        <a:rPr lang="en-GB" sz="1300" kern="100" dirty="0">
                          <a:solidFill>
                            <a:srgbClr val="2D62AE"/>
                          </a:solidFill>
                          <a:effectLst/>
                          <a:latin typeface="Calibri" panose="020F0502020204030204" pitchFamily="34" charset="0"/>
                          <a:cs typeface="Calibri" panose="020F0502020204030204" pitchFamily="34" charset="0"/>
                        </a:rPr>
                        <a:t>CVET Programs</a:t>
                      </a:r>
                      <a:endParaRPr lang="en-IE" sz="1300" kern="1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b">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1360"/>
                        </a:lnSpc>
                        <a:spcAft>
                          <a:spcPts val="0"/>
                        </a:spcAft>
                        <a:buNone/>
                      </a:pPr>
                      <a:r>
                        <a:rPr lang="en-GB" sz="1300" kern="100" dirty="0">
                          <a:solidFill>
                            <a:srgbClr val="2D62AE"/>
                          </a:solidFill>
                          <a:effectLst/>
                          <a:latin typeface="Calibri" panose="020F0502020204030204" pitchFamily="34" charset="0"/>
                          <a:cs typeface="Calibri" panose="020F0502020204030204" pitchFamily="34" charset="0"/>
                        </a:rPr>
                        <a:t>In total</a:t>
                      </a:r>
                      <a:endParaRPr lang="en-IE" sz="1300" kern="1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36000" marR="36000" marT="36000" marB="36000" anchor="b">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07820858"/>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Latvia (LV)</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4</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9</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18</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489129408"/>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Denmark (DK)</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9</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419790037"/>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Ireland (IE)</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6</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4</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59508639"/>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Spain (ES)</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4</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711519645"/>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Norway (NO)</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2159459882"/>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Poland (PL)</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4</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4</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1105912400"/>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Germany (DE)</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10</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No data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984680339"/>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Czechia (CZ)</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No data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No data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7</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1373346982"/>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Serbia (RS)</a:t>
                      </a:r>
                      <a:r>
                        <a:rPr lang="en-GB" sz="1100" kern="100" dirty="0">
                          <a:solidFill>
                            <a:srgbClr val="ED4D24"/>
                          </a:solidFill>
                          <a:effectLst/>
                          <a:highlight>
                            <a:srgbClr val="ED4D24"/>
                          </a:highlight>
                          <a:latin typeface="Calibri" panose="020F0502020204030204" pitchFamily="34" charset="0"/>
                          <a:cs typeface="Calibri" panose="020F0502020204030204" pitchFamily="34" charset="0"/>
                        </a:rPr>
                        <a:t> .</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ts val="1120"/>
                        </a:lnSpc>
                        <a:spcAft>
                          <a:spcPts val="0"/>
                        </a:spcAft>
                        <a:buNone/>
                      </a:pPr>
                      <a:r>
                        <a:rPr lang="en-GB" sz="1100" kern="100" dirty="0">
                          <a:solidFill>
                            <a:srgbClr val="404040"/>
                          </a:solidFill>
                          <a:effectLst/>
                          <a:latin typeface="Calibri" panose="020F0502020204030204" pitchFamily="34" charset="0"/>
                          <a:cs typeface="Calibri" panose="020F0502020204030204" pitchFamily="34" charset="0"/>
                        </a:rPr>
                        <a:t>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lnSpc>
                          <a:spcPts val="1120"/>
                        </a:lnSpc>
                        <a:spcAft>
                          <a:spcPts val="0"/>
                        </a:spcAft>
                        <a:buNone/>
                      </a:pPr>
                      <a:r>
                        <a:rPr lang="en-GB" sz="1100" kern="100" dirty="0">
                          <a:solidFill>
                            <a:srgbClr val="404040"/>
                          </a:solidFill>
                          <a:effectLst/>
                          <a:latin typeface="Calibri" panose="020F0502020204030204" pitchFamily="34" charset="0"/>
                          <a:cs typeface="Calibri" panose="020F0502020204030204" pitchFamily="34" charset="0"/>
                        </a:rPr>
                        <a:t>No data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lnSpc>
                          <a:spcPts val="1120"/>
                        </a:lnSpc>
                        <a:spcAft>
                          <a:spcPts val="0"/>
                        </a:spcAft>
                        <a:buNone/>
                      </a:pPr>
                      <a:r>
                        <a:rPr lang="en-GB" sz="1100" kern="100" dirty="0">
                          <a:solidFill>
                            <a:srgbClr val="404040"/>
                          </a:solidFill>
                          <a:effectLst/>
                          <a:latin typeface="Calibri" panose="020F0502020204030204" pitchFamily="34" charset="0"/>
                          <a:cs typeface="Calibri" panose="020F0502020204030204" pitchFamily="34" charset="0"/>
                        </a:rPr>
                        <a:t>5 (VET &amp; CVET combined)</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lnSpc>
                          <a:spcPts val="1120"/>
                        </a:lnSpc>
                        <a:spcAft>
                          <a:spcPts val="0"/>
                        </a:spcAft>
                        <a:buNone/>
                      </a:pPr>
                      <a:r>
                        <a:rPr lang="en-GB" sz="1100" kern="100" dirty="0">
                          <a:solidFill>
                            <a:srgbClr val="404040"/>
                          </a:solidFill>
                          <a:effectLst/>
                          <a:latin typeface="Calibri" panose="020F0502020204030204" pitchFamily="34" charset="0"/>
                          <a:cs typeface="Calibri" panose="020F0502020204030204" pitchFamily="34" charset="0"/>
                        </a:rPr>
                        <a:t>5 (VET &amp; CVET combined)</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lnSpc>
                          <a:spcPts val="1120"/>
                        </a:lnSpc>
                        <a:spcAft>
                          <a:spcPts val="0"/>
                        </a:spcAft>
                        <a:buNone/>
                      </a:pPr>
                      <a:r>
                        <a:rPr lang="en-GB" sz="1100" kern="100" dirty="0">
                          <a:solidFill>
                            <a:srgbClr val="404040"/>
                          </a:solidFill>
                          <a:effectLst/>
                          <a:latin typeface="Calibri" panose="020F0502020204030204" pitchFamily="34" charset="0"/>
                          <a:cs typeface="Calibri" panose="020F0502020204030204" pitchFamily="34" charset="0"/>
                        </a:rPr>
                        <a:t>8</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775020351"/>
                  </a:ext>
                </a:extLst>
              </a:tr>
              <a:tr h="406956">
                <a:tc>
                  <a:txBody>
                    <a:bodyPr/>
                    <a:lstStyle/>
                    <a:p>
                      <a:pPr algn="r">
                        <a:spcAft>
                          <a:spcPts val="800"/>
                        </a:spcAft>
                        <a:buNone/>
                      </a:pPr>
                      <a:r>
                        <a:rPr lang="en-GB" sz="1100" kern="100" dirty="0">
                          <a:solidFill>
                            <a:schemeClr val="bg1"/>
                          </a:solidFill>
                          <a:effectLst/>
                          <a:highlight>
                            <a:srgbClr val="ED4D24"/>
                          </a:highlight>
                          <a:latin typeface="Calibri" panose="020F0502020204030204" pitchFamily="34" charset="0"/>
                          <a:cs typeface="Calibri" panose="020F0502020204030204" pitchFamily="34" charset="0"/>
                        </a:rPr>
                        <a:t> In total</a:t>
                      </a:r>
                      <a:endParaRPr lang="en-IE" sz="11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23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33</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19</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35</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110</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26039418"/>
                  </a:ext>
                </a:extLst>
              </a:tr>
            </a:tbl>
          </a:graphicData>
        </a:graphic>
      </p:graphicFrame>
      <p:cxnSp>
        <p:nvCxnSpPr>
          <p:cNvPr id="77" name="Straight Connector 76">
            <a:extLst>
              <a:ext uri="{FF2B5EF4-FFF2-40B4-BE49-F238E27FC236}">
                <a16:creationId xmlns:a16="http://schemas.microsoft.com/office/drawing/2014/main" id="{FC54D511-3E8A-9694-DA90-F24C0FB16F3B}"/>
              </a:ext>
            </a:extLst>
          </p:cNvPr>
          <p:cNvCxnSpPr>
            <a:cxnSpLocks/>
          </p:cNvCxnSpPr>
          <p:nvPr/>
        </p:nvCxnSpPr>
        <p:spPr>
          <a:xfrm flipH="1">
            <a:off x="888805" y="5108993"/>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30DBCF31-29E5-A08A-25B2-2F7F49CA00E7}"/>
              </a:ext>
            </a:extLst>
          </p:cNvPr>
          <p:cNvCxnSpPr>
            <a:cxnSpLocks/>
          </p:cNvCxnSpPr>
          <p:nvPr/>
        </p:nvCxnSpPr>
        <p:spPr>
          <a:xfrm flipH="1">
            <a:off x="888805" y="5516401"/>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AB1E919-30A9-3693-A919-BEDFE52F74D5}"/>
              </a:ext>
            </a:extLst>
          </p:cNvPr>
          <p:cNvCxnSpPr>
            <a:cxnSpLocks/>
          </p:cNvCxnSpPr>
          <p:nvPr/>
        </p:nvCxnSpPr>
        <p:spPr>
          <a:xfrm flipH="1">
            <a:off x="888805" y="6331217"/>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CBD7B46-20A6-AA5F-238B-8D517EA414F3}"/>
              </a:ext>
            </a:extLst>
          </p:cNvPr>
          <p:cNvCxnSpPr>
            <a:cxnSpLocks/>
          </p:cNvCxnSpPr>
          <p:nvPr/>
        </p:nvCxnSpPr>
        <p:spPr>
          <a:xfrm flipH="1">
            <a:off x="888805" y="6738625"/>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9590786-EA70-FCBC-216B-4329E6712ADE}"/>
              </a:ext>
            </a:extLst>
          </p:cNvPr>
          <p:cNvCxnSpPr>
            <a:cxnSpLocks/>
          </p:cNvCxnSpPr>
          <p:nvPr/>
        </p:nvCxnSpPr>
        <p:spPr>
          <a:xfrm flipH="1">
            <a:off x="888805" y="7146033"/>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8A974DD1-9882-2297-1C60-BA09B016C0C3}"/>
              </a:ext>
            </a:extLst>
          </p:cNvPr>
          <p:cNvCxnSpPr>
            <a:cxnSpLocks/>
          </p:cNvCxnSpPr>
          <p:nvPr/>
        </p:nvCxnSpPr>
        <p:spPr>
          <a:xfrm flipH="1">
            <a:off x="888805" y="7553441"/>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95A25B8-FE99-8DAD-C530-35FB1E047615}"/>
              </a:ext>
            </a:extLst>
          </p:cNvPr>
          <p:cNvCxnSpPr>
            <a:cxnSpLocks/>
          </p:cNvCxnSpPr>
          <p:nvPr/>
        </p:nvCxnSpPr>
        <p:spPr>
          <a:xfrm flipH="1">
            <a:off x="888805" y="7960849"/>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42423E2-46FD-4BD8-12BF-FA2953061938}"/>
              </a:ext>
            </a:extLst>
          </p:cNvPr>
          <p:cNvCxnSpPr>
            <a:cxnSpLocks/>
          </p:cNvCxnSpPr>
          <p:nvPr/>
        </p:nvCxnSpPr>
        <p:spPr>
          <a:xfrm flipH="1">
            <a:off x="888805" y="8368256"/>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FFE3E01-486A-524F-B9E0-03693CE39E7F}"/>
              </a:ext>
            </a:extLst>
          </p:cNvPr>
          <p:cNvCxnSpPr>
            <a:cxnSpLocks/>
          </p:cNvCxnSpPr>
          <p:nvPr/>
        </p:nvCxnSpPr>
        <p:spPr>
          <a:xfrm flipH="1">
            <a:off x="888805" y="5923809"/>
            <a:ext cx="1261128" cy="0"/>
          </a:xfrm>
          <a:prstGeom prst="line">
            <a:avLst/>
          </a:prstGeom>
          <a:ln w="6350">
            <a:solidFill>
              <a:srgbClr val="404040"/>
            </a:solidFill>
            <a:prstDash val="sysDot"/>
          </a:ln>
        </p:spPr>
        <p:style>
          <a:lnRef idx="1">
            <a:schemeClr val="accent1"/>
          </a:lnRef>
          <a:fillRef idx="0">
            <a:schemeClr val="accent1"/>
          </a:fillRef>
          <a:effectRef idx="0">
            <a:schemeClr val="accent1"/>
          </a:effectRef>
          <a:fontRef idx="minor">
            <a:schemeClr val="tx1"/>
          </a:fontRef>
        </p:style>
      </p:cxnSp>
      <p:pic>
        <p:nvPicPr>
          <p:cNvPr id="86" name="Picture 85" descr="A group of flags on a black background&#10;&#10;AI-generated content may be incorrect.">
            <a:extLst>
              <a:ext uri="{FF2B5EF4-FFF2-40B4-BE49-F238E27FC236}">
                <a16:creationId xmlns:a16="http://schemas.microsoft.com/office/drawing/2014/main" id="{9A4A40D0-B73E-5020-B97A-24790239BBA8}"/>
              </a:ext>
            </a:extLst>
          </p:cNvPr>
          <p:cNvPicPr>
            <a:picLocks noChangeAspect="1"/>
          </p:cNvPicPr>
          <p:nvPr/>
        </p:nvPicPr>
        <p:blipFill>
          <a:blip r:embed="rId3" cstate="screen">
            <a:extLst>
              <a:ext uri="{28A0092B-C50C-407E-A947-70E740481C1C}">
                <a14:useLocalDpi xmlns:a14="http://schemas.microsoft.com/office/drawing/2010/main"/>
              </a:ext>
            </a:extLst>
          </a:blip>
          <a:srcRect l="28420" t="18504" r="58863" b="4082"/>
          <a:stretch>
            <a:fillRect/>
          </a:stretch>
        </p:blipFill>
        <p:spPr>
          <a:xfrm>
            <a:off x="522894" y="4978057"/>
            <a:ext cx="601817" cy="3663411"/>
          </a:xfrm>
          <a:prstGeom prst="rect">
            <a:avLst/>
          </a:prstGeom>
        </p:spPr>
      </p:pic>
      <p:sp>
        <p:nvSpPr>
          <p:cNvPr id="91" name="Freeform 90">
            <a:extLst>
              <a:ext uri="{FF2B5EF4-FFF2-40B4-BE49-F238E27FC236}">
                <a16:creationId xmlns:a16="http://schemas.microsoft.com/office/drawing/2014/main" id="{8814D96B-A307-FDF9-F264-FE18987B5D3B}"/>
              </a:ext>
            </a:extLst>
          </p:cNvPr>
          <p:cNvSpPr/>
          <p:nvPr/>
        </p:nvSpPr>
        <p:spPr>
          <a:xfrm flipV="1">
            <a:off x="-1" y="316422"/>
            <a:ext cx="5532121" cy="63132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92" name="TextBox 91">
            <a:extLst>
              <a:ext uri="{FF2B5EF4-FFF2-40B4-BE49-F238E27FC236}">
                <a16:creationId xmlns:a16="http://schemas.microsoft.com/office/drawing/2014/main" id="{B0EF48B9-A222-FB97-4420-58DF776EA09D}"/>
              </a:ext>
            </a:extLst>
          </p:cNvPr>
          <p:cNvSpPr txBox="1"/>
          <p:nvPr/>
        </p:nvSpPr>
        <p:spPr>
          <a:xfrm>
            <a:off x="648001" y="444081"/>
            <a:ext cx="4198319" cy="631327"/>
          </a:xfrm>
          <a:prstGeom prst="rect">
            <a:avLst/>
          </a:prstGeom>
          <a:noFill/>
        </p:spPr>
        <p:txBody>
          <a:bodyPr wrap="square" rtlCol="0" anchor="t">
            <a:spAutoFit/>
          </a:bodyPr>
          <a:lstStyle/>
          <a:p>
            <a:pPr marL="6350">
              <a:lnSpc>
                <a:spcPts val="2100"/>
              </a:lnSpc>
              <a:tabLst>
                <a:tab pos="611188" algn="l"/>
              </a:tabLst>
            </a:pPr>
            <a:r>
              <a:rPr lang="en-US" sz="2000" b="1" dirty="0">
                <a:solidFill>
                  <a:schemeClr val="bg1"/>
                </a:solidFill>
                <a:latin typeface="Calibri" panose="020F0502020204030204" pitchFamily="34" charset="0"/>
                <a:cs typeface="Calibri" panose="020F0502020204030204" pitchFamily="34" charset="0"/>
              </a:rPr>
              <a:t>Educational programmes by country</a:t>
            </a:r>
          </a:p>
          <a:p>
            <a:pPr marL="6350">
              <a:lnSpc>
                <a:spcPts val="2100"/>
              </a:lnSpc>
              <a:tabLst>
                <a:tab pos="611188" algn="l"/>
              </a:tabLst>
            </a:pP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14169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F4184-3A18-CE2D-66EF-6C6D8EA89917}"/>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0F94B0A9-93B2-D01A-D945-6B5C8AACF145}"/>
              </a:ext>
            </a:extLst>
          </p:cNvPr>
          <p:cNvSpPr txBox="1">
            <a:spLocks/>
          </p:cNvSpPr>
          <p:nvPr/>
        </p:nvSpPr>
        <p:spPr>
          <a:xfrm>
            <a:off x="605427" y="4207071"/>
            <a:ext cx="6389643" cy="217265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Bachelor’s programs play a critical role in introducing students to the principles of sustainability and equipping them with foundational knowledge in science, technology, economics, and environmental systems. They foster interdisciplinary thinking and encourage students to understand the complex interconnections between human activity and ecological balance. This early exposure is vital for building a generation that is both environmentally conscious and capable of contributing to sustainable solutions.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Master’s programs deepen this engagement by offering specialised training in areas such as renewable energy, circular economy, smart infrastructure, and climate policy. These programs often include research components, industry collaborations, and practical projects that allow students to apply theoretical knowledge to real-world problems. As a result, graduates are well-prepared to lead decarbonisation efforts in sectors such as energy, transport, construction, and manufacturing.  Digitalisation is another key area where higher education plays a transformative role. The integration of digital tools, such as data analytics, automation, and smart control systems, into curricula ensures that students are equipped to work in increasingly digital environments. This is particularly important for achieving energy efficiency and optimising resource use, both of which are central to sustainability and decarbonisation goals. Higher education also fosters innovation in digital technologies that support environmental monitoring, predictive maintenance, and intelligent decision-making.</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Moreover, universities and other higher education institutions contribute to sustainable development through their research outputs, public engagement, and policy advocacy. They often act as knowledge hubs that bring together academia, industry, and government to co-create solutions and shape future strategies. Their role in lifelong learning and professional development ensures that current and future professionals can continuously update their skills in line with evolving sustainability standards and technological advancements.  In essence, Bachelor's and Master's programs are not just educational pathways, they are strategic instruments for societal change. By cultivating informed, skilled, and responsible graduates, higher education institutions help build the human capital necessary to achieve the United Nations Sustainable Development Goals, meet climate targets, and navigate the digital transformation of economies and communities.</a:t>
            </a:r>
          </a:p>
        </p:txBody>
      </p:sp>
      <p:cxnSp>
        <p:nvCxnSpPr>
          <p:cNvPr id="35" name="Straight Connector 34">
            <a:extLst>
              <a:ext uri="{FF2B5EF4-FFF2-40B4-BE49-F238E27FC236}">
                <a16:creationId xmlns:a16="http://schemas.microsoft.com/office/drawing/2014/main" id="{F1A9CC53-16A2-5011-42A6-FE3A8B900999}"/>
              </a:ext>
            </a:extLst>
          </p:cNvPr>
          <p:cNvCxnSpPr>
            <a:cxnSpLocks/>
          </p:cNvCxnSpPr>
          <p:nvPr/>
        </p:nvCxnSpPr>
        <p:spPr>
          <a:xfrm>
            <a:off x="0" y="3924982"/>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D7213171-677D-BDBF-5C58-202A5C3C0C5B}"/>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BE191A6-FE59-BF99-4BA1-88E2394683BA}"/>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3.1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0318BFC0-CAB7-E5A5-5FF7-B04AF9D4C80B}"/>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6D3492AF-F092-616A-ECE1-E077007C6A10}"/>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86BDB8D5-DB4B-7B2A-296F-2FE73999421D}"/>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5DFF30A3-F9CC-B2D7-D911-97C87E2C5B5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05EB9548-AE51-9261-BD80-329735CD961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13BCF5C0-B486-8CB7-F39B-F65B22A839E1}"/>
              </a:ext>
            </a:extLst>
          </p:cNvPr>
          <p:cNvSpPr txBox="1">
            <a:spLocks/>
          </p:cNvSpPr>
          <p:nvPr/>
        </p:nvSpPr>
        <p:spPr>
          <a:xfrm>
            <a:off x="605427" y="1820335"/>
            <a:ext cx="57231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Higher education institutions are essential drivers of progress toward sustainable development, decarbonisation, and digitalisation. Through their Bachelor's and Master's study programs, they provide the intellectual foundation, technical expertise, and leadership skills needed to address some of the most pressing global challenges. These programs not only educate future professionals but also serve as incubators for innovation, policy development, and societal transformation.</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464A01DA-9226-D4A8-DE72-1283EAB6F556}"/>
              </a:ext>
            </a:extLst>
          </p:cNvPr>
          <p:cNvSpPr txBox="1"/>
          <p:nvPr/>
        </p:nvSpPr>
        <p:spPr>
          <a:xfrm>
            <a:off x="585015" y="117396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Higher education programs overview</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4EAE666-4075-D56F-8151-39C2B67FBD0B}"/>
              </a:ext>
            </a:extLst>
          </p:cNvPr>
          <p:cNvSpPr/>
          <p:nvPr/>
        </p:nvSpPr>
        <p:spPr>
          <a:xfrm>
            <a:off x="1313866" y="8420298"/>
            <a:ext cx="6245810" cy="13498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634139E7-E6D7-678A-DA24-65DDB3518802}"/>
              </a:ext>
            </a:extLst>
          </p:cNvPr>
          <p:cNvSpPr txBox="1">
            <a:spLocks/>
          </p:cNvSpPr>
          <p:nvPr/>
        </p:nvSpPr>
        <p:spPr>
          <a:xfrm>
            <a:off x="2365605" y="8628847"/>
            <a:ext cx="4651140" cy="278513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660"/>
              </a:lnSpc>
              <a:spcBef>
                <a:spcPts val="0"/>
              </a:spcBef>
            </a:pPr>
            <a:r>
              <a:rPr lang="en-US" sz="1700" b="0" i="1" dirty="0">
                <a:solidFill>
                  <a:schemeClr val="bg1"/>
                </a:solidFill>
              </a:rPr>
              <a:t>An overview of the results from mapping higher education study programs across partner countries is provided below, along with recommendations for improving the current situation.</a:t>
            </a:r>
          </a:p>
          <a:p>
            <a:pPr algn="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2472AD00-6E74-226B-C126-881093914800}"/>
              </a:ext>
            </a:extLst>
          </p:cNvPr>
          <p:cNvGrpSpPr/>
          <p:nvPr/>
        </p:nvGrpSpPr>
        <p:grpSpPr>
          <a:xfrm>
            <a:off x="-1280108" y="8205272"/>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2CB5A1DC-147B-EBA3-3FC9-723B3FA4CAC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72D48FBA-0E18-C44C-1C6B-A900C9DC180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199C84CC-0C66-90F3-FDB4-8C7E469C6B8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F649BD5F-99DE-F29C-95D6-21C84463CF1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393279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ED19-811E-A90B-4066-C884E6BE56E1}"/>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2D50E196-91B2-8217-8947-D04DF8F22C3B}"/>
              </a:ext>
            </a:extLst>
          </p:cNvPr>
          <p:cNvSpPr txBox="1">
            <a:spLocks/>
          </p:cNvSpPr>
          <p:nvPr/>
        </p:nvSpPr>
        <p:spPr>
          <a:xfrm>
            <a:off x="585015" y="1266030"/>
            <a:ext cx="2300425"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Master’s programs generally demonstrate strong alignment across all five evaluation criteria (Figure 5).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9B2C200E-15BE-ECF6-A825-5DF3BA5C4DE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7A29F2-5F38-5677-667B-70E735F20C13}"/>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Master’s programs overview</a:t>
            </a:r>
          </a:p>
        </p:txBody>
      </p:sp>
      <p:grpSp>
        <p:nvGrpSpPr>
          <p:cNvPr id="6" name="Group 5">
            <a:extLst>
              <a:ext uri="{FF2B5EF4-FFF2-40B4-BE49-F238E27FC236}">
                <a16:creationId xmlns:a16="http://schemas.microsoft.com/office/drawing/2014/main" id="{923E1A75-72F1-A822-9437-BD63FA7134B6}"/>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316550E9-AA3C-AC6F-B672-753BE67EBC8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373E21AD-30FF-ACA5-6FCA-68961156AD5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3.1.1</a:t>
              </a:r>
            </a:p>
          </p:txBody>
        </p:sp>
      </p:grpSp>
      <p:sp>
        <p:nvSpPr>
          <p:cNvPr id="12" name="Text Placeholder 1">
            <a:extLst>
              <a:ext uri="{FF2B5EF4-FFF2-40B4-BE49-F238E27FC236}">
                <a16:creationId xmlns:a16="http://schemas.microsoft.com/office/drawing/2014/main" id="{12FB13AB-D208-222F-2204-D0594C39DEAC}"/>
              </a:ext>
            </a:extLst>
          </p:cNvPr>
          <p:cNvSpPr txBox="1">
            <a:spLocks/>
          </p:cNvSpPr>
          <p:nvPr/>
        </p:nvSpPr>
        <p:spPr>
          <a:xfrm>
            <a:off x="660803" y="8146453"/>
            <a:ext cx="6389643" cy="146485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Across countries such as Czechia, Denmark, Germany and Ireland, the alignment is typically strong across all five criteria. These programs serve as competence anchors for the talent pipeline, equipping graduates with both theoretical knowledge and practical skills. Strengths include hands-on capabilities, integration of regulatory aspects, and a clear focus on sustainability and decarbonised heating and cooling (H&amp;C) systems. A notable example is Latvia’s Master’s program, which shows strong alignment with criteria 2 through 5 but only partial fulfilment of criterion 1, particularly in hands-on tool exposure.  However, some gaps persist. Partial coverage is occasionally observed in areas such as regulatory literacy, depth of analytics and fault detection diagnostics (FDD), or digitalisation, particularly in specialised tracks like heat-pump systems or selected entries from Ireland and Serbia. Documentation gaps may also contribute to unmarked coverage in certain cases.</a:t>
            </a:r>
          </a:p>
        </p:txBody>
      </p:sp>
      <p:sp>
        <p:nvSpPr>
          <p:cNvPr id="27" name="TextBox 26">
            <a:extLst>
              <a:ext uri="{FF2B5EF4-FFF2-40B4-BE49-F238E27FC236}">
                <a16:creationId xmlns:a16="http://schemas.microsoft.com/office/drawing/2014/main" id="{831F28B3-4253-2323-7AD9-871FECC17A29}"/>
              </a:ext>
            </a:extLst>
          </p:cNvPr>
          <p:cNvSpPr txBox="1"/>
          <p:nvPr/>
        </p:nvSpPr>
        <p:spPr>
          <a:xfrm>
            <a:off x="-2" y="7332039"/>
            <a:ext cx="7559675" cy="430887"/>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Figure 5. </a:t>
            </a:r>
            <a:r>
              <a:rPr lang="en-IE" sz="1100" dirty="0">
                <a:solidFill>
                  <a:srgbClr val="404040"/>
                </a:solidFill>
                <a:latin typeface="Calibri" panose="020F0502020204030204" pitchFamily="34" charset="0"/>
                <a:cs typeface="Calibri" panose="020F0502020204030204" pitchFamily="34" charset="0"/>
              </a:rPr>
              <a:t>Master’s programs alignment across five evaluation criteria.</a:t>
            </a:r>
          </a:p>
          <a:p>
            <a:pPr algn="ctr"/>
            <a:endParaRPr lang="en-IE" sz="1100" dirty="0">
              <a:solidFill>
                <a:srgbClr val="404040"/>
              </a:solidFill>
              <a:latin typeface="Calibri" panose="020F0502020204030204" pitchFamily="34" charset="0"/>
              <a:cs typeface="Calibri" panose="020F0502020204030204" pitchFamily="34" charset="0"/>
            </a:endParaRPr>
          </a:p>
        </p:txBody>
      </p:sp>
      <p:sp>
        <p:nvSpPr>
          <p:cNvPr id="31" name="Text Placeholder 1">
            <a:extLst>
              <a:ext uri="{FF2B5EF4-FFF2-40B4-BE49-F238E27FC236}">
                <a16:creationId xmlns:a16="http://schemas.microsoft.com/office/drawing/2014/main" id="{32E43FFE-7F37-B41B-1D31-810D1CEFF0C0}"/>
              </a:ext>
            </a:extLst>
          </p:cNvPr>
          <p:cNvSpPr txBox="1">
            <a:spLocks/>
          </p:cNvSpPr>
          <p:nvPr/>
        </p:nvSpPr>
        <p:spPr>
          <a:xfrm>
            <a:off x="2966720" y="1284971"/>
            <a:ext cx="4090505" cy="146485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spcBef>
                <a:spcPts val="0"/>
              </a:spcBef>
            </a:pPr>
            <a:r>
              <a:rPr lang="en-US" sz="1300" b="0" dirty="0">
                <a:solidFill>
                  <a:srgbClr val="404040"/>
                </a:solidFill>
              </a:rPr>
              <a:t>They offer comprehensive exposure to modern HVAC technologies and digital tools, including BMS, IoT, and data-driven approaches. Most programs incorporate relevant standards, eco-design principles, and embed decarbonisation and sustainability outcomes within coursework and projects.</a:t>
            </a:r>
          </a:p>
          <a:p>
            <a:pPr>
              <a:lnSpc>
                <a:spcPts val="1360"/>
              </a:lnSpc>
              <a:spcBef>
                <a:spcPts val="0"/>
              </a:spcBef>
            </a:pPr>
            <a:endParaRPr lang="en-US" sz="1300" b="0" dirty="0">
              <a:solidFill>
                <a:srgbClr val="404040"/>
              </a:solidFill>
            </a:endParaRPr>
          </a:p>
        </p:txBody>
      </p:sp>
      <p:sp>
        <p:nvSpPr>
          <p:cNvPr id="52" name="Freeform 51">
            <a:extLst>
              <a:ext uri="{FF2B5EF4-FFF2-40B4-BE49-F238E27FC236}">
                <a16:creationId xmlns:a16="http://schemas.microsoft.com/office/drawing/2014/main" id="{ECF3C1E4-FA7C-017C-E363-A6885D6A5E6C}"/>
              </a:ext>
            </a:extLst>
          </p:cNvPr>
          <p:cNvSpPr/>
          <p:nvPr/>
        </p:nvSpPr>
        <p:spPr>
          <a:xfrm>
            <a:off x="-2" y="3240721"/>
            <a:ext cx="7559674" cy="111548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pic>
        <p:nvPicPr>
          <p:cNvPr id="53" name="Picture 52" descr="A table of text with black text&#10;&#10;AI-generated content may be incorrect.">
            <a:extLst>
              <a:ext uri="{FF2B5EF4-FFF2-40B4-BE49-F238E27FC236}">
                <a16:creationId xmlns:a16="http://schemas.microsoft.com/office/drawing/2014/main" id="{8987C84E-32CD-A6A6-026F-3EFBFDE315FB}"/>
              </a:ext>
            </a:extLst>
          </p:cNvPr>
          <p:cNvPicPr>
            <a:picLocks/>
          </p:cNvPicPr>
          <p:nvPr/>
        </p:nvPicPr>
        <p:blipFill>
          <a:blip r:embed="rId2" cstate="screen">
            <a:extLst>
              <a:ext uri="{28A0092B-C50C-407E-A947-70E740481C1C}">
                <a14:useLocalDpi xmlns:a14="http://schemas.microsoft.com/office/drawing/2010/main"/>
              </a:ext>
            </a:extLst>
          </a:blip>
          <a:srcRect l="2073" t="4695" r="1405" b="6021"/>
          <a:stretch>
            <a:fillRect/>
          </a:stretch>
        </p:blipFill>
        <p:spPr>
          <a:xfrm>
            <a:off x="3114339" y="3318234"/>
            <a:ext cx="3756358" cy="979420"/>
          </a:xfrm>
          <a:prstGeom prst="rect">
            <a:avLst/>
          </a:prstGeom>
        </p:spPr>
      </p:pic>
      <p:grpSp>
        <p:nvGrpSpPr>
          <p:cNvPr id="54" name="Graphic 40">
            <a:extLst>
              <a:ext uri="{FF2B5EF4-FFF2-40B4-BE49-F238E27FC236}">
                <a16:creationId xmlns:a16="http://schemas.microsoft.com/office/drawing/2014/main" id="{FEE0E3C1-4D8F-B162-705D-20244A0760EB}"/>
              </a:ext>
            </a:extLst>
          </p:cNvPr>
          <p:cNvGrpSpPr/>
          <p:nvPr/>
        </p:nvGrpSpPr>
        <p:grpSpPr>
          <a:xfrm>
            <a:off x="-1159712" y="3565731"/>
            <a:ext cx="3924090" cy="2433120"/>
            <a:chOff x="-3997860" y="6017904"/>
            <a:chExt cx="935163" cy="579845"/>
          </a:xfrm>
          <a:solidFill>
            <a:schemeClr val="bg1">
              <a:alpha val="29965"/>
            </a:schemeClr>
          </a:solidFill>
        </p:grpSpPr>
        <p:sp>
          <p:nvSpPr>
            <p:cNvPr id="55" name="Freeform 54">
              <a:extLst>
                <a:ext uri="{FF2B5EF4-FFF2-40B4-BE49-F238E27FC236}">
                  <a16:creationId xmlns:a16="http://schemas.microsoft.com/office/drawing/2014/main" id="{9388CC32-B771-453B-EC27-095B0872744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D24A7ED5-CA93-1F66-22BA-0AF3E64B280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3C25A02-0A0B-6CFA-C4B9-2B5793C5F7A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F63DAC00-1581-462D-F7AB-6995071B74F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pic>
        <p:nvPicPr>
          <p:cNvPr id="59" name="Picture 58" descr="A chart with different colored bars&#10;&#10;AI-generated content may be incorrect.">
            <a:extLst>
              <a:ext uri="{FF2B5EF4-FFF2-40B4-BE49-F238E27FC236}">
                <a16:creationId xmlns:a16="http://schemas.microsoft.com/office/drawing/2014/main" id="{708E0329-0026-2C1D-B40E-810F8C6D6A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265" y="4571134"/>
            <a:ext cx="6395143" cy="2615018"/>
          </a:xfrm>
          <a:prstGeom prst="rect">
            <a:avLst/>
          </a:prstGeom>
        </p:spPr>
      </p:pic>
    </p:spTree>
    <p:extLst>
      <p:ext uri="{BB962C8B-B14F-4D97-AF65-F5344CB8AC3E}">
        <p14:creationId xmlns:p14="http://schemas.microsoft.com/office/powerpoint/2010/main" val="2653426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7B98B-4E03-E1F3-AB82-0FE44FF7D654}"/>
            </a:ext>
          </a:extLst>
        </p:cNvPr>
        <p:cNvGrpSpPr/>
        <p:nvPr/>
      </p:nvGrpSpPr>
      <p:grpSpPr>
        <a:xfrm>
          <a:off x="0" y="0"/>
          <a:ext cx="0" cy="0"/>
          <a:chOff x="0" y="0"/>
          <a:chExt cx="0" cy="0"/>
        </a:xfrm>
      </p:grpSpPr>
      <p:sp>
        <p:nvSpPr>
          <p:cNvPr id="25" name="TextBox 24">
            <a:extLst>
              <a:ext uri="{FF2B5EF4-FFF2-40B4-BE49-F238E27FC236}">
                <a16:creationId xmlns:a16="http://schemas.microsoft.com/office/drawing/2014/main" id="{EFA9EEF7-373C-205F-4DCA-E6FDFEDE1DE9}"/>
              </a:ext>
            </a:extLst>
          </p:cNvPr>
          <p:cNvSpPr txBox="1"/>
          <p:nvPr/>
        </p:nvSpPr>
        <p:spPr>
          <a:xfrm>
            <a:off x="650290" y="327431"/>
            <a:ext cx="6485664" cy="75277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Recommendations for Master’s Programs - </a:t>
            </a:r>
            <a:r>
              <a:rPr lang="en-US" sz="1600" dirty="0">
                <a:solidFill>
                  <a:srgbClr val="404040"/>
                </a:solidFill>
                <a:highlight>
                  <a:srgbClr val="FFFFFF"/>
                </a:highlight>
                <a:latin typeface="Calibri" panose="020F0502020204030204" pitchFamily="34" charset="0"/>
                <a:cs typeface="Calibri" panose="020F0502020204030204" pitchFamily="34" charset="0"/>
              </a:rPr>
              <a:t>To strengthen alignment across all five evaluation criteria, the following actions are recommended:</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69" name="Straight Connector 68">
            <a:extLst>
              <a:ext uri="{FF2B5EF4-FFF2-40B4-BE49-F238E27FC236}">
                <a16:creationId xmlns:a16="http://schemas.microsoft.com/office/drawing/2014/main" id="{2476AF29-1FA4-0DBD-4977-5D20D35A1BCE}"/>
              </a:ext>
            </a:extLst>
          </p:cNvPr>
          <p:cNvCxnSpPr>
            <a:cxnSpLocks/>
          </p:cNvCxnSpPr>
          <p:nvPr/>
        </p:nvCxnSpPr>
        <p:spPr>
          <a:xfrm>
            <a:off x="-15646" y="458348"/>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7B3BF2C-D742-876C-F1D2-FA32F3D17B21}"/>
              </a:ext>
            </a:extLst>
          </p:cNvPr>
          <p:cNvCxnSpPr>
            <a:cxnSpLocks/>
          </p:cNvCxnSpPr>
          <p:nvPr/>
        </p:nvCxnSpPr>
        <p:spPr>
          <a:xfrm>
            <a:off x="864755" y="832636"/>
            <a:ext cx="0" cy="278018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Triangle 36">
            <a:extLst>
              <a:ext uri="{FF2B5EF4-FFF2-40B4-BE49-F238E27FC236}">
                <a16:creationId xmlns:a16="http://schemas.microsoft.com/office/drawing/2014/main" id="{3C3E59B8-FC61-FBEA-3FFF-D2772A487FB2}"/>
              </a:ext>
            </a:extLst>
          </p:cNvPr>
          <p:cNvSpPr/>
          <p:nvPr/>
        </p:nvSpPr>
        <p:spPr>
          <a:xfrm rot="5400000">
            <a:off x="208647" y="36466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B414A891-DA46-B85C-6980-BFEF66779E59}"/>
              </a:ext>
            </a:extLst>
          </p:cNvPr>
          <p:cNvSpPr txBox="1"/>
          <p:nvPr/>
        </p:nvSpPr>
        <p:spPr>
          <a:xfrm>
            <a:off x="1241872" y="968348"/>
            <a:ext cx="5676377" cy="2908489"/>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Make criteria 1 and 2 operational</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dirty="0">
                <a:solidFill>
                  <a:srgbClr val="404040"/>
                </a:solidFill>
                <a:latin typeface="Calibri" panose="020F0502020204030204" pitchFamily="34" charset="0"/>
                <a:cs typeface="Calibri" panose="020F0502020204030204" pitchFamily="34" charset="0"/>
              </a:rPr>
              <a:t>It is recommended to introduce commissioning and BMS labs, portable data logging tools, KNX/IoT practicums, and small AI-assisted energy management mini-projects tied to real assets. These additions would strengthen hands-on tool use and ensure full coverage of digitalisation..</a:t>
            </a: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Secure criteria 3: Regulatory literacy</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Programs should include explicit modules on EU eco-design, F-gases and low-GWP refrigerants, energy labelling, and emissions. Using calculation sheets and compliance caselets would help ensure that regulatory knowledge is both taught and evidenced.</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Assess criteria 4 and 5 through measurable outcomes</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Capstone projects should be designed to report energy and carbon KPIs, hydronic balancing results, refrigerant management strategies, and lifecycle reasoning. This would provide clear evidence of decarbonisation and sustainability integration.</a:t>
            </a: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9" name="Straight Connector 38">
            <a:extLst>
              <a:ext uri="{FF2B5EF4-FFF2-40B4-BE49-F238E27FC236}">
                <a16:creationId xmlns:a16="http://schemas.microsoft.com/office/drawing/2014/main" id="{47CC51D0-2EA2-079B-B349-163D30CDC85A}"/>
              </a:ext>
            </a:extLst>
          </p:cNvPr>
          <p:cNvCxnSpPr>
            <a:cxnSpLocks/>
          </p:cNvCxnSpPr>
          <p:nvPr/>
        </p:nvCxnSpPr>
        <p:spPr>
          <a:xfrm>
            <a:off x="873624" y="3612820"/>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74902B02-17F4-C39F-C809-6306A2AC0CC6}"/>
              </a:ext>
            </a:extLst>
          </p:cNvPr>
          <p:cNvGrpSpPr/>
          <p:nvPr/>
        </p:nvGrpSpPr>
        <p:grpSpPr>
          <a:xfrm>
            <a:off x="659158" y="1065364"/>
            <a:ext cx="6909386" cy="288000"/>
            <a:chOff x="644327" y="1972700"/>
            <a:chExt cx="6909386" cy="288000"/>
          </a:xfrm>
        </p:grpSpPr>
        <p:cxnSp>
          <p:nvCxnSpPr>
            <p:cNvPr id="41" name="Straight Connector 40">
              <a:extLst>
                <a:ext uri="{FF2B5EF4-FFF2-40B4-BE49-F238E27FC236}">
                  <a16:creationId xmlns:a16="http://schemas.microsoft.com/office/drawing/2014/main" id="{5EDDA41C-B15F-37EC-94FB-71892D78221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0BA459A1-87DE-973B-1926-2A1F73B4EDD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43" name="Group 42">
            <a:extLst>
              <a:ext uri="{FF2B5EF4-FFF2-40B4-BE49-F238E27FC236}">
                <a16:creationId xmlns:a16="http://schemas.microsoft.com/office/drawing/2014/main" id="{B6B3F547-00FC-712D-36E1-8B86D1CCA9B3}"/>
              </a:ext>
            </a:extLst>
          </p:cNvPr>
          <p:cNvGrpSpPr/>
          <p:nvPr/>
        </p:nvGrpSpPr>
        <p:grpSpPr>
          <a:xfrm>
            <a:off x="659158" y="1911284"/>
            <a:ext cx="6909386" cy="288000"/>
            <a:chOff x="644327" y="1972700"/>
            <a:chExt cx="6909386" cy="288000"/>
          </a:xfrm>
        </p:grpSpPr>
        <p:cxnSp>
          <p:nvCxnSpPr>
            <p:cNvPr id="44" name="Straight Connector 43">
              <a:extLst>
                <a:ext uri="{FF2B5EF4-FFF2-40B4-BE49-F238E27FC236}">
                  <a16:creationId xmlns:a16="http://schemas.microsoft.com/office/drawing/2014/main" id="{94B441EF-24E6-A8E6-2894-E5723062B9A8}"/>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43B2E161-599B-9B1E-9FE9-BE2748ACBF5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46" name="Group 45">
            <a:extLst>
              <a:ext uri="{FF2B5EF4-FFF2-40B4-BE49-F238E27FC236}">
                <a16:creationId xmlns:a16="http://schemas.microsoft.com/office/drawing/2014/main" id="{B6855006-7855-B3BB-8DB7-6AA0A1F8C97A}"/>
              </a:ext>
            </a:extLst>
          </p:cNvPr>
          <p:cNvGrpSpPr/>
          <p:nvPr/>
        </p:nvGrpSpPr>
        <p:grpSpPr>
          <a:xfrm>
            <a:off x="659158" y="2819950"/>
            <a:ext cx="6909386" cy="288000"/>
            <a:chOff x="644327" y="1972700"/>
            <a:chExt cx="6909386" cy="288000"/>
          </a:xfrm>
        </p:grpSpPr>
        <p:cxnSp>
          <p:nvCxnSpPr>
            <p:cNvPr id="47" name="Straight Connector 46">
              <a:extLst>
                <a:ext uri="{FF2B5EF4-FFF2-40B4-BE49-F238E27FC236}">
                  <a16:creationId xmlns:a16="http://schemas.microsoft.com/office/drawing/2014/main" id="{FC275B27-9FD2-AA87-AA36-493F81B5CDD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C3B95BBB-7B92-DC55-3720-C10C45488F6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53" name="Freeform 52">
            <a:extLst>
              <a:ext uri="{FF2B5EF4-FFF2-40B4-BE49-F238E27FC236}">
                <a16:creationId xmlns:a16="http://schemas.microsoft.com/office/drawing/2014/main" id="{516DC001-16CF-13EA-D060-83D99AAE2734}"/>
              </a:ext>
            </a:extLst>
          </p:cNvPr>
          <p:cNvSpPr/>
          <p:nvPr/>
        </p:nvSpPr>
        <p:spPr>
          <a:xfrm>
            <a:off x="1" y="6395051"/>
            <a:ext cx="7559674" cy="111548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55" name="Straight Connector 54">
            <a:extLst>
              <a:ext uri="{FF2B5EF4-FFF2-40B4-BE49-F238E27FC236}">
                <a16:creationId xmlns:a16="http://schemas.microsoft.com/office/drawing/2014/main" id="{55194832-05C1-0301-49D6-5E8385EAC6DE}"/>
              </a:ext>
            </a:extLst>
          </p:cNvPr>
          <p:cNvCxnSpPr>
            <a:cxnSpLocks/>
          </p:cNvCxnSpPr>
          <p:nvPr/>
        </p:nvCxnSpPr>
        <p:spPr>
          <a:xfrm>
            <a:off x="1" y="4253620"/>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593489C5-F450-112B-AD74-408C836B2450}"/>
              </a:ext>
            </a:extLst>
          </p:cNvPr>
          <p:cNvSpPr txBox="1"/>
          <p:nvPr/>
        </p:nvSpPr>
        <p:spPr>
          <a:xfrm>
            <a:off x="1393205" y="4087923"/>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Bachelor’s programs overview</a:t>
            </a:r>
          </a:p>
        </p:txBody>
      </p:sp>
      <p:grpSp>
        <p:nvGrpSpPr>
          <p:cNvPr id="57" name="Group 56">
            <a:extLst>
              <a:ext uri="{FF2B5EF4-FFF2-40B4-BE49-F238E27FC236}">
                <a16:creationId xmlns:a16="http://schemas.microsoft.com/office/drawing/2014/main" id="{FEC556D8-F37F-3F46-FEC4-7E0F6B36F6E2}"/>
              </a:ext>
            </a:extLst>
          </p:cNvPr>
          <p:cNvGrpSpPr/>
          <p:nvPr/>
        </p:nvGrpSpPr>
        <p:grpSpPr>
          <a:xfrm>
            <a:off x="659158" y="4087923"/>
            <a:ext cx="734144" cy="327604"/>
            <a:chOff x="1441478" y="5631712"/>
            <a:chExt cx="734144" cy="327604"/>
          </a:xfrm>
        </p:grpSpPr>
        <p:sp>
          <p:nvSpPr>
            <p:cNvPr id="58" name="Rectangle 57">
              <a:extLst>
                <a:ext uri="{FF2B5EF4-FFF2-40B4-BE49-F238E27FC236}">
                  <a16:creationId xmlns:a16="http://schemas.microsoft.com/office/drawing/2014/main" id="{BC49D2CA-2956-FA25-893B-CB5123A0654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 Placeholder 8">
              <a:extLst>
                <a:ext uri="{FF2B5EF4-FFF2-40B4-BE49-F238E27FC236}">
                  <a16:creationId xmlns:a16="http://schemas.microsoft.com/office/drawing/2014/main" id="{E98B5503-2A8E-40F6-B01C-124D5CADEAF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3.1.2</a:t>
              </a:r>
            </a:p>
          </p:txBody>
        </p:sp>
      </p:grpSp>
      <p:pic>
        <p:nvPicPr>
          <p:cNvPr id="60" name="Picture 59" descr="A table of text with black text&#10;&#10;AI-generated content may be incorrect.">
            <a:extLst>
              <a:ext uri="{FF2B5EF4-FFF2-40B4-BE49-F238E27FC236}">
                <a16:creationId xmlns:a16="http://schemas.microsoft.com/office/drawing/2014/main" id="{2131A8B9-FBE4-F4E4-3217-2836291DC73F}"/>
              </a:ext>
            </a:extLst>
          </p:cNvPr>
          <p:cNvPicPr>
            <a:picLocks/>
          </p:cNvPicPr>
          <p:nvPr/>
        </p:nvPicPr>
        <p:blipFill>
          <a:blip r:embed="rId2" cstate="screen">
            <a:extLst>
              <a:ext uri="{28A0092B-C50C-407E-A947-70E740481C1C}">
                <a14:useLocalDpi xmlns:a14="http://schemas.microsoft.com/office/drawing/2010/main"/>
              </a:ext>
            </a:extLst>
          </a:blip>
          <a:srcRect l="2073" t="4695" r="1405" b="6021"/>
          <a:stretch>
            <a:fillRect/>
          </a:stretch>
        </p:blipFill>
        <p:spPr>
          <a:xfrm>
            <a:off x="3114342" y="6472564"/>
            <a:ext cx="3756358" cy="979420"/>
          </a:xfrm>
          <a:prstGeom prst="rect">
            <a:avLst/>
          </a:prstGeom>
        </p:spPr>
      </p:pic>
      <p:grpSp>
        <p:nvGrpSpPr>
          <p:cNvPr id="61" name="Graphic 40">
            <a:extLst>
              <a:ext uri="{FF2B5EF4-FFF2-40B4-BE49-F238E27FC236}">
                <a16:creationId xmlns:a16="http://schemas.microsoft.com/office/drawing/2014/main" id="{27BD5D69-DC72-64FD-55F0-7361C4443CD1}"/>
              </a:ext>
            </a:extLst>
          </p:cNvPr>
          <p:cNvGrpSpPr/>
          <p:nvPr/>
        </p:nvGrpSpPr>
        <p:grpSpPr>
          <a:xfrm>
            <a:off x="-1159709" y="6720061"/>
            <a:ext cx="3924090" cy="2433120"/>
            <a:chOff x="-3997860" y="6017904"/>
            <a:chExt cx="935163" cy="579845"/>
          </a:xfrm>
          <a:solidFill>
            <a:schemeClr val="bg1">
              <a:alpha val="29965"/>
            </a:schemeClr>
          </a:solidFill>
        </p:grpSpPr>
        <p:sp>
          <p:nvSpPr>
            <p:cNvPr id="62" name="Freeform 61">
              <a:extLst>
                <a:ext uri="{FF2B5EF4-FFF2-40B4-BE49-F238E27FC236}">
                  <a16:creationId xmlns:a16="http://schemas.microsoft.com/office/drawing/2014/main" id="{63C4882E-152A-1FF9-ED27-8B538BCB42A8}"/>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0E9444E7-6716-3830-5612-C9FA4C91862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FC9FE52E-2833-F13C-EA4C-6F6F15DF5ED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C86E97A8-BC33-E434-8792-1D4B37E5187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66" name="TextBox 65">
            <a:extLst>
              <a:ext uri="{FF2B5EF4-FFF2-40B4-BE49-F238E27FC236}">
                <a16:creationId xmlns:a16="http://schemas.microsoft.com/office/drawing/2014/main" id="{0AC6219E-43E2-1F64-8D2E-3F3B3F7BE8C7}"/>
              </a:ext>
            </a:extLst>
          </p:cNvPr>
          <p:cNvSpPr txBox="1"/>
          <p:nvPr/>
        </p:nvSpPr>
        <p:spPr>
          <a:xfrm>
            <a:off x="-27800" y="9999627"/>
            <a:ext cx="7559675" cy="261610"/>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Figure 6. </a:t>
            </a:r>
            <a:r>
              <a:rPr lang="en-IE" sz="1100" dirty="0">
                <a:solidFill>
                  <a:srgbClr val="404040"/>
                </a:solidFill>
                <a:latin typeface="Calibri" panose="020F0502020204030204" pitchFamily="34" charset="0"/>
                <a:cs typeface="Calibri" panose="020F0502020204030204" pitchFamily="34" charset="0"/>
              </a:rPr>
              <a:t>Bachelor’s programs alignment across five evaluation criteria. </a:t>
            </a:r>
          </a:p>
        </p:txBody>
      </p:sp>
      <p:sp>
        <p:nvSpPr>
          <p:cNvPr id="68" name="Text Placeholder 29">
            <a:extLst>
              <a:ext uri="{FF2B5EF4-FFF2-40B4-BE49-F238E27FC236}">
                <a16:creationId xmlns:a16="http://schemas.microsoft.com/office/drawing/2014/main" id="{8E207EE0-243B-5CEA-2067-680875FD82D7}"/>
              </a:ext>
            </a:extLst>
          </p:cNvPr>
          <p:cNvSpPr txBox="1">
            <a:spLocks/>
          </p:cNvSpPr>
          <p:nvPr/>
        </p:nvSpPr>
        <p:spPr>
          <a:xfrm>
            <a:off x="570210" y="4584454"/>
            <a:ext cx="309111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Bachelor’s programs generally show strong alignment with modern tools (criterion 1) and digitalisation (criterion 2), particularly across countries such as Germany, Denmark, Ireland and Norway (Figure 6). </a:t>
            </a:r>
            <a:endParaRPr lang="en-IE" sz="1600" b="1" dirty="0">
              <a:solidFill>
                <a:srgbClr val="404040"/>
              </a:solidFill>
            </a:endParaRPr>
          </a:p>
        </p:txBody>
      </p:sp>
      <p:sp>
        <p:nvSpPr>
          <p:cNvPr id="70" name="Text Placeholder 1">
            <a:extLst>
              <a:ext uri="{FF2B5EF4-FFF2-40B4-BE49-F238E27FC236}">
                <a16:creationId xmlns:a16="http://schemas.microsoft.com/office/drawing/2014/main" id="{E8DAB2BB-6961-403A-4A13-3E306CEF4AD2}"/>
              </a:ext>
            </a:extLst>
          </p:cNvPr>
          <p:cNvSpPr txBox="1">
            <a:spLocks/>
          </p:cNvSpPr>
          <p:nvPr/>
        </p:nvSpPr>
        <p:spPr>
          <a:xfrm>
            <a:off x="3661321" y="4584454"/>
            <a:ext cx="3381099" cy="146485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spcBef>
                <a:spcPts val="0"/>
              </a:spcBef>
            </a:pPr>
            <a:r>
              <a:rPr lang="en-US" sz="1300" b="0" dirty="0">
                <a:solidFill>
                  <a:srgbClr val="404040"/>
                </a:solidFill>
              </a:rPr>
              <a:t>These programs consistently integrate decarbonised H&amp;C solutions and sustainability, often with a practical orientation that supports hands-on learning. Latvia’s Bachelor program mirrors its Master’s structure: it is partial in modern tools (criterion 1) but shows stronger alignment with criteria 2 through 5.</a:t>
            </a:r>
          </a:p>
          <a:p>
            <a:pPr>
              <a:lnSpc>
                <a:spcPts val="1360"/>
              </a:lnSpc>
              <a:spcBef>
                <a:spcPts val="0"/>
              </a:spcBef>
            </a:pPr>
            <a:endParaRPr lang="en-US" sz="1300" b="0" dirty="0">
              <a:solidFill>
                <a:srgbClr val="404040"/>
              </a:solidFill>
            </a:endParaRPr>
          </a:p>
        </p:txBody>
      </p:sp>
      <p:pic>
        <p:nvPicPr>
          <p:cNvPr id="76" name="Picture 75" descr="A chart of a diagram&#10;&#10;AI-generated content may be incorrect.">
            <a:extLst>
              <a:ext uri="{FF2B5EF4-FFF2-40B4-BE49-F238E27FC236}">
                <a16:creationId xmlns:a16="http://schemas.microsoft.com/office/drawing/2014/main" id="{C99D97AD-698D-B071-C3A3-AAF0D2E0EE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5414" y="7629461"/>
            <a:ext cx="6384537" cy="2305289"/>
          </a:xfrm>
          <a:prstGeom prst="rect">
            <a:avLst/>
          </a:prstGeom>
        </p:spPr>
      </p:pic>
    </p:spTree>
    <p:extLst>
      <p:ext uri="{BB962C8B-B14F-4D97-AF65-F5344CB8AC3E}">
        <p14:creationId xmlns:p14="http://schemas.microsoft.com/office/powerpoint/2010/main" val="4002035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8F6FD-4886-4C8C-D154-09B3B79B1469}"/>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CE9B8920-548C-8242-A473-FBB97125C906}"/>
              </a:ext>
            </a:extLst>
          </p:cNvPr>
          <p:cNvSpPr txBox="1">
            <a:spLocks/>
          </p:cNvSpPr>
          <p:nvPr/>
        </p:nvSpPr>
        <p:spPr>
          <a:xfrm>
            <a:off x="660803" y="762246"/>
            <a:ext cx="6389643" cy="131247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The most variable area is regulatory literacy (criterion 3). While some programs clearly demonstrate this competence, others mark it only partially. For example, Spain (ES) and Poland (PL) present mixed results, with notable gaps in regulatory literacy and uneven depth in digitalisation. Selected entries from Denmark and Ireland also show partial coverage in digitalisation. In certain cases, especially within traditional heat-power tracks, digitalisation and decarbonisation integration appear thinner compared to building-systems-oriented programs. It’s important to note that missing entries in country sheets often reflect data gaps, not necessarily capability gaps. Additionally, Czech Bachelor programs have limited available data, making comprehensive evaluation difficult.</a:t>
            </a:r>
          </a:p>
        </p:txBody>
      </p:sp>
      <p:sp>
        <p:nvSpPr>
          <p:cNvPr id="2" name="TextBox 1">
            <a:extLst>
              <a:ext uri="{FF2B5EF4-FFF2-40B4-BE49-F238E27FC236}">
                <a16:creationId xmlns:a16="http://schemas.microsoft.com/office/drawing/2014/main" id="{01485BF1-11D6-3685-7524-146A21154A0A}"/>
              </a:ext>
            </a:extLst>
          </p:cNvPr>
          <p:cNvSpPr txBox="1"/>
          <p:nvPr/>
        </p:nvSpPr>
        <p:spPr>
          <a:xfrm>
            <a:off x="660803" y="2983388"/>
            <a:ext cx="6485664" cy="310341"/>
          </a:xfrm>
          <a:prstGeom prst="rect">
            <a:avLst/>
          </a:prstGeom>
          <a:noFill/>
        </p:spPr>
        <p:txBody>
          <a:bodyPr wrap="square" lIns="91440" tIns="45720" rIns="91440" bIns="45720" rtlCol="0" anchor="t">
            <a:spAutoFit/>
          </a:bodyPr>
          <a:lstStyle/>
          <a:p>
            <a:pPr marL="6350">
              <a:lnSpc>
                <a:spcPts val="1700"/>
              </a:lnSpc>
              <a:tabLst>
                <a:tab pos="611188" algn="l"/>
              </a:tabLst>
            </a:pPr>
            <a:r>
              <a:rPr lang="en-US" sz="1600" b="1" dirty="0">
                <a:solidFill>
                  <a:srgbClr val="ED4D24"/>
                </a:solidFill>
                <a:highlight>
                  <a:srgbClr val="FFFFFF"/>
                </a:highlight>
                <a:latin typeface="Calibri"/>
                <a:ea typeface="Calibri"/>
                <a:cs typeface="Calibri"/>
              </a:rPr>
              <a:t>Recommendations for Bachelor’s Programs </a:t>
            </a:r>
            <a:endParaRPr lang="en-US" sz="1800" b="1" dirty="0">
              <a:solidFill>
                <a:srgbClr val="2D62AE"/>
              </a:solidFill>
              <a:highlight>
                <a:srgbClr val="FFFFFF"/>
              </a:highlight>
              <a:latin typeface="Calibri"/>
              <a:ea typeface="Calibri"/>
              <a:cs typeface="Calibri"/>
            </a:endParaRPr>
          </a:p>
        </p:txBody>
      </p:sp>
      <p:cxnSp>
        <p:nvCxnSpPr>
          <p:cNvPr id="9" name="Straight Connector 8">
            <a:extLst>
              <a:ext uri="{FF2B5EF4-FFF2-40B4-BE49-F238E27FC236}">
                <a16:creationId xmlns:a16="http://schemas.microsoft.com/office/drawing/2014/main" id="{1CC934A5-BF30-3395-1776-4223DB4CAA30}"/>
              </a:ext>
            </a:extLst>
          </p:cNvPr>
          <p:cNvCxnSpPr>
            <a:cxnSpLocks/>
          </p:cNvCxnSpPr>
          <p:nvPr/>
        </p:nvCxnSpPr>
        <p:spPr>
          <a:xfrm>
            <a:off x="-5133" y="3128160"/>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2133B80-A185-44D7-4C71-F8D4CF73A9A4}"/>
              </a:ext>
            </a:extLst>
          </p:cNvPr>
          <p:cNvCxnSpPr>
            <a:cxnSpLocks/>
          </p:cNvCxnSpPr>
          <p:nvPr/>
        </p:nvCxnSpPr>
        <p:spPr>
          <a:xfrm>
            <a:off x="875268" y="3293729"/>
            <a:ext cx="0" cy="297504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riangle 10">
            <a:extLst>
              <a:ext uri="{FF2B5EF4-FFF2-40B4-BE49-F238E27FC236}">
                <a16:creationId xmlns:a16="http://schemas.microsoft.com/office/drawing/2014/main" id="{8A2959D4-5FC4-FFE6-238C-8E0F942D7526}"/>
              </a:ext>
            </a:extLst>
          </p:cNvPr>
          <p:cNvSpPr/>
          <p:nvPr/>
        </p:nvSpPr>
        <p:spPr>
          <a:xfrm rot="5400000">
            <a:off x="219160" y="303447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9D8BB02-7002-A978-370F-62506D212AE4}"/>
              </a:ext>
            </a:extLst>
          </p:cNvPr>
          <p:cNvSpPr txBox="1"/>
          <p:nvPr/>
        </p:nvSpPr>
        <p:spPr>
          <a:xfrm>
            <a:off x="1252385" y="3624305"/>
            <a:ext cx="5676377" cy="3075201"/>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Uplift criteria 1: Hands-On Training</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dirty="0">
                <a:solidFill>
                  <a:srgbClr val="404040"/>
                </a:solidFill>
                <a:latin typeface="Calibri" panose="020F0502020204030204" pitchFamily="34" charset="0"/>
                <a:cs typeface="Calibri" panose="020F0502020204030204" pitchFamily="34" charset="0"/>
              </a:rPr>
              <a:t>Structured labs should be expanded to include commissioning software, digital twins, and portable data loggers. This would ensure that graduates demonstrate practical competence alongside theoretical knowledge.</a:t>
            </a: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Deepen criteria 2: Digitalisation</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BMS/IoT toolchains, such as trend logs, fault detection diagnostics (FDD) exercises, and simple analytics, should be integrated into all program tracks, including traditional heat-power lines. Adding KNX modules would further strengthen digital competence.</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Standardise criteria 3: Regulatory Literacy</a:t>
            </a: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It is suggested to introduce a mandatory regulation spine that includes eco-design, F-gases, energy labelling, and emissions. These modules should be assessed through graded assignments to ensure consistent coverage across institutions.</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46DB6BBF-5447-FA8B-71E1-A6CCCAF04773}"/>
              </a:ext>
            </a:extLst>
          </p:cNvPr>
          <p:cNvCxnSpPr>
            <a:cxnSpLocks/>
          </p:cNvCxnSpPr>
          <p:nvPr/>
        </p:nvCxnSpPr>
        <p:spPr>
          <a:xfrm>
            <a:off x="884137" y="6268777"/>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0B6A1DD-06AA-99DF-003D-BAA74F97C3E0}"/>
              </a:ext>
            </a:extLst>
          </p:cNvPr>
          <p:cNvGrpSpPr/>
          <p:nvPr/>
        </p:nvGrpSpPr>
        <p:grpSpPr>
          <a:xfrm>
            <a:off x="669671" y="3721321"/>
            <a:ext cx="6909386" cy="288000"/>
            <a:chOff x="644327" y="1972700"/>
            <a:chExt cx="6909386" cy="288000"/>
          </a:xfrm>
        </p:grpSpPr>
        <p:cxnSp>
          <p:nvCxnSpPr>
            <p:cNvPr id="16" name="Straight Connector 15">
              <a:extLst>
                <a:ext uri="{FF2B5EF4-FFF2-40B4-BE49-F238E27FC236}">
                  <a16:creationId xmlns:a16="http://schemas.microsoft.com/office/drawing/2014/main" id="{4A2FFBCB-43B7-5D23-1853-C5659D88B72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5C338BD-FE9D-8BF6-57CC-609B368C5A3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8" name="Group 17">
            <a:extLst>
              <a:ext uri="{FF2B5EF4-FFF2-40B4-BE49-F238E27FC236}">
                <a16:creationId xmlns:a16="http://schemas.microsoft.com/office/drawing/2014/main" id="{F73DDE2C-7910-2DB9-3BC0-A8FDB88015D2}"/>
              </a:ext>
            </a:extLst>
          </p:cNvPr>
          <p:cNvGrpSpPr/>
          <p:nvPr/>
        </p:nvGrpSpPr>
        <p:grpSpPr>
          <a:xfrm>
            <a:off x="669671" y="4567241"/>
            <a:ext cx="6909386" cy="288000"/>
            <a:chOff x="644327" y="1972700"/>
            <a:chExt cx="6909386" cy="288000"/>
          </a:xfrm>
        </p:grpSpPr>
        <p:cxnSp>
          <p:nvCxnSpPr>
            <p:cNvPr id="26" name="Straight Connector 25">
              <a:extLst>
                <a:ext uri="{FF2B5EF4-FFF2-40B4-BE49-F238E27FC236}">
                  <a16:creationId xmlns:a16="http://schemas.microsoft.com/office/drawing/2014/main" id="{19AE1FA0-22C3-366F-3FA9-B0F801B43AB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920FAE0-12D6-02AA-BDEA-9C5C0BA43FD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AF413BC7-94B9-A1BD-13C9-53C4193C0913}"/>
              </a:ext>
            </a:extLst>
          </p:cNvPr>
          <p:cNvGrpSpPr/>
          <p:nvPr/>
        </p:nvGrpSpPr>
        <p:grpSpPr>
          <a:xfrm>
            <a:off x="669671" y="5475907"/>
            <a:ext cx="6909386" cy="288000"/>
            <a:chOff x="644327" y="1972700"/>
            <a:chExt cx="6909386" cy="288000"/>
          </a:xfrm>
        </p:grpSpPr>
        <p:cxnSp>
          <p:nvCxnSpPr>
            <p:cNvPr id="31" name="Straight Connector 30">
              <a:extLst>
                <a:ext uri="{FF2B5EF4-FFF2-40B4-BE49-F238E27FC236}">
                  <a16:creationId xmlns:a16="http://schemas.microsoft.com/office/drawing/2014/main" id="{C2281DFA-7F46-EA75-9A29-AF0552052CF9}"/>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DB6AF95C-4B78-89B9-B2FC-7D5C30596C4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41" name="Picture 40" descr="A person holding a remote control&#10;&#10;AI-generated content may be incorrect.">
            <a:extLst>
              <a:ext uri="{FF2B5EF4-FFF2-40B4-BE49-F238E27FC236}">
                <a16:creationId xmlns:a16="http://schemas.microsoft.com/office/drawing/2014/main" id="{0995CDCF-F520-1729-D690-1737A08CD3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759" b="20201"/>
          <a:stretch>
            <a:fillRect/>
          </a:stretch>
        </p:blipFill>
        <p:spPr>
          <a:xfrm>
            <a:off x="-5133" y="6702115"/>
            <a:ext cx="7559675" cy="3227441"/>
          </a:xfrm>
          <a:prstGeom prst="rect">
            <a:avLst/>
          </a:prstGeom>
        </p:spPr>
      </p:pic>
      <p:grpSp>
        <p:nvGrpSpPr>
          <p:cNvPr id="42" name="Graphic 40">
            <a:extLst>
              <a:ext uri="{FF2B5EF4-FFF2-40B4-BE49-F238E27FC236}">
                <a16:creationId xmlns:a16="http://schemas.microsoft.com/office/drawing/2014/main" id="{23A911D5-801E-3A12-E4E0-4305611BECA2}"/>
              </a:ext>
            </a:extLst>
          </p:cNvPr>
          <p:cNvGrpSpPr/>
          <p:nvPr/>
        </p:nvGrpSpPr>
        <p:grpSpPr>
          <a:xfrm>
            <a:off x="4887970" y="6652070"/>
            <a:ext cx="3924090" cy="2433120"/>
            <a:chOff x="-3997860" y="6017904"/>
            <a:chExt cx="935163" cy="579845"/>
          </a:xfrm>
          <a:solidFill>
            <a:schemeClr val="bg1">
              <a:alpha val="29965"/>
            </a:schemeClr>
          </a:solidFill>
        </p:grpSpPr>
        <p:sp>
          <p:nvSpPr>
            <p:cNvPr id="43" name="Freeform 42">
              <a:extLst>
                <a:ext uri="{FF2B5EF4-FFF2-40B4-BE49-F238E27FC236}">
                  <a16:creationId xmlns:a16="http://schemas.microsoft.com/office/drawing/2014/main" id="{E17E2E8A-AE71-AA6B-4845-C6AE48E1370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7B6BE538-AA4B-0898-F6B0-04B1DB5A4A7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BDB08A0E-0CBD-E2EE-FD23-C499B712B12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74895C12-165B-59F7-62CA-F703E4A594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141801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AB2DF-A416-3E5C-395A-AB06AA02A31B}"/>
            </a:ext>
          </a:extLst>
        </p:cNvPr>
        <p:cNvGrpSpPr/>
        <p:nvPr/>
      </p:nvGrpSpPr>
      <p:grpSpPr>
        <a:xfrm>
          <a:off x="0" y="0"/>
          <a:ext cx="0" cy="0"/>
          <a:chOff x="0" y="0"/>
          <a:chExt cx="0" cy="0"/>
        </a:xfrm>
      </p:grpSpPr>
      <p:pic>
        <p:nvPicPr>
          <p:cNvPr id="5" name="Picture 4" descr="A finger pressing a temperature on a thermostat&#10;&#10;AI-generated content may be incorrect.">
            <a:extLst>
              <a:ext uri="{FF2B5EF4-FFF2-40B4-BE49-F238E27FC236}">
                <a16:creationId xmlns:a16="http://schemas.microsoft.com/office/drawing/2014/main" id="{2CE077E0-28F9-AC10-9114-9D71D4A48C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291" t="-4645" r="20335" b="16599"/>
          <a:stretch>
            <a:fillRect/>
          </a:stretch>
        </p:blipFill>
        <p:spPr>
          <a:xfrm>
            <a:off x="6458" y="6299406"/>
            <a:ext cx="3933654" cy="3202912"/>
          </a:xfrm>
          <a:prstGeom prst="rect">
            <a:avLst/>
          </a:prstGeom>
        </p:spPr>
      </p:pic>
      <p:sp>
        <p:nvSpPr>
          <p:cNvPr id="13" name="Text Placeholder 1">
            <a:extLst>
              <a:ext uri="{FF2B5EF4-FFF2-40B4-BE49-F238E27FC236}">
                <a16:creationId xmlns:a16="http://schemas.microsoft.com/office/drawing/2014/main" id="{AE02F0ED-F094-4363-EFF3-95BAEC6CAD27}"/>
              </a:ext>
            </a:extLst>
          </p:cNvPr>
          <p:cNvSpPr txBox="1">
            <a:spLocks/>
          </p:cNvSpPr>
          <p:nvPr/>
        </p:nvSpPr>
        <p:spPr>
          <a:xfrm>
            <a:off x="4102105" y="2060566"/>
            <a:ext cx="3087202" cy="71755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Achieving these targets requires transformative action across sectors, particularly in the built environment. To effectively support the decarbonisation of heating and cooling systems and improved energy performance of buildings, a district- and neighbourhood-level strategy is essential, one that aligns with the revised </a:t>
            </a:r>
            <a:r>
              <a:rPr lang="en-GB" sz="1100" b="0" i="1" dirty="0">
                <a:solidFill>
                  <a:srgbClr val="404040"/>
                </a:solidFill>
              </a:rPr>
              <a:t>Energy Efficiency Directive</a:t>
            </a:r>
            <a:r>
              <a:rPr lang="en-GB" sz="1100" b="0" dirty="0">
                <a:solidFill>
                  <a:srgbClr val="404040"/>
                </a:solidFill>
              </a:rPr>
              <a:t> (EED) (</a:t>
            </a:r>
            <a:r>
              <a:rPr lang="en-GB" sz="1100" b="0" u="sng" dirty="0">
                <a:solidFill>
                  <a:srgbClr val="404040"/>
                </a:solidFill>
                <a:hlinkClick r:id="rId3">
                  <a:extLst>
                    <a:ext uri="{A12FA001-AC4F-418D-AE19-62706E023703}">
                      <ahyp:hlinkClr xmlns:ahyp="http://schemas.microsoft.com/office/drawing/2018/hyperlinkcolor" val="tx"/>
                    </a:ext>
                  </a:extLst>
                </a:hlinkClick>
              </a:rPr>
              <a:t>European Commission</a:t>
            </a:r>
            <a:r>
              <a:rPr lang="en-GB" sz="1100" b="0" dirty="0">
                <a:solidFill>
                  <a:srgbClr val="404040"/>
                </a:solidFill>
              </a:rPr>
              <a:t>, n.d.), </a:t>
            </a:r>
            <a:r>
              <a:rPr lang="en-GB" sz="1100" b="0" i="1" dirty="0">
                <a:solidFill>
                  <a:srgbClr val="404040"/>
                </a:solidFill>
              </a:rPr>
              <a:t>Renewable Energy Directive</a:t>
            </a:r>
            <a:r>
              <a:rPr lang="en-GB" sz="1100" b="0" dirty="0">
                <a:solidFill>
                  <a:srgbClr val="404040"/>
                </a:solidFill>
              </a:rPr>
              <a:t> (RED) (</a:t>
            </a:r>
            <a:r>
              <a:rPr lang="en-GB" sz="1100" b="0" u="sng" dirty="0">
                <a:solidFill>
                  <a:srgbClr val="404040"/>
                </a:solidFill>
                <a:hlinkClick r:id="rId4">
                  <a:extLst>
                    <a:ext uri="{A12FA001-AC4F-418D-AE19-62706E023703}">
                      <ahyp:hlinkClr xmlns:ahyp="http://schemas.microsoft.com/office/drawing/2018/hyperlinkcolor" val="tx"/>
                    </a:ext>
                  </a:extLst>
                </a:hlinkClick>
              </a:rPr>
              <a:t>European Commission</a:t>
            </a:r>
            <a:r>
              <a:rPr lang="en-GB" sz="1100" b="0" dirty="0">
                <a:solidFill>
                  <a:srgbClr val="404040"/>
                </a:solidFill>
              </a:rPr>
              <a:t>, n.d.), and </a:t>
            </a:r>
            <a:r>
              <a:rPr lang="en-GB" sz="1100" b="0" i="1" dirty="0">
                <a:solidFill>
                  <a:srgbClr val="404040"/>
                </a:solidFill>
              </a:rPr>
              <a:t>Energy Performance of Buildings Directive</a:t>
            </a:r>
            <a:r>
              <a:rPr lang="en-GB" sz="1100" b="0" dirty="0">
                <a:solidFill>
                  <a:srgbClr val="404040"/>
                </a:solidFill>
              </a:rPr>
              <a:t> (EPBD) (</a:t>
            </a:r>
            <a:r>
              <a:rPr lang="en-GB" sz="1100" b="0" u="sng" dirty="0">
                <a:solidFill>
                  <a:srgbClr val="404040"/>
                </a:solidFill>
                <a:hlinkClick r:id="rId5">
                  <a:extLst>
                    <a:ext uri="{A12FA001-AC4F-418D-AE19-62706E023703}">
                      <ahyp:hlinkClr xmlns:ahyp="http://schemas.microsoft.com/office/drawing/2018/hyperlinkcolor" val="tx"/>
                    </a:ext>
                  </a:extLst>
                </a:hlinkClick>
              </a:rPr>
              <a:t>European Commission</a:t>
            </a:r>
            <a:r>
              <a:rPr lang="en-GB" sz="1100" b="0" dirty="0">
                <a:solidFill>
                  <a:srgbClr val="404040"/>
                </a:solidFill>
              </a:rPr>
              <a:t>, n.d.). The recast EPBD and updated EED require zero-emission new buildings by 2030 and stronger minimum performance standards for renovation, consistent with the Renovation Wave. At the same time, </a:t>
            </a:r>
            <a:r>
              <a:rPr lang="en-GB" sz="1100" b="0" i="1" dirty="0">
                <a:solidFill>
                  <a:srgbClr val="404040"/>
                </a:solidFill>
              </a:rPr>
              <a:t>REPowerEU</a:t>
            </a:r>
            <a:r>
              <a:rPr lang="en-GB" sz="1100" b="0" dirty="0">
                <a:solidFill>
                  <a:srgbClr val="404040"/>
                </a:solidFill>
              </a:rPr>
              <a:t> (</a:t>
            </a:r>
            <a:r>
              <a:rPr lang="en-GB" sz="1100" b="0" u="sng" dirty="0">
                <a:solidFill>
                  <a:srgbClr val="404040"/>
                </a:solidFill>
                <a:hlinkClick r:id="rId6">
                  <a:extLst>
                    <a:ext uri="{A12FA001-AC4F-418D-AE19-62706E023703}">
                      <ahyp:hlinkClr xmlns:ahyp="http://schemas.microsoft.com/office/drawing/2018/hyperlinkcolor" val="tx"/>
                    </a:ext>
                  </a:extLst>
                </a:hlinkClick>
              </a:rPr>
              <a:t>European Commission</a:t>
            </a:r>
            <a:r>
              <a:rPr lang="en-GB" sz="1100" b="0" dirty="0">
                <a:solidFill>
                  <a:srgbClr val="404040"/>
                </a:solidFill>
              </a:rPr>
              <a:t>, n.d.) links clean heat with energy security and reduced import dependence driving rapid change across construction and HVAC. According to Article 25(6) of the recast </a:t>
            </a:r>
            <a:r>
              <a:rPr lang="en-GB" sz="1100" b="0" i="1" dirty="0">
                <a:solidFill>
                  <a:srgbClr val="404040"/>
                </a:solidFill>
              </a:rPr>
              <a:t>Energy Efficiency Directive</a:t>
            </a:r>
            <a:r>
              <a:rPr lang="en-GB" sz="1100" b="0" dirty="0">
                <a:solidFill>
                  <a:srgbClr val="404040"/>
                </a:solidFill>
              </a:rPr>
              <a:t> (Directive (EU) 2023/1791), municipalities with more than 45,000 inhabitants are required to develop local heating and cooling plans. This is part of the EU’s strategy to decarbonise the building sector and improve energy planning at the local level (</a:t>
            </a:r>
            <a:r>
              <a:rPr lang="en-GB" sz="1100" b="0" u="sng" dirty="0">
                <a:solidFill>
                  <a:srgbClr val="404040"/>
                </a:solidFill>
                <a:hlinkClick r:id="rId7">
                  <a:extLst>
                    <a:ext uri="{A12FA001-AC4F-418D-AE19-62706E023703}">
                      <ahyp:hlinkClr xmlns:ahyp="http://schemas.microsoft.com/office/drawing/2018/hyperlinkcolor" val="tx"/>
                    </a:ext>
                  </a:extLst>
                </a:hlinkClick>
              </a:rPr>
              <a:t>Covenant of Mayors for Climate and Energy</a:t>
            </a:r>
            <a:r>
              <a:rPr lang="en-GB" sz="1100" b="0" dirty="0">
                <a:solidFill>
                  <a:srgbClr val="404040"/>
                </a:solidFill>
              </a:rPr>
              <a:t>, 2024).</a:t>
            </a:r>
          </a:p>
          <a:p>
            <a:pPr algn="just">
              <a:lnSpc>
                <a:spcPts val="1120"/>
              </a:lnSpc>
              <a:spcBef>
                <a:spcPts val="0"/>
              </a:spcBef>
            </a:pPr>
            <a:endParaRPr lang="en-IE" sz="1100" b="0" dirty="0">
              <a:solidFill>
                <a:srgbClr val="404040"/>
              </a:solidFill>
            </a:endParaRP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Decarbonisation has emerged as one of the most urgent challenges facing the construction industry. To address the environmental impact of buildings, leading firms are transforming their practices through three key strategies: innovating with sustainable materials, streamlining construction processes, and enhancing operational performance. These efforts are increasingly complemented by the electrification of energy demand, the integration of on-site renewable energy sources, and the implementation of demand-side flexibility. Together, these approaches support the transition toward climate-neutral buildings by reducing emissions, improving energy efficiency, and enabling smarter, more resilient energy systems. By adopting science-based climate targets and integrating circular economy principles, the sector has the potential to cut emissions by up to 50% by 2030.</a:t>
            </a:r>
            <a:endParaRPr lang="en-IE" sz="1100" b="0" dirty="0">
              <a:solidFill>
                <a:srgbClr val="404040"/>
              </a:solidFill>
            </a:endParaRPr>
          </a:p>
        </p:txBody>
      </p:sp>
      <p:sp>
        <p:nvSpPr>
          <p:cNvPr id="17" name="Freeform 16">
            <a:extLst>
              <a:ext uri="{FF2B5EF4-FFF2-40B4-BE49-F238E27FC236}">
                <a16:creationId xmlns:a16="http://schemas.microsoft.com/office/drawing/2014/main" id="{9D5C4160-6FA2-9E5F-0367-71BEC3F5559E}"/>
              </a:ext>
            </a:extLst>
          </p:cNvPr>
          <p:cNvSpPr/>
          <p:nvPr/>
        </p:nvSpPr>
        <p:spPr>
          <a:xfrm>
            <a:off x="0" y="1063226"/>
            <a:ext cx="3949355" cy="843909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15000">
                <a:srgbClr val="2D62AE"/>
              </a:gs>
              <a:gs pos="72000">
                <a:srgbClr val="3190C3"/>
              </a:gs>
              <a:gs pos="88000">
                <a:srgbClr val="33A5CC">
                  <a:alpha val="65000"/>
                </a:srgbClr>
              </a:gs>
              <a:gs pos="100000">
                <a:srgbClr val="77CBC4">
                  <a:alpha val="56000"/>
                </a:srgbClr>
              </a:gs>
            </a:gsLst>
            <a:lin ang="54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A32DA758-5503-2A77-51D8-7F5885BC24FD}"/>
              </a:ext>
            </a:extLst>
          </p:cNvPr>
          <p:cNvSpPr txBox="1">
            <a:spLocks/>
          </p:cNvSpPr>
          <p:nvPr/>
        </p:nvSpPr>
        <p:spPr>
          <a:xfrm>
            <a:off x="578393" y="2060566"/>
            <a:ext cx="3174945" cy="34473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GB" sz="1600" b="0" i="1" dirty="0">
                <a:solidFill>
                  <a:schemeClr val="bg1"/>
                </a:solidFill>
              </a:rPr>
              <a:t>The European Union has committed to ambitious climate and sustainability objectives, as outlined in the </a:t>
            </a:r>
            <a:r>
              <a:rPr lang="en-GB" sz="1600" b="0" i="1" u="sng" dirty="0">
                <a:solidFill>
                  <a:schemeClr val="bg1"/>
                </a:solidFill>
                <a:hlinkClick r:id="rId8">
                  <a:extLst>
                    <a:ext uri="{A12FA001-AC4F-418D-AE19-62706E023703}">
                      <ahyp:hlinkClr xmlns:ahyp="http://schemas.microsoft.com/office/drawing/2018/hyperlinkcolor" val="tx"/>
                    </a:ext>
                  </a:extLst>
                </a:hlinkClick>
              </a:rPr>
              <a:t>European Green Deal</a:t>
            </a:r>
            <a:r>
              <a:rPr lang="en-GB" sz="1600" b="0" i="1" dirty="0">
                <a:solidFill>
                  <a:schemeClr val="bg1"/>
                </a:solidFill>
              </a:rPr>
              <a:t>, the </a:t>
            </a:r>
            <a:r>
              <a:rPr lang="en-GB" sz="1600" b="0" i="1" u="sng" dirty="0">
                <a:solidFill>
                  <a:schemeClr val="bg1"/>
                </a:solidFill>
                <a:hlinkClick r:id="rId9">
                  <a:extLst>
                    <a:ext uri="{A12FA001-AC4F-418D-AE19-62706E023703}">
                      <ahyp:hlinkClr xmlns:ahyp="http://schemas.microsoft.com/office/drawing/2018/hyperlinkcolor" val="tx"/>
                    </a:ext>
                  </a:extLst>
                </a:hlinkClick>
              </a:rPr>
              <a:t>2030 Climate Target Plan</a:t>
            </a:r>
            <a:r>
              <a:rPr lang="en-GB" sz="1600" b="0" i="1" dirty="0">
                <a:solidFill>
                  <a:schemeClr val="bg1"/>
                </a:solidFill>
              </a:rPr>
              <a:t>, and the </a:t>
            </a:r>
            <a:r>
              <a:rPr lang="en-GB" sz="1600" b="0" i="1" u="sng" dirty="0">
                <a:solidFill>
                  <a:schemeClr val="bg1"/>
                </a:solidFill>
                <a:hlinkClick r:id="rId10">
                  <a:extLst>
                    <a:ext uri="{A12FA001-AC4F-418D-AE19-62706E023703}">
                      <ahyp:hlinkClr xmlns:ahyp="http://schemas.microsoft.com/office/drawing/2018/hyperlinkcolor" val="tx"/>
                    </a:ext>
                  </a:extLst>
                </a:hlinkClick>
              </a:rPr>
              <a:t>EU Climate Law</a:t>
            </a:r>
            <a:r>
              <a:rPr lang="en-GB" sz="1600" b="0" i="1" dirty="0">
                <a:solidFill>
                  <a:schemeClr val="bg1"/>
                </a:solidFill>
              </a:rPr>
              <a:t>. A central goal is to reduce greenhouse gas emissions by at least 55% by 2030 compared to 1990 levels, with the broader aim of achieving climate neutrality by 2050 (</a:t>
            </a:r>
            <a:r>
              <a:rPr lang="en-GB" sz="1600" b="0" i="1" u="sng" dirty="0">
                <a:solidFill>
                  <a:schemeClr val="bg1"/>
                </a:solidFill>
                <a:hlinkClick r:id="rId11">
                  <a:extLst>
                    <a:ext uri="{A12FA001-AC4F-418D-AE19-62706E023703}">
                      <ahyp:hlinkClr xmlns:ahyp="http://schemas.microsoft.com/office/drawing/2018/hyperlinkcolor" val="tx"/>
                    </a:ext>
                  </a:extLst>
                </a:hlinkClick>
              </a:rPr>
              <a:t>European Commission</a:t>
            </a:r>
            <a:r>
              <a:rPr lang="en-GB" sz="1600" b="0" i="1" dirty="0">
                <a:solidFill>
                  <a:schemeClr val="bg1"/>
                </a:solidFill>
              </a:rPr>
              <a:t>, 2020). </a:t>
            </a:r>
          </a:p>
          <a:p>
            <a:pPr>
              <a:lnSpc>
                <a:spcPts val="1660"/>
              </a:lnSpc>
              <a:spcBef>
                <a:spcPts val="0"/>
              </a:spcBef>
            </a:pPr>
            <a:endParaRPr lang="en-GB" sz="1600" b="0" i="1" dirty="0">
              <a:solidFill>
                <a:schemeClr val="bg1"/>
              </a:solidFill>
            </a:endParaRPr>
          </a:p>
          <a:p>
            <a:pPr>
              <a:lnSpc>
                <a:spcPts val="1660"/>
              </a:lnSpc>
              <a:spcBef>
                <a:spcPts val="0"/>
              </a:spcBef>
            </a:pPr>
            <a:r>
              <a:rPr lang="en-GB" sz="1600" b="0" i="1" dirty="0">
                <a:solidFill>
                  <a:schemeClr val="bg1"/>
                </a:solidFill>
              </a:rPr>
              <a:t>These targets are not abstract; they are anchored in the hard arithmetic of the building stock, which accounts for roughly 40% of total energy consumption and 36% of energy-related emissions across the Union, while ~75% of fuels used in heating and cooling (H&amp;C) remain fossil-based (</a:t>
            </a:r>
            <a:r>
              <a:rPr lang="en-GB" sz="1600" b="0" i="1" u="sng" dirty="0">
                <a:solidFill>
                  <a:schemeClr val="bg1"/>
                </a:solidFill>
                <a:hlinkClick r:id="rId11">
                  <a:extLst>
                    <a:ext uri="{A12FA001-AC4F-418D-AE19-62706E023703}">
                      <ahyp:hlinkClr xmlns:ahyp="http://schemas.microsoft.com/office/drawing/2018/hyperlinkcolor" val="tx"/>
                    </a:ext>
                  </a:extLst>
                </a:hlinkClick>
              </a:rPr>
              <a:t>European  Commission</a:t>
            </a:r>
            <a:r>
              <a:rPr lang="en-GB" sz="1600" b="0" i="1" dirty="0">
                <a:solidFill>
                  <a:schemeClr val="bg1"/>
                </a:solidFill>
              </a:rPr>
              <a:t>, 2020).</a:t>
            </a:r>
            <a:endParaRPr lang="en-US" sz="1600" i="1" dirty="0">
              <a:solidFill>
                <a:schemeClr val="bg1"/>
              </a:solidFill>
            </a:endParaRPr>
          </a:p>
        </p:txBody>
      </p:sp>
      <p:sp>
        <p:nvSpPr>
          <p:cNvPr id="19" name="Text Placeholder 32">
            <a:extLst>
              <a:ext uri="{FF2B5EF4-FFF2-40B4-BE49-F238E27FC236}">
                <a16:creationId xmlns:a16="http://schemas.microsoft.com/office/drawing/2014/main" id="{AB389E50-54B3-0D88-B7FA-F090143DEA1A}"/>
              </a:ext>
            </a:extLst>
          </p:cNvPr>
          <p:cNvSpPr txBox="1">
            <a:spLocks/>
          </p:cNvSpPr>
          <p:nvPr/>
        </p:nvSpPr>
        <p:spPr>
          <a:xfrm>
            <a:off x="2727950" y="1189495"/>
            <a:ext cx="2468215"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13AB3A91-A1B7-5845-CDBF-0A6BEB4C10F0}"/>
              </a:ext>
            </a:extLst>
          </p:cNvPr>
          <p:cNvSpPr txBox="1">
            <a:spLocks/>
          </p:cNvSpPr>
          <p:nvPr/>
        </p:nvSpPr>
        <p:spPr>
          <a:xfrm>
            <a:off x="2867996" y="1163125"/>
            <a:ext cx="2468217"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Introduction</a:t>
            </a:r>
          </a:p>
        </p:txBody>
      </p:sp>
      <p:grpSp>
        <p:nvGrpSpPr>
          <p:cNvPr id="21" name="Graphic 40">
            <a:extLst>
              <a:ext uri="{FF2B5EF4-FFF2-40B4-BE49-F238E27FC236}">
                <a16:creationId xmlns:a16="http://schemas.microsoft.com/office/drawing/2014/main" id="{96F7D0F2-FCA7-9517-E0BB-F3C95EA9AA61}"/>
              </a:ext>
            </a:extLst>
          </p:cNvPr>
          <p:cNvGrpSpPr/>
          <p:nvPr/>
        </p:nvGrpSpPr>
        <p:grpSpPr>
          <a:xfrm>
            <a:off x="-1209055" y="7677705"/>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51A6C3CB-F4FB-3D48-AB17-2E92C8A4F54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6E463468-6958-3EDF-BF69-09FCA418530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FD1480DB-21F6-38EE-7E82-8DBA84D55A5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633A68D1-BB57-B557-77C5-F785328D9FB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58081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8373D-9130-B0A8-5BD7-BC5D9EF4918B}"/>
            </a:ext>
          </a:extLst>
        </p:cNvPr>
        <p:cNvGrpSpPr/>
        <p:nvPr/>
      </p:nvGrpSpPr>
      <p:grpSpPr>
        <a:xfrm>
          <a:off x="0" y="0"/>
          <a:ext cx="0" cy="0"/>
          <a:chOff x="0" y="0"/>
          <a:chExt cx="0" cy="0"/>
        </a:xfrm>
      </p:grpSpPr>
      <p:sp>
        <p:nvSpPr>
          <p:cNvPr id="27" name="TextBox 26">
            <a:extLst>
              <a:ext uri="{FF2B5EF4-FFF2-40B4-BE49-F238E27FC236}">
                <a16:creationId xmlns:a16="http://schemas.microsoft.com/office/drawing/2014/main" id="{CCBE2320-02D5-C17A-133D-BAAF4BCEDCB8}"/>
              </a:ext>
            </a:extLst>
          </p:cNvPr>
          <p:cNvSpPr txBox="1"/>
          <p:nvPr/>
        </p:nvSpPr>
        <p:spPr>
          <a:xfrm>
            <a:off x="-1" y="9556436"/>
            <a:ext cx="7559675" cy="430887"/>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Figure 7. </a:t>
            </a:r>
            <a:r>
              <a:rPr lang="en-IE" sz="1100" dirty="0">
                <a:solidFill>
                  <a:srgbClr val="404040"/>
                </a:solidFill>
                <a:latin typeface="Calibri" panose="020F0502020204030204" pitchFamily="34" charset="0"/>
                <a:cs typeface="Calibri" panose="020F0502020204030204" pitchFamily="34" charset="0"/>
              </a:rPr>
              <a:t>VET’s programs alignment across five evaluation criteria. </a:t>
            </a:r>
          </a:p>
          <a:p>
            <a:pPr algn="ctr"/>
            <a:endParaRPr lang="en-IE" sz="1100" dirty="0">
              <a:solidFill>
                <a:srgbClr val="404040"/>
              </a:solidFill>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C294EC9C-7627-1412-EA94-1485E3F0FA0E}"/>
              </a:ext>
            </a:extLst>
          </p:cNvPr>
          <p:cNvSpPr/>
          <p:nvPr/>
        </p:nvSpPr>
        <p:spPr>
          <a:xfrm>
            <a:off x="0" y="5153702"/>
            <a:ext cx="7559674" cy="111548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pic>
        <p:nvPicPr>
          <p:cNvPr id="53" name="Picture 52" descr="A table of text with black text&#10;&#10;AI-generated content may be incorrect.">
            <a:extLst>
              <a:ext uri="{FF2B5EF4-FFF2-40B4-BE49-F238E27FC236}">
                <a16:creationId xmlns:a16="http://schemas.microsoft.com/office/drawing/2014/main" id="{AA1547A7-26A5-2F11-E2FA-9520F831B664}"/>
              </a:ext>
            </a:extLst>
          </p:cNvPr>
          <p:cNvPicPr>
            <a:picLocks/>
          </p:cNvPicPr>
          <p:nvPr/>
        </p:nvPicPr>
        <p:blipFill>
          <a:blip r:embed="rId2" cstate="screen">
            <a:extLst>
              <a:ext uri="{28A0092B-C50C-407E-A947-70E740481C1C}">
                <a14:useLocalDpi xmlns:a14="http://schemas.microsoft.com/office/drawing/2010/main"/>
              </a:ext>
            </a:extLst>
          </a:blip>
          <a:srcRect l="2073" t="4695" r="1405" b="6021"/>
          <a:stretch>
            <a:fillRect/>
          </a:stretch>
        </p:blipFill>
        <p:spPr>
          <a:xfrm>
            <a:off x="3114341" y="5231215"/>
            <a:ext cx="3756358" cy="979420"/>
          </a:xfrm>
          <a:prstGeom prst="rect">
            <a:avLst/>
          </a:prstGeom>
        </p:spPr>
      </p:pic>
      <p:grpSp>
        <p:nvGrpSpPr>
          <p:cNvPr id="54" name="Graphic 40">
            <a:extLst>
              <a:ext uri="{FF2B5EF4-FFF2-40B4-BE49-F238E27FC236}">
                <a16:creationId xmlns:a16="http://schemas.microsoft.com/office/drawing/2014/main" id="{7D30592F-649E-1EA1-D3D7-6B006990D9DF}"/>
              </a:ext>
            </a:extLst>
          </p:cNvPr>
          <p:cNvGrpSpPr/>
          <p:nvPr/>
        </p:nvGrpSpPr>
        <p:grpSpPr>
          <a:xfrm>
            <a:off x="-1159710" y="5478712"/>
            <a:ext cx="3924090" cy="2433120"/>
            <a:chOff x="-3997860" y="6017904"/>
            <a:chExt cx="935163" cy="579845"/>
          </a:xfrm>
          <a:solidFill>
            <a:schemeClr val="bg1">
              <a:alpha val="29965"/>
            </a:schemeClr>
          </a:solidFill>
        </p:grpSpPr>
        <p:sp>
          <p:nvSpPr>
            <p:cNvPr id="55" name="Freeform 54">
              <a:extLst>
                <a:ext uri="{FF2B5EF4-FFF2-40B4-BE49-F238E27FC236}">
                  <a16:creationId xmlns:a16="http://schemas.microsoft.com/office/drawing/2014/main" id="{75D4B9EA-7868-D223-904F-2C07181A273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2CDC8E2-5819-E738-FE7E-9A0C7594969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5C053C52-CA8B-08ED-597A-A1F4A1A0966A}"/>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7663CD1C-FBDE-EB1B-DD8C-0046342AD4B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 name="Graphic 4">
            <a:extLst>
              <a:ext uri="{FF2B5EF4-FFF2-40B4-BE49-F238E27FC236}">
                <a16:creationId xmlns:a16="http://schemas.microsoft.com/office/drawing/2014/main" id="{09159620-7A7F-9F97-12DB-0CCA1A97C9D2}"/>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496A22C4-D7D4-96CC-17A9-2E46A24DC55E}"/>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3.2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7B69FEB2-5DA5-D86E-EBB1-9584F204CD53}"/>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179CA453-8F65-37AF-FECD-3E6727C6D580}"/>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BBD1D06-4154-FAA6-8075-6C030F5025B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19F883B9-6713-D71E-0D07-A5C8C6539EA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73EC7457-1EEF-B97C-F98E-3641658F5E5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C7999459-9AA9-96EC-75AF-F0BB9D4790D0}"/>
              </a:ext>
            </a:extLst>
          </p:cNvPr>
          <p:cNvSpPr txBox="1">
            <a:spLocks/>
          </p:cNvSpPr>
          <p:nvPr/>
        </p:nvSpPr>
        <p:spPr>
          <a:xfrm>
            <a:off x="605427" y="2078882"/>
            <a:ext cx="5912331" cy="24259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Vocational Education and Training (VET) programs provide practical, career-oriented education that equips learners with the technical skills and applied knowledge needed to support the green and digital transitions across industries and are essential for achieving the goals of sustainable development, decarbonisation, and digitalisation. </a:t>
            </a: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Unlike academic pathways that often focus on theory and research, VET emphasises hands-on experience, making it a powerful tool for workforce readiness and sector-specific innovation.</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15C2D2CB-6641-073D-22EC-26C35E24CE65}"/>
              </a:ext>
            </a:extLst>
          </p:cNvPr>
          <p:cNvSpPr txBox="1"/>
          <p:nvPr/>
        </p:nvSpPr>
        <p:spPr>
          <a:xfrm>
            <a:off x="585015" y="1173966"/>
            <a:ext cx="435958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Vocational Education and Training (VET) programs’ overview</a:t>
            </a:r>
          </a:p>
        </p:txBody>
      </p:sp>
      <p:pic>
        <p:nvPicPr>
          <p:cNvPr id="22" name="Picture 21" descr="A chart with different colored bars&#10;&#10;AI-generated content may be incorrect.">
            <a:extLst>
              <a:ext uri="{FF2B5EF4-FFF2-40B4-BE49-F238E27FC236}">
                <a16:creationId xmlns:a16="http://schemas.microsoft.com/office/drawing/2014/main" id="{D5621CF8-F8BE-DBC0-9905-25AB9B526C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016" y="6918077"/>
            <a:ext cx="6395143" cy="2429634"/>
          </a:xfrm>
          <a:prstGeom prst="rect">
            <a:avLst/>
          </a:prstGeom>
        </p:spPr>
      </p:pic>
    </p:spTree>
    <p:extLst>
      <p:ext uri="{BB962C8B-B14F-4D97-AF65-F5344CB8AC3E}">
        <p14:creationId xmlns:p14="http://schemas.microsoft.com/office/powerpoint/2010/main" val="3108706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BB0219E2-EA65-8091-0C3B-FEDF22FE1EB6}"/>
              </a:ext>
            </a:extLst>
          </p:cNvPr>
          <p:cNvSpPr txBox="1">
            <a:spLocks/>
          </p:cNvSpPr>
          <p:nvPr/>
        </p:nvSpPr>
        <p:spPr>
          <a:xfrm>
            <a:off x="585015" y="470328"/>
            <a:ext cx="6389643" cy="383458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In the context of sustainable development, VET programs contribute by preparing professionals who can implement environmentally responsible practices in fields such as construction, energy, manufacturing, and transport. Through targeted curricula, learners gain competencies in resource efficiency, waste reduction, and circular economy principles. This practical orientation ensures that sustainability is not only understood but actively applied in day-to-day operations, helping industries meet environmental standards and reduce their ecological footprint. Decarbonisation efforts also benefit significantly from VET education. As countries strive to reduce greenhouse gas emissions, there is a growing demand for technicians and specialists who can install, maintain, and optimise low-carbon technologies such as heat pumps, solar panels, and energy-efficient systems. VET programs respond to this need by offering specialised training that aligns with national and EU-level climate targets. Moreover, VET pathways often include collaboration with industry partners, ensuring that learners are trained on current technologies and standards.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Digitalisation is another critical area where VET plays a transformative role. The integration of smart technologies, data analytics, and automation into traditional sectors requires a workforce that is digitally literate and capable of working with advanced tools. VET programs increasingly incorporate digital modules, including training in Building Management Systems (BMS), Internet of Things (IoT), and software for diagnostics and control. This equips learners to contribute to smarter, more efficient operations and supports the broader digital transformation of the economy.</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Beyond technical skills, VET fosters adaptability and lifelong learning, which are crucial in a rapidly changing labour market. As sustainability and digitalisation evolve, VET institutions can quickly update their programs to reflect new technologies, regulations, and industry needs. This flexibility makes VET a strategic asset for countries aiming to build resilient, future-ready workforces.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In summary, VET education is indispensable for achieving sustainability, decarbonisation, and digitalisation goals. By focusing on practical skills, industry relevance, and technological competence, VET programs empower individuals to become active contributors to the green and digital transitions. Their role in shaping a skilled, responsive, and environmentally conscious workforce makes them a cornerstone of national and international development strategies.</a:t>
            </a:r>
          </a:p>
          <a:p>
            <a:pPr algn="just">
              <a:lnSpc>
                <a:spcPts val="1120"/>
              </a:lnSpc>
              <a:spcBef>
                <a:spcPts val="0"/>
              </a:spcBef>
            </a:pPr>
            <a:r>
              <a:rPr lang="en-US" sz="1100" b="0" dirty="0">
                <a:solidFill>
                  <a:srgbClr val="404040"/>
                </a:solidFill>
              </a:rPr>
              <a:t>VET programs reliably build hands-on capabilities (criterion 1), forming a solid practical foundation across partner regions. However, digitalisation (criterion 2) including BIM, IoT, analytics, and fault detection diagnostics (FDD) is often only partially addressed, especially in school-based tracks in Latvia and Poland. In contrast, Denmark and Germany show stronger integration of smart controls.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Regulatory literacy (criterion 3) is frequently marked as partial across many programs, and decarbonisation (criterion 4) and sustainability (criterion 5) vary significantly. Denmark and Norway demonstrate strong coverage, while Latvia and Poland often show partial or absent integration. Some pathways, particularly in countries with advanced smart-control systems, perform well in these areas, but others remain underdeveloped or unmarked.  Despite these gaps, VET programs contribute meaningfully to the talent pipeline by offering robust practical training. Countries like Denmark, Norway, and Germany provide VET pathways that meet most evaluation criteria and offer promising models for broader adoption.</a:t>
            </a:r>
          </a:p>
        </p:txBody>
      </p:sp>
      <p:cxnSp>
        <p:nvCxnSpPr>
          <p:cNvPr id="7" name="Straight Connector 6">
            <a:extLst>
              <a:ext uri="{FF2B5EF4-FFF2-40B4-BE49-F238E27FC236}">
                <a16:creationId xmlns:a16="http://schemas.microsoft.com/office/drawing/2014/main" id="{8EBBF07E-340A-789E-6868-A4CAB1E2A0A2}"/>
              </a:ext>
            </a:extLst>
          </p:cNvPr>
          <p:cNvCxnSpPr>
            <a:cxnSpLocks/>
          </p:cNvCxnSpPr>
          <p:nvPr/>
        </p:nvCxnSpPr>
        <p:spPr>
          <a:xfrm>
            <a:off x="3118746" y="6919655"/>
            <a:ext cx="0" cy="170824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CB199DE3-C51C-5755-9B9A-2A75B70C22F4}"/>
              </a:ext>
            </a:extLst>
          </p:cNvPr>
          <p:cNvSpPr/>
          <p:nvPr/>
        </p:nvSpPr>
        <p:spPr>
          <a:xfrm rot="10800000">
            <a:off x="3015742" y="705418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67EF78F-B931-3AA0-3024-0093C20E79BF}"/>
              </a:ext>
            </a:extLst>
          </p:cNvPr>
          <p:cNvSpPr txBox="1"/>
          <p:nvPr/>
        </p:nvSpPr>
        <p:spPr>
          <a:xfrm>
            <a:off x="3295321" y="7011095"/>
            <a:ext cx="3298061" cy="1928477"/>
          </a:xfrm>
          <a:prstGeom prst="rect">
            <a:avLst/>
          </a:prstGeom>
          <a:noFill/>
        </p:spPr>
        <p:txBody>
          <a:bodyPr wrap="square">
            <a:spAutoFit/>
          </a:bodyPr>
          <a:lstStyle/>
          <a:p>
            <a:pPr marL="17145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Limited coverage of digital tools and BIM literacy (criterion 2)</a:t>
            </a:r>
          </a:p>
          <a:p>
            <a:pPr marL="17145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Inconsistent integration of regulatory frameworks (criterion 3)</a:t>
            </a:r>
          </a:p>
          <a:p>
            <a:pPr marL="17145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Partial or missing operational aspects of decarbonisation and sustainability (criteria 4 and 5 </a:t>
            </a: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endParaRPr lang="en-IE" sz="13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B37B0AC9-4380-9C96-B0AC-545C3FCA8D9F}"/>
              </a:ext>
            </a:extLst>
          </p:cNvPr>
          <p:cNvCxnSpPr>
            <a:cxnSpLocks/>
          </p:cNvCxnSpPr>
          <p:nvPr/>
        </p:nvCxnSpPr>
        <p:spPr>
          <a:xfrm>
            <a:off x="3113808" y="747444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26DF132-E50C-63FA-2598-463B76357F14}"/>
              </a:ext>
            </a:extLst>
          </p:cNvPr>
          <p:cNvCxnSpPr>
            <a:cxnSpLocks/>
          </p:cNvCxnSpPr>
          <p:nvPr/>
        </p:nvCxnSpPr>
        <p:spPr>
          <a:xfrm>
            <a:off x="2724571" y="6906481"/>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55EAF0F-B7AD-A2C7-30E3-CACA86493B15}"/>
              </a:ext>
            </a:extLst>
          </p:cNvPr>
          <p:cNvCxnSpPr>
            <a:cxnSpLocks/>
          </p:cNvCxnSpPr>
          <p:nvPr/>
        </p:nvCxnSpPr>
        <p:spPr>
          <a:xfrm>
            <a:off x="3113808" y="862790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2A562F91-4E22-704A-2F99-7F94FD4828E8}"/>
              </a:ext>
            </a:extLst>
          </p:cNvPr>
          <p:cNvSpPr/>
          <p:nvPr/>
        </p:nvSpPr>
        <p:spPr>
          <a:xfrm>
            <a:off x="-16965" y="6721193"/>
            <a:ext cx="2741525" cy="397062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75ECB166-336D-593E-6675-FDFE5DFB06F9}"/>
              </a:ext>
            </a:extLst>
          </p:cNvPr>
          <p:cNvSpPr txBox="1"/>
          <p:nvPr/>
        </p:nvSpPr>
        <p:spPr>
          <a:xfrm>
            <a:off x="576920" y="6849005"/>
            <a:ext cx="1936216" cy="717504"/>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Nonetheless, several challenges remain:</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16" name="Graphic 40">
            <a:extLst>
              <a:ext uri="{FF2B5EF4-FFF2-40B4-BE49-F238E27FC236}">
                <a16:creationId xmlns:a16="http://schemas.microsoft.com/office/drawing/2014/main" id="{969AC8F6-870F-E037-93A8-03EA9407A285}"/>
              </a:ext>
            </a:extLst>
          </p:cNvPr>
          <p:cNvGrpSpPr/>
          <p:nvPr/>
        </p:nvGrpSpPr>
        <p:grpSpPr>
          <a:xfrm>
            <a:off x="-1377030" y="8375951"/>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ACC9BD54-AFD3-7EFA-66A8-46C2D34D571C}"/>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D085BECF-CEF5-5697-6942-F92ECEEFE5F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02E6F095-8B94-33DC-134A-D30A8CF329C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AC01FA56-50CE-393C-FADF-E26689F74EB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21" name="Straight Connector 20">
            <a:extLst>
              <a:ext uri="{FF2B5EF4-FFF2-40B4-BE49-F238E27FC236}">
                <a16:creationId xmlns:a16="http://schemas.microsoft.com/office/drawing/2014/main" id="{BE2AE8F2-B999-BCCA-3982-6130E9BDEBFE}"/>
              </a:ext>
            </a:extLst>
          </p:cNvPr>
          <p:cNvCxnSpPr>
            <a:cxnSpLocks/>
          </p:cNvCxnSpPr>
          <p:nvPr/>
        </p:nvCxnSpPr>
        <p:spPr>
          <a:xfrm>
            <a:off x="3113808" y="798244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0C6F4FEF-ECFD-719E-147B-7040FF4B9661}"/>
              </a:ext>
            </a:extLst>
          </p:cNvPr>
          <p:cNvSpPr/>
          <p:nvPr/>
        </p:nvSpPr>
        <p:spPr>
          <a:xfrm>
            <a:off x="1982821" y="9132825"/>
            <a:ext cx="4694811" cy="9193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12700" cap="flat">
            <a:solidFill>
              <a:srgbClr val="ED4D24"/>
            </a:solidFill>
            <a:prstDash val="sysDot"/>
            <a:miter/>
          </a:ln>
        </p:spPr>
        <p:txBody>
          <a:bodyPr rtlCol="0" anchor="ctr"/>
          <a:lstStyle/>
          <a:p>
            <a:endParaRPr lang="en-US" dirty="0"/>
          </a:p>
        </p:txBody>
      </p:sp>
      <p:sp>
        <p:nvSpPr>
          <p:cNvPr id="31" name="Text Placeholder 20">
            <a:extLst>
              <a:ext uri="{FF2B5EF4-FFF2-40B4-BE49-F238E27FC236}">
                <a16:creationId xmlns:a16="http://schemas.microsoft.com/office/drawing/2014/main" id="{311317DF-A9ED-57C6-B811-0B2316E78771}"/>
              </a:ext>
            </a:extLst>
          </p:cNvPr>
          <p:cNvSpPr txBox="1">
            <a:spLocks/>
          </p:cNvSpPr>
          <p:nvPr/>
        </p:nvSpPr>
        <p:spPr>
          <a:xfrm>
            <a:off x="2274951" y="9292613"/>
            <a:ext cx="4296928" cy="270272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460"/>
              </a:lnSpc>
              <a:spcBef>
                <a:spcPts val="0"/>
              </a:spcBef>
            </a:pPr>
            <a:r>
              <a:rPr lang="en-US" sz="1400" b="0" i="1" dirty="0">
                <a:solidFill>
                  <a:srgbClr val="404040"/>
                </a:solidFill>
              </a:rPr>
              <a:t>The net effect is a strong practical base that requires clearer connections to smart, low-carbon, and regulation-compliant operations.</a:t>
            </a:r>
          </a:p>
          <a:p>
            <a:pPr algn="ctr">
              <a:lnSpc>
                <a:spcPts val="1460"/>
              </a:lnSpc>
              <a:spcBef>
                <a:spcPts val="0"/>
              </a:spcBef>
            </a:pPr>
            <a:endParaRPr lang="en-US" sz="1400" i="1" dirty="0">
              <a:solidFill>
                <a:srgbClr val="404040"/>
              </a:solidFill>
            </a:endParaRPr>
          </a:p>
        </p:txBody>
      </p:sp>
    </p:spTree>
    <p:extLst>
      <p:ext uri="{BB962C8B-B14F-4D97-AF65-F5344CB8AC3E}">
        <p14:creationId xmlns:p14="http://schemas.microsoft.com/office/powerpoint/2010/main" val="3976957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638D7-AF04-2E11-AEE2-2C9100BF34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896B18-F7CB-3C66-D02E-C3D4ADFEFDC8}"/>
              </a:ext>
            </a:extLst>
          </p:cNvPr>
          <p:cNvSpPr txBox="1"/>
          <p:nvPr/>
        </p:nvSpPr>
        <p:spPr>
          <a:xfrm>
            <a:off x="578161" y="3944730"/>
            <a:ext cx="4066180" cy="75170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 Recommendations for Vocational Education and Training (VET) Programs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24671742-152E-A848-2262-853A8E46BEF1}"/>
              </a:ext>
            </a:extLst>
          </p:cNvPr>
          <p:cNvCxnSpPr>
            <a:cxnSpLocks/>
          </p:cNvCxnSpPr>
          <p:nvPr/>
        </p:nvCxnSpPr>
        <p:spPr>
          <a:xfrm>
            <a:off x="-49030" y="4081719"/>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5D87546-4F1A-FE7F-D407-FB15F9789F68}"/>
              </a:ext>
            </a:extLst>
          </p:cNvPr>
          <p:cNvCxnSpPr>
            <a:cxnSpLocks/>
          </p:cNvCxnSpPr>
          <p:nvPr/>
        </p:nvCxnSpPr>
        <p:spPr>
          <a:xfrm>
            <a:off x="831371" y="4472009"/>
            <a:ext cx="0" cy="524583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riangle 10">
            <a:extLst>
              <a:ext uri="{FF2B5EF4-FFF2-40B4-BE49-F238E27FC236}">
                <a16:creationId xmlns:a16="http://schemas.microsoft.com/office/drawing/2014/main" id="{863E7A6C-8AE9-B243-43C3-61F3A5ABBED9}"/>
              </a:ext>
            </a:extLst>
          </p:cNvPr>
          <p:cNvSpPr/>
          <p:nvPr/>
        </p:nvSpPr>
        <p:spPr>
          <a:xfrm rot="5400000">
            <a:off x="175263" y="398803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FCD8E76B-AEBF-DA51-0C59-F1E90919D16C}"/>
              </a:ext>
            </a:extLst>
          </p:cNvPr>
          <p:cNvSpPr txBox="1"/>
          <p:nvPr/>
        </p:nvSpPr>
        <p:spPr>
          <a:xfrm>
            <a:off x="1169730" y="4810334"/>
            <a:ext cx="5676377" cy="5504071"/>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Embed criteria 2: Digitalisation in Practice</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b="1" dirty="0">
                <a:solidFill>
                  <a:srgbClr val="404040"/>
                </a:solidFill>
                <a:latin typeface="Calibri" panose="020F0502020204030204" pitchFamily="34" charset="0"/>
                <a:cs typeface="Calibri" panose="020F0502020204030204" pitchFamily="34" charset="0"/>
              </a:rPr>
              <a:t>It is recommended to make digitalisation a compulsory part of VET programs by introducing:</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BMS/IoT/KNX labs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Data-logging practicums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Fault detection and diagnostics (FDD) exercises</a:t>
            </a:r>
          </a:p>
          <a:p>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i="1" dirty="0">
                <a:solidFill>
                  <a:srgbClr val="404040"/>
                </a:solidFill>
                <a:latin typeface="Calibri" panose="020F0502020204030204" pitchFamily="34" charset="0"/>
                <a:cs typeface="Calibri" panose="020F0502020204030204" pitchFamily="34" charset="0"/>
              </a:rPr>
              <a:t>These elements would upgrade criteria 1 and 2 from partial to full alignment.</a:t>
            </a:r>
          </a:p>
          <a:p>
            <a:pPr>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Make criteria 3: Regulation tangible</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en-IE" sz="1100" b="1" dirty="0">
                <a:solidFill>
                  <a:srgbClr val="404040"/>
                </a:solidFill>
                <a:latin typeface="Calibri" panose="020F0502020204030204" pitchFamily="34" charset="0"/>
                <a:cs typeface="Calibri" panose="020F0502020204030204" pitchFamily="34" charset="0"/>
              </a:rPr>
              <a:t>Programs should include micro-modules on:</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F-gases</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Eco-design</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Energy labelling</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i="1" dirty="0">
                <a:solidFill>
                  <a:srgbClr val="404040"/>
                </a:solidFill>
                <a:latin typeface="Calibri" panose="020F0502020204030204" pitchFamily="34" charset="0"/>
                <a:cs typeface="Calibri" panose="020F0502020204030204" pitchFamily="34" charset="0"/>
              </a:rPr>
              <a:t>These should be supported by compliance walkthroughs using real documentation and assessed through practical tasks </a:t>
            </a:r>
            <a:endParaRPr lang="en-IE" sz="1200" i="1"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Operationalise Criteria 4 and 5: </a:t>
            </a:r>
          </a:p>
          <a:p>
            <a:pPr>
              <a:lnSpc>
                <a:spcPts val="1340"/>
              </a:lnSpc>
            </a:pPr>
            <a:r>
              <a:rPr lang="en-IE" sz="1600" b="1" dirty="0">
                <a:solidFill>
                  <a:srgbClr val="ED4D24"/>
                </a:solidFill>
                <a:latin typeface="Calibri" panose="020F0502020204030204" pitchFamily="34" charset="0"/>
                <a:cs typeface="Calibri" panose="020F0502020204030204" pitchFamily="34" charset="0"/>
              </a:rPr>
              <a:t>Decarbonisation and Sustainability</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b="1" dirty="0">
                <a:solidFill>
                  <a:srgbClr val="404040"/>
                </a:solidFill>
                <a:latin typeface="Calibri" panose="020F0502020204030204" pitchFamily="34" charset="0"/>
                <a:cs typeface="Calibri" panose="020F0502020204030204" pitchFamily="34" charset="0"/>
              </a:rPr>
              <a:t>It is suggested to include practical units on:</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Heat pumps</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Low-GWP refrigerants</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Hydronic balancing</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Envelope–system coupling</a:t>
            </a:r>
          </a:p>
          <a:p>
            <a:pPr marL="171450" indent="-171450">
              <a:buClr>
                <a:srgbClr val="ED4D24"/>
              </a:buClr>
              <a:buFont typeface="Arial" panose="020B0604020202020204" pitchFamily="34" charset="0"/>
              <a:buChar char="•"/>
            </a:pPr>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i="1" dirty="0">
                <a:solidFill>
                  <a:srgbClr val="404040"/>
                </a:solidFill>
                <a:latin typeface="Calibri" panose="020F0502020204030204" pitchFamily="34" charset="0"/>
                <a:cs typeface="Calibri" panose="020F0502020204030204" pitchFamily="34" charset="0"/>
              </a:rPr>
              <a:t>Each unit should be tied to measured energy and carbon KPIs to provide clear evidence of sustainability and decarbonisation outcomes.</a:t>
            </a:r>
          </a:p>
          <a:p>
            <a:pPr>
              <a:lnSpc>
                <a:spcPts val="1340"/>
              </a:lnSpc>
            </a:pPr>
            <a:r>
              <a:rPr lang="en-IE" sz="1100" dirty="0">
                <a:solidFill>
                  <a:srgbClr val="404040"/>
                </a:solidFill>
                <a:latin typeface="Calibri" panose="020F0502020204030204" pitchFamily="34" charset="0"/>
                <a:cs typeface="Calibri" panose="020F0502020204030204" pitchFamily="34" charset="0"/>
              </a:rPr>
              <a:t>.</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D75A400-5134-0D07-C0C6-B8CF70BE365D}"/>
              </a:ext>
            </a:extLst>
          </p:cNvPr>
          <p:cNvCxnSpPr>
            <a:cxnSpLocks/>
          </p:cNvCxnSpPr>
          <p:nvPr/>
        </p:nvCxnSpPr>
        <p:spPr>
          <a:xfrm>
            <a:off x="840240" y="9717846"/>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4F3F7D5-30C4-73FD-8D74-2A59CF50CF88}"/>
              </a:ext>
            </a:extLst>
          </p:cNvPr>
          <p:cNvGrpSpPr/>
          <p:nvPr/>
        </p:nvGrpSpPr>
        <p:grpSpPr>
          <a:xfrm>
            <a:off x="625774" y="4899601"/>
            <a:ext cx="6909386" cy="288000"/>
            <a:chOff x="644327" y="1972700"/>
            <a:chExt cx="6909386" cy="288000"/>
          </a:xfrm>
        </p:grpSpPr>
        <p:cxnSp>
          <p:nvCxnSpPr>
            <p:cNvPr id="16" name="Straight Connector 15">
              <a:extLst>
                <a:ext uri="{FF2B5EF4-FFF2-40B4-BE49-F238E27FC236}">
                  <a16:creationId xmlns:a16="http://schemas.microsoft.com/office/drawing/2014/main" id="{29F2E797-4701-6211-069C-7D0AEF81678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77CB6F9-EC07-052B-C7EF-38077654DE7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8" name="Group 17">
            <a:extLst>
              <a:ext uri="{FF2B5EF4-FFF2-40B4-BE49-F238E27FC236}">
                <a16:creationId xmlns:a16="http://schemas.microsoft.com/office/drawing/2014/main" id="{B3EE1602-9FD5-2874-F42A-CE6F9C5BA5C8}"/>
              </a:ext>
            </a:extLst>
          </p:cNvPr>
          <p:cNvGrpSpPr/>
          <p:nvPr/>
        </p:nvGrpSpPr>
        <p:grpSpPr>
          <a:xfrm>
            <a:off x="625774" y="6280414"/>
            <a:ext cx="6909386" cy="288000"/>
            <a:chOff x="644327" y="1972700"/>
            <a:chExt cx="6909386" cy="288000"/>
          </a:xfrm>
        </p:grpSpPr>
        <p:cxnSp>
          <p:nvCxnSpPr>
            <p:cNvPr id="26" name="Straight Connector 25">
              <a:extLst>
                <a:ext uri="{FF2B5EF4-FFF2-40B4-BE49-F238E27FC236}">
                  <a16:creationId xmlns:a16="http://schemas.microsoft.com/office/drawing/2014/main" id="{E959B7AC-A9A4-816B-E4EF-AAA6ED1E634D}"/>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4F70E830-25FB-FD6A-D34E-FF193B77F3C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A0D5DD7B-12B4-32CD-7FD6-97DB5F5CFA90}"/>
              </a:ext>
            </a:extLst>
          </p:cNvPr>
          <p:cNvGrpSpPr/>
          <p:nvPr/>
        </p:nvGrpSpPr>
        <p:grpSpPr>
          <a:xfrm>
            <a:off x="625774" y="8064532"/>
            <a:ext cx="6909386" cy="288000"/>
            <a:chOff x="644327" y="1972700"/>
            <a:chExt cx="6909386" cy="288000"/>
          </a:xfrm>
        </p:grpSpPr>
        <p:cxnSp>
          <p:nvCxnSpPr>
            <p:cNvPr id="31" name="Straight Connector 30">
              <a:extLst>
                <a:ext uri="{FF2B5EF4-FFF2-40B4-BE49-F238E27FC236}">
                  <a16:creationId xmlns:a16="http://schemas.microsoft.com/office/drawing/2014/main" id="{973EA1AE-2988-0161-7848-EC03E0B2E67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2218760-97B1-7A72-8DF2-1433B3DF89C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4" name="Picture 3" descr="Men working on a solar panel&#10;&#10;AI-generated content may be incorrect.">
            <a:extLst>
              <a:ext uri="{FF2B5EF4-FFF2-40B4-BE49-F238E27FC236}">
                <a16:creationId xmlns:a16="http://schemas.microsoft.com/office/drawing/2014/main" id="{DE88439C-FF6F-9AAC-4E8F-4388333B91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899" b="9899"/>
          <a:stretch>
            <a:fillRect/>
          </a:stretch>
        </p:blipFill>
        <p:spPr>
          <a:xfrm>
            <a:off x="-24515" y="0"/>
            <a:ext cx="7599049" cy="3428049"/>
          </a:xfrm>
          <a:prstGeom prst="rect">
            <a:avLst/>
          </a:prstGeom>
        </p:spPr>
      </p:pic>
    </p:spTree>
    <p:extLst>
      <p:ext uri="{BB962C8B-B14F-4D97-AF65-F5344CB8AC3E}">
        <p14:creationId xmlns:p14="http://schemas.microsoft.com/office/powerpoint/2010/main" val="10614170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39A83-FC5A-F3B9-72C8-DE87E021D2D6}"/>
            </a:ext>
          </a:extLst>
        </p:cNvPr>
        <p:cNvGrpSpPr/>
        <p:nvPr/>
      </p:nvGrpSpPr>
      <p:grpSpPr>
        <a:xfrm>
          <a:off x="0" y="0"/>
          <a:ext cx="0" cy="0"/>
          <a:chOff x="0" y="0"/>
          <a:chExt cx="0" cy="0"/>
        </a:xfrm>
      </p:grpSpPr>
      <p:sp>
        <p:nvSpPr>
          <p:cNvPr id="27" name="TextBox 26">
            <a:extLst>
              <a:ext uri="{FF2B5EF4-FFF2-40B4-BE49-F238E27FC236}">
                <a16:creationId xmlns:a16="http://schemas.microsoft.com/office/drawing/2014/main" id="{202206AE-9662-A123-CCFE-751CF34910B9}"/>
              </a:ext>
            </a:extLst>
          </p:cNvPr>
          <p:cNvSpPr txBox="1"/>
          <p:nvPr/>
        </p:nvSpPr>
        <p:spPr>
          <a:xfrm>
            <a:off x="0" y="9679650"/>
            <a:ext cx="7559675" cy="600164"/>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Figure 8. </a:t>
            </a:r>
            <a:r>
              <a:rPr lang="en-IE" sz="1100" dirty="0">
                <a:solidFill>
                  <a:srgbClr val="404040"/>
                </a:solidFill>
                <a:latin typeface="Calibri" panose="020F0502020204030204" pitchFamily="34" charset="0"/>
                <a:cs typeface="Calibri" panose="020F0502020204030204" pitchFamily="34" charset="0"/>
              </a:rPr>
              <a:t>CVET’s programs alignment across five evaluation criteria.</a:t>
            </a:r>
          </a:p>
          <a:p>
            <a:pPr algn="ctr"/>
            <a:endParaRPr lang="en-IE" sz="1100" dirty="0">
              <a:solidFill>
                <a:srgbClr val="404040"/>
              </a:solidFill>
              <a:latin typeface="Calibri" panose="020F0502020204030204" pitchFamily="34" charset="0"/>
              <a:cs typeface="Calibri" panose="020F0502020204030204" pitchFamily="34" charset="0"/>
            </a:endParaRPr>
          </a:p>
          <a:p>
            <a:pPr algn="ctr"/>
            <a:endParaRPr lang="en-IE" sz="1100" dirty="0">
              <a:solidFill>
                <a:srgbClr val="404040"/>
              </a:solidFill>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3494962E-3228-4494-1F86-76C89BE87847}"/>
              </a:ext>
            </a:extLst>
          </p:cNvPr>
          <p:cNvSpPr/>
          <p:nvPr/>
        </p:nvSpPr>
        <p:spPr>
          <a:xfrm>
            <a:off x="0" y="5435481"/>
            <a:ext cx="7559674" cy="111548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pic>
        <p:nvPicPr>
          <p:cNvPr id="53" name="Picture 52" descr="A table of text with black text&#10;&#10;AI-generated content may be incorrect.">
            <a:extLst>
              <a:ext uri="{FF2B5EF4-FFF2-40B4-BE49-F238E27FC236}">
                <a16:creationId xmlns:a16="http://schemas.microsoft.com/office/drawing/2014/main" id="{89B3EA85-AB3D-5EC7-3849-511D6736EF94}"/>
              </a:ext>
            </a:extLst>
          </p:cNvPr>
          <p:cNvPicPr>
            <a:picLocks/>
          </p:cNvPicPr>
          <p:nvPr/>
        </p:nvPicPr>
        <p:blipFill>
          <a:blip r:embed="rId2" cstate="screen">
            <a:extLst>
              <a:ext uri="{28A0092B-C50C-407E-A947-70E740481C1C}">
                <a14:useLocalDpi xmlns:a14="http://schemas.microsoft.com/office/drawing/2010/main"/>
              </a:ext>
            </a:extLst>
          </a:blip>
          <a:srcRect l="2073" t="4695" r="1405" b="6021"/>
          <a:stretch>
            <a:fillRect/>
          </a:stretch>
        </p:blipFill>
        <p:spPr>
          <a:xfrm>
            <a:off x="3114341" y="5512994"/>
            <a:ext cx="3756358" cy="979420"/>
          </a:xfrm>
          <a:prstGeom prst="rect">
            <a:avLst/>
          </a:prstGeom>
        </p:spPr>
      </p:pic>
      <p:grpSp>
        <p:nvGrpSpPr>
          <p:cNvPr id="54" name="Graphic 40">
            <a:extLst>
              <a:ext uri="{FF2B5EF4-FFF2-40B4-BE49-F238E27FC236}">
                <a16:creationId xmlns:a16="http://schemas.microsoft.com/office/drawing/2014/main" id="{04E72EDF-B933-F55D-47EE-31947B1B1999}"/>
              </a:ext>
            </a:extLst>
          </p:cNvPr>
          <p:cNvGrpSpPr/>
          <p:nvPr/>
        </p:nvGrpSpPr>
        <p:grpSpPr>
          <a:xfrm>
            <a:off x="-1159710" y="5760491"/>
            <a:ext cx="3924090" cy="2433120"/>
            <a:chOff x="-3997860" y="6017904"/>
            <a:chExt cx="935163" cy="579845"/>
          </a:xfrm>
          <a:solidFill>
            <a:schemeClr val="bg1">
              <a:alpha val="29965"/>
            </a:schemeClr>
          </a:solidFill>
        </p:grpSpPr>
        <p:sp>
          <p:nvSpPr>
            <p:cNvPr id="55" name="Freeform 54">
              <a:extLst>
                <a:ext uri="{FF2B5EF4-FFF2-40B4-BE49-F238E27FC236}">
                  <a16:creationId xmlns:a16="http://schemas.microsoft.com/office/drawing/2014/main" id="{6644CACA-1E5A-0F3A-990A-70216E0AAF17}"/>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8F1AC9DB-0CB2-9352-2887-E812827315A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E26CD5A7-8528-216B-9C7B-EB827E01625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0F7710BD-3094-0430-7376-B19184DE2A9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 name="Graphic 4">
            <a:extLst>
              <a:ext uri="{FF2B5EF4-FFF2-40B4-BE49-F238E27FC236}">
                <a16:creationId xmlns:a16="http://schemas.microsoft.com/office/drawing/2014/main" id="{10143137-73D5-E5E6-9991-335A8891DDED}"/>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82A20265-851C-3B93-749F-623711807B46}"/>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3.3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89D78262-C3C2-087F-BD66-A9FD7B2FDCC7}"/>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314D8AFC-5692-880B-D011-3A222CD001F9}"/>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D73978DE-08E3-64A6-9480-5AF0B8BEE6A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71F2828-5002-1830-9357-BDE6FF24C56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E3104C3-170B-4FC0-6C69-0865C9E385E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DF13F40A-7BD6-3A7C-F7F7-AA174AB7BB6A}"/>
              </a:ext>
            </a:extLst>
          </p:cNvPr>
          <p:cNvSpPr txBox="1">
            <a:spLocks/>
          </p:cNvSpPr>
          <p:nvPr/>
        </p:nvSpPr>
        <p:spPr>
          <a:xfrm>
            <a:off x="605427" y="2078882"/>
            <a:ext cx="613370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As industries evolve rapidly in response to environmental and technological challenges, CVET offers flexible, targeted learning opportunities that help professionals update their skills, remain competitive, and contribute to systemic transformation in the context of lifelong learning and workforce adaptation.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B62C4496-A13E-6931-859B-1A646BDA85C2}"/>
              </a:ext>
            </a:extLst>
          </p:cNvPr>
          <p:cNvSpPr txBox="1"/>
          <p:nvPr/>
        </p:nvSpPr>
        <p:spPr>
          <a:xfrm>
            <a:off x="585015" y="1173966"/>
            <a:ext cx="4359587"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Continuing Vocational Education and Training (CVET) programs overview</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pic>
        <p:nvPicPr>
          <p:cNvPr id="5" name="Picture 4" descr="A chart with different colored bars&#10;&#10;AI-generated content may be incorrect.">
            <a:extLst>
              <a:ext uri="{FF2B5EF4-FFF2-40B4-BE49-F238E27FC236}">
                <a16:creationId xmlns:a16="http://schemas.microsoft.com/office/drawing/2014/main" id="{09614703-C9FB-AAF1-ED67-458E83C420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678" y="7053891"/>
            <a:ext cx="6400317" cy="2422916"/>
          </a:xfrm>
          <a:prstGeom prst="rect">
            <a:avLst/>
          </a:prstGeom>
        </p:spPr>
      </p:pic>
      <p:sp>
        <p:nvSpPr>
          <p:cNvPr id="7" name="Text Placeholder 1">
            <a:extLst>
              <a:ext uri="{FF2B5EF4-FFF2-40B4-BE49-F238E27FC236}">
                <a16:creationId xmlns:a16="http://schemas.microsoft.com/office/drawing/2014/main" id="{7AB693DC-18B4-BC31-276F-AB7A6E53115B}"/>
              </a:ext>
            </a:extLst>
          </p:cNvPr>
          <p:cNvSpPr txBox="1">
            <a:spLocks/>
          </p:cNvSpPr>
          <p:nvPr/>
        </p:nvSpPr>
        <p:spPr>
          <a:xfrm>
            <a:off x="598337" y="3589867"/>
            <a:ext cx="6389643" cy="94598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CVET plays a vital role in supporting sustainable development, decarbonisation, and digitalisation goals. CVET programs are especially important for enabling the transition to a low-carbon economy. They provide specialized training for technicians, engineers, and other professionals who are already active in the labour market but need to acquire new competencies in areas such as renewable energy systems, energy efficiency, and sustainable building practices. By focusing on practical, job-relevant content, CVET ensures that learners can immediately apply decarbonisation strategies in their workplaces, accelerating the implementation of climate goals across sectors.</a:t>
            </a:r>
          </a:p>
        </p:txBody>
      </p:sp>
      <p:cxnSp>
        <p:nvCxnSpPr>
          <p:cNvPr id="8" name="Straight Connector 7">
            <a:extLst>
              <a:ext uri="{FF2B5EF4-FFF2-40B4-BE49-F238E27FC236}">
                <a16:creationId xmlns:a16="http://schemas.microsoft.com/office/drawing/2014/main" id="{06C6E3BE-9C49-366C-B6E5-D81CDA96D5B4}"/>
              </a:ext>
            </a:extLst>
          </p:cNvPr>
          <p:cNvCxnSpPr>
            <a:cxnSpLocks/>
          </p:cNvCxnSpPr>
          <p:nvPr/>
        </p:nvCxnSpPr>
        <p:spPr>
          <a:xfrm>
            <a:off x="0" y="3386898"/>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63000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CD65F-1FF4-4172-9E91-3C6DCE8D9451}"/>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FE32FD39-D5C3-CA6E-32E7-758747979DC4}"/>
              </a:ext>
            </a:extLst>
          </p:cNvPr>
          <p:cNvSpPr txBox="1">
            <a:spLocks/>
          </p:cNvSpPr>
          <p:nvPr/>
        </p:nvSpPr>
        <p:spPr>
          <a:xfrm>
            <a:off x="585015" y="470328"/>
            <a:ext cx="6389643" cy="519750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In context of digitalisation, CVET serves as a bridge between traditional practices and emerging technologies. As digital tools become increasingly integrated into industrial processes, facility management, and energy systems, there is a growing need for workers to understand and operate smart technologies such as Building Management Systems (BMS), Internet of Things (IoT) devices, and data-driven diagnostics. CVET programs respond to this demand by offering modular, up-to-date courses that reflect current industry standards and innovations. This helps organisations remain agile and competitive while fostering a digitally skilled workforce.</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Sustainable development also depends on the ability of individuals and institutions to adapt to changing environmental, social, and economic conditions. CVET supports this adaptability by promoting lifelong learning and continuous professional development. It enables workers to reskill or upskill in response to new regulations, market shifts, or technological advancements. Moreover, CVET often collaborates with industry stakeholders, ensuring that training is aligned with real-world needs and contributes directly to sustainable practices.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Another key strength of CVET is its inclusivity and accessibility. Unlike traditional academic programs, CVET is often designed to accommodate diverse learner profiles, including adults, career changers, and those with limited formal education. This makes it a powerful tool for broadening participation in the green and digital transitions, ensuring that no segment of the workforce is left behind.</a:t>
            </a:r>
          </a:p>
          <a:p>
            <a:pPr algn="just">
              <a:lnSpc>
                <a:spcPts val="1120"/>
              </a:lnSpc>
              <a:spcBef>
                <a:spcPts val="0"/>
              </a:spcBef>
            </a:pPr>
            <a:r>
              <a:rPr lang="en-US" sz="1100" b="0" dirty="0">
                <a:solidFill>
                  <a:srgbClr val="404040"/>
                </a:solidFill>
              </a:rPr>
              <a:t>In summary, CVET is an indispensable component of the education ecosystem for achieving sustainability, decarbonisation, and digitalisation objectives. Its emphasis on practical skills, responsiveness to industry needs, and support for lifelong learning makes it uniquely suited to equip professionals with the tools and knowledge required to navigate and lead in a rapidly changing world. By investing in CVET, societies can build a resilient, skilled, and future-ready workforce capable of driving meaningful progress toward global development goals.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CVET programs show high variability in alignment across the five evaluation criteria. Multi-year initiatives and competence-centre-led programs, such Rīgas Siltums in Latvia, few programs in Norway and Ireland’s ECAC, SOLAS, and ASHRAE programs, tend to provide comprehensive coverage. These programs often meet all five criteria, including digitalisation, regulatory literacy, and sustainability.</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In contrast, short OEM or tech-focused courses are intentionally narrow in scope. They frequently show partial alignment, particularly in the depth of digitalisation (criterion 2) and the operationalisation of decarbonisation (criterion 4) and sustainability (criterion 5). While regulatory literacy (criterion 3) is occasionally well covered, as seen in COCH in Poland, many entries lack clearly defined learning outcomes, resulting in unmarked cells in the evaluation sheets.</a:t>
            </a:r>
          </a:p>
        </p:txBody>
      </p:sp>
      <p:cxnSp>
        <p:nvCxnSpPr>
          <p:cNvPr id="7" name="Straight Connector 6">
            <a:extLst>
              <a:ext uri="{FF2B5EF4-FFF2-40B4-BE49-F238E27FC236}">
                <a16:creationId xmlns:a16="http://schemas.microsoft.com/office/drawing/2014/main" id="{E81D6FCC-5353-05AB-51F1-A159FC77BF5A}"/>
              </a:ext>
            </a:extLst>
          </p:cNvPr>
          <p:cNvCxnSpPr>
            <a:cxnSpLocks/>
          </p:cNvCxnSpPr>
          <p:nvPr/>
        </p:nvCxnSpPr>
        <p:spPr>
          <a:xfrm>
            <a:off x="3143130" y="6236903"/>
            <a:ext cx="0" cy="104902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9FD6DF57-B169-76F9-C99F-766E7A9D3071}"/>
              </a:ext>
            </a:extLst>
          </p:cNvPr>
          <p:cNvSpPr/>
          <p:nvPr/>
        </p:nvSpPr>
        <p:spPr>
          <a:xfrm rot="10800000">
            <a:off x="3040126" y="637143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7C70608E-E50E-BACD-2249-8DD4E8C99D02}"/>
              </a:ext>
            </a:extLst>
          </p:cNvPr>
          <p:cNvSpPr txBox="1"/>
          <p:nvPr/>
        </p:nvSpPr>
        <p:spPr>
          <a:xfrm>
            <a:off x="3319705" y="6328343"/>
            <a:ext cx="3298061" cy="1428340"/>
          </a:xfrm>
          <a:prstGeom prst="rect">
            <a:avLst/>
          </a:prstGeom>
          <a:noFill/>
        </p:spPr>
        <p:txBody>
          <a:bodyPr wrap="square">
            <a:spAutoFit/>
          </a:bodyPr>
          <a:lstStyle/>
          <a:p>
            <a:pPr marL="171450" lvl="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Rapid upskilling</a:t>
            </a: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lvl="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Effective channels for regulatory updates</a:t>
            </a: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lvl="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Focused technology refreshes</a:t>
            </a: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endParaRPr lang="en-IE" sz="13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89067F6A-6478-CB51-2BC1-1B19613E37B6}"/>
              </a:ext>
            </a:extLst>
          </p:cNvPr>
          <p:cNvCxnSpPr>
            <a:cxnSpLocks/>
          </p:cNvCxnSpPr>
          <p:nvPr/>
        </p:nvCxnSpPr>
        <p:spPr>
          <a:xfrm>
            <a:off x="3138192" y="663220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D4BF16C-2B19-ABF4-DEC4-C514C1CFD8AF}"/>
              </a:ext>
            </a:extLst>
          </p:cNvPr>
          <p:cNvCxnSpPr>
            <a:cxnSpLocks/>
          </p:cNvCxnSpPr>
          <p:nvPr/>
        </p:nvCxnSpPr>
        <p:spPr>
          <a:xfrm>
            <a:off x="2748955" y="6223729"/>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6387EE6-47B4-589C-89AF-988D1394C83A}"/>
              </a:ext>
            </a:extLst>
          </p:cNvPr>
          <p:cNvCxnSpPr>
            <a:cxnSpLocks/>
          </p:cNvCxnSpPr>
          <p:nvPr/>
        </p:nvCxnSpPr>
        <p:spPr>
          <a:xfrm>
            <a:off x="3138192" y="728593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47B9B73D-B86A-70B0-AE6A-4DD2C60EAAE1}"/>
              </a:ext>
            </a:extLst>
          </p:cNvPr>
          <p:cNvSpPr/>
          <p:nvPr/>
        </p:nvSpPr>
        <p:spPr>
          <a:xfrm>
            <a:off x="7430" y="5821596"/>
            <a:ext cx="2741525" cy="157220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97A856B3-11CC-F502-8926-B604136267EE}"/>
              </a:ext>
            </a:extLst>
          </p:cNvPr>
          <p:cNvSpPr txBox="1"/>
          <p:nvPr/>
        </p:nvSpPr>
        <p:spPr>
          <a:xfrm>
            <a:off x="601304" y="6166253"/>
            <a:ext cx="1936216" cy="922688"/>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The strengths of CVET programs include:</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9A3211B2-2257-12A5-C272-D7FFA52AA37B}"/>
              </a:ext>
            </a:extLst>
          </p:cNvPr>
          <p:cNvCxnSpPr>
            <a:cxnSpLocks/>
          </p:cNvCxnSpPr>
          <p:nvPr/>
        </p:nvCxnSpPr>
        <p:spPr>
          <a:xfrm>
            <a:off x="3138192" y="695944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EA060AF-39A9-4EB1-BC43-B2D66BDD543F}"/>
              </a:ext>
            </a:extLst>
          </p:cNvPr>
          <p:cNvCxnSpPr>
            <a:cxnSpLocks/>
          </p:cNvCxnSpPr>
          <p:nvPr/>
        </p:nvCxnSpPr>
        <p:spPr>
          <a:xfrm>
            <a:off x="3135711" y="7700875"/>
            <a:ext cx="0" cy="153162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 name="Triangle 3">
            <a:extLst>
              <a:ext uri="{FF2B5EF4-FFF2-40B4-BE49-F238E27FC236}">
                <a16:creationId xmlns:a16="http://schemas.microsoft.com/office/drawing/2014/main" id="{54D6B8DA-3D95-4E3A-5B67-C92FD4E12E8F}"/>
              </a:ext>
            </a:extLst>
          </p:cNvPr>
          <p:cNvSpPr/>
          <p:nvPr/>
        </p:nvSpPr>
        <p:spPr>
          <a:xfrm rot="10800000">
            <a:off x="3032707" y="783540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DA4D55-7CC4-EAE4-FE3B-6208F8D86ED5}"/>
              </a:ext>
            </a:extLst>
          </p:cNvPr>
          <p:cNvSpPr txBox="1"/>
          <p:nvPr/>
        </p:nvSpPr>
        <p:spPr>
          <a:xfrm>
            <a:off x="3312286" y="7792315"/>
            <a:ext cx="3490773" cy="2095189"/>
          </a:xfrm>
          <a:prstGeom prst="rect">
            <a:avLst/>
          </a:prstGeom>
          <a:noFill/>
        </p:spPr>
        <p:txBody>
          <a:bodyPr wrap="square">
            <a:spAutoFit/>
          </a:bodyPr>
          <a:lstStyle/>
          <a:p>
            <a:pPr marL="17145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Incomplete coverage of digital tools and smart systems (criterion 2)</a:t>
            </a:r>
          </a:p>
          <a:p>
            <a:pPr marL="17145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Limited integration of decarbonisation and sustainability principles (criteria 4 and 5)</a:t>
            </a:r>
          </a:p>
          <a:p>
            <a:pPr marL="17145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300" dirty="0">
                <a:solidFill>
                  <a:srgbClr val="404040"/>
                </a:solidFill>
                <a:latin typeface="Calibri" panose="020F0502020204030204" pitchFamily="34" charset="0"/>
                <a:cs typeface="Calibri" panose="020F0502020204030204" pitchFamily="34" charset="0"/>
              </a:rPr>
              <a:t>Absence of explicit learning outcomes in some entries.</a:t>
            </a:r>
          </a:p>
          <a:p>
            <a:pPr marL="17145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lvl="0" indent="-171450">
              <a:lnSpc>
                <a:spcPts val="1340"/>
              </a:lnSpc>
              <a:buClr>
                <a:srgbClr val="ED4D24"/>
              </a:buClr>
              <a:buFont typeface="Arial" panose="020B0604020202020204" pitchFamily="34" charset="0"/>
              <a:buChar char="•"/>
            </a:pPr>
            <a:endParaRPr lang="en-IE" sz="13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endParaRPr lang="en-IE" sz="13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C6E23716-66F4-2712-DD25-F3196171FBBF}"/>
              </a:ext>
            </a:extLst>
          </p:cNvPr>
          <p:cNvCxnSpPr>
            <a:cxnSpLocks/>
          </p:cNvCxnSpPr>
          <p:nvPr/>
        </p:nvCxnSpPr>
        <p:spPr>
          <a:xfrm>
            <a:off x="2741536" y="7687701"/>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Freeform 23">
            <a:extLst>
              <a:ext uri="{FF2B5EF4-FFF2-40B4-BE49-F238E27FC236}">
                <a16:creationId xmlns:a16="http://schemas.microsoft.com/office/drawing/2014/main" id="{E1645231-9C84-07EC-9F38-C3A957D9766E}"/>
              </a:ext>
            </a:extLst>
          </p:cNvPr>
          <p:cNvSpPr/>
          <p:nvPr/>
        </p:nvSpPr>
        <p:spPr>
          <a:xfrm>
            <a:off x="0" y="7502413"/>
            <a:ext cx="2741525" cy="318940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5" name="TextBox 24">
            <a:extLst>
              <a:ext uri="{FF2B5EF4-FFF2-40B4-BE49-F238E27FC236}">
                <a16:creationId xmlns:a16="http://schemas.microsoft.com/office/drawing/2014/main" id="{59B20216-39E3-1B31-1528-D2342AACC4EF}"/>
              </a:ext>
            </a:extLst>
          </p:cNvPr>
          <p:cNvSpPr txBox="1"/>
          <p:nvPr/>
        </p:nvSpPr>
        <p:spPr>
          <a:xfrm>
            <a:off x="593885" y="7630225"/>
            <a:ext cx="1936216" cy="1333057"/>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However, gaps remain due to the limited scope of shorter programs. These gaps include:</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27" name="Graphic 40">
            <a:extLst>
              <a:ext uri="{FF2B5EF4-FFF2-40B4-BE49-F238E27FC236}">
                <a16:creationId xmlns:a16="http://schemas.microsoft.com/office/drawing/2014/main" id="{CF30361D-0BCB-9E66-45DD-9E9ED4B350A8}"/>
              </a:ext>
            </a:extLst>
          </p:cNvPr>
          <p:cNvGrpSpPr/>
          <p:nvPr/>
        </p:nvGrpSpPr>
        <p:grpSpPr>
          <a:xfrm>
            <a:off x="-2693253" y="7646093"/>
            <a:ext cx="3924090" cy="2433120"/>
            <a:chOff x="-3997860" y="6017904"/>
            <a:chExt cx="935163" cy="579845"/>
          </a:xfrm>
          <a:solidFill>
            <a:schemeClr val="bg1">
              <a:alpha val="29965"/>
            </a:schemeClr>
          </a:solidFill>
        </p:grpSpPr>
        <p:sp>
          <p:nvSpPr>
            <p:cNvPr id="28" name="Freeform 27">
              <a:extLst>
                <a:ext uri="{FF2B5EF4-FFF2-40B4-BE49-F238E27FC236}">
                  <a16:creationId xmlns:a16="http://schemas.microsoft.com/office/drawing/2014/main" id="{5B9AF26D-880C-F94F-70FA-7A427C13146C}"/>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67E31EB6-03C1-FD1E-6084-30D63D75797D}"/>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A2D7A546-0ABA-6ECE-1B39-D04048135F5D}"/>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BE6D26D9-4995-F073-879B-F4824297547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4" name="Freeform 33">
            <a:extLst>
              <a:ext uri="{FF2B5EF4-FFF2-40B4-BE49-F238E27FC236}">
                <a16:creationId xmlns:a16="http://schemas.microsoft.com/office/drawing/2014/main" id="{0675B966-41BB-A9C3-0015-33BACA38EC61}"/>
              </a:ext>
            </a:extLst>
          </p:cNvPr>
          <p:cNvSpPr/>
          <p:nvPr/>
        </p:nvSpPr>
        <p:spPr>
          <a:xfrm>
            <a:off x="1577933" y="9454225"/>
            <a:ext cx="5225126" cy="76218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12700" cap="flat">
            <a:solidFill>
              <a:srgbClr val="ED4D24"/>
            </a:solidFill>
            <a:prstDash val="sysDot"/>
            <a:miter/>
          </a:ln>
        </p:spPr>
        <p:txBody>
          <a:bodyPr rtlCol="0" anchor="ctr"/>
          <a:lstStyle/>
          <a:p>
            <a:endParaRPr lang="en-US" dirty="0"/>
          </a:p>
        </p:txBody>
      </p:sp>
      <p:sp>
        <p:nvSpPr>
          <p:cNvPr id="35" name="Text Placeholder 20">
            <a:extLst>
              <a:ext uri="{FF2B5EF4-FFF2-40B4-BE49-F238E27FC236}">
                <a16:creationId xmlns:a16="http://schemas.microsoft.com/office/drawing/2014/main" id="{C4A67189-3760-7940-A542-526C0D725D68}"/>
              </a:ext>
            </a:extLst>
          </p:cNvPr>
          <p:cNvSpPr txBox="1">
            <a:spLocks/>
          </p:cNvSpPr>
          <p:nvPr/>
        </p:nvSpPr>
        <p:spPr>
          <a:xfrm>
            <a:off x="1585905" y="9547889"/>
            <a:ext cx="5125535" cy="270272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460"/>
              </a:lnSpc>
              <a:spcBef>
                <a:spcPts val="0"/>
              </a:spcBef>
            </a:pPr>
            <a:r>
              <a:rPr lang="en-US" sz="1400" b="0" i="1" dirty="0">
                <a:solidFill>
                  <a:srgbClr val="404040"/>
                </a:solidFill>
              </a:rPr>
              <a:t>Overall, CVET offers a valuable mechanism for targeted skill development, but its effectiveness depends heavily on program duration and provider type in partner’s countries </a:t>
            </a:r>
            <a:endParaRPr lang="en-US" sz="1400" i="1" dirty="0">
              <a:solidFill>
                <a:srgbClr val="404040"/>
              </a:solidFill>
            </a:endParaRPr>
          </a:p>
        </p:txBody>
      </p:sp>
      <p:cxnSp>
        <p:nvCxnSpPr>
          <p:cNvPr id="37" name="Straight Connector 36">
            <a:extLst>
              <a:ext uri="{FF2B5EF4-FFF2-40B4-BE49-F238E27FC236}">
                <a16:creationId xmlns:a16="http://schemas.microsoft.com/office/drawing/2014/main" id="{10BF7267-529A-52F9-E507-92DF9ED73ED4}"/>
              </a:ext>
            </a:extLst>
          </p:cNvPr>
          <p:cNvCxnSpPr>
            <a:cxnSpLocks/>
          </p:cNvCxnSpPr>
          <p:nvPr/>
        </p:nvCxnSpPr>
        <p:spPr>
          <a:xfrm>
            <a:off x="3130773" y="821470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FBE129F-DCA8-AB7E-CB2C-401ABDFC8670}"/>
              </a:ext>
            </a:extLst>
          </p:cNvPr>
          <p:cNvCxnSpPr>
            <a:cxnSpLocks/>
          </p:cNvCxnSpPr>
          <p:nvPr/>
        </p:nvCxnSpPr>
        <p:spPr>
          <a:xfrm>
            <a:off x="3130773" y="9232504"/>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123EAE4-D723-70F6-70D4-24851C0CF750}"/>
              </a:ext>
            </a:extLst>
          </p:cNvPr>
          <p:cNvCxnSpPr>
            <a:cxnSpLocks/>
          </p:cNvCxnSpPr>
          <p:nvPr/>
        </p:nvCxnSpPr>
        <p:spPr>
          <a:xfrm>
            <a:off x="3124423" y="873669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3178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93689-DD9A-EF18-2949-B2D450F713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85B6B54-BCDC-08F8-08B4-397641F681C6}"/>
              </a:ext>
            </a:extLst>
          </p:cNvPr>
          <p:cNvSpPr txBox="1"/>
          <p:nvPr/>
        </p:nvSpPr>
        <p:spPr>
          <a:xfrm>
            <a:off x="602676" y="661204"/>
            <a:ext cx="4066180" cy="75277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Recommendations for Continuing Vocational Education and training programs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0B23BBBE-3EA7-EE61-A0D2-98F0A0C92276}"/>
              </a:ext>
            </a:extLst>
          </p:cNvPr>
          <p:cNvCxnSpPr>
            <a:cxnSpLocks/>
          </p:cNvCxnSpPr>
          <p:nvPr/>
        </p:nvCxnSpPr>
        <p:spPr>
          <a:xfrm>
            <a:off x="-24515" y="798193"/>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BAFD6BA-E7CA-6529-6372-62EB3A0DD7D6}"/>
              </a:ext>
            </a:extLst>
          </p:cNvPr>
          <p:cNvCxnSpPr>
            <a:cxnSpLocks/>
          </p:cNvCxnSpPr>
          <p:nvPr/>
        </p:nvCxnSpPr>
        <p:spPr>
          <a:xfrm>
            <a:off x="855886" y="1188483"/>
            <a:ext cx="0" cy="436439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riangle 10">
            <a:extLst>
              <a:ext uri="{FF2B5EF4-FFF2-40B4-BE49-F238E27FC236}">
                <a16:creationId xmlns:a16="http://schemas.microsoft.com/office/drawing/2014/main" id="{9AB87576-BA28-289E-4E25-3E8B3A146CCC}"/>
              </a:ext>
            </a:extLst>
          </p:cNvPr>
          <p:cNvSpPr/>
          <p:nvPr/>
        </p:nvSpPr>
        <p:spPr>
          <a:xfrm rot="5400000">
            <a:off x="199778" y="70450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35F3F60-C40C-D217-AF2E-B95B66289D65}"/>
              </a:ext>
            </a:extLst>
          </p:cNvPr>
          <p:cNvSpPr txBox="1"/>
          <p:nvPr/>
        </p:nvSpPr>
        <p:spPr>
          <a:xfrm>
            <a:off x="1194245" y="1526808"/>
            <a:ext cx="5676377" cy="4542269"/>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Modularise to cover all five criteria</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b="1" dirty="0">
                <a:solidFill>
                  <a:srgbClr val="404040"/>
                </a:solidFill>
                <a:latin typeface="Calibri" panose="020F0502020204030204" pitchFamily="34" charset="0"/>
                <a:cs typeface="Calibri" panose="020F0502020204030204" pitchFamily="34" charset="0"/>
              </a:rPr>
              <a:t>It is recommended to pair short OEM or tech-focused courses with add-on micro-labs, such as: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BMS dashboards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Heat-pump optimisation exercises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KPI reporting modules</a:t>
            </a:r>
          </a:p>
          <a:p>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i="1" dirty="0">
                <a:solidFill>
                  <a:srgbClr val="404040"/>
                </a:solidFill>
                <a:latin typeface="Calibri" panose="020F0502020204030204" pitchFamily="34" charset="0"/>
                <a:cs typeface="Calibri" panose="020F0502020204030204" pitchFamily="34" charset="0"/>
              </a:rPr>
              <a:t>These additions would help lift criteria 2 (digitalisation), 4 (decarbonisation), and 5 (sustainability) from partial to full alignment.</a:t>
            </a:r>
          </a:p>
          <a:p>
            <a:pPr>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Document criterion 3 clearly</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140"/>
              </a:lnSpc>
            </a:pPr>
            <a:r>
              <a:rPr lang="en-IE" sz="1100" b="1" dirty="0">
                <a:solidFill>
                  <a:srgbClr val="404040"/>
                </a:solidFill>
                <a:latin typeface="Calibri" panose="020F0502020204030204" pitchFamily="34" charset="0"/>
                <a:cs typeface="Calibri" panose="020F0502020204030204" pitchFamily="34" charset="0"/>
              </a:rPr>
              <a:t>To ensure auditability, CVET programs should standardise syllabi and learning outcomes for regulatory content. This includes:</a:t>
            </a:r>
          </a:p>
          <a:p>
            <a:pPr marL="171450" lvl="1"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Clear descriptors (titles, hours, assessed tasks)</a:t>
            </a:r>
          </a:p>
          <a:p>
            <a:pPr marL="171450" lvl="1"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Explicit mapping to regulation-related topics such as eco-design, F-gases, and energy labelling </a:t>
            </a:r>
            <a:endParaRPr lang="en-IE" sz="1200" dirty="0">
              <a:solidFill>
                <a:srgbClr val="404040"/>
              </a:solidFill>
              <a:latin typeface="Calibri" panose="020F0502020204030204" pitchFamily="34" charset="0"/>
              <a:cs typeface="Calibri" panose="020F0502020204030204" pitchFamily="34" charset="0"/>
            </a:endParaRP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i="1" dirty="0">
                <a:solidFill>
                  <a:srgbClr val="404040"/>
                </a:solidFill>
                <a:latin typeface="Calibri" panose="020F0502020204030204" pitchFamily="34" charset="0"/>
                <a:cs typeface="Calibri" panose="020F0502020204030204" pitchFamily="34" charset="0"/>
              </a:rPr>
              <a:t>This would help fill unmarked cells and confirm alignment during future reviews. </a:t>
            </a:r>
            <a:endParaRPr lang="en-IE" sz="1200" i="1"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Scale competence-centre models</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Multi-year CVET tracks, such as those in Norway, Rīgas Siltums (Latvia), and selected Ireland programs (e.g., ECAC, SOLAS, ASHRAE) should be used as templates for broader implementation. These models already meet all five criteria and offer comprehensive pathways toward smart, low-carbon, and regulation-compliant operations.</a:t>
            </a:r>
          </a:p>
          <a:p>
            <a:pPr>
              <a:lnSpc>
                <a:spcPts val="1340"/>
              </a:lnSpc>
            </a:pPr>
            <a:endParaRPr lang="en-IE" sz="1100" i="1"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5F74D1C8-DE26-ABAC-5124-FFBB1949F001}"/>
              </a:ext>
            </a:extLst>
          </p:cNvPr>
          <p:cNvCxnSpPr>
            <a:cxnSpLocks/>
          </p:cNvCxnSpPr>
          <p:nvPr/>
        </p:nvCxnSpPr>
        <p:spPr>
          <a:xfrm>
            <a:off x="855886" y="5552873"/>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6082654C-C566-7DE3-3D9B-8CEF541D60E8}"/>
              </a:ext>
            </a:extLst>
          </p:cNvPr>
          <p:cNvGrpSpPr/>
          <p:nvPr/>
        </p:nvGrpSpPr>
        <p:grpSpPr>
          <a:xfrm>
            <a:off x="650289" y="1616075"/>
            <a:ext cx="6909386" cy="288000"/>
            <a:chOff x="644327" y="1972700"/>
            <a:chExt cx="6909386" cy="288000"/>
          </a:xfrm>
        </p:grpSpPr>
        <p:cxnSp>
          <p:nvCxnSpPr>
            <p:cNvPr id="16" name="Straight Connector 15">
              <a:extLst>
                <a:ext uri="{FF2B5EF4-FFF2-40B4-BE49-F238E27FC236}">
                  <a16:creationId xmlns:a16="http://schemas.microsoft.com/office/drawing/2014/main" id="{3A446E0B-505D-A3F2-2DD1-154E4C81649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1977314-E449-5753-C341-33B487F9E76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8" name="Group 17">
            <a:extLst>
              <a:ext uri="{FF2B5EF4-FFF2-40B4-BE49-F238E27FC236}">
                <a16:creationId xmlns:a16="http://schemas.microsoft.com/office/drawing/2014/main" id="{4EF83750-C1DB-BAB7-6717-8D970D39BF35}"/>
              </a:ext>
            </a:extLst>
          </p:cNvPr>
          <p:cNvGrpSpPr/>
          <p:nvPr/>
        </p:nvGrpSpPr>
        <p:grpSpPr>
          <a:xfrm>
            <a:off x="641420" y="3106218"/>
            <a:ext cx="6909386" cy="288000"/>
            <a:chOff x="644327" y="1972700"/>
            <a:chExt cx="6909386" cy="288000"/>
          </a:xfrm>
        </p:grpSpPr>
        <p:cxnSp>
          <p:nvCxnSpPr>
            <p:cNvPr id="26" name="Straight Connector 25">
              <a:extLst>
                <a:ext uri="{FF2B5EF4-FFF2-40B4-BE49-F238E27FC236}">
                  <a16:creationId xmlns:a16="http://schemas.microsoft.com/office/drawing/2014/main" id="{4F179132-B432-1D7E-C5E2-0394B4955F38}"/>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2CFD1EE7-1349-29D6-535F-C59A8DD128D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8CDB66BB-37FE-18A1-25F7-F314F138CCF8}"/>
              </a:ext>
            </a:extLst>
          </p:cNvPr>
          <p:cNvGrpSpPr/>
          <p:nvPr/>
        </p:nvGrpSpPr>
        <p:grpSpPr>
          <a:xfrm>
            <a:off x="641420" y="4493006"/>
            <a:ext cx="6909386" cy="288000"/>
            <a:chOff x="644327" y="1972700"/>
            <a:chExt cx="6909386" cy="288000"/>
          </a:xfrm>
        </p:grpSpPr>
        <p:cxnSp>
          <p:nvCxnSpPr>
            <p:cNvPr id="31" name="Straight Connector 30">
              <a:extLst>
                <a:ext uri="{FF2B5EF4-FFF2-40B4-BE49-F238E27FC236}">
                  <a16:creationId xmlns:a16="http://schemas.microsoft.com/office/drawing/2014/main" id="{A52CD0FC-199D-F1DB-30B8-A72CF79F0404}"/>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F2C0AF4-A251-8917-1830-86A7A6E208A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4" name="Picture 3" descr="A person in a hard hat working on a machine&#10;&#10;AI-generated content may be incorrect.">
            <a:extLst>
              <a:ext uri="{FF2B5EF4-FFF2-40B4-BE49-F238E27FC236}">
                <a16:creationId xmlns:a16="http://schemas.microsoft.com/office/drawing/2014/main" id="{1606BD57-3754-DC27-048F-8964863E15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4201" b="5576"/>
          <a:stretch>
            <a:fillRect/>
          </a:stretch>
        </p:blipFill>
        <p:spPr>
          <a:xfrm>
            <a:off x="0" y="5987568"/>
            <a:ext cx="7559675" cy="4043034"/>
          </a:xfrm>
          <a:prstGeom prst="rect">
            <a:avLst/>
          </a:prstGeom>
        </p:spPr>
      </p:pic>
    </p:spTree>
    <p:extLst>
      <p:ext uri="{BB962C8B-B14F-4D97-AF65-F5344CB8AC3E}">
        <p14:creationId xmlns:p14="http://schemas.microsoft.com/office/powerpoint/2010/main" val="2228967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009A4-7F0B-10D3-E852-08D35BA38672}"/>
            </a:ext>
          </a:extLst>
        </p:cNvPr>
        <p:cNvGrpSpPr/>
        <p:nvPr/>
      </p:nvGrpSpPr>
      <p:grpSpPr>
        <a:xfrm>
          <a:off x="0" y="0"/>
          <a:ext cx="0" cy="0"/>
          <a:chOff x="0" y="0"/>
          <a:chExt cx="0" cy="0"/>
        </a:xfrm>
      </p:grpSpPr>
      <p:sp>
        <p:nvSpPr>
          <p:cNvPr id="27" name="TextBox 26">
            <a:extLst>
              <a:ext uri="{FF2B5EF4-FFF2-40B4-BE49-F238E27FC236}">
                <a16:creationId xmlns:a16="http://schemas.microsoft.com/office/drawing/2014/main" id="{FFE911C4-E46C-66C0-5CC1-A04C1B368EE1}"/>
              </a:ext>
            </a:extLst>
          </p:cNvPr>
          <p:cNvSpPr txBox="1"/>
          <p:nvPr/>
        </p:nvSpPr>
        <p:spPr>
          <a:xfrm>
            <a:off x="-1604" y="7652081"/>
            <a:ext cx="7559675" cy="430887"/>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Table 2. </a:t>
            </a:r>
            <a:r>
              <a:rPr lang="en-IE" sz="1100" dirty="0">
                <a:solidFill>
                  <a:srgbClr val="404040"/>
                </a:solidFill>
                <a:latin typeface="Calibri" panose="020F0502020204030204" pitchFamily="34" charset="0"/>
                <a:cs typeface="Calibri" panose="020F0502020204030204" pitchFamily="34" charset="0"/>
              </a:rPr>
              <a:t>Summary of the compliance of educational programs with 5 criteria </a:t>
            </a:r>
          </a:p>
          <a:p>
            <a:pPr algn="ctr"/>
            <a:endParaRPr lang="en-IE" sz="1100" dirty="0">
              <a:solidFill>
                <a:srgbClr val="404040"/>
              </a:solidFill>
              <a:latin typeface="Calibri" panose="020F0502020204030204" pitchFamily="34" charset="0"/>
              <a:cs typeface="Calibri" panose="020F0502020204030204" pitchFamily="34" charset="0"/>
            </a:endParaRPr>
          </a:p>
        </p:txBody>
      </p:sp>
      <p:sp>
        <p:nvSpPr>
          <p:cNvPr id="2" name="Graphic 4">
            <a:extLst>
              <a:ext uri="{FF2B5EF4-FFF2-40B4-BE49-F238E27FC236}">
                <a16:creationId xmlns:a16="http://schemas.microsoft.com/office/drawing/2014/main" id="{C003CA85-BD85-98B5-9CBD-15C7EC6CE2FF}"/>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27EADC4C-4B33-CA0D-96F8-F6CB3618D10B}"/>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3.4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3F4C17F3-6AD9-0002-3572-EA8E8386A0A3}"/>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B2925015-A697-BE37-D1F0-3A5DA48A604A}"/>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F6849A4E-A862-89AA-550A-10F92D908A2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408189D4-499D-555C-628A-52F1DA828E8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AF5409D-526F-0CD3-433E-B443EDDF354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B8746F63-769A-585A-2D5A-0137DE5D7613}"/>
              </a:ext>
            </a:extLst>
          </p:cNvPr>
          <p:cNvSpPr txBox="1">
            <a:spLocks/>
          </p:cNvSpPr>
          <p:nvPr/>
        </p:nvSpPr>
        <p:spPr>
          <a:xfrm>
            <a:off x="617717" y="1750148"/>
            <a:ext cx="487114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This section introduces a summary of how educational programs across various institutions and countries align with five key criteria essential for advancing sustainability, decarbonisation, and digitalisation. </a:t>
            </a: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708CB4-E457-40E7-D723-82F4A908C3EF}"/>
              </a:ext>
            </a:extLst>
          </p:cNvPr>
          <p:cNvSpPr txBox="1"/>
          <p:nvPr/>
        </p:nvSpPr>
        <p:spPr>
          <a:xfrm>
            <a:off x="585015" y="1173966"/>
            <a:ext cx="5749882"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Compliance of educational programs with 5 criteria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7" name="Text Placeholder 1">
            <a:extLst>
              <a:ext uri="{FF2B5EF4-FFF2-40B4-BE49-F238E27FC236}">
                <a16:creationId xmlns:a16="http://schemas.microsoft.com/office/drawing/2014/main" id="{1EC45B72-DE75-9F99-C4C9-7D2C26020453}"/>
              </a:ext>
            </a:extLst>
          </p:cNvPr>
          <p:cNvSpPr txBox="1">
            <a:spLocks/>
          </p:cNvSpPr>
          <p:nvPr/>
        </p:nvSpPr>
        <p:spPr>
          <a:xfrm>
            <a:off x="610627" y="3144242"/>
            <a:ext cx="6389643" cy="94598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These criteria: modern tools, digitalisation, regulatory literacy, decarbonisation, and sustainability, serve as a benchmark for evaluating the relevance and effectiveness of study programs in preparing learners for the challenges of the green and digital transitions. By mapping and analysing compliance across Bachelor's, Master's, vocational, and continuing education pathways, this overview highlights both strengths and gaps in current curricula and provides insights into how educational systems can be enhanced to better support national and international development goals. The summary and accompanying table are based on data submitted by partner countries: Latvia, Ireland, Norway, Denmark, Spain, Poland, Czechia, Germany, and Serbia.</a:t>
            </a:r>
          </a:p>
        </p:txBody>
      </p:sp>
      <p:cxnSp>
        <p:nvCxnSpPr>
          <p:cNvPr id="8" name="Straight Connector 7">
            <a:extLst>
              <a:ext uri="{FF2B5EF4-FFF2-40B4-BE49-F238E27FC236}">
                <a16:creationId xmlns:a16="http://schemas.microsoft.com/office/drawing/2014/main" id="{C2D4D0CA-A18A-14BB-4A5A-86BF56A7F2D4}"/>
              </a:ext>
            </a:extLst>
          </p:cNvPr>
          <p:cNvCxnSpPr>
            <a:cxnSpLocks/>
          </p:cNvCxnSpPr>
          <p:nvPr/>
        </p:nvCxnSpPr>
        <p:spPr>
          <a:xfrm>
            <a:off x="12290" y="2941273"/>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3EAF0E7A-7FD9-5410-1DA7-A8D68B3C4620}"/>
              </a:ext>
            </a:extLst>
          </p:cNvPr>
          <p:cNvGraphicFramePr>
            <a:graphicFrameLocks noGrp="1"/>
          </p:cNvGraphicFramePr>
          <p:nvPr>
            <p:extLst>
              <p:ext uri="{D42A27DB-BD31-4B8C-83A1-F6EECF244321}">
                <p14:modId xmlns:p14="http://schemas.microsoft.com/office/powerpoint/2010/main" val="4288863420"/>
              </p:ext>
            </p:extLst>
          </p:nvPr>
        </p:nvGraphicFramePr>
        <p:xfrm>
          <a:off x="114027" y="4608873"/>
          <a:ext cx="6908798" cy="2692823"/>
        </p:xfrm>
        <a:graphic>
          <a:graphicData uri="http://schemas.openxmlformats.org/drawingml/2006/table">
            <a:tbl>
              <a:tblPr firstRow="1" firstCol="1" bandRow="1">
                <a:tableStyleId>{5C22544A-7EE6-4342-B048-85BDC9FD1C3A}</a:tableStyleId>
              </a:tblPr>
              <a:tblGrid>
                <a:gridCol w="1134336">
                  <a:extLst>
                    <a:ext uri="{9D8B030D-6E8A-4147-A177-3AD203B41FA5}">
                      <a16:colId xmlns:a16="http://schemas.microsoft.com/office/drawing/2014/main" val="2502041996"/>
                    </a:ext>
                  </a:extLst>
                </a:gridCol>
                <a:gridCol w="1262408">
                  <a:extLst>
                    <a:ext uri="{9D8B030D-6E8A-4147-A177-3AD203B41FA5}">
                      <a16:colId xmlns:a16="http://schemas.microsoft.com/office/drawing/2014/main" val="1134275401"/>
                    </a:ext>
                  </a:extLst>
                </a:gridCol>
                <a:gridCol w="1243584">
                  <a:extLst>
                    <a:ext uri="{9D8B030D-6E8A-4147-A177-3AD203B41FA5}">
                      <a16:colId xmlns:a16="http://schemas.microsoft.com/office/drawing/2014/main" val="4168723990"/>
                    </a:ext>
                  </a:extLst>
                </a:gridCol>
                <a:gridCol w="1033272">
                  <a:extLst>
                    <a:ext uri="{9D8B030D-6E8A-4147-A177-3AD203B41FA5}">
                      <a16:colId xmlns:a16="http://schemas.microsoft.com/office/drawing/2014/main" val="542382658"/>
                    </a:ext>
                  </a:extLst>
                </a:gridCol>
                <a:gridCol w="1078992">
                  <a:extLst>
                    <a:ext uri="{9D8B030D-6E8A-4147-A177-3AD203B41FA5}">
                      <a16:colId xmlns:a16="http://schemas.microsoft.com/office/drawing/2014/main" val="2278609935"/>
                    </a:ext>
                  </a:extLst>
                </a:gridCol>
                <a:gridCol w="1156206">
                  <a:extLst>
                    <a:ext uri="{9D8B030D-6E8A-4147-A177-3AD203B41FA5}">
                      <a16:colId xmlns:a16="http://schemas.microsoft.com/office/drawing/2014/main" val="2964261162"/>
                    </a:ext>
                  </a:extLst>
                </a:gridCol>
              </a:tblGrid>
              <a:tr h="622225">
                <a:tc>
                  <a:txBody>
                    <a:bodyPr/>
                    <a:lstStyle/>
                    <a:p>
                      <a:pPr algn="r">
                        <a:spcAft>
                          <a:spcPts val="800"/>
                        </a:spcAft>
                        <a:buNone/>
                      </a:pPr>
                      <a:r>
                        <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rPr>
                        <a:t>   </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(1) Modern tools</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rgbClr val="33A5CC"/>
                          </a:solidFill>
                          <a:effectLst/>
                          <a:latin typeface="Calibri" panose="020F0502020204030204" pitchFamily="34" charset="0"/>
                          <a:cs typeface="Calibri" panose="020F0502020204030204" pitchFamily="34" charset="0"/>
                        </a:rPr>
                        <a:t> </a:t>
                      </a:r>
                      <a:endParaRPr lang="en-IE" sz="1100" kern="100" dirty="0">
                        <a:solidFill>
                          <a:srgbClr val="33A5CC"/>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(2) Digitalisation</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(3) Regulation</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(4) </a:t>
                      </a:r>
                      <a:r>
                        <a:rPr lang="en-IE" sz="1100" kern="100" dirty="0">
                          <a:solidFill>
                            <a:schemeClr val="bg1"/>
                          </a:solidFill>
                          <a:effectLst/>
                          <a:highlight>
                            <a:srgbClr val="33A5CC"/>
                          </a:highlight>
                          <a:latin typeface="Calibri" panose="020F0502020204030204" pitchFamily="34" charset="0"/>
                          <a:cs typeface="Calibri" panose="020F0502020204030204" pitchFamily="34" charset="0"/>
                        </a:rPr>
                        <a:t> </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Decarb H&amp;C</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(5) Sustainability</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373681"/>
                  </a:ext>
                </a:extLst>
              </a:tr>
              <a:tr h="345100">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Master’s </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 (LV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605890693"/>
                  </a:ext>
                </a:extLst>
              </a:tr>
              <a:tr h="345100">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Bachelor’s</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Mixed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4554668"/>
                  </a:ext>
                </a:extLst>
              </a:tr>
              <a:tr h="690199">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VET</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 → 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 / No → Yes (country-dependent)</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Mixed (incl. 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 / 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35541190"/>
                  </a:ext>
                </a:extLst>
              </a:tr>
              <a:tr h="690199">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CVET</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 → Yes (competence centres)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Yes / Partial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 → 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Partial → Yes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4163117524"/>
                  </a:ext>
                </a:extLst>
              </a:tr>
            </a:tbl>
          </a:graphicData>
        </a:graphic>
      </p:graphicFrame>
      <p:sp>
        <p:nvSpPr>
          <p:cNvPr id="18" name="Text Placeholder 1">
            <a:extLst>
              <a:ext uri="{FF2B5EF4-FFF2-40B4-BE49-F238E27FC236}">
                <a16:creationId xmlns:a16="http://schemas.microsoft.com/office/drawing/2014/main" id="{57DAF964-A10A-5E39-6EB5-343AEF866E00}"/>
              </a:ext>
            </a:extLst>
          </p:cNvPr>
          <p:cNvSpPr txBox="1">
            <a:spLocks/>
          </p:cNvSpPr>
          <p:nvPr/>
        </p:nvSpPr>
        <p:spPr>
          <a:xfrm>
            <a:off x="610627" y="8263170"/>
            <a:ext cx="6389643" cy="67849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Across the portfolio, Master’s and many Bachelor’s programs are broadly aligned with all five criteria while VET and short CVET need purpose-built interventions in digitalisation, explicit regulatory practice, and outcome-based decarbonisation and sustainability. Several country sheets also contain “unmarked” cells that indicate missing evidence rather than absence of content. </a:t>
            </a:r>
          </a:p>
        </p:txBody>
      </p:sp>
    </p:spTree>
    <p:extLst>
      <p:ext uri="{BB962C8B-B14F-4D97-AF65-F5344CB8AC3E}">
        <p14:creationId xmlns:p14="http://schemas.microsoft.com/office/powerpoint/2010/main" val="12459481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3212D-F9E0-A8E7-621B-2F49A7659B81}"/>
            </a:ext>
          </a:extLst>
        </p:cNvPr>
        <p:cNvGrpSpPr/>
        <p:nvPr/>
      </p:nvGrpSpPr>
      <p:grpSpPr>
        <a:xfrm>
          <a:off x="0" y="0"/>
          <a:ext cx="0" cy="0"/>
          <a:chOff x="0" y="0"/>
          <a:chExt cx="0" cy="0"/>
        </a:xfrm>
      </p:grpSpPr>
      <p:pic>
        <p:nvPicPr>
          <p:cNvPr id="19" name="Picture 18" descr="A person in a hard hat working on a machine&#10;&#10;AI-generated content may be incorrect.">
            <a:extLst>
              <a:ext uri="{FF2B5EF4-FFF2-40B4-BE49-F238E27FC236}">
                <a16:creationId xmlns:a16="http://schemas.microsoft.com/office/drawing/2014/main" id="{ADB2632B-5145-FFD2-F0F4-B248D0A13C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0392" b="3356"/>
          <a:stretch>
            <a:fillRect/>
          </a:stretch>
        </p:blipFill>
        <p:spPr>
          <a:xfrm>
            <a:off x="0" y="7085812"/>
            <a:ext cx="7559675" cy="2835339"/>
          </a:xfrm>
          <a:prstGeom prst="rect">
            <a:avLst/>
          </a:prstGeom>
        </p:spPr>
      </p:pic>
      <p:sp>
        <p:nvSpPr>
          <p:cNvPr id="2" name="TextBox 1">
            <a:extLst>
              <a:ext uri="{FF2B5EF4-FFF2-40B4-BE49-F238E27FC236}">
                <a16:creationId xmlns:a16="http://schemas.microsoft.com/office/drawing/2014/main" id="{291735B1-38A4-AFC4-8310-7DBC5DD576EB}"/>
              </a:ext>
            </a:extLst>
          </p:cNvPr>
          <p:cNvSpPr txBox="1"/>
          <p:nvPr/>
        </p:nvSpPr>
        <p:spPr>
          <a:xfrm>
            <a:off x="602676" y="661204"/>
            <a:ext cx="2173181" cy="75277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Cross-cutting priorities (all levels)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A599334-961A-1E3A-D3D6-86CC87A2DEE8}"/>
              </a:ext>
            </a:extLst>
          </p:cNvPr>
          <p:cNvCxnSpPr>
            <a:cxnSpLocks/>
          </p:cNvCxnSpPr>
          <p:nvPr/>
        </p:nvCxnSpPr>
        <p:spPr>
          <a:xfrm>
            <a:off x="-24515" y="798193"/>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6C963EC-8E8C-9067-B87A-2F29AB1431A5}"/>
              </a:ext>
            </a:extLst>
          </p:cNvPr>
          <p:cNvCxnSpPr>
            <a:cxnSpLocks/>
          </p:cNvCxnSpPr>
          <p:nvPr/>
        </p:nvCxnSpPr>
        <p:spPr>
          <a:xfrm>
            <a:off x="855886" y="1188483"/>
            <a:ext cx="0" cy="477471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riangle 10">
            <a:extLst>
              <a:ext uri="{FF2B5EF4-FFF2-40B4-BE49-F238E27FC236}">
                <a16:creationId xmlns:a16="http://schemas.microsoft.com/office/drawing/2014/main" id="{BE99FD89-D7C5-2A1E-2E2E-9248DA37F22C}"/>
              </a:ext>
            </a:extLst>
          </p:cNvPr>
          <p:cNvSpPr/>
          <p:nvPr/>
        </p:nvSpPr>
        <p:spPr>
          <a:xfrm rot="5400000">
            <a:off x="199778" y="70450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03FFE27A-DC7F-DE8C-0FE9-0A661ADF06DA}"/>
              </a:ext>
            </a:extLst>
          </p:cNvPr>
          <p:cNvSpPr txBox="1"/>
          <p:nvPr/>
        </p:nvSpPr>
        <p:spPr>
          <a:xfrm>
            <a:off x="1194245" y="1526808"/>
            <a:ext cx="5676377" cy="4632037"/>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Improve hands-on learning (Criteria 1)</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dirty="0">
                <a:solidFill>
                  <a:srgbClr val="404040"/>
                </a:solidFill>
                <a:latin typeface="Calibri" panose="020F0502020204030204" pitchFamily="34" charset="0"/>
                <a:cs typeface="Calibri" panose="020F0502020204030204" pitchFamily="34" charset="0"/>
              </a:rPr>
              <a:t>Set up standard labs with tools like commissioning software, BMS/IoT kits, digital twins, and data loggers. This will help students get real experience with the technologies they learn about</a:t>
            </a:r>
            <a:r>
              <a:rPr lang="en-IE" sz="1100" i="1" dirty="0">
                <a:solidFill>
                  <a:srgbClr val="404040"/>
                </a:solidFill>
                <a:latin typeface="Calibri" panose="020F0502020204030204" pitchFamily="34" charset="0"/>
                <a:cs typeface="Calibri" panose="020F0502020204030204" pitchFamily="34" charset="0"/>
              </a:rPr>
              <a:t>.</a:t>
            </a:r>
          </a:p>
          <a:p>
            <a:pPr>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Make digital skills part of everyday learning (Criteria 2)</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140"/>
              </a:lnSpc>
            </a:pPr>
            <a:r>
              <a:rPr lang="en-IE" sz="1100" dirty="0">
                <a:solidFill>
                  <a:srgbClr val="404040"/>
                </a:solidFill>
                <a:latin typeface="Calibri" panose="020F0502020204030204" pitchFamily="34" charset="0"/>
                <a:cs typeface="Calibri" panose="020F0502020204030204" pitchFamily="34" charset="0"/>
              </a:rPr>
              <a:t>Don’t just teach digitalisation in lectures, include analytics and fault detection tasks in homework and exams for Bachelor, VET, and CVET programs.  </a:t>
            </a:r>
          </a:p>
          <a:p>
            <a:pPr>
              <a:lnSpc>
                <a:spcPts val="1140"/>
              </a:lnSpc>
            </a:pPr>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Teach regulation clearly and consistently (Criteria 3)</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Keep content about eco-design, F-gases, energy labels, and emissions up to date. Use graded tasks like checklists, calculations, and small case studies to show students understand the rules </a:t>
            </a:r>
          </a:p>
          <a:p>
            <a:pPr>
              <a:lnSpc>
                <a:spcPts val="1340"/>
              </a:lnSpc>
            </a:pP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Measure sustainability and decarbonisation (Criteria 4 and 5) </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Connect labs and projects to real results—like energy and carbon data, refrigerant choices, and lifecycle thinking. This makes sure students can apply what they learn in real situations.</a:t>
            </a:r>
          </a:p>
          <a:p>
            <a:pPr>
              <a:lnSpc>
                <a:spcPts val="1140"/>
              </a:lnSpc>
            </a:pPr>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Use universities as learning hubs</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Strong Master’s and Bachelor’s programs should guide and support VET and CVET programs. This helps raise the quality of training across all levels.</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0B9819AE-A82E-FFE0-FE8D-3DA9B662B3CD}"/>
              </a:ext>
            </a:extLst>
          </p:cNvPr>
          <p:cNvCxnSpPr>
            <a:cxnSpLocks/>
          </p:cNvCxnSpPr>
          <p:nvPr/>
        </p:nvCxnSpPr>
        <p:spPr>
          <a:xfrm>
            <a:off x="855886" y="5944756"/>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C0D17B4-A18A-0447-F0DF-8BAB1040DF22}"/>
              </a:ext>
            </a:extLst>
          </p:cNvPr>
          <p:cNvGrpSpPr/>
          <p:nvPr/>
        </p:nvGrpSpPr>
        <p:grpSpPr>
          <a:xfrm>
            <a:off x="667544" y="1616075"/>
            <a:ext cx="6909386" cy="288000"/>
            <a:chOff x="644327" y="1972700"/>
            <a:chExt cx="6909386" cy="288000"/>
          </a:xfrm>
        </p:grpSpPr>
        <p:cxnSp>
          <p:nvCxnSpPr>
            <p:cNvPr id="16" name="Straight Connector 15">
              <a:extLst>
                <a:ext uri="{FF2B5EF4-FFF2-40B4-BE49-F238E27FC236}">
                  <a16:creationId xmlns:a16="http://schemas.microsoft.com/office/drawing/2014/main" id="{94A1E34D-8A1A-1FBF-5C09-893B3731CFA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39F5BE8-4008-9B4D-86BA-5F39C4CBDDA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8" name="Group 17">
            <a:extLst>
              <a:ext uri="{FF2B5EF4-FFF2-40B4-BE49-F238E27FC236}">
                <a16:creationId xmlns:a16="http://schemas.microsoft.com/office/drawing/2014/main" id="{A2E0B7D6-EAE4-EE6E-E25C-E5ABB62F3196}"/>
              </a:ext>
            </a:extLst>
          </p:cNvPr>
          <p:cNvGrpSpPr/>
          <p:nvPr/>
        </p:nvGrpSpPr>
        <p:grpSpPr>
          <a:xfrm>
            <a:off x="667544" y="2461576"/>
            <a:ext cx="6909386" cy="288000"/>
            <a:chOff x="644327" y="1972700"/>
            <a:chExt cx="6909386" cy="288000"/>
          </a:xfrm>
        </p:grpSpPr>
        <p:cxnSp>
          <p:nvCxnSpPr>
            <p:cNvPr id="26" name="Straight Connector 25">
              <a:extLst>
                <a:ext uri="{FF2B5EF4-FFF2-40B4-BE49-F238E27FC236}">
                  <a16:creationId xmlns:a16="http://schemas.microsoft.com/office/drawing/2014/main" id="{D70C34F1-8013-1430-95E3-4AFCCB07EC3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ABD2408-E144-A3E0-54C9-F8A70C501F0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54648F53-99D7-46A6-D5CA-4ED5BBE8B28E}"/>
              </a:ext>
            </a:extLst>
          </p:cNvPr>
          <p:cNvGrpSpPr/>
          <p:nvPr/>
        </p:nvGrpSpPr>
        <p:grpSpPr>
          <a:xfrm>
            <a:off x="667544" y="4211138"/>
            <a:ext cx="6909386" cy="288000"/>
            <a:chOff x="644327" y="1972700"/>
            <a:chExt cx="6909386" cy="288000"/>
          </a:xfrm>
        </p:grpSpPr>
        <p:cxnSp>
          <p:nvCxnSpPr>
            <p:cNvPr id="31" name="Straight Connector 30">
              <a:extLst>
                <a:ext uri="{FF2B5EF4-FFF2-40B4-BE49-F238E27FC236}">
                  <a16:creationId xmlns:a16="http://schemas.microsoft.com/office/drawing/2014/main" id="{AC2A3934-DB75-9132-85AA-11A252040C1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3B5BB3D0-30AC-80BD-EB1E-B362C669FC9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3" name="Group 2">
            <a:extLst>
              <a:ext uri="{FF2B5EF4-FFF2-40B4-BE49-F238E27FC236}">
                <a16:creationId xmlns:a16="http://schemas.microsoft.com/office/drawing/2014/main" id="{212D127C-E6FF-AA9D-65EB-08C9D428013A}"/>
              </a:ext>
            </a:extLst>
          </p:cNvPr>
          <p:cNvGrpSpPr/>
          <p:nvPr/>
        </p:nvGrpSpPr>
        <p:grpSpPr>
          <a:xfrm>
            <a:off x="667544" y="3301403"/>
            <a:ext cx="6909386" cy="288000"/>
            <a:chOff x="644327" y="1972700"/>
            <a:chExt cx="6909386" cy="288000"/>
          </a:xfrm>
        </p:grpSpPr>
        <p:cxnSp>
          <p:nvCxnSpPr>
            <p:cNvPr id="4" name="Straight Connector 3">
              <a:extLst>
                <a:ext uri="{FF2B5EF4-FFF2-40B4-BE49-F238E27FC236}">
                  <a16:creationId xmlns:a16="http://schemas.microsoft.com/office/drawing/2014/main" id="{66C2992C-4ED5-F2C0-F3A5-58F44F417899}"/>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F276B9D-F2E9-2016-C1E5-D559F972CDA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6" name="Group 5">
            <a:extLst>
              <a:ext uri="{FF2B5EF4-FFF2-40B4-BE49-F238E27FC236}">
                <a16:creationId xmlns:a16="http://schemas.microsoft.com/office/drawing/2014/main" id="{1585E4F7-BC03-C63F-E185-829801096AC6}"/>
              </a:ext>
            </a:extLst>
          </p:cNvPr>
          <p:cNvGrpSpPr/>
          <p:nvPr/>
        </p:nvGrpSpPr>
        <p:grpSpPr>
          <a:xfrm>
            <a:off x="667544" y="5064456"/>
            <a:ext cx="6909386" cy="288000"/>
            <a:chOff x="644327" y="1972700"/>
            <a:chExt cx="6909386" cy="288000"/>
          </a:xfrm>
        </p:grpSpPr>
        <p:cxnSp>
          <p:nvCxnSpPr>
            <p:cNvPr id="7" name="Straight Connector 6">
              <a:extLst>
                <a:ext uri="{FF2B5EF4-FFF2-40B4-BE49-F238E27FC236}">
                  <a16:creationId xmlns:a16="http://schemas.microsoft.com/office/drawing/2014/main" id="{8E31E52B-3A87-1F1C-755D-601F2E15622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90EB895-7A59-9344-C847-130226FCF42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
        <p:nvSpPr>
          <p:cNvPr id="20" name="Freeform 19">
            <a:extLst>
              <a:ext uri="{FF2B5EF4-FFF2-40B4-BE49-F238E27FC236}">
                <a16:creationId xmlns:a16="http://schemas.microsoft.com/office/drawing/2014/main" id="{E404DBF5-F51A-5918-F512-88D18AEE3893}"/>
              </a:ext>
            </a:extLst>
          </p:cNvPr>
          <p:cNvSpPr/>
          <p:nvPr/>
        </p:nvSpPr>
        <p:spPr>
          <a:xfrm>
            <a:off x="-24515" y="6699493"/>
            <a:ext cx="6245810" cy="13498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1" name="Text Placeholder 20">
            <a:extLst>
              <a:ext uri="{FF2B5EF4-FFF2-40B4-BE49-F238E27FC236}">
                <a16:creationId xmlns:a16="http://schemas.microsoft.com/office/drawing/2014/main" id="{5615D34C-6A12-4D4A-3945-5F017CAE8D43}"/>
              </a:ext>
            </a:extLst>
          </p:cNvPr>
          <p:cNvSpPr txBox="1">
            <a:spLocks/>
          </p:cNvSpPr>
          <p:nvPr/>
        </p:nvSpPr>
        <p:spPr>
          <a:xfrm>
            <a:off x="1194245" y="6970604"/>
            <a:ext cx="4225408" cy="278513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ctr">
              <a:lnSpc>
                <a:spcPts val="1660"/>
              </a:lnSpc>
              <a:spcBef>
                <a:spcPts val="0"/>
              </a:spcBef>
            </a:pPr>
            <a:r>
              <a:rPr lang="en-US" sz="1700" b="0" i="1" dirty="0">
                <a:solidFill>
                  <a:schemeClr val="bg1"/>
                </a:solidFill>
              </a:rPr>
              <a:t>Implementing the recommendations above will make coverage across all five criteria consistent, auditable, and industry-ready. </a:t>
            </a:r>
          </a:p>
          <a:p>
            <a:pPr lvl="0" algn="ctr">
              <a:lnSpc>
                <a:spcPts val="1660"/>
              </a:lnSpc>
              <a:spcBef>
                <a:spcPts val="0"/>
              </a:spcBef>
            </a:pPr>
            <a:endParaRPr lang="en-US" sz="1700" i="1" dirty="0">
              <a:solidFill>
                <a:schemeClr val="bg1"/>
              </a:solidFill>
            </a:endParaRPr>
          </a:p>
        </p:txBody>
      </p:sp>
      <p:grpSp>
        <p:nvGrpSpPr>
          <p:cNvPr id="22" name="Graphic 40">
            <a:extLst>
              <a:ext uri="{FF2B5EF4-FFF2-40B4-BE49-F238E27FC236}">
                <a16:creationId xmlns:a16="http://schemas.microsoft.com/office/drawing/2014/main" id="{BE335583-66C4-6E0F-42EE-DC680634E681}"/>
              </a:ext>
            </a:extLst>
          </p:cNvPr>
          <p:cNvGrpSpPr/>
          <p:nvPr/>
        </p:nvGrpSpPr>
        <p:grpSpPr>
          <a:xfrm>
            <a:off x="-2190148" y="7057582"/>
            <a:ext cx="3924090" cy="2433120"/>
            <a:chOff x="-3997860" y="6017904"/>
            <a:chExt cx="935163" cy="579845"/>
          </a:xfrm>
          <a:solidFill>
            <a:schemeClr val="bg1">
              <a:alpha val="29965"/>
            </a:schemeClr>
          </a:solidFill>
        </p:grpSpPr>
        <p:sp>
          <p:nvSpPr>
            <p:cNvPr id="23" name="Freeform 22">
              <a:extLst>
                <a:ext uri="{FF2B5EF4-FFF2-40B4-BE49-F238E27FC236}">
                  <a16:creationId xmlns:a16="http://schemas.microsoft.com/office/drawing/2014/main" id="{06D5EF34-B8A6-92CF-65FA-1442DBA8B09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6BC613D-3AAF-8932-C2C1-629275C64BE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C964379C-62B3-AAB8-9A3B-EAF7BB8E082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4D0113A5-47F8-01E3-E432-9C2FDE59F9B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8547857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0652F-BBB8-11A0-587F-61B4341420DC}"/>
            </a:ext>
          </a:extLst>
        </p:cNvPr>
        <p:cNvGrpSpPr/>
        <p:nvPr/>
      </p:nvGrpSpPr>
      <p:grpSpPr>
        <a:xfrm>
          <a:off x="0" y="0"/>
          <a:ext cx="0" cy="0"/>
          <a:chOff x="0" y="0"/>
          <a:chExt cx="0" cy="0"/>
        </a:xfrm>
      </p:grpSpPr>
      <p:pic>
        <p:nvPicPr>
          <p:cNvPr id="25" name="Picture 24" descr="A group of men wearing hardhats and yellow shirts&#10;&#10;AI-generated content may be incorrect.">
            <a:extLst>
              <a:ext uri="{FF2B5EF4-FFF2-40B4-BE49-F238E27FC236}">
                <a16:creationId xmlns:a16="http://schemas.microsoft.com/office/drawing/2014/main" id="{A1AD5DAF-1F74-8DF3-ACE4-CC5771C185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697" b="9697"/>
          <a:stretch>
            <a:fillRect/>
          </a:stretch>
        </p:blipFill>
        <p:spPr>
          <a:xfrm>
            <a:off x="-5" y="1548099"/>
            <a:ext cx="7559675" cy="4062346"/>
          </a:xfrm>
          <a:prstGeom prst="rect">
            <a:avLst/>
          </a:prstGeom>
        </p:spPr>
      </p:pic>
      <p:sp>
        <p:nvSpPr>
          <p:cNvPr id="22" name="Freeform 21">
            <a:extLst>
              <a:ext uri="{FF2B5EF4-FFF2-40B4-BE49-F238E27FC236}">
                <a16:creationId xmlns:a16="http://schemas.microsoft.com/office/drawing/2014/main" id="{128EE95D-32D6-5A5B-08C0-3A4A84BDD486}"/>
              </a:ext>
            </a:extLst>
          </p:cNvPr>
          <p:cNvSpPr/>
          <p:nvPr/>
        </p:nvSpPr>
        <p:spPr>
          <a:xfrm>
            <a:off x="-5" y="5172078"/>
            <a:ext cx="1842899" cy="517705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CFD13221-DAFD-FCD6-6162-86C0794C15DB}"/>
              </a:ext>
            </a:extLst>
          </p:cNvPr>
          <p:cNvSpPr/>
          <p:nvPr/>
        </p:nvSpPr>
        <p:spPr>
          <a:xfrm>
            <a:off x="1337714" y="8373227"/>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732F2819-5EB1-87CE-E155-7D9BBD024655}"/>
              </a:ext>
            </a:extLst>
          </p:cNvPr>
          <p:cNvSpPr txBox="1">
            <a:spLocks/>
          </p:cNvSpPr>
          <p:nvPr/>
        </p:nvSpPr>
        <p:spPr>
          <a:xfrm>
            <a:off x="432522" y="822708"/>
            <a:ext cx="4954251" cy="1074666"/>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Fieldwork Findings</a:t>
            </a: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2717B8A3-755D-923A-7DBE-24EDB5281094}"/>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AAA3C18E-2823-14DA-ECA6-86029DB7812A}"/>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FCF15CCA-5729-BE5D-7244-FA90DD796314}"/>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D69AE129-F9ED-5C6A-7A9E-CDE883BF8A7D}"/>
              </a:ext>
            </a:extLst>
          </p:cNvPr>
          <p:cNvSpPr txBox="1">
            <a:spLocks/>
          </p:cNvSpPr>
          <p:nvPr/>
        </p:nvSpPr>
        <p:spPr>
          <a:xfrm>
            <a:off x="2203424" y="5992605"/>
            <a:ext cx="4793686" cy="528858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a:solidFill>
                  <a:srgbClr val="404040"/>
                </a:solidFill>
              </a:rPr>
              <a:t>Analysis of in-depth interviews	</a:t>
            </a:r>
            <a:r>
              <a:rPr lang="en-US" sz="1500" b="1" dirty="0">
                <a:solidFill>
                  <a:srgbClr val="404040"/>
                </a:solidFill>
                <a:hlinkClick r:id="rId3" action="ppaction://hlinksldjump">
                  <a:extLst>
                    <a:ext uri="{A12FA001-AC4F-418D-AE19-62706E023703}">
                      <ahyp:hlinkClr xmlns:ahyp="http://schemas.microsoft.com/office/drawing/2018/hyperlinkcolor" val="tx"/>
                    </a:ext>
                  </a:extLst>
                </a:hlinkClick>
              </a:rPr>
              <a:t>50</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4.1.1	Work routine and problem-solving </a:t>
            </a:r>
          </a:p>
          <a:p>
            <a:pPr marL="0" lvl="1" indent="0">
              <a:lnSpc>
                <a:spcPts val="1940"/>
              </a:lnSpc>
              <a:spcBef>
                <a:spcPts val="0"/>
              </a:spcBef>
              <a:buNone/>
              <a:tabLst>
                <a:tab pos="527050" algn="l"/>
                <a:tab pos="4129088" algn="l"/>
                <a:tab pos="4791075" algn="l"/>
              </a:tabLst>
            </a:pPr>
            <a:r>
              <a:rPr lang="en-US" sz="1500" dirty="0">
                <a:solidFill>
                  <a:srgbClr val="404040"/>
                </a:solidFill>
              </a:rPr>
              <a:t>	(everyday challenges &amp; missing knowledge)	</a:t>
            </a:r>
            <a:r>
              <a:rPr lang="en-US" sz="1500" dirty="0">
                <a:solidFill>
                  <a:srgbClr val="404040"/>
                </a:solidFill>
                <a:hlinkClick r:id="rId3" action="ppaction://hlinksldjump">
                  <a:extLst>
                    <a:ext uri="{A12FA001-AC4F-418D-AE19-62706E023703}">
                      <ahyp:hlinkClr xmlns:ahyp="http://schemas.microsoft.com/office/drawing/2018/hyperlinkcolor" val="tx"/>
                    </a:ext>
                  </a:extLst>
                </a:hlinkClick>
              </a:rPr>
              <a:t>50</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4.1.2	Industry transformations and </a:t>
            </a:r>
          </a:p>
          <a:p>
            <a:pPr marL="0" lvl="1" indent="0">
              <a:lnSpc>
                <a:spcPts val="1940"/>
              </a:lnSpc>
              <a:spcBef>
                <a:spcPts val="0"/>
              </a:spcBef>
              <a:buNone/>
              <a:tabLst>
                <a:tab pos="527050" algn="l"/>
                <a:tab pos="4129088" algn="l"/>
                <a:tab pos="4791075" algn="l"/>
              </a:tabLst>
            </a:pPr>
            <a:r>
              <a:rPr lang="en-US" sz="1500" dirty="0">
                <a:solidFill>
                  <a:srgbClr val="404040"/>
                </a:solidFill>
              </a:rPr>
              <a:t>	emerging technologies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53</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4.1.3	Workforce readiness and skill gaps	</a:t>
            </a:r>
            <a:r>
              <a:rPr lang="en-US" sz="1500" dirty="0">
                <a:solidFill>
                  <a:srgbClr val="404040"/>
                </a:solidFill>
                <a:hlinkClick r:id="rId5" action="ppaction://hlinksldjump">
                  <a:extLst>
                    <a:ext uri="{A12FA001-AC4F-418D-AE19-62706E023703}">
                      <ahyp:hlinkClr xmlns:ahyp="http://schemas.microsoft.com/office/drawing/2018/hyperlinkcolor" val="tx"/>
                    </a:ext>
                  </a:extLst>
                </a:hlinkClick>
              </a:rPr>
              <a:t>55</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4.1.4	Educational programs and</a:t>
            </a:r>
          </a:p>
          <a:p>
            <a:pPr marL="0" lvl="1" indent="0">
              <a:lnSpc>
                <a:spcPts val="1940"/>
              </a:lnSpc>
              <a:spcBef>
                <a:spcPts val="0"/>
              </a:spcBef>
              <a:buNone/>
              <a:tabLst>
                <a:tab pos="527050" algn="l"/>
                <a:tab pos="4129088" algn="l"/>
                <a:tab pos="4791075" algn="l"/>
              </a:tabLst>
            </a:pPr>
            <a:r>
              <a:rPr lang="en-US" sz="1500" dirty="0">
                <a:solidFill>
                  <a:srgbClr val="404040"/>
                </a:solidFill>
              </a:rPr>
              <a:t>	training improvements	</a:t>
            </a:r>
            <a:r>
              <a:rPr lang="en-US" sz="1500" dirty="0">
                <a:solidFill>
                  <a:srgbClr val="404040"/>
                </a:solidFill>
                <a:hlinkClick r:id="rId6" action="ppaction://hlinksldjump">
                  <a:extLst>
                    <a:ext uri="{A12FA001-AC4F-418D-AE19-62706E023703}">
                      <ahyp:hlinkClr xmlns:ahyp="http://schemas.microsoft.com/office/drawing/2018/hyperlinkcolor" val="tx"/>
                    </a:ext>
                  </a:extLst>
                </a:hlinkClick>
              </a:rPr>
              <a:t>57</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4.1.5	Summary of analysis of in-depth interviews	</a:t>
            </a:r>
            <a:r>
              <a:rPr lang="en-US" sz="1500" dirty="0">
                <a:solidFill>
                  <a:srgbClr val="404040"/>
                </a:solidFill>
                <a:hlinkClick r:id="rId7" action="ppaction://hlinksldjump">
                  <a:extLst>
                    <a:ext uri="{A12FA001-AC4F-418D-AE19-62706E023703}">
                      <ahyp:hlinkClr xmlns:ahyp="http://schemas.microsoft.com/office/drawing/2018/hyperlinkcolor" val="tx"/>
                    </a:ext>
                  </a:extLst>
                </a:hlinkClick>
              </a:rPr>
              <a:t>62</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Analysis of the survey results	</a:t>
            </a:r>
            <a:r>
              <a:rPr lang="en-US" sz="1500" b="1" dirty="0">
                <a:solidFill>
                  <a:srgbClr val="404040"/>
                </a:solidFill>
                <a:hlinkClick r:id="rId8" action="ppaction://hlinksldjump">
                  <a:extLst>
                    <a:ext uri="{A12FA001-AC4F-418D-AE19-62706E023703}">
                      <ahyp:hlinkClr xmlns:ahyp="http://schemas.microsoft.com/office/drawing/2018/hyperlinkcolor" val="tx"/>
                    </a:ext>
                  </a:extLst>
                </a:hlinkClick>
              </a:rPr>
              <a:t>63</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4.2.1	Methodology of the survey	</a:t>
            </a:r>
            <a:r>
              <a:rPr lang="en-US" sz="1500" dirty="0">
                <a:solidFill>
                  <a:srgbClr val="404040"/>
                </a:solidFill>
                <a:hlinkClick r:id="rId8" action="ppaction://hlinksldjump">
                  <a:extLst>
                    <a:ext uri="{A12FA001-AC4F-418D-AE19-62706E023703}">
                      <ahyp:hlinkClr xmlns:ahyp="http://schemas.microsoft.com/office/drawing/2018/hyperlinkcolor" val="tx"/>
                    </a:ext>
                  </a:extLst>
                </a:hlinkClick>
              </a:rPr>
              <a:t>63</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4.2.2	Survey results	</a:t>
            </a:r>
            <a:r>
              <a:rPr lang="en-US" sz="1500" dirty="0">
                <a:solidFill>
                  <a:srgbClr val="404040"/>
                </a:solidFill>
                <a:hlinkClick r:id="rId9" action="ppaction://hlinksldjump">
                  <a:extLst>
                    <a:ext uri="{A12FA001-AC4F-418D-AE19-62706E023703}">
                      <ahyp:hlinkClr xmlns:ahyp="http://schemas.microsoft.com/office/drawing/2018/hyperlinkcolor" val="tx"/>
                    </a:ext>
                  </a:extLst>
                </a:hlinkClick>
              </a:rPr>
              <a:t>64</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4.2.3	Summary of the analysis of survey results	</a:t>
            </a:r>
            <a:r>
              <a:rPr lang="en-US" sz="1500" dirty="0">
                <a:solidFill>
                  <a:srgbClr val="404040"/>
                </a:solidFill>
                <a:hlinkClick r:id="rId10" action="ppaction://hlinksldjump">
                  <a:extLst>
                    <a:ext uri="{A12FA001-AC4F-418D-AE19-62706E023703}">
                      <ahyp:hlinkClr xmlns:ahyp="http://schemas.microsoft.com/office/drawing/2018/hyperlinkcolor" val="tx"/>
                    </a:ext>
                  </a:extLst>
                </a:hlinkClick>
              </a:rPr>
              <a:t>74</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F51C1786-B5F1-8618-78D4-9095AB6524DC}"/>
              </a:ext>
            </a:extLst>
          </p:cNvPr>
          <p:cNvCxnSpPr>
            <a:cxnSpLocks/>
          </p:cNvCxnSpPr>
          <p:nvPr/>
        </p:nvCxnSpPr>
        <p:spPr>
          <a:xfrm>
            <a:off x="2203049" y="8522984"/>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D04EE983-4FDA-DD5B-43CB-DE69301FFD5B}"/>
              </a:ext>
            </a:extLst>
          </p:cNvPr>
          <p:cNvGrpSpPr/>
          <p:nvPr/>
        </p:nvGrpSpPr>
        <p:grpSpPr>
          <a:xfrm>
            <a:off x="-1891129" y="7742368"/>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D6A45807-A399-BFB1-8A4A-89D7DC82E3A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2EEA0300-0E96-76E4-93FC-C20A38CEC1A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039AAD7-4158-23C3-27C6-8EC80F5EAD7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8494597-D582-C9D2-4DFE-4F605DECAE9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F129B656-3055-B39B-F8FF-DE8B12734E95}"/>
              </a:ext>
            </a:extLst>
          </p:cNvPr>
          <p:cNvGrpSpPr/>
          <p:nvPr/>
        </p:nvGrpSpPr>
        <p:grpSpPr>
          <a:xfrm>
            <a:off x="1555049" y="5983377"/>
            <a:ext cx="648000" cy="361384"/>
            <a:chOff x="1416431" y="5629720"/>
            <a:chExt cx="648000" cy="361384"/>
          </a:xfrm>
        </p:grpSpPr>
        <p:sp>
          <p:nvSpPr>
            <p:cNvPr id="3" name="Rectangle 2">
              <a:extLst>
                <a:ext uri="{FF2B5EF4-FFF2-40B4-BE49-F238E27FC236}">
                  <a16:creationId xmlns:a16="http://schemas.microsoft.com/office/drawing/2014/main" id="{9E62AC04-F5A0-DB4F-1DAE-BDB633EB3E70}"/>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C72150BE-BCCF-D7F9-A0FE-89C7EEF4FBE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4.1</a:t>
              </a:r>
            </a:p>
          </p:txBody>
        </p:sp>
      </p:grpSp>
      <p:grpSp>
        <p:nvGrpSpPr>
          <p:cNvPr id="15" name="Group 14">
            <a:extLst>
              <a:ext uri="{FF2B5EF4-FFF2-40B4-BE49-F238E27FC236}">
                <a16:creationId xmlns:a16="http://schemas.microsoft.com/office/drawing/2014/main" id="{26DBED0C-8B34-C8F1-89A1-ADC02C1E7DE7}"/>
              </a:ext>
            </a:extLst>
          </p:cNvPr>
          <p:cNvGrpSpPr/>
          <p:nvPr/>
        </p:nvGrpSpPr>
        <p:grpSpPr>
          <a:xfrm>
            <a:off x="1555049" y="8714768"/>
            <a:ext cx="648000" cy="361384"/>
            <a:chOff x="1416431" y="5629720"/>
            <a:chExt cx="648000" cy="361384"/>
          </a:xfrm>
        </p:grpSpPr>
        <p:sp>
          <p:nvSpPr>
            <p:cNvPr id="16" name="Rectangle 15">
              <a:extLst>
                <a:ext uri="{FF2B5EF4-FFF2-40B4-BE49-F238E27FC236}">
                  <a16:creationId xmlns:a16="http://schemas.microsoft.com/office/drawing/2014/main" id="{D95B1308-F9F8-A609-2A99-512AB587863D}"/>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419E1E51-1FE2-5D42-FBD9-69AADD38D64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4.2</a:t>
              </a:r>
            </a:p>
          </p:txBody>
        </p:sp>
      </p:grpSp>
    </p:spTree>
    <p:extLst>
      <p:ext uri="{BB962C8B-B14F-4D97-AF65-F5344CB8AC3E}">
        <p14:creationId xmlns:p14="http://schemas.microsoft.com/office/powerpoint/2010/main" val="13751187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6A27B-E9E4-E9AB-3211-25E69BD5DA49}"/>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746010C-96E1-8080-C5E2-0A57912A1F4E}"/>
              </a:ext>
            </a:extLst>
          </p:cNvPr>
          <p:cNvSpPr/>
          <p:nvPr/>
        </p:nvSpPr>
        <p:spPr>
          <a:xfrm>
            <a:off x="0" y="1586757"/>
            <a:ext cx="7559675" cy="282722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1" name="Text Placeholder 1">
            <a:extLst>
              <a:ext uri="{FF2B5EF4-FFF2-40B4-BE49-F238E27FC236}">
                <a16:creationId xmlns:a16="http://schemas.microsoft.com/office/drawing/2014/main" id="{5415A667-00EB-DDB5-890C-B48DEA232306}"/>
              </a:ext>
            </a:extLst>
          </p:cNvPr>
          <p:cNvSpPr txBox="1">
            <a:spLocks/>
          </p:cNvSpPr>
          <p:nvPr/>
        </p:nvSpPr>
        <p:spPr>
          <a:xfrm>
            <a:off x="616817" y="4731383"/>
            <a:ext cx="6389643" cy="97144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The fieldwork focused on identifying current and future skills and knowledge gaps, particularly in the context of the clean energy transition, and explored expectations for new professionals entering the industry. The results offer a comprehensive overview of workforce capabilities, technological adoption challenges, and policy-related barriers, providing a foundation for strategic recommendations in later chapters. To gain a comprehensive understanding of current and future skill requirements in the heating and cooling sector, an approach was chosen that involves conducting informal conversations with representatives from key stakeholder groups. These include current employees, employers, trainers, and other relevant actors. At least two individuals from each group were engaged, ensuring that at least one senior representative was included.</a:t>
            </a:r>
          </a:p>
        </p:txBody>
      </p:sp>
      <p:sp>
        <p:nvSpPr>
          <p:cNvPr id="16" name="Text Placeholder 29">
            <a:extLst>
              <a:ext uri="{FF2B5EF4-FFF2-40B4-BE49-F238E27FC236}">
                <a16:creationId xmlns:a16="http://schemas.microsoft.com/office/drawing/2014/main" id="{8EF5ED58-3E62-E666-BF12-AF027D07A8D5}"/>
              </a:ext>
            </a:extLst>
          </p:cNvPr>
          <p:cNvSpPr txBox="1">
            <a:spLocks/>
          </p:cNvSpPr>
          <p:nvPr/>
        </p:nvSpPr>
        <p:spPr>
          <a:xfrm>
            <a:off x="593885" y="1882638"/>
            <a:ext cx="5130308"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FFFFFF"/>
                </a:solidFill>
                <a:ea typeface="Calibri" panose="020F0502020204030204" pitchFamily="34" charset="0"/>
                <a:cs typeface="Times New Roman" panose="02020603050405020304" pitchFamily="18" charset="0"/>
              </a:rPr>
              <a:t>This chapter presents the findings from the primary data collection conducted with the aim to validate and refine insights gathered during the initial desk research and expert consultations. Through a structured three-phase approach including informal discussions, targeted surveys, and in-depth interviews, qualitative and quantitative data were collected from key stakeholders in the heating and cooling sector. These stakeholders included designers, builders/installers, operators/supervisors, and manufacturers, segmented by experience level. </a:t>
            </a:r>
          </a:p>
        </p:txBody>
      </p:sp>
      <p:sp>
        <p:nvSpPr>
          <p:cNvPr id="3" name="Text Placeholder 2">
            <a:extLst>
              <a:ext uri="{FF2B5EF4-FFF2-40B4-BE49-F238E27FC236}">
                <a16:creationId xmlns:a16="http://schemas.microsoft.com/office/drawing/2014/main" id="{7CC100B0-07EF-19C2-1435-F5577A564D88}"/>
              </a:ext>
            </a:extLst>
          </p:cNvPr>
          <p:cNvSpPr txBox="1">
            <a:spLocks/>
          </p:cNvSpPr>
          <p:nvPr/>
        </p:nvSpPr>
        <p:spPr>
          <a:xfrm>
            <a:off x="595935" y="926710"/>
            <a:ext cx="4484711" cy="113284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ED4D24"/>
                </a:solidFill>
                <a:latin typeface="Calibri" panose="020F0502020204030204" pitchFamily="34" charset="0"/>
                <a:cs typeface="Calibri" panose="020F0502020204030204" pitchFamily="34" charset="0"/>
              </a:rPr>
              <a:t>Fieldwork Findings</a:t>
            </a:r>
          </a:p>
          <a:p>
            <a:pPr marL="0" indent="0">
              <a:lnSpc>
                <a:spcPts val="3320"/>
              </a:lnSpc>
              <a:spcBef>
                <a:spcPts val="0"/>
              </a:spcBef>
              <a:buNone/>
            </a:pPr>
            <a:endParaRPr lang="en-US" sz="2800" i="1" dirty="0">
              <a:solidFill>
                <a:srgbClr val="ED4D24"/>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9E6D038D-E098-4859-B588-E28A5233DEA6}"/>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C869B96F-6514-2886-F195-024E07103840}"/>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FE84AFEA-C081-16B5-FDC1-BE8B58EA7457}"/>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cxnSp>
        <p:nvCxnSpPr>
          <p:cNvPr id="19" name="Straight Connector 18">
            <a:extLst>
              <a:ext uri="{FF2B5EF4-FFF2-40B4-BE49-F238E27FC236}">
                <a16:creationId xmlns:a16="http://schemas.microsoft.com/office/drawing/2014/main" id="{491882EF-4094-B3B1-B788-E97C5A62403D}"/>
              </a:ext>
            </a:extLst>
          </p:cNvPr>
          <p:cNvCxnSpPr>
            <a:cxnSpLocks/>
          </p:cNvCxnSpPr>
          <p:nvPr/>
        </p:nvCxnSpPr>
        <p:spPr>
          <a:xfrm>
            <a:off x="2329314" y="6523584"/>
            <a:ext cx="8063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E32E1B1-28E9-9BEB-2B1F-A5D3FD9A8662}"/>
              </a:ext>
            </a:extLst>
          </p:cNvPr>
          <p:cNvCxnSpPr>
            <a:cxnSpLocks/>
          </p:cNvCxnSpPr>
          <p:nvPr/>
        </p:nvCxnSpPr>
        <p:spPr>
          <a:xfrm>
            <a:off x="3135711" y="6536156"/>
            <a:ext cx="0" cy="240663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223B4C8E-EF49-489F-9107-5D15CD7CD648}"/>
              </a:ext>
            </a:extLst>
          </p:cNvPr>
          <p:cNvSpPr/>
          <p:nvPr/>
        </p:nvSpPr>
        <p:spPr>
          <a:xfrm rot="5400000">
            <a:off x="2554520" y="643852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3E960613-289F-A72B-DF2C-212E80B9B7C3}"/>
              </a:ext>
            </a:extLst>
          </p:cNvPr>
          <p:cNvSpPr txBox="1"/>
          <p:nvPr/>
        </p:nvSpPr>
        <p:spPr>
          <a:xfrm>
            <a:off x="3439195" y="6787090"/>
            <a:ext cx="3257437" cy="2265236"/>
          </a:xfrm>
          <a:prstGeom prst="rect">
            <a:avLst/>
          </a:prstGeom>
          <a:noFill/>
        </p:spPr>
        <p:txBody>
          <a:bodyPr wrap="square">
            <a:spAutoFit/>
          </a:bodyPr>
          <a:lstStyle/>
          <a:p>
            <a:pPr lvl="0">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Existing skill and knowledge gaps among current employees</a:t>
            </a:r>
          </a:p>
          <a:p>
            <a:pPr lvl="0">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lvl="0">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Expectations for new entrants to the sector</a:t>
            </a:r>
          </a:p>
          <a:p>
            <a:pPr lvl="0">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lvl="0">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Emerging skill needs in the context of the clean energy transition</a:t>
            </a:r>
          </a:p>
          <a:p>
            <a:pPr lvl="0">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lvl="0">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Regional challenges, needs, and opportunities related to decarbonisation in heating and cooling</a:t>
            </a:r>
          </a:p>
          <a:p>
            <a:pPr lvl="0">
              <a:lnSpc>
                <a:spcPts val="1340"/>
              </a:lnSpc>
              <a:buClr>
                <a:srgbClr val="ED4D24"/>
              </a:buClr>
            </a:pPr>
            <a:endParaRPr lang="en-IE" sz="1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2DF8FE51-452C-7735-8CB0-4FA29A3ED4F6}"/>
              </a:ext>
            </a:extLst>
          </p:cNvPr>
          <p:cNvSpPr txBox="1"/>
          <p:nvPr/>
        </p:nvSpPr>
        <p:spPr>
          <a:xfrm>
            <a:off x="593885" y="6381531"/>
            <a:ext cx="1802406" cy="922688"/>
          </a:xfrm>
          <a:prstGeom prst="rect">
            <a:avLst/>
          </a:prstGeom>
          <a:noFill/>
        </p:spPr>
        <p:txBody>
          <a:bodyPr wrap="square" rtlCol="0" anchor="t">
            <a:spAutoFit/>
          </a:bodyPr>
          <a:lstStyle/>
          <a:p>
            <a:pPr marL="6350">
              <a:lnSpc>
                <a:spcPts val="1600"/>
              </a:lnSpc>
              <a:tabLst>
                <a:tab pos="611188" algn="l"/>
              </a:tabLst>
            </a:pPr>
            <a:r>
              <a:rPr lang="en-US" sz="1600" b="1" dirty="0">
                <a:solidFill>
                  <a:srgbClr val="404040"/>
                </a:solidFill>
                <a:latin typeface="Calibri" panose="020F0502020204030204" pitchFamily="34" charset="0"/>
                <a:cs typeface="Calibri" panose="020F0502020204030204" pitchFamily="34" charset="0"/>
              </a:rPr>
              <a:t>The purpose of these discussions was to identify:</a:t>
            </a:r>
          </a:p>
          <a:p>
            <a:pPr marL="6350">
              <a:lnSpc>
                <a:spcPts val="1600"/>
              </a:lnSpc>
              <a:tabLst>
                <a:tab pos="611188" algn="l"/>
              </a:tabLst>
            </a:pPr>
            <a:endParaRPr lang="en-US" sz="1800" b="1" dirty="0">
              <a:solidFill>
                <a:srgbClr val="404040"/>
              </a:solidFill>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68525B37-BF86-4ADF-479B-80A3483DF29A}"/>
              </a:ext>
            </a:extLst>
          </p:cNvPr>
          <p:cNvCxnSpPr>
            <a:cxnSpLocks/>
          </p:cNvCxnSpPr>
          <p:nvPr/>
        </p:nvCxnSpPr>
        <p:spPr>
          <a:xfrm>
            <a:off x="3152213" y="894279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9" name="Graphic 40">
            <a:extLst>
              <a:ext uri="{FF2B5EF4-FFF2-40B4-BE49-F238E27FC236}">
                <a16:creationId xmlns:a16="http://schemas.microsoft.com/office/drawing/2014/main" id="{F13CB375-44E7-58D7-544D-A7D4EAAF01AA}"/>
              </a:ext>
            </a:extLst>
          </p:cNvPr>
          <p:cNvGrpSpPr/>
          <p:nvPr/>
        </p:nvGrpSpPr>
        <p:grpSpPr>
          <a:xfrm>
            <a:off x="5535981" y="2189018"/>
            <a:ext cx="3924090" cy="2433120"/>
            <a:chOff x="-3997860" y="6017904"/>
            <a:chExt cx="935163" cy="579845"/>
          </a:xfrm>
          <a:solidFill>
            <a:schemeClr val="bg1">
              <a:alpha val="29965"/>
            </a:schemeClr>
          </a:solidFill>
        </p:grpSpPr>
        <p:sp>
          <p:nvSpPr>
            <p:cNvPr id="30" name="Freeform 29">
              <a:extLst>
                <a:ext uri="{FF2B5EF4-FFF2-40B4-BE49-F238E27FC236}">
                  <a16:creationId xmlns:a16="http://schemas.microsoft.com/office/drawing/2014/main" id="{C3209C1F-D8EF-2EF1-4E92-71875C07A09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E098CE5E-6C76-41F4-1758-C064411E76E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7017723-772C-8989-B3A9-57FA953F146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5D9C7BE3-512A-177C-7A2C-B6BD239EA65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9" name="Straight Connector 38">
            <a:extLst>
              <a:ext uri="{FF2B5EF4-FFF2-40B4-BE49-F238E27FC236}">
                <a16:creationId xmlns:a16="http://schemas.microsoft.com/office/drawing/2014/main" id="{2B78C2D2-A16D-ACB7-8AE8-BB542615081D}"/>
              </a:ext>
            </a:extLst>
          </p:cNvPr>
          <p:cNvCxnSpPr>
            <a:cxnSpLocks/>
          </p:cNvCxnSpPr>
          <p:nvPr/>
        </p:nvCxnSpPr>
        <p:spPr>
          <a:xfrm>
            <a:off x="0" y="6532208"/>
            <a:ext cx="648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720FFA62-C464-24C3-26FB-0D78FEFAE50B}"/>
              </a:ext>
            </a:extLst>
          </p:cNvPr>
          <p:cNvGrpSpPr/>
          <p:nvPr/>
        </p:nvGrpSpPr>
        <p:grpSpPr>
          <a:xfrm>
            <a:off x="2937354" y="6605213"/>
            <a:ext cx="4636674" cy="288000"/>
            <a:chOff x="644327" y="1972700"/>
            <a:chExt cx="4636674" cy="288000"/>
          </a:xfrm>
        </p:grpSpPr>
        <p:cxnSp>
          <p:nvCxnSpPr>
            <p:cNvPr id="41" name="Straight Connector 40">
              <a:extLst>
                <a:ext uri="{FF2B5EF4-FFF2-40B4-BE49-F238E27FC236}">
                  <a16:creationId xmlns:a16="http://schemas.microsoft.com/office/drawing/2014/main" id="{B2DD8087-76E6-6DB5-8CDE-C8A93F96745F}"/>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84027CBE-8278-A946-DB58-A23AB84ADC8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51" name="Group 50">
            <a:extLst>
              <a:ext uri="{FF2B5EF4-FFF2-40B4-BE49-F238E27FC236}">
                <a16:creationId xmlns:a16="http://schemas.microsoft.com/office/drawing/2014/main" id="{B8F44861-39A9-C0E6-169C-179B34A2A436}"/>
              </a:ext>
            </a:extLst>
          </p:cNvPr>
          <p:cNvGrpSpPr/>
          <p:nvPr/>
        </p:nvGrpSpPr>
        <p:grpSpPr>
          <a:xfrm>
            <a:off x="2937354" y="7084446"/>
            <a:ext cx="4636674" cy="288000"/>
            <a:chOff x="644327" y="1972700"/>
            <a:chExt cx="4636674" cy="288000"/>
          </a:xfrm>
        </p:grpSpPr>
        <p:cxnSp>
          <p:nvCxnSpPr>
            <p:cNvPr id="52" name="Straight Connector 51">
              <a:extLst>
                <a:ext uri="{FF2B5EF4-FFF2-40B4-BE49-F238E27FC236}">
                  <a16:creationId xmlns:a16="http://schemas.microsoft.com/office/drawing/2014/main" id="{8273C1F6-D996-DE72-F41F-E329DAD2BF46}"/>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2384D283-6EE2-8247-92DA-321380BAE43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4" name="Group 53">
            <a:extLst>
              <a:ext uri="{FF2B5EF4-FFF2-40B4-BE49-F238E27FC236}">
                <a16:creationId xmlns:a16="http://schemas.microsoft.com/office/drawing/2014/main" id="{2CB988BE-AF6E-21E8-CAD1-C17EDDFF43D3}"/>
              </a:ext>
            </a:extLst>
          </p:cNvPr>
          <p:cNvGrpSpPr/>
          <p:nvPr/>
        </p:nvGrpSpPr>
        <p:grpSpPr>
          <a:xfrm>
            <a:off x="2937354" y="7540681"/>
            <a:ext cx="4636674" cy="288000"/>
            <a:chOff x="644327" y="1972700"/>
            <a:chExt cx="4636674" cy="288000"/>
          </a:xfrm>
        </p:grpSpPr>
        <p:cxnSp>
          <p:nvCxnSpPr>
            <p:cNvPr id="55" name="Straight Connector 54">
              <a:extLst>
                <a:ext uri="{FF2B5EF4-FFF2-40B4-BE49-F238E27FC236}">
                  <a16:creationId xmlns:a16="http://schemas.microsoft.com/office/drawing/2014/main" id="{A89DB913-574A-FA41-C686-2CF00130AD6B}"/>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94FDDBF7-FDE3-68B7-CEB7-E8DB1A0E960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57" name="Group 56">
            <a:extLst>
              <a:ext uri="{FF2B5EF4-FFF2-40B4-BE49-F238E27FC236}">
                <a16:creationId xmlns:a16="http://schemas.microsoft.com/office/drawing/2014/main" id="{45F54510-A27D-C438-7F69-112C42AD1B3E}"/>
              </a:ext>
            </a:extLst>
          </p:cNvPr>
          <p:cNvGrpSpPr/>
          <p:nvPr/>
        </p:nvGrpSpPr>
        <p:grpSpPr>
          <a:xfrm>
            <a:off x="2937354" y="8052442"/>
            <a:ext cx="4636674" cy="288000"/>
            <a:chOff x="644327" y="1972700"/>
            <a:chExt cx="4636674" cy="288000"/>
          </a:xfrm>
        </p:grpSpPr>
        <p:cxnSp>
          <p:nvCxnSpPr>
            <p:cNvPr id="58" name="Straight Connector 57">
              <a:extLst>
                <a:ext uri="{FF2B5EF4-FFF2-40B4-BE49-F238E27FC236}">
                  <a16:creationId xmlns:a16="http://schemas.microsoft.com/office/drawing/2014/main" id="{1172C17B-E5B0-DE90-4D11-838DE2CA058E}"/>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9994BC93-468B-1031-8FD9-84F818C3C85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sp>
        <p:nvSpPr>
          <p:cNvPr id="11" name="TextBox 10">
            <a:extLst>
              <a:ext uri="{FF2B5EF4-FFF2-40B4-BE49-F238E27FC236}">
                <a16:creationId xmlns:a16="http://schemas.microsoft.com/office/drawing/2014/main" id="{2AB7229B-0279-7AD2-0EEE-C72804D73673}"/>
              </a:ext>
            </a:extLst>
          </p:cNvPr>
          <p:cNvSpPr txBox="1"/>
          <p:nvPr/>
        </p:nvSpPr>
        <p:spPr>
          <a:xfrm>
            <a:off x="585016" y="9333205"/>
            <a:ext cx="6389642" cy="764825"/>
          </a:xfrm>
          <a:prstGeom prst="rect">
            <a:avLst/>
          </a:prstGeom>
          <a:noFill/>
        </p:spPr>
        <p:txBody>
          <a:bodyPr wrap="square">
            <a:spAutoFit/>
          </a:bodyPr>
          <a:lstStyle/>
          <a:p>
            <a:pPr algn="just">
              <a:lnSpc>
                <a:spcPts val="1340"/>
              </a:lnSpc>
              <a:buClr>
                <a:srgbClr val="ED4D24"/>
              </a:buClr>
            </a:pPr>
            <a:r>
              <a:rPr lang="en-IE" sz="1400" i="1" dirty="0">
                <a:solidFill>
                  <a:srgbClr val="404040"/>
                </a:solidFill>
                <a:latin typeface="Calibri" panose="020F0502020204030204" pitchFamily="34" charset="0"/>
                <a:cs typeface="Calibri" panose="020F0502020204030204" pitchFamily="34" charset="0"/>
              </a:rPr>
              <a:t> These conversations were held in a relaxed and open setting to encourage honest and constructive feedback, creating a deeper understanding of sectoral dynamics and future workforce development needs.</a:t>
            </a:r>
          </a:p>
          <a:p>
            <a:pPr algn="just">
              <a:lnSpc>
                <a:spcPts val="1340"/>
              </a:lnSpc>
              <a:buClr>
                <a:srgbClr val="ED4D24"/>
              </a:buClr>
            </a:pPr>
            <a:endParaRPr lang="en-IE" sz="1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570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99AA5-F3A4-2FFC-B2A1-967CD9413C9B}"/>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305EB890-9E37-4B97-E25C-CF307C109775}"/>
              </a:ext>
            </a:extLst>
          </p:cNvPr>
          <p:cNvSpPr txBox="1">
            <a:spLocks/>
          </p:cNvSpPr>
          <p:nvPr/>
        </p:nvSpPr>
        <p:spPr>
          <a:xfrm>
            <a:off x="585010" y="817100"/>
            <a:ext cx="6389643" cy="435864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However, policy ambition alone is insufficient. The green-digital shift in H&amp;C is creating new job roles, redefining existing ones, and revealing acute skills gaps across the entire construction ecosystem, from HVAC installers and commissioning engineers to architects, facility managers, municipal energy planners, financiers, and client-facing decision-makers. Modern H&amp;C solutions depend on systems thinking, digital literacy, data governance, and the confident use of technologies such as IoT-enabled controls, AI-assisted optimisation, and advanced measurement &amp; verification (M&amp;V). Without a workforce that can design, integrate, operate, and iterate these systems, capital investment will under-deliver and performance will drift. This is why the European energy transition must be accompanied by a broad skills transition in which educational institutions, i.e. higher education (HE), vocational education and training (VET), and continuing vocational education and training (CVET) play a pivotal role.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By aligning educational content with regional needs and the EU Green Taxonomy, institutions can foster innovation in curricula and training delivery. This includes preparing learners to engage with flexible energy systems, district heating and cooling networks, energy communities, and evolving electricity market structures.</a:t>
            </a:r>
          </a:p>
          <a:p>
            <a:pPr algn="just">
              <a:lnSpc>
                <a:spcPts val="1120"/>
              </a:lnSpc>
              <a:spcBef>
                <a:spcPts val="0"/>
              </a:spcBef>
            </a:pPr>
            <a:endParaRPr lang="en-GB" sz="1100" b="0" dirty="0">
              <a:solidFill>
                <a:srgbClr val="404040"/>
              </a:solidFill>
            </a:endParaRPr>
          </a:p>
          <a:p>
            <a:pPr algn="just">
              <a:lnSpc>
                <a:spcPts val="1120"/>
              </a:lnSpc>
              <a:spcBef>
                <a:spcPts val="0"/>
              </a:spcBef>
            </a:pPr>
            <a:r>
              <a:rPr lang="en-GB" sz="1100" b="0" dirty="0">
                <a:solidFill>
                  <a:srgbClr val="404040"/>
                </a:solidFill>
              </a:rPr>
              <a:t>Traditional national strategies, such as learning on the job, have not effectively equipped workers with the skills needed, especially in the context of sustainable construction. Moreover, acquiring knowledge is only part of the challenge. As we move toward a more digital future, it is equally important to evaluate the impact of these competencies at both the individual and task levels.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This report is part of Work Package 2 (WP2), led by Riga Technical University (Latvia), aiming to equip universities, VET and CVET providers with up-to-date knowledge on technological developments, industry insights, and policy frameworks driving the decarbonisation of heating and cooling. To successfully tackle this work package, it was necessary to gather information and insights from various stakeholders, including universities, VET colleges, CVET providers, industry experts, and local enterprises. The focus was on understanding technological developments, industry advancements, and enterprise insights that are driving the decarbonisation of heating and cooling in the region. Additionally, knowledge on how these advancements align with the </a:t>
            </a:r>
            <a:r>
              <a:rPr lang="en-GB" sz="1100" b="0" i="1" u="sng" dirty="0">
                <a:solidFill>
                  <a:srgbClr val="404040"/>
                </a:solidFill>
                <a:hlinkClick r:id="rId2">
                  <a:extLst>
                    <a:ext uri="{A12FA001-AC4F-418D-AE19-62706E023703}">
                      <ahyp:hlinkClr xmlns:ahyp="http://schemas.microsoft.com/office/drawing/2018/hyperlinkcolor" val="tx"/>
                    </a:ext>
                  </a:extLst>
                </a:hlinkClick>
              </a:rPr>
              <a:t>EU "Green" Taxonomy</a:t>
            </a:r>
            <a:r>
              <a:rPr lang="en-GB" sz="1100" b="0" dirty="0">
                <a:solidFill>
                  <a:srgbClr val="404040"/>
                </a:solidFill>
              </a:rPr>
              <a:t> and their application in curricular design and training provision was crucial. </a:t>
            </a:r>
            <a:endParaRPr lang="en-IE" sz="1100" b="0" dirty="0">
              <a:solidFill>
                <a:srgbClr val="404040"/>
              </a:solidFill>
            </a:endParaRPr>
          </a:p>
        </p:txBody>
      </p:sp>
      <p:pic>
        <p:nvPicPr>
          <p:cNvPr id="14" name="Picture 13" descr="A person wearing a hard hat and standing in front of a row of power lines&#10;&#10;AI-generated content may be incorrect.">
            <a:extLst>
              <a:ext uri="{FF2B5EF4-FFF2-40B4-BE49-F238E27FC236}">
                <a16:creationId xmlns:a16="http://schemas.microsoft.com/office/drawing/2014/main" id="{1CBEF00E-0534-5A9D-3D2D-564E3882E0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2548" b="22548"/>
          <a:stretch>
            <a:fillRect/>
          </a:stretch>
        </p:blipFill>
        <p:spPr>
          <a:xfrm flipH="1">
            <a:off x="-5" y="6655632"/>
            <a:ext cx="7559675" cy="3250368"/>
          </a:xfrm>
          <a:prstGeom prst="rect">
            <a:avLst/>
          </a:prstGeom>
        </p:spPr>
      </p:pic>
      <p:sp>
        <p:nvSpPr>
          <p:cNvPr id="2" name="Freeform 1">
            <a:extLst>
              <a:ext uri="{FF2B5EF4-FFF2-40B4-BE49-F238E27FC236}">
                <a16:creationId xmlns:a16="http://schemas.microsoft.com/office/drawing/2014/main" id="{5E6F7FE6-7769-D727-BAE7-AA8FB1C1FC1C}"/>
              </a:ext>
            </a:extLst>
          </p:cNvPr>
          <p:cNvSpPr/>
          <p:nvPr/>
        </p:nvSpPr>
        <p:spPr>
          <a:xfrm>
            <a:off x="-5" y="5364800"/>
            <a:ext cx="4597403" cy="317940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80E00789-DC9A-CDE0-E85B-D47471587CAB}"/>
              </a:ext>
            </a:extLst>
          </p:cNvPr>
          <p:cNvSpPr txBox="1">
            <a:spLocks/>
          </p:cNvSpPr>
          <p:nvPr/>
        </p:nvSpPr>
        <p:spPr>
          <a:xfrm>
            <a:off x="643231" y="5851517"/>
            <a:ext cx="3578022" cy="1903797"/>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700" b="0" i="1" dirty="0">
                <a:solidFill>
                  <a:schemeClr val="bg1"/>
                </a:solidFill>
              </a:rPr>
              <a:t>This report synthesises international desk research, expert consultations, and regional case evidence to provide up-to-date knowledge that can be directly used to innovate curricula and training in HE, VET, and CVET across nine project partner regions (Czechia, Denmark, Germany, Ireland, Latvia, Norway, Poland, Serbia, and Spain). </a:t>
            </a:r>
            <a:endParaRPr lang="en-US" sz="1700" i="1" dirty="0">
              <a:solidFill>
                <a:schemeClr val="bg1"/>
              </a:solidFill>
            </a:endParaRPr>
          </a:p>
        </p:txBody>
      </p:sp>
      <p:grpSp>
        <p:nvGrpSpPr>
          <p:cNvPr id="4" name="Graphic 40">
            <a:extLst>
              <a:ext uri="{FF2B5EF4-FFF2-40B4-BE49-F238E27FC236}">
                <a16:creationId xmlns:a16="http://schemas.microsoft.com/office/drawing/2014/main" id="{1C005298-89FB-E917-C200-210A40E3D192}"/>
              </a:ext>
            </a:extLst>
          </p:cNvPr>
          <p:cNvGrpSpPr/>
          <p:nvPr/>
        </p:nvGrpSpPr>
        <p:grpSpPr>
          <a:xfrm>
            <a:off x="-1553936" y="8071563"/>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7E993DAD-C374-AB6D-04D2-78860EEA56A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CACF0BB8-01F4-5679-ACF6-F8F433B15EC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CC8D5386-EA72-D992-9EE2-B126B3D8332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97390D11-384A-8543-3500-DF48982E92C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906005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154B7-4064-3CDA-62FC-5824AC343B7F}"/>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8E622C0F-A932-F448-FEA0-F819F65440F1}"/>
              </a:ext>
            </a:extLst>
          </p:cNvPr>
          <p:cNvSpPr txBox="1">
            <a:spLocks/>
          </p:cNvSpPr>
          <p:nvPr/>
        </p:nvSpPr>
        <p:spPr>
          <a:xfrm>
            <a:off x="605427" y="3696389"/>
            <a:ext cx="6389643" cy="99818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Experts who were unavailable for in-depth interviews were invited to complete a separate survey. To avoid duplication, care was taken to ensure that no individual participated in both the interview and the survey.</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A total of </a:t>
            </a:r>
            <a:r>
              <a:rPr lang="en-US" sz="1100" dirty="0">
                <a:solidFill>
                  <a:srgbClr val="404040"/>
                </a:solidFill>
              </a:rPr>
              <a:t>52 participants </a:t>
            </a:r>
            <a:r>
              <a:rPr lang="en-US" sz="1100" b="0" dirty="0">
                <a:solidFill>
                  <a:srgbClr val="404040"/>
                </a:solidFill>
              </a:rPr>
              <a:t>took part in the in-depth interviews, representing the following countries: Germany, Latvia, Poland, Serbia, Norway, Belgium, Czechia, Ireland, Spain, and Denmark.</a:t>
            </a:r>
          </a:p>
          <a:p>
            <a:pPr algn="just">
              <a:lnSpc>
                <a:spcPts val="1120"/>
              </a:lnSpc>
              <a:spcBef>
                <a:spcPts val="0"/>
              </a:spcBef>
            </a:pPr>
            <a:endParaRPr lang="en-US" sz="1100" b="0" dirty="0">
              <a:solidFill>
                <a:srgbClr val="404040"/>
              </a:solidFill>
            </a:endParaRPr>
          </a:p>
        </p:txBody>
      </p:sp>
      <p:cxnSp>
        <p:nvCxnSpPr>
          <p:cNvPr id="35" name="Straight Connector 34">
            <a:extLst>
              <a:ext uri="{FF2B5EF4-FFF2-40B4-BE49-F238E27FC236}">
                <a16:creationId xmlns:a16="http://schemas.microsoft.com/office/drawing/2014/main" id="{A2986773-6541-EA9E-010C-13BBCB660524}"/>
              </a:ext>
            </a:extLst>
          </p:cNvPr>
          <p:cNvCxnSpPr>
            <a:cxnSpLocks/>
          </p:cNvCxnSpPr>
          <p:nvPr/>
        </p:nvCxnSpPr>
        <p:spPr>
          <a:xfrm>
            <a:off x="0" y="3414300"/>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8AC6F28D-C7A2-1920-0F03-E05C5901E20B}"/>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6B2D2538-402B-9357-2DD8-C5407EDB9ED0}"/>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4.1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64AACA60-990B-C47E-1666-C7AD09016A65}"/>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304E2FA1-1BA7-6F4E-0F84-B45BCD952E0D}"/>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77003C5C-E368-0217-73C3-DE4C957C9E4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8ECECF6E-048A-2A16-CFAA-FC8C29098F4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776CA331-08AF-2096-462F-9C080D185EB0}"/>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22808D88-9373-BB68-2BF3-A5E44D4B6343}"/>
              </a:ext>
            </a:extLst>
          </p:cNvPr>
          <p:cNvSpPr txBox="1">
            <a:spLocks/>
          </p:cNvSpPr>
          <p:nvPr/>
        </p:nvSpPr>
        <p:spPr>
          <a:xfrm>
            <a:off x="605427" y="1820335"/>
            <a:ext cx="57231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In-depth interviews were conducted using a semi-structured guide covering four topics. Interviewers had the flexibility to skip or adapt questions and to ask additional ones depending on the specific context, considering the respondent’s expertise, experience, and the time available. Each interview lasted approximately one hour. </a:t>
            </a: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7C5FA312-A7EA-64A7-A842-E570A0464502}"/>
              </a:ext>
            </a:extLst>
          </p:cNvPr>
          <p:cNvSpPr txBox="1"/>
          <p:nvPr/>
        </p:nvSpPr>
        <p:spPr>
          <a:xfrm>
            <a:off x="585015" y="117396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Analysis of in-depth interviews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BF13A171-0068-A300-B485-E0931348DED0}"/>
              </a:ext>
            </a:extLst>
          </p:cNvPr>
          <p:cNvCxnSpPr>
            <a:cxnSpLocks/>
          </p:cNvCxnSpPr>
          <p:nvPr/>
        </p:nvCxnSpPr>
        <p:spPr>
          <a:xfrm>
            <a:off x="1646" y="559740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07BECF5-4E64-4F41-3FC3-9778CF28C1B1}"/>
              </a:ext>
            </a:extLst>
          </p:cNvPr>
          <p:cNvSpPr txBox="1"/>
          <p:nvPr/>
        </p:nvSpPr>
        <p:spPr>
          <a:xfrm>
            <a:off x="1422884" y="5431712"/>
            <a:ext cx="5504021"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Work routine and problem-solving (everyday challenges and missing knowledge)</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E6CC05FA-EAA4-360C-02E7-8B0F518DD02D}"/>
              </a:ext>
            </a:extLst>
          </p:cNvPr>
          <p:cNvGrpSpPr/>
          <p:nvPr/>
        </p:nvGrpSpPr>
        <p:grpSpPr>
          <a:xfrm>
            <a:off x="660803" y="5431712"/>
            <a:ext cx="734144" cy="327604"/>
            <a:chOff x="1441478" y="5631712"/>
            <a:chExt cx="734144" cy="327604"/>
          </a:xfrm>
        </p:grpSpPr>
        <p:sp>
          <p:nvSpPr>
            <p:cNvPr id="20" name="Rectangle 19">
              <a:extLst>
                <a:ext uri="{FF2B5EF4-FFF2-40B4-BE49-F238E27FC236}">
                  <a16:creationId xmlns:a16="http://schemas.microsoft.com/office/drawing/2014/main" id="{FFCCE727-7C56-AD83-FC1B-46D581FF069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8">
              <a:extLst>
                <a:ext uri="{FF2B5EF4-FFF2-40B4-BE49-F238E27FC236}">
                  <a16:creationId xmlns:a16="http://schemas.microsoft.com/office/drawing/2014/main" id="{B0FF7118-5127-D69D-35D0-FB99E0F01C1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4.1.1</a:t>
              </a:r>
            </a:p>
          </p:txBody>
        </p:sp>
      </p:grpSp>
      <p:sp>
        <p:nvSpPr>
          <p:cNvPr id="43" name="TextBox 42">
            <a:extLst>
              <a:ext uri="{FF2B5EF4-FFF2-40B4-BE49-F238E27FC236}">
                <a16:creationId xmlns:a16="http://schemas.microsoft.com/office/drawing/2014/main" id="{8D302FAE-020D-DAC7-5A3A-BCF5A37F8C92}"/>
              </a:ext>
            </a:extLst>
          </p:cNvPr>
          <p:cNvSpPr txBox="1"/>
          <p:nvPr/>
        </p:nvSpPr>
        <p:spPr>
          <a:xfrm>
            <a:off x="1126118" y="6868268"/>
            <a:ext cx="5868949" cy="970779"/>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Goal: Identify real-world challenges and missing knowledge through work scenarios.</a:t>
            </a:r>
          </a:p>
          <a:p>
            <a:pPr marL="6350">
              <a:lnSpc>
                <a:spcPts val="1700"/>
              </a:lnSpc>
              <a:tabLst>
                <a:tab pos="611188" algn="l"/>
              </a:tabLst>
            </a:pP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A3B59BE7-F595-E120-7BAD-F6F3B47495AA}"/>
              </a:ext>
            </a:extLst>
          </p:cNvPr>
          <p:cNvSpPr txBox="1"/>
          <p:nvPr/>
        </p:nvSpPr>
        <p:spPr>
          <a:xfrm>
            <a:off x="1126119" y="7574544"/>
            <a:ext cx="5871600" cy="1440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The HVAC industry’s main technical challenges stem from systemic gaps in design, installation quality, and system management. Professionals across all roles tend to focus narrowly on their individual tasks or components rather than the overall system functionality and lifecycle, which results in poor design decisions, limited maintenance access, and suboptimal performance. Communication failures between designers, installers, and operators further compound these issues, as missing feedback loops cause costly conflicts and rework. There is a significant pattern where newly trained specialists possess theoretical knowledge but lack practical, hands-on experience, while experienced professionals lack the digital literacy and system-level thinking required for modern, integrated technologies (BMS, IoT, AI). </a:t>
            </a:r>
          </a:p>
        </p:txBody>
      </p:sp>
      <p:sp>
        <p:nvSpPr>
          <p:cNvPr id="85" name="Freeform 84">
            <a:extLst>
              <a:ext uri="{FF2B5EF4-FFF2-40B4-BE49-F238E27FC236}">
                <a16:creationId xmlns:a16="http://schemas.microsoft.com/office/drawing/2014/main" id="{316EE07E-63A4-3BBF-2992-2C7DC05C4F57}"/>
              </a:ext>
            </a:extLst>
          </p:cNvPr>
          <p:cNvSpPr/>
          <p:nvPr/>
        </p:nvSpPr>
        <p:spPr>
          <a:xfrm>
            <a:off x="921" y="6243541"/>
            <a:ext cx="440291" cy="444827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91" name="Graphic 40">
            <a:extLst>
              <a:ext uri="{FF2B5EF4-FFF2-40B4-BE49-F238E27FC236}">
                <a16:creationId xmlns:a16="http://schemas.microsoft.com/office/drawing/2014/main" id="{EFC2B82F-64B4-7B92-4738-E422F91616E4}"/>
              </a:ext>
            </a:extLst>
          </p:cNvPr>
          <p:cNvGrpSpPr/>
          <p:nvPr/>
        </p:nvGrpSpPr>
        <p:grpSpPr>
          <a:xfrm>
            <a:off x="-2522352" y="8125548"/>
            <a:ext cx="3924090" cy="2433120"/>
            <a:chOff x="-3997860" y="6017904"/>
            <a:chExt cx="935163" cy="579845"/>
          </a:xfrm>
          <a:solidFill>
            <a:schemeClr val="bg1">
              <a:alpha val="13000"/>
            </a:schemeClr>
          </a:solidFill>
        </p:grpSpPr>
        <p:sp>
          <p:nvSpPr>
            <p:cNvPr id="92" name="Freeform 91">
              <a:extLst>
                <a:ext uri="{FF2B5EF4-FFF2-40B4-BE49-F238E27FC236}">
                  <a16:creationId xmlns:a16="http://schemas.microsoft.com/office/drawing/2014/main" id="{32AD90A0-88F2-548A-FBBB-EDEC019C3EF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3" name="Freeform 92">
              <a:extLst>
                <a:ext uri="{FF2B5EF4-FFF2-40B4-BE49-F238E27FC236}">
                  <a16:creationId xmlns:a16="http://schemas.microsoft.com/office/drawing/2014/main" id="{8C649033-A2A6-FD6F-3F43-D9B26E88F6D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4" name="Freeform 93">
              <a:extLst>
                <a:ext uri="{FF2B5EF4-FFF2-40B4-BE49-F238E27FC236}">
                  <a16:creationId xmlns:a16="http://schemas.microsoft.com/office/drawing/2014/main" id="{58AA3313-0283-46DE-BC2B-BF0C8611A288}"/>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5" name="Freeform 94">
              <a:extLst>
                <a:ext uri="{FF2B5EF4-FFF2-40B4-BE49-F238E27FC236}">
                  <a16:creationId xmlns:a16="http://schemas.microsoft.com/office/drawing/2014/main" id="{7484CD98-1467-0B6F-5A69-FCC9951782C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96" name="Straight Connector 95">
            <a:extLst>
              <a:ext uri="{FF2B5EF4-FFF2-40B4-BE49-F238E27FC236}">
                <a16:creationId xmlns:a16="http://schemas.microsoft.com/office/drawing/2014/main" id="{B00D72FA-6BDF-775D-D98E-0F6496EBCED4}"/>
              </a:ext>
            </a:extLst>
          </p:cNvPr>
          <p:cNvCxnSpPr>
            <a:cxnSpLocks/>
          </p:cNvCxnSpPr>
          <p:nvPr/>
        </p:nvCxnSpPr>
        <p:spPr>
          <a:xfrm>
            <a:off x="402776" y="6728095"/>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E62953A-5C1E-E5AD-654B-C7176FE9E844}"/>
              </a:ext>
            </a:extLst>
          </p:cNvPr>
          <p:cNvCxnSpPr>
            <a:cxnSpLocks/>
          </p:cNvCxnSpPr>
          <p:nvPr/>
        </p:nvCxnSpPr>
        <p:spPr>
          <a:xfrm>
            <a:off x="1023614" y="6728095"/>
            <a:ext cx="0" cy="245186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8" name="Triangle 97">
            <a:extLst>
              <a:ext uri="{FF2B5EF4-FFF2-40B4-BE49-F238E27FC236}">
                <a16:creationId xmlns:a16="http://schemas.microsoft.com/office/drawing/2014/main" id="{94FED3D4-C4C5-FA0F-DEB2-696CA64DDCD2}"/>
              </a:ext>
            </a:extLst>
          </p:cNvPr>
          <p:cNvSpPr/>
          <p:nvPr/>
        </p:nvSpPr>
        <p:spPr>
          <a:xfrm rot="5400000">
            <a:off x="666947" y="664246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9" name="Straight Connector 98">
            <a:extLst>
              <a:ext uri="{FF2B5EF4-FFF2-40B4-BE49-F238E27FC236}">
                <a16:creationId xmlns:a16="http://schemas.microsoft.com/office/drawing/2014/main" id="{BD0B2043-A2AA-23D7-BF70-9646AB24DD7D}"/>
              </a:ext>
            </a:extLst>
          </p:cNvPr>
          <p:cNvCxnSpPr>
            <a:cxnSpLocks/>
          </p:cNvCxnSpPr>
          <p:nvPr/>
        </p:nvCxnSpPr>
        <p:spPr>
          <a:xfrm>
            <a:off x="1036861" y="9264272"/>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F737B2C6-47F2-235C-1359-29CB1C1A5EBC}"/>
              </a:ext>
            </a:extLst>
          </p:cNvPr>
          <p:cNvSpPr/>
          <p:nvPr/>
        </p:nvSpPr>
        <p:spPr>
          <a:xfrm>
            <a:off x="6593107" y="9179964"/>
            <a:ext cx="578970" cy="158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Freeform 104">
            <a:extLst>
              <a:ext uri="{FF2B5EF4-FFF2-40B4-BE49-F238E27FC236}">
                <a16:creationId xmlns:a16="http://schemas.microsoft.com/office/drawing/2014/main" id="{A759B254-9D46-96DB-3D7D-3308248B61FB}"/>
              </a:ext>
            </a:extLst>
          </p:cNvPr>
          <p:cNvSpPr/>
          <p:nvPr/>
        </p:nvSpPr>
        <p:spPr>
          <a:xfrm>
            <a:off x="6683908" y="9027023"/>
            <a:ext cx="485993" cy="466180"/>
          </a:xfrm>
          <a:custGeom>
            <a:avLst/>
            <a:gdLst>
              <a:gd name="connsiteX0" fmla="*/ 139498 w 407377"/>
              <a:gd name="connsiteY0" fmla="*/ 245863 h 390769"/>
              <a:gd name="connsiteX1" fmla="*/ 131378 w 407377"/>
              <a:gd name="connsiteY1" fmla="*/ 296516 h 390769"/>
              <a:gd name="connsiteX2" fmla="*/ 155048 w 407377"/>
              <a:gd name="connsiteY2" fmla="*/ 300290 h 390769"/>
              <a:gd name="connsiteX3" fmla="*/ 156690 w 407377"/>
              <a:gd name="connsiteY3" fmla="*/ 304609 h 390769"/>
              <a:gd name="connsiteX4" fmla="*/ 109138 w 407377"/>
              <a:gd name="connsiteY4" fmla="*/ 363115 h 390769"/>
              <a:gd name="connsiteX5" fmla="*/ 104459 w 407377"/>
              <a:gd name="connsiteY5" fmla="*/ 360946 h 390769"/>
              <a:gd name="connsiteX6" fmla="*/ 112571 w 407377"/>
              <a:gd name="connsiteY6" fmla="*/ 310293 h 390769"/>
              <a:gd name="connsiteX7" fmla="*/ 88928 w 407377"/>
              <a:gd name="connsiteY7" fmla="*/ 306491 h 390769"/>
              <a:gd name="connsiteX8" fmla="*/ 87267 w 407377"/>
              <a:gd name="connsiteY8" fmla="*/ 302200 h 390769"/>
              <a:gd name="connsiteX9" fmla="*/ 134838 w 407377"/>
              <a:gd name="connsiteY9" fmla="*/ 243694 h 390769"/>
              <a:gd name="connsiteX10" fmla="*/ 139498 w 407377"/>
              <a:gd name="connsiteY10" fmla="*/ 245863 h 390769"/>
              <a:gd name="connsiteX11" fmla="*/ 139498 w 407377"/>
              <a:gd name="connsiteY11" fmla="*/ 245863 h 390769"/>
              <a:gd name="connsiteX12" fmla="*/ 125712 w 407377"/>
              <a:gd name="connsiteY12" fmla="*/ 298297 h 390769"/>
              <a:gd name="connsiteX13" fmla="*/ 132688 w 407377"/>
              <a:gd name="connsiteY13" fmla="*/ 254740 h 390769"/>
              <a:gd name="connsiteX14" fmla="*/ 94299 w 407377"/>
              <a:gd name="connsiteY14" fmla="*/ 301979 h 390769"/>
              <a:gd name="connsiteX15" fmla="*/ 116050 w 407377"/>
              <a:gd name="connsiteY15" fmla="*/ 305458 h 390769"/>
              <a:gd name="connsiteX16" fmla="*/ 118246 w 407377"/>
              <a:gd name="connsiteY16" fmla="*/ 308512 h 390769"/>
              <a:gd name="connsiteX17" fmla="*/ 111269 w 407377"/>
              <a:gd name="connsiteY17" fmla="*/ 352041 h 390769"/>
              <a:gd name="connsiteX18" fmla="*/ 149659 w 407377"/>
              <a:gd name="connsiteY18" fmla="*/ 304830 h 390769"/>
              <a:gd name="connsiteX19" fmla="*/ 127935 w 407377"/>
              <a:gd name="connsiteY19" fmla="*/ 301324 h 390769"/>
              <a:gd name="connsiteX20" fmla="*/ 125712 w 407377"/>
              <a:gd name="connsiteY20" fmla="*/ 298297 h 390769"/>
              <a:gd name="connsiteX21" fmla="*/ 125712 w 407377"/>
              <a:gd name="connsiteY21" fmla="*/ 298297 h 390769"/>
              <a:gd name="connsiteX22" fmla="*/ 121974 w 407377"/>
              <a:gd name="connsiteY22" fmla="*/ 216010 h 390769"/>
              <a:gd name="connsiteX23" fmla="*/ 155804 w 407377"/>
              <a:gd name="connsiteY23" fmla="*/ 222811 h 390769"/>
              <a:gd name="connsiteX24" fmla="*/ 124798 w 407377"/>
              <a:gd name="connsiteY24" fmla="*/ 120535 h 390769"/>
              <a:gd name="connsiteX25" fmla="*/ 127945 w 407377"/>
              <a:gd name="connsiteY25" fmla="*/ 117684 h 390769"/>
              <a:gd name="connsiteX26" fmla="*/ 183157 w 407377"/>
              <a:gd name="connsiteY26" fmla="*/ 123332 h 390769"/>
              <a:gd name="connsiteX27" fmla="*/ 250476 w 407377"/>
              <a:gd name="connsiteY27" fmla="*/ 178820 h 390769"/>
              <a:gd name="connsiteX28" fmla="*/ 314888 w 407377"/>
              <a:gd name="connsiteY28" fmla="*/ 106084 h 390769"/>
              <a:gd name="connsiteX29" fmla="*/ 330114 w 407377"/>
              <a:gd name="connsiteY29" fmla="*/ 96275 h 390769"/>
              <a:gd name="connsiteX30" fmla="*/ 265425 w 407377"/>
              <a:gd name="connsiteY30" fmla="*/ 30248 h 390769"/>
              <a:gd name="connsiteX31" fmla="*/ 255394 w 407377"/>
              <a:gd name="connsiteY31" fmla="*/ 102356 h 390769"/>
              <a:gd name="connsiteX32" fmla="*/ 246268 w 407377"/>
              <a:gd name="connsiteY32" fmla="*/ 132154 h 390769"/>
              <a:gd name="connsiteX33" fmla="*/ 192495 w 407377"/>
              <a:gd name="connsiteY33" fmla="*/ 82442 h 390769"/>
              <a:gd name="connsiteX34" fmla="*/ 209263 w 407377"/>
              <a:gd name="connsiteY34" fmla="*/ 57332 h 390769"/>
              <a:gd name="connsiteX35" fmla="*/ 203431 w 407377"/>
              <a:gd name="connsiteY35" fmla="*/ 34409 h 390769"/>
              <a:gd name="connsiteX36" fmla="*/ 165235 w 407377"/>
              <a:gd name="connsiteY36" fmla="*/ 7657 h 390769"/>
              <a:gd name="connsiteX37" fmla="*/ 118264 w 407377"/>
              <a:gd name="connsiteY37" fmla="*/ 18297 h 390769"/>
              <a:gd name="connsiteX38" fmla="*/ 63606 w 407377"/>
              <a:gd name="connsiteY38" fmla="*/ 51703 h 390769"/>
              <a:gd name="connsiteX39" fmla="*/ 63505 w 407377"/>
              <a:gd name="connsiteY39" fmla="*/ 52580 h 390769"/>
              <a:gd name="connsiteX40" fmla="*/ 92804 w 407377"/>
              <a:gd name="connsiteY40" fmla="*/ 117730 h 390769"/>
              <a:gd name="connsiteX41" fmla="*/ 95526 w 407377"/>
              <a:gd name="connsiteY41" fmla="*/ 167267 h 390769"/>
              <a:gd name="connsiteX42" fmla="*/ 75206 w 407377"/>
              <a:gd name="connsiteY42" fmla="*/ 167903 h 390769"/>
              <a:gd name="connsiteX43" fmla="*/ 38293 w 407377"/>
              <a:gd name="connsiteY43" fmla="*/ 173145 h 390769"/>
              <a:gd name="connsiteX44" fmla="*/ 47955 w 407377"/>
              <a:gd name="connsiteY44" fmla="*/ 212900 h 390769"/>
              <a:gd name="connsiteX45" fmla="*/ 33384 w 407377"/>
              <a:gd name="connsiteY45" fmla="*/ 234706 h 390769"/>
              <a:gd name="connsiteX46" fmla="*/ 16017 w 407377"/>
              <a:gd name="connsiteY46" fmla="*/ 233949 h 390769"/>
              <a:gd name="connsiteX47" fmla="*/ 38303 w 407377"/>
              <a:gd name="connsiteY47" fmla="*/ 278198 h 390769"/>
              <a:gd name="connsiteX48" fmla="*/ 121974 w 407377"/>
              <a:gd name="connsiteY48" fmla="*/ 216010 h 390769"/>
              <a:gd name="connsiteX49" fmla="*/ 121974 w 407377"/>
              <a:gd name="connsiteY49" fmla="*/ 216010 h 390769"/>
              <a:gd name="connsiteX50" fmla="*/ 192163 w 407377"/>
              <a:gd name="connsiteY50" fmla="*/ 251353 h 390769"/>
              <a:gd name="connsiteX51" fmla="*/ 195448 w 407377"/>
              <a:gd name="connsiteY51" fmla="*/ 350731 h 390769"/>
              <a:gd name="connsiteX52" fmla="*/ 210370 w 407377"/>
              <a:gd name="connsiteY52" fmla="*/ 348636 h 390769"/>
              <a:gd name="connsiteX53" fmla="*/ 225929 w 407377"/>
              <a:gd name="connsiteY53" fmla="*/ 335255 h 390769"/>
              <a:gd name="connsiteX54" fmla="*/ 251445 w 407377"/>
              <a:gd name="connsiteY54" fmla="*/ 265417 h 390769"/>
              <a:gd name="connsiteX55" fmla="*/ 192163 w 407377"/>
              <a:gd name="connsiteY55" fmla="*/ 251353 h 390769"/>
              <a:gd name="connsiteX56" fmla="*/ 192163 w 407377"/>
              <a:gd name="connsiteY56" fmla="*/ 251353 h 390769"/>
              <a:gd name="connsiteX57" fmla="*/ 189967 w 407377"/>
              <a:gd name="connsiteY57" fmla="*/ 358270 h 390769"/>
              <a:gd name="connsiteX58" fmla="*/ 60210 w 407377"/>
              <a:gd name="connsiteY58" fmla="*/ 365182 h 390769"/>
              <a:gd name="connsiteX59" fmla="*/ 36106 w 407377"/>
              <a:gd name="connsiteY59" fmla="*/ 287251 h 390769"/>
              <a:gd name="connsiteX60" fmla="*/ 15842 w 407377"/>
              <a:gd name="connsiteY60" fmla="*/ 105660 h 390769"/>
              <a:gd name="connsiteX61" fmla="*/ 242678 w 407377"/>
              <a:gd name="connsiteY61" fmla="*/ 11653 h 390769"/>
              <a:gd name="connsiteX62" fmla="*/ 336011 w 407377"/>
              <a:gd name="connsiteY62" fmla="*/ 92325 h 390769"/>
              <a:gd name="connsiteX63" fmla="*/ 391980 w 407377"/>
              <a:gd name="connsiteY63" fmla="*/ 41958 h 390769"/>
              <a:gd name="connsiteX64" fmla="*/ 398153 w 407377"/>
              <a:gd name="connsiteY64" fmla="*/ 43167 h 390769"/>
              <a:gd name="connsiteX65" fmla="*/ 398153 w 407377"/>
              <a:gd name="connsiteY65" fmla="*/ 43167 h 390769"/>
              <a:gd name="connsiteX66" fmla="*/ 357863 w 407377"/>
              <a:gd name="connsiteY66" fmla="*/ 194859 h 390769"/>
              <a:gd name="connsiteX67" fmla="*/ 250596 w 407377"/>
              <a:gd name="connsiteY67" fmla="*/ 343745 h 390769"/>
              <a:gd name="connsiteX68" fmla="*/ 249968 w 407377"/>
              <a:gd name="connsiteY68" fmla="*/ 343994 h 390769"/>
              <a:gd name="connsiteX69" fmla="*/ 243379 w 407377"/>
              <a:gd name="connsiteY69" fmla="*/ 351331 h 390769"/>
              <a:gd name="connsiteX70" fmla="*/ 212474 w 407377"/>
              <a:gd name="connsiteY70" fmla="*/ 376016 h 390769"/>
              <a:gd name="connsiteX71" fmla="*/ 194452 w 407377"/>
              <a:gd name="connsiteY71" fmla="*/ 363484 h 390769"/>
              <a:gd name="connsiteX72" fmla="*/ 197626 w 407377"/>
              <a:gd name="connsiteY72" fmla="*/ 357624 h 390769"/>
              <a:gd name="connsiteX73" fmla="*/ 189967 w 407377"/>
              <a:gd name="connsiteY73" fmla="*/ 358270 h 390769"/>
              <a:gd name="connsiteX74" fmla="*/ 189967 w 407377"/>
              <a:gd name="connsiteY74" fmla="*/ 358270 h 390769"/>
              <a:gd name="connsiteX75" fmla="*/ 178755 w 407377"/>
              <a:gd name="connsiteY75" fmla="*/ 246638 h 390769"/>
              <a:gd name="connsiteX76" fmla="*/ 65230 w 407377"/>
              <a:gd name="connsiteY76" fmla="*/ 246638 h 390769"/>
              <a:gd name="connsiteX77" fmla="*/ 65230 w 407377"/>
              <a:gd name="connsiteY77" fmla="*/ 360134 h 390769"/>
              <a:gd name="connsiteX78" fmla="*/ 178755 w 407377"/>
              <a:gd name="connsiteY78" fmla="*/ 360134 h 390769"/>
              <a:gd name="connsiteX79" fmla="*/ 178755 w 407377"/>
              <a:gd name="connsiteY79" fmla="*/ 246638 h 390769"/>
              <a:gd name="connsiteX80" fmla="*/ 178755 w 407377"/>
              <a:gd name="connsiteY80" fmla="*/ 246638 h 390769"/>
              <a:gd name="connsiteX81" fmla="*/ 251611 w 407377"/>
              <a:gd name="connsiteY81" fmla="*/ 258284 h 390769"/>
              <a:gd name="connsiteX82" fmla="*/ 252820 w 407377"/>
              <a:gd name="connsiteY82" fmla="*/ 255017 h 390769"/>
              <a:gd name="connsiteX83" fmla="*/ 227507 w 407377"/>
              <a:gd name="connsiteY83" fmla="*/ 228864 h 390769"/>
              <a:gd name="connsiteX84" fmla="*/ 210213 w 407377"/>
              <a:gd name="connsiteY84" fmla="*/ 228560 h 390769"/>
              <a:gd name="connsiteX85" fmla="*/ 210333 w 407377"/>
              <a:gd name="connsiteY85" fmla="*/ 221473 h 390769"/>
              <a:gd name="connsiteX86" fmla="*/ 220549 w 407377"/>
              <a:gd name="connsiteY86" fmla="*/ 221657 h 390769"/>
              <a:gd name="connsiteX87" fmla="*/ 205341 w 407377"/>
              <a:gd name="connsiteY87" fmla="*/ 205942 h 390769"/>
              <a:gd name="connsiteX88" fmla="*/ 188047 w 407377"/>
              <a:gd name="connsiteY88" fmla="*/ 205674 h 390769"/>
              <a:gd name="connsiteX89" fmla="*/ 188149 w 407377"/>
              <a:gd name="connsiteY89" fmla="*/ 198578 h 390769"/>
              <a:gd name="connsiteX90" fmla="*/ 198355 w 407377"/>
              <a:gd name="connsiteY90" fmla="*/ 198735 h 390769"/>
              <a:gd name="connsiteX91" fmla="*/ 186682 w 407377"/>
              <a:gd name="connsiteY91" fmla="*/ 186655 h 390769"/>
              <a:gd name="connsiteX92" fmla="*/ 169388 w 407377"/>
              <a:gd name="connsiteY92" fmla="*/ 186378 h 390769"/>
              <a:gd name="connsiteX93" fmla="*/ 169490 w 407377"/>
              <a:gd name="connsiteY93" fmla="*/ 179291 h 390769"/>
              <a:gd name="connsiteX94" fmla="*/ 179696 w 407377"/>
              <a:gd name="connsiteY94" fmla="*/ 179439 h 390769"/>
              <a:gd name="connsiteX95" fmla="*/ 163934 w 407377"/>
              <a:gd name="connsiteY95" fmla="*/ 163160 h 390769"/>
              <a:gd name="connsiteX96" fmla="*/ 146641 w 407377"/>
              <a:gd name="connsiteY96" fmla="*/ 162883 h 390769"/>
              <a:gd name="connsiteX97" fmla="*/ 146733 w 407377"/>
              <a:gd name="connsiteY97" fmla="*/ 155796 h 390769"/>
              <a:gd name="connsiteX98" fmla="*/ 160880 w 407377"/>
              <a:gd name="connsiteY98" fmla="*/ 156018 h 390769"/>
              <a:gd name="connsiteX99" fmla="*/ 161987 w 407377"/>
              <a:gd name="connsiteY99" fmla="*/ 154929 h 390769"/>
              <a:gd name="connsiteX100" fmla="*/ 162218 w 407377"/>
              <a:gd name="connsiteY100" fmla="*/ 140819 h 390769"/>
              <a:gd name="connsiteX101" fmla="*/ 169305 w 407377"/>
              <a:gd name="connsiteY101" fmla="*/ 140911 h 390769"/>
              <a:gd name="connsiteX102" fmla="*/ 169028 w 407377"/>
              <a:gd name="connsiteY102" fmla="*/ 158214 h 390769"/>
              <a:gd name="connsiteX103" fmla="*/ 184790 w 407377"/>
              <a:gd name="connsiteY103" fmla="*/ 174502 h 390769"/>
              <a:gd name="connsiteX104" fmla="*/ 184965 w 407377"/>
              <a:gd name="connsiteY104" fmla="*/ 164314 h 390769"/>
              <a:gd name="connsiteX105" fmla="*/ 192062 w 407377"/>
              <a:gd name="connsiteY105" fmla="*/ 164415 h 390769"/>
              <a:gd name="connsiteX106" fmla="*/ 191785 w 407377"/>
              <a:gd name="connsiteY106" fmla="*/ 181709 h 390769"/>
              <a:gd name="connsiteX107" fmla="*/ 203477 w 407377"/>
              <a:gd name="connsiteY107" fmla="*/ 193816 h 390769"/>
              <a:gd name="connsiteX108" fmla="*/ 203625 w 407377"/>
              <a:gd name="connsiteY108" fmla="*/ 183610 h 390769"/>
              <a:gd name="connsiteX109" fmla="*/ 210721 w 407377"/>
              <a:gd name="connsiteY109" fmla="*/ 183702 h 390769"/>
              <a:gd name="connsiteX110" fmla="*/ 210444 w 407377"/>
              <a:gd name="connsiteY110" fmla="*/ 201005 h 390769"/>
              <a:gd name="connsiteX111" fmla="*/ 225643 w 407377"/>
              <a:gd name="connsiteY111" fmla="*/ 216711 h 390769"/>
              <a:gd name="connsiteX112" fmla="*/ 225818 w 407377"/>
              <a:gd name="connsiteY112" fmla="*/ 206495 h 390769"/>
              <a:gd name="connsiteX113" fmla="*/ 232905 w 407377"/>
              <a:gd name="connsiteY113" fmla="*/ 206625 h 390769"/>
              <a:gd name="connsiteX114" fmla="*/ 232628 w 407377"/>
              <a:gd name="connsiteY114" fmla="*/ 223918 h 390769"/>
              <a:gd name="connsiteX115" fmla="*/ 257913 w 407377"/>
              <a:gd name="connsiteY115" fmla="*/ 250071 h 390769"/>
              <a:gd name="connsiteX116" fmla="*/ 261273 w 407377"/>
              <a:gd name="connsiteY116" fmla="*/ 248954 h 390769"/>
              <a:gd name="connsiteX117" fmla="*/ 180748 w 407377"/>
              <a:gd name="connsiteY117" fmla="*/ 130013 h 390769"/>
              <a:gd name="connsiteX118" fmla="*/ 131331 w 407377"/>
              <a:gd name="connsiteY118" fmla="*/ 124365 h 390769"/>
              <a:gd name="connsiteX119" fmla="*/ 164230 w 407377"/>
              <a:gd name="connsiteY119" fmla="*/ 221417 h 390769"/>
              <a:gd name="connsiteX120" fmla="*/ 251611 w 407377"/>
              <a:gd name="connsiteY120" fmla="*/ 258284 h 390769"/>
              <a:gd name="connsiteX121" fmla="*/ 251611 w 407377"/>
              <a:gd name="connsiteY121" fmla="*/ 258284 h 390769"/>
              <a:gd name="connsiteX122" fmla="*/ 273804 w 407377"/>
              <a:gd name="connsiteY122" fmla="*/ 255238 h 390769"/>
              <a:gd name="connsiteX123" fmla="*/ 275087 w 407377"/>
              <a:gd name="connsiteY123" fmla="*/ 260480 h 390769"/>
              <a:gd name="connsiteX124" fmla="*/ 275115 w 407377"/>
              <a:gd name="connsiteY124" fmla="*/ 260480 h 390769"/>
              <a:gd name="connsiteX125" fmla="*/ 272845 w 407377"/>
              <a:gd name="connsiteY125" fmla="*/ 294190 h 390769"/>
              <a:gd name="connsiteX126" fmla="*/ 258560 w 407377"/>
              <a:gd name="connsiteY126" fmla="*/ 332127 h 390769"/>
              <a:gd name="connsiteX127" fmla="*/ 280513 w 407377"/>
              <a:gd name="connsiteY127" fmla="*/ 318599 h 390769"/>
              <a:gd name="connsiteX128" fmla="*/ 308668 w 407377"/>
              <a:gd name="connsiteY128" fmla="*/ 292908 h 390769"/>
              <a:gd name="connsiteX129" fmla="*/ 308696 w 407377"/>
              <a:gd name="connsiteY129" fmla="*/ 292705 h 390769"/>
              <a:gd name="connsiteX130" fmla="*/ 282728 w 407377"/>
              <a:gd name="connsiteY130" fmla="*/ 247653 h 390769"/>
              <a:gd name="connsiteX131" fmla="*/ 273804 w 407377"/>
              <a:gd name="connsiteY131" fmla="*/ 255238 h 390769"/>
              <a:gd name="connsiteX132" fmla="*/ 273804 w 407377"/>
              <a:gd name="connsiteY132" fmla="*/ 255238 h 390769"/>
              <a:gd name="connsiteX133" fmla="*/ 259805 w 407377"/>
              <a:gd name="connsiteY133" fmla="*/ 257352 h 390769"/>
              <a:gd name="connsiteX134" fmla="*/ 258495 w 407377"/>
              <a:gd name="connsiteY134" fmla="*/ 261864 h 390769"/>
              <a:gd name="connsiteX135" fmla="*/ 256585 w 407377"/>
              <a:gd name="connsiteY135" fmla="*/ 290600 h 390769"/>
              <a:gd name="connsiteX136" fmla="*/ 213932 w 407377"/>
              <a:gd name="connsiteY136" fmla="*/ 354838 h 390769"/>
              <a:gd name="connsiteX137" fmla="*/ 203486 w 407377"/>
              <a:gd name="connsiteY137" fmla="*/ 361999 h 390769"/>
              <a:gd name="connsiteX138" fmla="*/ 205055 w 407377"/>
              <a:gd name="connsiteY138" fmla="*/ 370664 h 390769"/>
              <a:gd name="connsiteX139" fmla="*/ 208654 w 407377"/>
              <a:gd name="connsiteY139" fmla="*/ 370036 h 390769"/>
              <a:gd name="connsiteX140" fmla="*/ 265831 w 407377"/>
              <a:gd name="connsiteY140" fmla="*/ 292944 h 390769"/>
              <a:gd name="connsiteX141" fmla="*/ 268000 w 407377"/>
              <a:gd name="connsiteY141" fmla="*/ 260858 h 390769"/>
              <a:gd name="connsiteX142" fmla="*/ 268000 w 407377"/>
              <a:gd name="connsiteY142" fmla="*/ 260471 h 390769"/>
              <a:gd name="connsiteX143" fmla="*/ 268000 w 407377"/>
              <a:gd name="connsiteY143" fmla="*/ 260471 h 390769"/>
              <a:gd name="connsiteX144" fmla="*/ 263081 w 407377"/>
              <a:gd name="connsiteY144" fmla="*/ 255912 h 390769"/>
              <a:gd name="connsiteX145" fmla="*/ 263081 w 407377"/>
              <a:gd name="connsiteY145" fmla="*/ 255884 h 390769"/>
              <a:gd name="connsiteX146" fmla="*/ 259805 w 407377"/>
              <a:gd name="connsiteY146" fmla="*/ 257352 h 390769"/>
              <a:gd name="connsiteX147" fmla="*/ 259805 w 407377"/>
              <a:gd name="connsiteY147" fmla="*/ 257352 h 390769"/>
              <a:gd name="connsiteX148" fmla="*/ 256225 w 407377"/>
              <a:gd name="connsiteY148" fmla="*/ 189285 h 390769"/>
              <a:gd name="connsiteX149" fmla="*/ 268129 w 407377"/>
              <a:gd name="connsiteY149" fmla="*/ 230535 h 390769"/>
              <a:gd name="connsiteX150" fmla="*/ 276923 w 407377"/>
              <a:gd name="connsiteY150" fmla="*/ 205407 h 390769"/>
              <a:gd name="connsiteX151" fmla="*/ 293562 w 407377"/>
              <a:gd name="connsiteY151" fmla="*/ 172554 h 390769"/>
              <a:gd name="connsiteX152" fmla="*/ 295103 w 407377"/>
              <a:gd name="connsiteY152" fmla="*/ 151625 h 390769"/>
              <a:gd name="connsiteX153" fmla="*/ 302190 w 407377"/>
              <a:gd name="connsiteY153" fmla="*/ 152105 h 390769"/>
              <a:gd name="connsiteX154" fmla="*/ 301406 w 407377"/>
              <a:gd name="connsiteY154" fmla="*/ 162745 h 390769"/>
              <a:gd name="connsiteX155" fmla="*/ 334507 w 407377"/>
              <a:gd name="connsiteY155" fmla="*/ 140837 h 390769"/>
              <a:gd name="connsiteX156" fmla="*/ 332698 w 407377"/>
              <a:gd name="connsiteY156" fmla="*/ 118339 h 390769"/>
              <a:gd name="connsiteX157" fmla="*/ 339804 w 407377"/>
              <a:gd name="connsiteY157" fmla="*/ 117795 h 390769"/>
              <a:gd name="connsiteX158" fmla="*/ 341290 w 407377"/>
              <a:gd name="connsiteY158" fmla="*/ 136426 h 390769"/>
              <a:gd name="connsiteX159" fmla="*/ 354569 w 407377"/>
              <a:gd name="connsiteY159" fmla="*/ 124153 h 390769"/>
              <a:gd name="connsiteX160" fmla="*/ 352511 w 407377"/>
              <a:gd name="connsiteY160" fmla="*/ 98259 h 390769"/>
              <a:gd name="connsiteX161" fmla="*/ 359598 w 407377"/>
              <a:gd name="connsiteY161" fmla="*/ 97705 h 390769"/>
              <a:gd name="connsiteX162" fmla="*/ 361056 w 407377"/>
              <a:gd name="connsiteY162" fmla="*/ 115912 h 390769"/>
              <a:gd name="connsiteX163" fmla="*/ 372951 w 407377"/>
              <a:gd name="connsiteY163" fmla="*/ 96229 h 390769"/>
              <a:gd name="connsiteX164" fmla="*/ 379263 w 407377"/>
              <a:gd name="connsiteY164" fmla="*/ 99505 h 390769"/>
              <a:gd name="connsiteX165" fmla="*/ 370496 w 407377"/>
              <a:gd name="connsiteY165" fmla="*/ 114657 h 390769"/>
              <a:gd name="connsiteX166" fmla="*/ 385511 w 407377"/>
              <a:gd name="connsiteY166" fmla="*/ 108465 h 390769"/>
              <a:gd name="connsiteX167" fmla="*/ 390134 w 407377"/>
              <a:gd name="connsiteY167" fmla="*/ 110403 h 390769"/>
              <a:gd name="connsiteX168" fmla="*/ 388215 w 407377"/>
              <a:gd name="connsiteY168" fmla="*/ 115045 h 390769"/>
              <a:gd name="connsiteX169" fmla="*/ 362726 w 407377"/>
              <a:gd name="connsiteY169" fmla="*/ 125528 h 390769"/>
              <a:gd name="connsiteX170" fmla="*/ 340191 w 407377"/>
              <a:gd name="connsiteY170" fmla="*/ 145747 h 390769"/>
              <a:gd name="connsiteX171" fmla="*/ 326451 w 407377"/>
              <a:gd name="connsiteY171" fmla="*/ 153258 h 390769"/>
              <a:gd name="connsiteX172" fmla="*/ 340551 w 407377"/>
              <a:gd name="connsiteY172" fmla="*/ 153895 h 390769"/>
              <a:gd name="connsiteX173" fmla="*/ 340247 w 407377"/>
              <a:gd name="connsiteY173" fmla="*/ 160982 h 390769"/>
              <a:gd name="connsiteX174" fmla="*/ 315534 w 407377"/>
              <a:gd name="connsiteY174" fmla="*/ 159866 h 390769"/>
              <a:gd name="connsiteX175" fmla="*/ 285967 w 407377"/>
              <a:gd name="connsiteY175" fmla="*/ 202066 h 390769"/>
              <a:gd name="connsiteX176" fmla="*/ 308022 w 407377"/>
              <a:gd name="connsiteY176" fmla="*/ 197424 h 390769"/>
              <a:gd name="connsiteX177" fmla="*/ 309462 w 407377"/>
              <a:gd name="connsiteY177" fmla="*/ 204382 h 390769"/>
              <a:gd name="connsiteX178" fmla="*/ 282765 w 407377"/>
              <a:gd name="connsiteY178" fmla="*/ 210002 h 390769"/>
              <a:gd name="connsiteX179" fmla="*/ 270039 w 407377"/>
              <a:gd name="connsiteY179" fmla="*/ 249111 h 390769"/>
              <a:gd name="connsiteX180" fmla="*/ 314916 w 407377"/>
              <a:gd name="connsiteY180" fmla="*/ 216462 h 390769"/>
              <a:gd name="connsiteX181" fmla="*/ 393198 w 407377"/>
              <a:gd name="connsiteY181" fmla="*/ 51657 h 390769"/>
              <a:gd name="connsiteX182" fmla="*/ 318718 w 407377"/>
              <a:gd name="connsiteY182" fmla="*/ 112110 h 390769"/>
              <a:gd name="connsiteX183" fmla="*/ 256225 w 407377"/>
              <a:gd name="connsiteY183" fmla="*/ 189285 h 390769"/>
              <a:gd name="connsiteX184" fmla="*/ 256225 w 407377"/>
              <a:gd name="connsiteY184" fmla="*/ 189285 h 390769"/>
              <a:gd name="connsiteX185" fmla="*/ 350084 w 407377"/>
              <a:gd name="connsiteY185" fmla="*/ 200903 h 390769"/>
              <a:gd name="connsiteX186" fmla="*/ 288394 w 407377"/>
              <a:gd name="connsiteY186" fmla="*/ 243233 h 390769"/>
              <a:gd name="connsiteX187" fmla="*/ 316429 w 407377"/>
              <a:gd name="connsiteY187" fmla="*/ 283366 h 390769"/>
              <a:gd name="connsiteX188" fmla="*/ 350084 w 407377"/>
              <a:gd name="connsiteY188" fmla="*/ 200903 h 390769"/>
              <a:gd name="connsiteX189" fmla="*/ 350084 w 407377"/>
              <a:gd name="connsiteY189" fmla="*/ 200903 h 390769"/>
              <a:gd name="connsiteX190" fmla="*/ 259150 w 407377"/>
              <a:gd name="connsiteY190" fmla="*/ 26796 h 390769"/>
              <a:gd name="connsiteX191" fmla="*/ 172941 w 407377"/>
              <a:gd name="connsiteY191" fmla="*/ 7205 h 390769"/>
              <a:gd name="connsiteX192" fmla="*/ 203717 w 407377"/>
              <a:gd name="connsiteY192" fmla="*/ 27322 h 390769"/>
              <a:gd name="connsiteX193" fmla="*/ 212991 w 407377"/>
              <a:gd name="connsiteY193" fmla="*/ 63349 h 390769"/>
              <a:gd name="connsiteX194" fmla="*/ 215187 w 407377"/>
              <a:gd name="connsiteY194" fmla="*/ 112387 h 390769"/>
              <a:gd name="connsiteX195" fmla="*/ 244256 w 407377"/>
              <a:gd name="connsiteY195" fmla="*/ 125316 h 390769"/>
              <a:gd name="connsiteX196" fmla="*/ 259150 w 407377"/>
              <a:gd name="connsiteY196" fmla="*/ 26796 h 390769"/>
              <a:gd name="connsiteX197" fmla="*/ 259150 w 407377"/>
              <a:gd name="connsiteY197" fmla="*/ 26796 h 390769"/>
              <a:gd name="connsiteX198" fmla="*/ 55605 w 407377"/>
              <a:gd name="connsiteY198" fmla="*/ 59501 h 390769"/>
              <a:gd name="connsiteX199" fmla="*/ 13581 w 407377"/>
              <a:gd name="connsiteY199" fmla="*/ 226050 h 390769"/>
              <a:gd name="connsiteX200" fmla="*/ 40102 w 407377"/>
              <a:gd name="connsiteY200" fmla="*/ 224961 h 390769"/>
              <a:gd name="connsiteX201" fmla="*/ 41514 w 407377"/>
              <a:gd name="connsiteY201" fmla="*/ 215908 h 390769"/>
              <a:gd name="connsiteX202" fmla="*/ 37731 w 407377"/>
              <a:gd name="connsiteY202" fmla="*/ 157845 h 390769"/>
              <a:gd name="connsiteX203" fmla="*/ 79082 w 407377"/>
              <a:gd name="connsiteY203" fmla="*/ 161933 h 390769"/>
              <a:gd name="connsiteX204" fmla="*/ 99734 w 407377"/>
              <a:gd name="connsiteY204" fmla="*/ 139121 h 390769"/>
              <a:gd name="connsiteX205" fmla="*/ 91115 w 407377"/>
              <a:gd name="connsiteY205" fmla="*/ 124651 h 390769"/>
              <a:gd name="connsiteX206" fmla="*/ 55605 w 407377"/>
              <a:gd name="connsiteY206" fmla="*/ 59501 h 390769"/>
              <a:gd name="connsiteX207" fmla="*/ 55605 w 407377"/>
              <a:gd name="connsiteY207" fmla="*/ 59501 h 390769"/>
              <a:gd name="connsiteX208" fmla="*/ 9308 w 407377"/>
              <a:gd name="connsiteY208" fmla="*/ 206911 h 390769"/>
              <a:gd name="connsiteX209" fmla="*/ 9557 w 407377"/>
              <a:gd name="connsiteY209" fmla="*/ 208470 h 390769"/>
              <a:gd name="connsiteX210" fmla="*/ 9308 w 407377"/>
              <a:gd name="connsiteY210" fmla="*/ 206911 h 39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407377" h="390769">
                <a:moveTo>
                  <a:pt x="139498" y="245863"/>
                </a:moveTo>
                <a:lnTo>
                  <a:pt x="131378" y="296516"/>
                </a:lnTo>
                <a:lnTo>
                  <a:pt x="155048" y="300290"/>
                </a:lnTo>
                <a:cubicBezTo>
                  <a:pt x="157096" y="300622"/>
                  <a:pt x="157955" y="303040"/>
                  <a:pt x="156690" y="304609"/>
                </a:cubicBezTo>
                <a:lnTo>
                  <a:pt x="109138" y="363115"/>
                </a:lnTo>
                <a:cubicBezTo>
                  <a:pt x="107421" y="365210"/>
                  <a:pt x="103970" y="363696"/>
                  <a:pt x="104459" y="360946"/>
                </a:cubicBezTo>
                <a:lnTo>
                  <a:pt x="112571" y="310293"/>
                </a:lnTo>
                <a:lnTo>
                  <a:pt x="88928" y="306491"/>
                </a:lnTo>
                <a:cubicBezTo>
                  <a:pt x="86880" y="306159"/>
                  <a:pt x="86003" y="303741"/>
                  <a:pt x="87267" y="302200"/>
                </a:cubicBezTo>
                <a:lnTo>
                  <a:pt x="134838" y="243694"/>
                </a:lnTo>
                <a:cubicBezTo>
                  <a:pt x="136582" y="241544"/>
                  <a:pt x="140006" y="243159"/>
                  <a:pt x="139498" y="245863"/>
                </a:cubicBezTo>
                <a:lnTo>
                  <a:pt x="139498" y="245863"/>
                </a:lnTo>
                <a:close/>
                <a:moveTo>
                  <a:pt x="125712" y="298297"/>
                </a:moveTo>
                <a:lnTo>
                  <a:pt x="132688" y="254740"/>
                </a:lnTo>
                <a:lnTo>
                  <a:pt x="94299" y="301979"/>
                </a:lnTo>
                <a:lnTo>
                  <a:pt x="116050" y="305458"/>
                </a:lnTo>
                <a:cubicBezTo>
                  <a:pt x="117489" y="305679"/>
                  <a:pt x="118467" y="307054"/>
                  <a:pt x="118246" y="308512"/>
                </a:cubicBezTo>
                <a:lnTo>
                  <a:pt x="111269" y="352041"/>
                </a:lnTo>
                <a:lnTo>
                  <a:pt x="149659" y="304830"/>
                </a:lnTo>
                <a:lnTo>
                  <a:pt x="127935" y="301324"/>
                </a:lnTo>
                <a:cubicBezTo>
                  <a:pt x="126496" y="301093"/>
                  <a:pt x="125481" y="299727"/>
                  <a:pt x="125712" y="298297"/>
                </a:cubicBezTo>
                <a:lnTo>
                  <a:pt x="125712" y="298297"/>
                </a:lnTo>
                <a:close/>
                <a:moveTo>
                  <a:pt x="121974" y="216010"/>
                </a:moveTo>
                <a:cubicBezTo>
                  <a:pt x="133971" y="216010"/>
                  <a:pt x="145423" y="218427"/>
                  <a:pt x="155804" y="222811"/>
                </a:cubicBezTo>
                <a:cubicBezTo>
                  <a:pt x="130593" y="194831"/>
                  <a:pt x="117591" y="156581"/>
                  <a:pt x="124798" y="120535"/>
                </a:cubicBezTo>
                <a:cubicBezTo>
                  <a:pt x="125093" y="118967"/>
                  <a:pt x="126404" y="117832"/>
                  <a:pt x="127945" y="117684"/>
                </a:cubicBezTo>
                <a:cubicBezTo>
                  <a:pt x="145764" y="114759"/>
                  <a:pt x="164848" y="116697"/>
                  <a:pt x="183157" y="123332"/>
                </a:cubicBezTo>
                <a:cubicBezTo>
                  <a:pt x="210555" y="133270"/>
                  <a:pt x="234788" y="153231"/>
                  <a:pt x="250476" y="178820"/>
                </a:cubicBezTo>
                <a:cubicBezTo>
                  <a:pt x="257258" y="142748"/>
                  <a:pt x="283171" y="126257"/>
                  <a:pt x="314888" y="106084"/>
                </a:cubicBezTo>
                <a:cubicBezTo>
                  <a:pt x="319834" y="102937"/>
                  <a:pt x="324919" y="99708"/>
                  <a:pt x="330114" y="96275"/>
                </a:cubicBezTo>
                <a:cubicBezTo>
                  <a:pt x="314639" y="68092"/>
                  <a:pt x="291993" y="45585"/>
                  <a:pt x="265425" y="30248"/>
                </a:cubicBezTo>
                <a:cubicBezTo>
                  <a:pt x="242761" y="61937"/>
                  <a:pt x="250254" y="85939"/>
                  <a:pt x="255394" y="102356"/>
                </a:cubicBezTo>
                <a:cubicBezTo>
                  <a:pt x="260073" y="117333"/>
                  <a:pt x="263127" y="127115"/>
                  <a:pt x="246268" y="132154"/>
                </a:cubicBezTo>
                <a:cubicBezTo>
                  <a:pt x="228513" y="137451"/>
                  <a:pt x="191231" y="109111"/>
                  <a:pt x="192495" y="82442"/>
                </a:cubicBezTo>
                <a:cubicBezTo>
                  <a:pt x="192920" y="73260"/>
                  <a:pt x="197755" y="64410"/>
                  <a:pt x="209263" y="57332"/>
                </a:cubicBezTo>
                <a:cubicBezTo>
                  <a:pt x="215086" y="53752"/>
                  <a:pt x="220097" y="35120"/>
                  <a:pt x="203431" y="34409"/>
                </a:cubicBezTo>
                <a:cubicBezTo>
                  <a:pt x="185408" y="33653"/>
                  <a:pt x="172323" y="23142"/>
                  <a:pt x="165235" y="7657"/>
                </a:cubicBezTo>
                <a:cubicBezTo>
                  <a:pt x="149529" y="8949"/>
                  <a:pt x="133749" y="12456"/>
                  <a:pt x="118264" y="18297"/>
                </a:cubicBezTo>
                <a:cubicBezTo>
                  <a:pt x="97492" y="26160"/>
                  <a:pt x="79119" y="37630"/>
                  <a:pt x="63606" y="51703"/>
                </a:cubicBezTo>
                <a:lnTo>
                  <a:pt x="63505" y="52580"/>
                </a:lnTo>
                <a:cubicBezTo>
                  <a:pt x="61336" y="70685"/>
                  <a:pt x="56805" y="108853"/>
                  <a:pt x="92804" y="117730"/>
                </a:cubicBezTo>
                <a:cubicBezTo>
                  <a:pt x="112589" y="122649"/>
                  <a:pt x="109498" y="155971"/>
                  <a:pt x="95526" y="167267"/>
                </a:cubicBezTo>
                <a:cubicBezTo>
                  <a:pt x="89980" y="171733"/>
                  <a:pt x="82995" y="172859"/>
                  <a:pt x="75206" y="167903"/>
                </a:cubicBezTo>
                <a:cubicBezTo>
                  <a:pt x="60552" y="158500"/>
                  <a:pt x="40794" y="153000"/>
                  <a:pt x="38293" y="173145"/>
                </a:cubicBezTo>
                <a:cubicBezTo>
                  <a:pt x="37158" y="182419"/>
                  <a:pt x="39955" y="195791"/>
                  <a:pt x="47955" y="212900"/>
                </a:cubicBezTo>
                <a:cubicBezTo>
                  <a:pt x="53575" y="224979"/>
                  <a:pt x="45630" y="232869"/>
                  <a:pt x="33384" y="234706"/>
                </a:cubicBezTo>
                <a:cubicBezTo>
                  <a:pt x="28161" y="235462"/>
                  <a:pt x="22061" y="235213"/>
                  <a:pt x="16017" y="233949"/>
                </a:cubicBezTo>
                <a:cubicBezTo>
                  <a:pt x="21305" y="249785"/>
                  <a:pt x="28825" y="264660"/>
                  <a:pt x="38303" y="278198"/>
                </a:cubicBezTo>
                <a:cubicBezTo>
                  <a:pt x="49238" y="241793"/>
                  <a:pt x="82921" y="216010"/>
                  <a:pt x="121974" y="216010"/>
                </a:cubicBezTo>
                <a:lnTo>
                  <a:pt x="121974" y="216010"/>
                </a:lnTo>
                <a:close/>
                <a:moveTo>
                  <a:pt x="192163" y="251353"/>
                </a:moveTo>
                <a:cubicBezTo>
                  <a:pt x="213822" y="280496"/>
                  <a:pt x="215150" y="320177"/>
                  <a:pt x="195448" y="350731"/>
                </a:cubicBezTo>
                <a:cubicBezTo>
                  <a:pt x="198069" y="350482"/>
                  <a:pt x="209411" y="349061"/>
                  <a:pt x="210370" y="348636"/>
                </a:cubicBezTo>
                <a:cubicBezTo>
                  <a:pt x="216322" y="344225"/>
                  <a:pt x="221490" y="339759"/>
                  <a:pt x="225929" y="335255"/>
                </a:cubicBezTo>
                <a:cubicBezTo>
                  <a:pt x="245825" y="315009"/>
                  <a:pt x="251417" y="293147"/>
                  <a:pt x="251445" y="265417"/>
                </a:cubicBezTo>
                <a:cubicBezTo>
                  <a:pt x="231549" y="266257"/>
                  <a:pt x="210472" y="261089"/>
                  <a:pt x="192163" y="251353"/>
                </a:cubicBezTo>
                <a:lnTo>
                  <a:pt x="192163" y="251353"/>
                </a:lnTo>
                <a:close/>
                <a:moveTo>
                  <a:pt x="189967" y="358270"/>
                </a:moveTo>
                <a:cubicBezTo>
                  <a:pt x="157345" y="398625"/>
                  <a:pt x="96938" y="401938"/>
                  <a:pt x="60210" y="365182"/>
                </a:cubicBezTo>
                <a:cubicBezTo>
                  <a:pt x="40158" y="345130"/>
                  <a:pt x="30689" y="316218"/>
                  <a:pt x="36106" y="287251"/>
                </a:cubicBezTo>
                <a:cubicBezTo>
                  <a:pt x="-3067" y="235241"/>
                  <a:pt x="-11215" y="165670"/>
                  <a:pt x="15842" y="105660"/>
                </a:cubicBezTo>
                <a:cubicBezTo>
                  <a:pt x="54738" y="19312"/>
                  <a:pt x="154116" y="-21901"/>
                  <a:pt x="242678" y="11653"/>
                </a:cubicBezTo>
                <a:cubicBezTo>
                  <a:pt x="281427" y="26326"/>
                  <a:pt x="314989" y="54305"/>
                  <a:pt x="336011" y="92325"/>
                </a:cubicBezTo>
                <a:cubicBezTo>
                  <a:pt x="354643" y="79646"/>
                  <a:pt x="374133" y="64216"/>
                  <a:pt x="391980" y="41958"/>
                </a:cubicBezTo>
                <a:cubicBezTo>
                  <a:pt x="393797" y="39716"/>
                  <a:pt x="397350" y="40509"/>
                  <a:pt x="398153" y="43167"/>
                </a:cubicBezTo>
                <a:lnTo>
                  <a:pt x="398153" y="43167"/>
                </a:lnTo>
                <a:cubicBezTo>
                  <a:pt x="422229" y="123415"/>
                  <a:pt x="395791" y="164249"/>
                  <a:pt x="357863" y="194859"/>
                </a:cubicBezTo>
                <a:cubicBezTo>
                  <a:pt x="352096" y="260784"/>
                  <a:pt x="310597" y="317814"/>
                  <a:pt x="250596" y="343745"/>
                </a:cubicBezTo>
                <a:lnTo>
                  <a:pt x="249968" y="343994"/>
                </a:lnTo>
                <a:cubicBezTo>
                  <a:pt x="247920" y="346468"/>
                  <a:pt x="245732" y="348913"/>
                  <a:pt x="243379" y="351331"/>
                </a:cubicBezTo>
                <a:cubicBezTo>
                  <a:pt x="235111" y="359830"/>
                  <a:pt x="224932" y="367997"/>
                  <a:pt x="212474" y="376016"/>
                </a:cubicBezTo>
                <a:cubicBezTo>
                  <a:pt x="203578" y="381710"/>
                  <a:pt x="192237" y="373718"/>
                  <a:pt x="194452" y="363484"/>
                </a:cubicBezTo>
                <a:cubicBezTo>
                  <a:pt x="194931" y="361306"/>
                  <a:pt x="196011" y="359276"/>
                  <a:pt x="197626" y="357624"/>
                </a:cubicBezTo>
                <a:cubicBezTo>
                  <a:pt x="195116" y="357920"/>
                  <a:pt x="192569" y="358123"/>
                  <a:pt x="189967" y="358270"/>
                </a:cubicBezTo>
                <a:lnTo>
                  <a:pt x="189967" y="358270"/>
                </a:lnTo>
                <a:close/>
                <a:moveTo>
                  <a:pt x="178755" y="246638"/>
                </a:moveTo>
                <a:cubicBezTo>
                  <a:pt x="147398" y="215299"/>
                  <a:pt x="96569" y="215299"/>
                  <a:pt x="65230" y="246638"/>
                </a:cubicBezTo>
                <a:cubicBezTo>
                  <a:pt x="33901" y="277967"/>
                  <a:pt x="33901" y="328796"/>
                  <a:pt x="65230" y="360134"/>
                </a:cubicBezTo>
                <a:cubicBezTo>
                  <a:pt x="96569" y="391501"/>
                  <a:pt x="147398" y="391501"/>
                  <a:pt x="178755" y="360134"/>
                </a:cubicBezTo>
                <a:cubicBezTo>
                  <a:pt x="210084" y="328796"/>
                  <a:pt x="210084" y="277976"/>
                  <a:pt x="178755" y="246638"/>
                </a:cubicBezTo>
                <a:lnTo>
                  <a:pt x="178755" y="246638"/>
                </a:lnTo>
                <a:close/>
                <a:moveTo>
                  <a:pt x="251611" y="258284"/>
                </a:moveTo>
                <a:cubicBezTo>
                  <a:pt x="251860" y="257130"/>
                  <a:pt x="252266" y="256014"/>
                  <a:pt x="252820" y="255017"/>
                </a:cubicBezTo>
                <a:lnTo>
                  <a:pt x="227507" y="228864"/>
                </a:lnTo>
                <a:lnTo>
                  <a:pt x="210213" y="228560"/>
                </a:lnTo>
                <a:cubicBezTo>
                  <a:pt x="205553" y="228514"/>
                  <a:pt x="205673" y="221408"/>
                  <a:pt x="210333" y="221473"/>
                </a:cubicBezTo>
                <a:lnTo>
                  <a:pt x="220549" y="221657"/>
                </a:lnTo>
                <a:lnTo>
                  <a:pt x="205341" y="205942"/>
                </a:lnTo>
                <a:lnTo>
                  <a:pt x="188047" y="205674"/>
                </a:lnTo>
                <a:cubicBezTo>
                  <a:pt x="183387" y="205591"/>
                  <a:pt x="183489" y="198513"/>
                  <a:pt x="188149" y="198578"/>
                </a:cubicBezTo>
                <a:lnTo>
                  <a:pt x="198355" y="198735"/>
                </a:lnTo>
                <a:lnTo>
                  <a:pt x="186682" y="186655"/>
                </a:lnTo>
                <a:lnTo>
                  <a:pt x="169388" y="186378"/>
                </a:lnTo>
                <a:cubicBezTo>
                  <a:pt x="164700" y="186313"/>
                  <a:pt x="164829" y="179217"/>
                  <a:pt x="169490" y="179291"/>
                </a:cubicBezTo>
                <a:lnTo>
                  <a:pt x="179696" y="179439"/>
                </a:lnTo>
                <a:lnTo>
                  <a:pt x="163934" y="163160"/>
                </a:lnTo>
                <a:lnTo>
                  <a:pt x="146641" y="162883"/>
                </a:lnTo>
                <a:cubicBezTo>
                  <a:pt x="141953" y="162809"/>
                  <a:pt x="142073" y="155722"/>
                  <a:pt x="146733" y="155796"/>
                </a:cubicBezTo>
                <a:lnTo>
                  <a:pt x="160880" y="156018"/>
                </a:lnTo>
                <a:lnTo>
                  <a:pt x="161987" y="154929"/>
                </a:lnTo>
                <a:lnTo>
                  <a:pt x="162218" y="140819"/>
                </a:lnTo>
                <a:cubicBezTo>
                  <a:pt x="162292" y="136159"/>
                  <a:pt x="169379" y="136251"/>
                  <a:pt x="169305" y="140911"/>
                </a:cubicBezTo>
                <a:lnTo>
                  <a:pt x="169028" y="158214"/>
                </a:lnTo>
                <a:lnTo>
                  <a:pt x="184790" y="174502"/>
                </a:lnTo>
                <a:lnTo>
                  <a:pt x="184965" y="164314"/>
                </a:lnTo>
                <a:cubicBezTo>
                  <a:pt x="185048" y="159653"/>
                  <a:pt x="192126" y="159755"/>
                  <a:pt x="192062" y="164415"/>
                </a:cubicBezTo>
                <a:lnTo>
                  <a:pt x="191785" y="181709"/>
                </a:lnTo>
                <a:lnTo>
                  <a:pt x="203477" y="193816"/>
                </a:lnTo>
                <a:lnTo>
                  <a:pt x="203625" y="183610"/>
                </a:lnTo>
                <a:cubicBezTo>
                  <a:pt x="203707" y="178940"/>
                  <a:pt x="210786" y="179042"/>
                  <a:pt x="210721" y="183702"/>
                </a:cubicBezTo>
                <a:lnTo>
                  <a:pt x="210444" y="201005"/>
                </a:lnTo>
                <a:lnTo>
                  <a:pt x="225643" y="216711"/>
                </a:lnTo>
                <a:lnTo>
                  <a:pt x="225818" y="206495"/>
                </a:lnTo>
                <a:cubicBezTo>
                  <a:pt x="225892" y="201835"/>
                  <a:pt x="232979" y="201964"/>
                  <a:pt x="232905" y="206625"/>
                </a:cubicBezTo>
                <a:lnTo>
                  <a:pt x="232628" y="223918"/>
                </a:lnTo>
                <a:lnTo>
                  <a:pt x="257913" y="250071"/>
                </a:lnTo>
                <a:cubicBezTo>
                  <a:pt x="258947" y="249535"/>
                  <a:pt x="260082" y="249157"/>
                  <a:pt x="261273" y="248954"/>
                </a:cubicBezTo>
                <a:cubicBezTo>
                  <a:pt x="265324" y="197526"/>
                  <a:pt x="229002" y="147463"/>
                  <a:pt x="180748" y="130013"/>
                </a:cubicBezTo>
                <a:cubicBezTo>
                  <a:pt x="164350" y="124061"/>
                  <a:pt x="147315" y="122150"/>
                  <a:pt x="131331" y="124365"/>
                </a:cubicBezTo>
                <a:cubicBezTo>
                  <a:pt x="125352" y="159035"/>
                  <a:pt x="139046" y="195403"/>
                  <a:pt x="164230" y="221417"/>
                </a:cubicBezTo>
                <a:cubicBezTo>
                  <a:pt x="187355" y="245327"/>
                  <a:pt x="219368" y="259797"/>
                  <a:pt x="251611" y="258284"/>
                </a:cubicBezTo>
                <a:lnTo>
                  <a:pt x="251611" y="258284"/>
                </a:lnTo>
                <a:close/>
                <a:moveTo>
                  <a:pt x="273804" y="255238"/>
                </a:moveTo>
                <a:cubicBezTo>
                  <a:pt x="274607" y="256844"/>
                  <a:pt x="275059" y="258588"/>
                  <a:pt x="275087" y="260480"/>
                </a:cubicBezTo>
                <a:lnTo>
                  <a:pt x="275115" y="260480"/>
                </a:lnTo>
                <a:cubicBezTo>
                  <a:pt x="275115" y="273796"/>
                  <a:pt x="274967" y="282286"/>
                  <a:pt x="272845" y="294190"/>
                </a:cubicBezTo>
                <a:cubicBezTo>
                  <a:pt x="270399" y="307875"/>
                  <a:pt x="265840" y="320407"/>
                  <a:pt x="258560" y="332127"/>
                </a:cubicBezTo>
                <a:cubicBezTo>
                  <a:pt x="266265" y="328122"/>
                  <a:pt x="273601" y="323582"/>
                  <a:pt x="280513" y="318599"/>
                </a:cubicBezTo>
                <a:cubicBezTo>
                  <a:pt x="290959" y="311004"/>
                  <a:pt x="300354" y="302385"/>
                  <a:pt x="308668" y="292908"/>
                </a:cubicBezTo>
                <a:lnTo>
                  <a:pt x="308696" y="292705"/>
                </a:lnTo>
                <a:cubicBezTo>
                  <a:pt x="312655" y="271074"/>
                  <a:pt x="297105" y="260987"/>
                  <a:pt x="282728" y="247653"/>
                </a:cubicBezTo>
                <a:cubicBezTo>
                  <a:pt x="279618" y="250126"/>
                  <a:pt x="276647" y="252636"/>
                  <a:pt x="273804" y="255238"/>
                </a:cubicBezTo>
                <a:lnTo>
                  <a:pt x="273804" y="255238"/>
                </a:lnTo>
                <a:close/>
                <a:moveTo>
                  <a:pt x="259805" y="257352"/>
                </a:moveTo>
                <a:cubicBezTo>
                  <a:pt x="258264" y="258966"/>
                  <a:pt x="258513" y="260332"/>
                  <a:pt x="258495" y="261864"/>
                </a:cubicBezTo>
                <a:cubicBezTo>
                  <a:pt x="258670" y="272172"/>
                  <a:pt x="258107" y="281705"/>
                  <a:pt x="256585" y="290600"/>
                </a:cubicBezTo>
                <a:cubicBezTo>
                  <a:pt x="251666" y="318903"/>
                  <a:pt x="237095" y="337618"/>
                  <a:pt x="213932" y="354838"/>
                </a:cubicBezTo>
                <a:lnTo>
                  <a:pt x="203486" y="361999"/>
                </a:lnTo>
                <a:cubicBezTo>
                  <a:pt x="199952" y="364287"/>
                  <a:pt x="200921" y="369759"/>
                  <a:pt x="205055" y="370664"/>
                </a:cubicBezTo>
                <a:cubicBezTo>
                  <a:pt x="206264" y="370913"/>
                  <a:pt x="207546" y="370747"/>
                  <a:pt x="208654" y="370036"/>
                </a:cubicBezTo>
                <a:cubicBezTo>
                  <a:pt x="238959" y="350546"/>
                  <a:pt x="259602" y="327937"/>
                  <a:pt x="265831" y="292944"/>
                </a:cubicBezTo>
                <a:cubicBezTo>
                  <a:pt x="267621" y="282941"/>
                  <a:pt x="268221" y="272320"/>
                  <a:pt x="268000" y="260858"/>
                </a:cubicBezTo>
                <a:lnTo>
                  <a:pt x="268000" y="260471"/>
                </a:lnTo>
                <a:lnTo>
                  <a:pt x="268000" y="260471"/>
                </a:lnTo>
                <a:cubicBezTo>
                  <a:pt x="267926" y="257878"/>
                  <a:pt x="265859" y="255912"/>
                  <a:pt x="263081" y="255912"/>
                </a:cubicBezTo>
                <a:lnTo>
                  <a:pt x="263081" y="255884"/>
                </a:lnTo>
                <a:cubicBezTo>
                  <a:pt x="261789" y="255940"/>
                  <a:pt x="260636" y="256503"/>
                  <a:pt x="259805" y="257352"/>
                </a:cubicBezTo>
                <a:lnTo>
                  <a:pt x="259805" y="257352"/>
                </a:lnTo>
                <a:close/>
                <a:moveTo>
                  <a:pt x="256225" y="189285"/>
                </a:moveTo>
                <a:cubicBezTo>
                  <a:pt x="262629" y="202343"/>
                  <a:pt x="266736" y="216342"/>
                  <a:pt x="268129" y="230535"/>
                </a:cubicBezTo>
                <a:cubicBezTo>
                  <a:pt x="270491" y="222995"/>
                  <a:pt x="274709" y="210574"/>
                  <a:pt x="276923" y="205407"/>
                </a:cubicBezTo>
                <a:cubicBezTo>
                  <a:pt x="282626" y="190983"/>
                  <a:pt x="288136" y="180472"/>
                  <a:pt x="293562" y="172554"/>
                </a:cubicBezTo>
                <a:lnTo>
                  <a:pt x="295103" y="151625"/>
                </a:lnTo>
                <a:cubicBezTo>
                  <a:pt x="295426" y="146937"/>
                  <a:pt x="302513" y="147463"/>
                  <a:pt x="302190" y="152105"/>
                </a:cubicBezTo>
                <a:lnTo>
                  <a:pt x="301406" y="162745"/>
                </a:lnTo>
                <a:cubicBezTo>
                  <a:pt x="312424" y="151016"/>
                  <a:pt x="322612" y="147842"/>
                  <a:pt x="334507" y="140837"/>
                </a:cubicBezTo>
                <a:lnTo>
                  <a:pt x="332698" y="118339"/>
                </a:lnTo>
                <a:cubicBezTo>
                  <a:pt x="332338" y="113679"/>
                  <a:pt x="339425" y="113125"/>
                  <a:pt x="339804" y="117795"/>
                </a:cubicBezTo>
                <a:lnTo>
                  <a:pt x="341290" y="136426"/>
                </a:lnTo>
                <a:cubicBezTo>
                  <a:pt x="345572" y="133316"/>
                  <a:pt x="349982" y="129441"/>
                  <a:pt x="354569" y="124153"/>
                </a:cubicBezTo>
                <a:lnTo>
                  <a:pt x="352511" y="98259"/>
                </a:lnTo>
                <a:cubicBezTo>
                  <a:pt x="352123" y="93617"/>
                  <a:pt x="359220" y="93045"/>
                  <a:pt x="359598" y="97705"/>
                </a:cubicBezTo>
                <a:lnTo>
                  <a:pt x="361056" y="115912"/>
                </a:lnTo>
                <a:cubicBezTo>
                  <a:pt x="364886" y="110541"/>
                  <a:pt x="368845" y="104091"/>
                  <a:pt x="372951" y="96229"/>
                </a:cubicBezTo>
                <a:cubicBezTo>
                  <a:pt x="375129" y="92085"/>
                  <a:pt x="381404" y="95370"/>
                  <a:pt x="379263" y="99505"/>
                </a:cubicBezTo>
                <a:cubicBezTo>
                  <a:pt x="376264" y="105208"/>
                  <a:pt x="373339" y="110218"/>
                  <a:pt x="370496" y="114657"/>
                </a:cubicBezTo>
                <a:lnTo>
                  <a:pt x="385511" y="108465"/>
                </a:lnTo>
                <a:cubicBezTo>
                  <a:pt x="387329" y="107736"/>
                  <a:pt x="389396" y="108585"/>
                  <a:pt x="390134" y="110403"/>
                </a:cubicBezTo>
                <a:cubicBezTo>
                  <a:pt x="390881" y="112212"/>
                  <a:pt x="390033" y="114288"/>
                  <a:pt x="388215" y="115045"/>
                </a:cubicBezTo>
                <a:lnTo>
                  <a:pt x="362726" y="125528"/>
                </a:lnTo>
                <a:cubicBezTo>
                  <a:pt x="354809" y="135467"/>
                  <a:pt x="347353" y="141336"/>
                  <a:pt x="340191" y="145747"/>
                </a:cubicBezTo>
                <a:cubicBezTo>
                  <a:pt x="336149" y="148284"/>
                  <a:pt x="330714" y="150988"/>
                  <a:pt x="326451" y="153258"/>
                </a:cubicBezTo>
                <a:lnTo>
                  <a:pt x="340551" y="153895"/>
                </a:lnTo>
                <a:cubicBezTo>
                  <a:pt x="345212" y="154098"/>
                  <a:pt x="344907" y="161176"/>
                  <a:pt x="340247" y="160982"/>
                </a:cubicBezTo>
                <a:lnTo>
                  <a:pt x="315534" y="159866"/>
                </a:lnTo>
                <a:cubicBezTo>
                  <a:pt x="305854" y="166879"/>
                  <a:pt x="296247" y="177925"/>
                  <a:pt x="285967" y="202066"/>
                </a:cubicBezTo>
                <a:lnTo>
                  <a:pt x="308022" y="197424"/>
                </a:lnTo>
                <a:cubicBezTo>
                  <a:pt x="312581" y="196492"/>
                  <a:pt x="314048" y="203432"/>
                  <a:pt x="309462" y="204382"/>
                </a:cubicBezTo>
                <a:lnTo>
                  <a:pt x="282765" y="210002"/>
                </a:lnTo>
                <a:cubicBezTo>
                  <a:pt x="278658" y="220670"/>
                  <a:pt x="274423" y="233497"/>
                  <a:pt x="270039" y="249111"/>
                </a:cubicBezTo>
                <a:cubicBezTo>
                  <a:pt x="283392" y="237133"/>
                  <a:pt x="299080" y="226843"/>
                  <a:pt x="314916" y="216462"/>
                </a:cubicBezTo>
                <a:cubicBezTo>
                  <a:pt x="366224" y="182807"/>
                  <a:pt x="419360" y="147915"/>
                  <a:pt x="393198" y="51657"/>
                </a:cubicBezTo>
                <a:cubicBezTo>
                  <a:pt x="368817" y="80273"/>
                  <a:pt x="342175" y="97207"/>
                  <a:pt x="318718" y="112110"/>
                </a:cubicBezTo>
                <a:cubicBezTo>
                  <a:pt x="285893" y="132938"/>
                  <a:pt x="259602" y="149678"/>
                  <a:pt x="256225" y="189285"/>
                </a:cubicBezTo>
                <a:lnTo>
                  <a:pt x="256225" y="189285"/>
                </a:lnTo>
                <a:close/>
                <a:moveTo>
                  <a:pt x="350084" y="200903"/>
                </a:moveTo>
                <a:cubicBezTo>
                  <a:pt x="330244" y="215760"/>
                  <a:pt x="307828" y="228606"/>
                  <a:pt x="288394" y="243233"/>
                </a:cubicBezTo>
                <a:cubicBezTo>
                  <a:pt x="301507" y="255303"/>
                  <a:pt x="315451" y="265288"/>
                  <a:pt x="316429" y="283366"/>
                </a:cubicBezTo>
                <a:cubicBezTo>
                  <a:pt x="334581" y="259400"/>
                  <a:pt x="346245" y="230913"/>
                  <a:pt x="350084" y="200903"/>
                </a:cubicBezTo>
                <a:lnTo>
                  <a:pt x="350084" y="200903"/>
                </a:lnTo>
                <a:close/>
                <a:moveTo>
                  <a:pt x="259150" y="26796"/>
                </a:moveTo>
                <a:cubicBezTo>
                  <a:pt x="232684" y="12936"/>
                  <a:pt x="202960" y="6107"/>
                  <a:pt x="172941" y="7205"/>
                </a:cubicBezTo>
                <a:cubicBezTo>
                  <a:pt x="179161" y="19008"/>
                  <a:pt x="189579" y="26722"/>
                  <a:pt x="203717" y="27322"/>
                </a:cubicBezTo>
                <a:cubicBezTo>
                  <a:pt x="227590" y="28328"/>
                  <a:pt x="224822" y="56059"/>
                  <a:pt x="212991" y="63349"/>
                </a:cubicBezTo>
                <a:cubicBezTo>
                  <a:pt x="190336" y="77339"/>
                  <a:pt x="200062" y="98517"/>
                  <a:pt x="215187" y="112387"/>
                </a:cubicBezTo>
                <a:cubicBezTo>
                  <a:pt x="225200" y="121560"/>
                  <a:pt x="237353" y="127392"/>
                  <a:pt x="244256" y="125316"/>
                </a:cubicBezTo>
                <a:cubicBezTo>
                  <a:pt x="268978" y="117961"/>
                  <a:pt x="218611" y="84232"/>
                  <a:pt x="259150" y="26796"/>
                </a:cubicBezTo>
                <a:lnTo>
                  <a:pt x="259150" y="26796"/>
                </a:lnTo>
                <a:close/>
                <a:moveTo>
                  <a:pt x="55605" y="59501"/>
                </a:moveTo>
                <a:cubicBezTo>
                  <a:pt x="12796" y="103750"/>
                  <a:pt x="-3058" y="167304"/>
                  <a:pt x="13581" y="226050"/>
                </a:cubicBezTo>
                <a:cubicBezTo>
                  <a:pt x="21314" y="228338"/>
                  <a:pt x="33873" y="229427"/>
                  <a:pt x="40102" y="224961"/>
                </a:cubicBezTo>
                <a:cubicBezTo>
                  <a:pt x="43304" y="222635"/>
                  <a:pt x="43175" y="219489"/>
                  <a:pt x="41514" y="215908"/>
                </a:cubicBezTo>
                <a:cubicBezTo>
                  <a:pt x="32064" y="195662"/>
                  <a:pt x="25300" y="170054"/>
                  <a:pt x="37731" y="157845"/>
                </a:cubicBezTo>
                <a:cubicBezTo>
                  <a:pt x="48223" y="147537"/>
                  <a:pt x="65673" y="153341"/>
                  <a:pt x="79082" y="161933"/>
                </a:cubicBezTo>
                <a:cubicBezTo>
                  <a:pt x="92038" y="170229"/>
                  <a:pt x="100048" y="151117"/>
                  <a:pt x="99734" y="139121"/>
                </a:cubicBezTo>
                <a:cubicBezTo>
                  <a:pt x="99550" y="132181"/>
                  <a:pt x="96957" y="126091"/>
                  <a:pt x="91115" y="124651"/>
                </a:cubicBezTo>
                <a:cubicBezTo>
                  <a:pt x="53861" y="115442"/>
                  <a:pt x="53529" y="81187"/>
                  <a:pt x="55605" y="59501"/>
                </a:cubicBezTo>
                <a:lnTo>
                  <a:pt x="55605" y="59501"/>
                </a:lnTo>
                <a:close/>
                <a:moveTo>
                  <a:pt x="9308" y="206911"/>
                </a:moveTo>
                <a:cubicBezTo>
                  <a:pt x="9382" y="207437"/>
                  <a:pt x="9483" y="207963"/>
                  <a:pt x="9557" y="208470"/>
                </a:cubicBezTo>
                <a:lnTo>
                  <a:pt x="9308" y="206911"/>
                </a:lnTo>
                <a:close/>
              </a:path>
            </a:pathLst>
          </a:custGeom>
          <a:solidFill>
            <a:srgbClr val="ED4D24"/>
          </a:solidFill>
          <a:ln w="922" cap="flat">
            <a:noFill/>
            <a:prstDash val="solid"/>
            <a:miter/>
          </a:ln>
        </p:spPr>
        <p:txBody>
          <a:bodyPr rtlCol="0" anchor="ctr"/>
          <a:lstStyle/>
          <a:p>
            <a:endParaRPr lang="en-US" dirty="0"/>
          </a:p>
        </p:txBody>
      </p:sp>
    </p:spTree>
    <p:extLst>
      <p:ext uri="{BB962C8B-B14F-4D97-AF65-F5344CB8AC3E}">
        <p14:creationId xmlns:p14="http://schemas.microsoft.com/office/powerpoint/2010/main" val="20959899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21AE-44E2-AB66-DB6B-E5361485D719}"/>
            </a:ext>
          </a:extLst>
        </p:cNvPr>
        <p:cNvGrpSpPr/>
        <p:nvPr/>
      </p:nvGrpSpPr>
      <p:grpSpPr>
        <a:xfrm>
          <a:off x="0" y="0"/>
          <a:ext cx="0" cy="0"/>
          <a:chOff x="0" y="0"/>
          <a:chExt cx="0" cy="0"/>
        </a:xfrm>
      </p:grpSpPr>
      <p:sp>
        <p:nvSpPr>
          <p:cNvPr id="43" name="TextBox 42">
            <a:extLst>
              <a:ext uri="{FF2B5EF4-FFF2-40B4-BE49-F238E27FC236}">
                <a16:creationId xmlns:a16="http://schemas.microsoft.com/office/drawing/2014/main" id="{BFD7B6A7-4EFE-A0FA-2EDE-064F4A56DEDE}"/>
              </a:ext>
            </a:extLst>
          </p:cNvPr>
          <p:cNvSpPr txBox="1"/>
          <p:nvPr/>
        </p:nvSpPr>
        <p:spPr>
          <a:xfrm>
            <a:off x="1109296" y="739904"/>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Designers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44" name="Straight Connector 43">
            <a:extLst>
              <a:ext uri="{FF2B5EF4-FFF2-40B4-BE49-F238E27FC236}">
                <a16:creationId xmlns:a16="http://schemas.microsoft.com/office/drawing/2014/main" id="{D02FE5BD-F0BE-D10D-B788-15359B179AE9}"/>
              </a:ext>
            </a:extLst>
          </p:cNvPr>
          <p:cNvCxnSpPr>
            <a:cxnSpLocks/>
          </p:cNvCxnSpPr>
          <p:nvPr/>
        </p:nvCxnSpPr>
        <p:spPr>
          <a:xfrm>
            <a:off x="345298" y="702067"/>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AE35A4F-9321-F498-82A9-9F799B8CDBC7}"/>
              </a:ext>
            </a:extLst>
          </p:cNvPr>
          <p:cNvCxnSpPr>
            <a:cxnSpLocks/>
          </p:cNvCxnSpPr>
          <p:nvPr/>
        </p:nvCxnSpPr>
        <p:spPr>
          <a:xfrm>
            <a:off x="966136" y="702067"/>
            <a:ext cx="0" cy="354693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6" name="Triangle 45">
            <a:extLst>
              <a:ext uri="{FF2B5EF4-FFF2-40B4-BE49-F238E27FC236}">
                <a16:creationId xmlns:a16="http://schemas.microsoft.com/office/drawing/2014/main" id="{0001B501-47F2-A156-F04B-DECDEE1A2E02}"/>
              </a:ext>
            </a:extLst>
          </p:cNvPr>
          <p:cNvSpPr/>
          <p:nvPr/>
        </p:nvSpPr>
        <p:spPr>
          <a:xfrm rot="5400000">
            <a:off x="609469" y="61644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937F3694-28E3-909C-8B9A-1DB670C6AEF1}"/>
              </a:ext>
            </a:extLst>
          </p:cNvPr>
          <p:cNvSpPr txBox="1"/>
          <p:nvPr/>
        </p:nvSpPr>
        <p:spPr>
          <a:xfrm>
            <a:off x="1109296" y="1076066"/>
            <a:ext cx="5871600" cy="2916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Designers frequently face systemic issues resulting from incomplete information, inadequate cross-functional understanding, and a lack of proficiency in modern analytical and regulatory standards.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Base load calculations on guesswork or oversimplified calculations due to the absence of crucial information regarding existing building infrastructure, specific user requirements, or actual usage patterns. Sometimes there is lack of knowledge about calculation methods. New designers often struggle with hydraulic dynamics, automation logic, and hydraulic circuit design. This leads to systems that are oversized or undersized. Designs prepared without an on-site inspection often require significant improvisation during installation. Insufficient knowledge of BIM systems and 3D design tools, and lack of inter-disciplinary coordination results in clashes between HVAC systems and the building structure, sanitary, or electrical systems. There is a noted lack of awareness about useful software plugins or design automation tools.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New designers often lack knowledge of complete legislation, HVAC standards, and sustainable principles. Creating designs that are non-compliant with requirements for energy efficiency, residential ventilation, or noise. Designers focus on theoretical optimisation (e.g., equipment selection, calculations) but often fail to consider ease of service, accessibility to components, and requirements for filter cleaning, making systems difficult to maintain. Missing knowledge of how to design for commissioning and the realities of installation and service.</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0" name="Straight Connector 49">
            <a:extLst>
              <a:ext uri="{FF2B5EF4-FFF2-40B4-BE49-F238E27FC236}">
                <a16:creationId xmlns:a16="http://schemas.microsoft.com/office/drawing/2014/main" id="{7A7C1454-15E5-5DF6-EAAE-5DCFB0547978}"/>
              </a:ext>
            </a:extLst>
          </p:cNvPr>
          <p:cNvCxnSpPr>
            <a:cxnSpLocks/>
          </p:cNvCxnSpPr>
          <p:nvPr/>
        </p:nvCxnSpPr>
        <p:spPr>
          <a:xfrm>
            <a:off x="966136" y="4249003"/>
            <a:ext cx="65935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5" name="Freeform 74">
            <a:extLst>
              <a:ext uri="{FF2B5EF4-FFF2-40B4-BE49-F238E27FC236}">
                <a16:creationId xmlns:a16="http://schemas.microsoft.com/office/drawing/2014/main" id="{6D53357E-8CF1-4E6F-7076-AB6E8829DB04}"/>
              </a:ext>
            </a:extLst>
          </p:cNvPr>
          <p:cNvSpPr/>
          <p:nvPr/>
        </p:nvSpPr>
        <p:spPr>
          <a:xfrm>
            <a:off x="921" y="0"/>
            <a:ext cx="440291" cy="106918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FBDF1F5D-6E0C-EB55-3515-75A06B98A61E}"/>
              </a:ext>
            </a:extLst>
          </p:cNvPr>
          <p:cNvGrpSpPr/>
          <p:nvPr/>
        </p:nvGrpSpPr>
        <p:grpSpPr>
          <a:xfrm>
            <a:off x="-2522352" y="8125548"/>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E5EFFC6A-118F-499E-8186-6873915193AC}"/>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D1378446-F801-86D6-6541-0F824A3E475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7E425747-2987-DFD6-404E-4E3CFFC4D3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E440D6FB-F616-CF4D-5808-9AE33DF26C2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6B31FE7A-6E52-7911-4543-2AD36C2DDACB}"/>
              </a:ext>
            </a:extLst>
          </p:cNvPr>
          <p:cNvSpPr txBox="1"/>
          <p:nvPr/>
        </p:nvSpPr>
        <p:spPr>
          <a:xfrm>
            <a:off x="1109296" y="5499223"/>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Installers </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1DD22F6-E4FE-0950-F50A-CAA089415C9B}"/>
              </a:ext>
            </a:extLst>
          </p:cNvPr>
          <p:cNvSpPr txBox="1"/>
          <p:nvPr/>
        </p:nvSpPr>
        <p:spPr>
          <a:xfrm>
            <a:off x="1109296" y="5835384"/>
            <a:ext cx="5871600" cy="319767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Installers face a chronic shortage of skilled personnel, compounded by reliance on outdated methods and insufficient practical training. Many lack essential knowledge in hydraulics and electricity. The declining number of fitters and plumbers places existing professionals under high pressure, leading to errors caused by limited time and high demand. Under these conditions, installers often skip critical final steps such as commissioning, configuration, or proper documentation, leaving systems uncalibrated and inefficient. They may also neglect mandatory components, justifying omissions with statements like, </a:t>
            </a:r>
            <a:r>
              <a:rPr lang="en-IE" sz="1100" i="1" dirty="0">
                <a:solidFill>
                  <a:srgbClr val="404040"/>
                </a:solidFill>
                <a:latin typeface="Calibri" panose="020F0502020204030204" pitchFamily="34" charset="0"/>
                <a:cs typeface="Calibri" panose="020F0502020204030204" pitchFamily="34" charset="0"/>
              </a:rPr>
              <a:t>“It wasn’t included in the project design.”</a:t>
            </a: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Common errors include incorrect component installation (e.g., misaligned units, missing vibration dampers), improper handling of refrigerants (poor brazing, vacuuming, or charging, especially dangerous with flammable refrigerants like R290), and failure to set heating curves, configure controllers, or link hydraulic systems to building automation (EMS/BMS). A weak understanding of system-wide operation, control sequences, and energy-saving features further undermines performance.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Cultural habits such as the “install, start, forget” mentality reinforce these issues: installers often skip manuals, assume missing components are unnecessary, or prioritise speed over accuracy. Combined, these factors create a cycle of errors, inefficiency, and rework that hampers system reliability and the transition to modern HVAC technologies.</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3" name="Straight Connector 32">
            <a:extLst>
              <a:ext uri="{FF2B5EF4-FFF2-40B4-BE49-F238E27FC236}">
                <a16:creationId xmlns:a16="http://schemas.microsoft.com/office/drawing/2014/main" id="{AE43378C-0ED9-DBCA-D738-A9A24460EABC}"/>
              </a:ext>
            </a:extLst>
          </p:cNvPr>
          <p:cNvCxnSpPr>
            <a:cxnSpLocks/>
          </p:cNvCxnSpPr>
          <p:nvPr/>
        </p:nvCxnSpPr>
        <p:spPr>
          <a:xfrm>
            <a:off x="409506" y="5391756"/>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6B56D26-5E09-BEA9-A88C-899A4FB682D7}"/>
              </a:ext>
            </a:extLst>
          </p:cNvPr>
          <p:cNvCxnSpPr>
            <a:cxnSpLocks/>
          </p:cNvCxnSpPr>
          <p:nvPr/>
        </p:nvCxnSpPr>
        <p:spPr>
          <a:xfrm>
            <a:off x="1030344" y="5391756"/>
            <a:ext cx="0" cy="372981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6" name="Triangle 35">
            <a:extLst>
              <a:ext uri="{FF2B5EF4-FFF2-40B4-BE49-F238E27FC236}">
                <a16:creationId xmlns:a16="http://schemas.microsoft.com/office/drawing/2014/main" id="{C009587F-7AB7-0543-273D-A4648AD89329}"/>
              </a:ext>
            </a:extLst>
          </p:cNvPr>
          <p:cNvSpPr/>
          <p:nvPr/>
        </p:nvSpPr>
        <p:spPr>
          <a:xfrm rot="5400000">
            <a:off x="673677" y="530613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Connector 36">
            <a:extLst>
              <a:ext uri="{FF2B5EF4-FFF2-40B4-BE49-F238E27FC236}">
                <a16:creationId xmlns:a16="http://schemas.microsoft.com/office/drawing/2014/main" id="{7CDC272C-DEF9-0B4D-9306-C46F40506B81}"/>
              </a:ext>
            </a:extLst>
          </p:cNvPr>
          <p:cNvCxnSpPr>
            <a:cxnSpLocks/>
          </p:cNvCxnSpPr>
          <p:nvPr/>
        </p:nvCxnSpPr>
        <p:spPr>
          <a:xfrm>
            <a:off x="1030344" y="9121572"/>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DE0CD558-18E2-9B1E-E825-A65080E0ACDC}"/>
              </a:ext>
            </a:extLst>
          </p:cNvPr>
          <p:cNvSpPr/>
          <p:nvPr/>
        </p:nvSpPr>
        <p:spPr>
          <a:xfrm>
            <a:off x="6593107" y="8937267"/>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C69586C2-257F-13DE-B76F-EB1B20320058}"/>
              </a:ext>
            </a:extLst>
          </p:cNvPr>
          <p:cNvSpPr/>
          <p:nvPr/>
        </p:nvSpPr>
        <p:spPr>
          <a:xfrm>
            <a:off x="6593107" y="4091156"/>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9" name="Graphic 2">
            <a:extLst>
              <a:ext uri="{FF2B5EF4-FFF2-40B4-BE49-F238E27FC236}">
                <a16:creationId xmlns:a16="http://schemas.microsoft.com/office/drawing/2014/main" id="{564D1E55-6937-61BA-1C04-63F73ADD7EA4}"/>
              </a:ext>
            </a:extLst>
          </p:cNvPr>
          <p:cNvGrpSpPr/>
          <p:nvPr/>
        </p:nvGrpSpPr>
        <p:grpSpPr>
          <a:xfrm>
            <a:off x="6636402" y="4029854"/>
            <a:ext cx="445931" cy="445494"/>
            <a:chOff x="10376768" y="2334933"/>
            <a:chExt cx="920484" cy="919581"/>
          </a:xfrm>
          <a:solidFill>
            <a:srgbClr val="ED4D24"/>
          </a:solidFill>
        </p:grpSpPr>
        <p:sp>
          <p:nvSpPr>
            <p:cNvPr id="60" name="Freeform 59">
              <a:extLst>
                <a:ext uri="{FF2B5EF4-FFF2-40B4-BE49-F238E27FC236}">
                  <a16:creationId xmlns:a16="http://schemas.microsoft.com/office/drawing/2014/main" id="{7E0ECFAE-E079-124D-9156-D3214075543B}"/>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66BB3195-00A1-89E7-CA58-163D2B410E4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98" name="Graphic 62">
            <a:extLst>
              <a:ext uri="{FF2B5EF4-FFF2-40B4-BE49-F238E27FC236}">
                <a16:creationId xmlns:a16="http://schemas.microsoft.com/office/drawing/2014/main" id="{D8CAFB3D-8F39-67ED-D5B4-90F8E8F14F82}"/>
              </a:ext>
            </a:extLst>
          </p:cNvPr>
          <p:cNvGrpSpPr/>
          <p:nvPr/>
        </p:nvGrpSpPr>
        <p:grpSpPr>
          <a:xfrm>
            <a:off x="6656326" y="8940803"/>
            <a:ext cx="441149" cy="361537"/>
            <a:chOff x="8594048" y="7621324"/>
            <a:chExt cx="441149" cy="361537"/>
          </a:xfrm>
          <a:solidFill>
            <a:srgbClr val="ED4D24"/>
          </a:solidFill>
        </p:grpSpPr>
        <p:sp>
          <p:nvSpPr>
            <p:cNvPr id="99" name="Freeform 98">
              <a:extLst>
                <a:ext uri="{FF2B5EF4-FFF2-40B4-BE49-F238E27FC236}">
                  <a16:creationId xmlns:a16="http://schemas.microsoft.com/office/drawing/2014/main" id="{051887B9-0003-7F41-08E3-F9B9F4B6974E}"/>
                </a:ext>
              </a:extLst>
            </p:cNvPr>
            <p:cNvSpPr/>
            <p:nvPr/>
          </p:nvSpPr>
          <p:spPr>
            <a:xfrm>
              <a:off x="8956897" y="7777286"/>
              <a:ext cx="12683" cy="65820"/>
            </a:xfrm>
            <a:custGeom>
              <a:avLst/>
              <a:gdLst>
                <a:gd name="connsiteX0" fmla="*/ 7795 w 12683"/>
                <a:gd name="connsiteY0" fmla="*/ 0 h 65820"/>
                <a:gd name="connsiteX1" fmla="*/ 12683 w 12683"/>
                <a:gd name="connsiteY1" fmla="*/ 4893 h 65820"/>
                <a:gd name="connsiteX2" fmla="*/ 12683 w 12683"/>
                <a:gd name="connsiteY2" fmla="*/ 60928 h 65820"/>
                <a:gd name="connsiteX3" fmla="*/ 7795 w 12683"/>
                <a:gd name="connsiteY3" fmla="*/ 65821 h 65820"/>
                <a:gd name="connsiteX4" fmla="*/ 4888 w 12683"/>
                <a:gd name="connsiteY4" fmla="*/ 65821 h 65820"/>
                <a:gd name="connsiteX5" fmla="*/ 0 w 12683"/>
                <a:gd name="connsiteY5" fmla="*/ 60928 h 65820"/>
                <a:gd name="connsiteX6" fmla="*/ 0 w 12683"/>
                <a:gd name="connsiteY6" fmla="*/ 4893 h 65820"/>
                <a:gd name="connsiteX7" fmla="*/ 4888 w 12683"/>
                <a:gd name="connsiteY7" fmla="*/ 0 h 6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83" h="65820">
                  <a:moveTo>
                    <a:pt x="7795" y="0"/>
                  </a:moveTo>
                  <a:cubicBezTo>
                    <a:pt x="10494" y="0"/>
                    <a:pt x="12683" y="2191"/>
                    <a:pt x="12683" y="4893"/>
                  </a:cubicBezTo>
                  <a:lnTo>
                    <a:pt x="12683" y="60928"/>
                  </a:lnTo>
                  <a:cubicBezTo>
                    <a:pt x="12683" y="63630"/>
                    <a:pt x="10494" y="65821"/>
                    <a:pt x="7795" y="65821"/>
                  </a:cubicBezTo>
                  <a:lnTo>
                    <a:pt x="4888" y="65821"/>
                  </a:lnTo>
                  <a:cubicBezTo>
                    <a:pt x="2189" y="65821"/>
                    <a:pt x="0" y="63630"/>
                    <a:pt x="0" y="60928"/>
                  </a:cubicBezTo>
                  <a:lnTo>
                    <a:pt x="0" y="4893"/>
                  </a:lnTo>
                  <a:cubicBezTo>
                    <a:pt x="0" y="2191"/>
                    <a:pt x="2189" y="0"/>
                    <a:pt x="4888" y="0"/>
                  </a:cubicBezTo>
                  <a:close/>
                </a:path>
              </a:pathLst>
            </a:custGeom>
            <a:grpFill/>
            <a:ln w="858"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F597BEFC-A3D7-687B-E782-A9C5AB0A0635}"/>
                </a:ext>
              </a:extLst>
            </p:cNvPr>
            <p:cNvSpPr/>
            <p:nvPr/>
          </p:nvSpPr>
          <p:spPr>
            <a:xfrm>
              <a:off x="8594048" y="7621969"/>
              <a:ext cx="304856" cy="360762"/>
            </a:xfrm>
            <a:custGeom>
              <a:avLst/>
              <a:gdLst>
                <a:gd name="connsiteX0" fmla="*/ 4834 w 304856"/>
                <a:gd name="connsiteY0" fmla="*/ 360763 h 360762"/>
                <a:gd name="connsiteX1" fmla="*/ 513 w 304856"/>
                <a:gd name="connsiteY1" fmla="*/ 354325 h 360762"/>
                <a:gd name="connsiteX2" fmla="*/ 40102 w 304856"/>
                <a:gd name="connsiteY2" fmla="*/ 226035 h 360762"/>
                <a:gd name="connsiteX3" fmla="*/ 112506 w 304856"/>
                <a:gd name="connsiteY3" fmla="*/ 213069 h 360762"/>
                <a:gd name="connsiteX4" fmla="*/ 115465 w 304856"/>
                <a:gd name="connsiteY4" fmla="*/ 201493 h 360762"/>
                <a:gd name="connsiteX5" fmla="*/ 88295 w 304856"/>
                <a:gd name="connsiteY5" fmla="*/ 167534 h 360762"/>
                <a:gd name="connsiteX6" fmla="*/ 84008 w 304856"/>
                <a:gd name="connsiteY6" fmla="*/ 150302 h 360762"/>
                <a:gd name="connsiteX7" fmla="*/ 84008 w 304856"/>
                <a:gd name="connsiteY7" fmla="*/ 107695 h 360762"/>
                <a:gd name="connsiteX8" fmla="*/ 63083 w 304856"/>
                <a:gd name="connsiteY8" fmla="*/ 85474 h 360762"/>
                <a:gd name="connsiteX9" fmla="*/ 72680 w 304856"/>
                <a:gd name="connsiteY9" fmla="*/ 74415 h 360762"/>
                <a:gd name="connsiteX10" fmla="*/ 74081 w 304856"/>
                <a:gd name="connsiteY10" fmla="*/ 62904 h 360762"/>
                <a:gd name="connsiteX11" fmla="*/ 229671 w 304856"/>
                <a:gd name="connsiteY11" fmla="*/ 58835 h 360762"/>
                <a:gd name="connsiteX12" fmla="*/ 232593 w 304856"/>
                <a:gd name="connsiteY12" fmla="*/ 74795 h 360762"/>
                <a:gd name="connsiteX13" fmla="*/ 236768 w 304856"/>
                <a:gd name="connsiteY13" fmla="*/ 77555 h 360762"/>
                <a:gd name="connsiteX14" fmla="*/ 220841 w 304856"/>
                <a:gd name="connsiteY14" fmla="*/ 107695 h 360762"/>
                <a:gd name="connsiteX15" fmla="*/ 220841 w 304856"/>
                <a:gd name="connsiteY15" fmla="*/ 151164 h 360762"/>
                <a:gd name="connsiteX16" fmla="*/ 217148 w 304856"/>
                <a:gd name="connsiteY16" fmla="*/ 166407 h 360762"/>
                <a:gd name="connsiteX17" fmla="*/ 189818 w 304856"/>
                <a:gd name="connsiteY17" fmla="*/ 201268 h 360762"/>
                <a:gd name="connsiteX18" fmla="*/ 192527 w 304856"/>
                <a:gd name="connsiteY18" fmla="*/ 213481 h 360762"/>
                <a:gd name="connsiteX19" fmla="*/ 275848 w 304856"/>
                <a:gd name="connsiteY19" fmla="*/ 233007 h 360762"/>
                <a:gd name="connsiteX20" fmla="*/ 304335 w 304856"/>
                <a:gd name="connsiteY20" fmla="*/ 354325 h 360762"/>
                <a:gd name="connsiteX21" fmla="*/ 300014 w 304856"/>
                <a:gd name="connsiteY21" fmla="*/ 360763 h 360762"/>
                <a:gd name="connsiteX22" fmla="*/ 4834 w 304856"/>
                <a:gd name="connsiteY22" fmla="*/ 360763 h 360762"/>
                <a:gd name="connsiteX23" fmla="*/ 171787 w 304856"/>
                <a:gd name="connsiteY23" fmla="*/ 13870 h 360762"/>
                <a:gd name="connsiteX24" fmla="*/ 133061 w 304856"/>
                <a:gd name="connsiteY24" fmla="*/ 13870 h 360762"/>
                <a:gd name="connsiteX25" fmla="*/ 133061 w 304856"/>
                <a:gd name="connsiteY25" fmla="*/ 74124 h 360762"/>
                <a:gd name="connsiteX26" fmla="*/ 171787 w 304856"/>
                <a:gd name="connsiteY26" fmla="*/ 74124 h 360762"/>
                <a:gd name="connsiteX27" fmla="*/ 171787 w 304856"/>
                <a:gd name="connsiteY27" fmla="*/ 13870 h 360762"/>
                <a:gd name="connsiteX28" fmla="*/ 121013 w 304856"/>
                <a:gd name="connsiteY28" fmla="*/ 19895 h 360762"/>
                <a:gd name="connsiteX29" fmla="*/ 84869 w 304856"/>
                <a:gd name="connsiteY29" fmla="*/ 74124 h 360762"/>
                <a:gd name="connsiteX30" fmla="*/ 121013 w 304856"/>
                <a:gd name="connsiteY30" fmla="*/ 74124 h 360762"/>
                <a:gd name="connsiteX31" fmla="*/ 121013 w 304856"/>
                <a:gd name="connsiteY31" fmla="*/ 19895 h 360762"/>
                <a:gd name="connsiteX32" fmla="*/ 219980 w 304856"/>
                <a:gd name="connsiteY32" fmla="*/ 74124 h 360762"/>
                <a:gd name="connsiteX33" fmla="*/ 183836 w 304856"/>
                <a:gd name="connsiteY33" fmla="*/ 19895 h 360762"/>
                <a:gd name="connsiteX34" fmla="*/ 183836 w 304856"/>
                <a:gd name="connsiteY34" fmla="*/ 74124 h 360762"/>
                <a:gd name="connsiteX35" fmla="*/ 219980 w 304856"/>
                <a:gd name="connsiteY35" fmla="*/ 74124 h 360762"/>
                <a:gd name="connsiteX36" fmla="*/ 79479 w 304856"/>
                <a:gd name="connsiteY36" fmla="*/ 85519 h 360762"/>
                <a:gd name="connsiteX37" fmla="*/ 78374 w 304856"/>
                <a:gd name="connsiteY37" fmla="*/ 95683 h 360762"/>
                <a:gd name="connsiteX38" fmla="*/ 229099 w 304856"/>
                <a:gd name="connsiteY38" fmla="*/ 94866 h 360762"/>
                <a:gd name="connsiteX39" fmla="*/ 223852 w 304856"/>
                <a:gd name="connsiteY39" fmla="*/ 85314 h 360762"/>
                <a:gd name="connsiteX40" fmla="*/ 79479 w 304856"/>
                <a:gd name="connsiteY40" fmla="*/ 85519 h 360762"/>
                <a:gd name="connsiteX41" fmla="*/ 208792 w 304856"/>
                <a:gd name="connsiteY41" fmla="*/ 107695 h 360762"/>
                <a:gd name="connsiteX42" fmla="*/ 96056 w 304856"/>
                <a:gd name="connsiteY42" fmla="*/ 107695 h 360762"/>
                <a:gd name="connsiteX43" fmla="*/ 96056 w 304856"/>
                <a:gd name="connsiteY43" fmla="*/ 151164 h 360762"/>
                <a:gd name="connsiteX44" fmla="*/ 152424 w 304856"/>
                <a:gd name="connsiteY44" fmla="*/ 200714 h 360762"/>
                <a:gd name="connsiteX45" fmla="*/ 208792 w 304856"/>
                <a:gd name="connsiteY45" fmla="*/ 151164 h 360762"/>
                <a:gd name="connsiteX46" fmla="*/ 208792 w 304856"/>
                <a:gd name="connsiteY46" fmla="*/ 107695 h 360762"/>
                <a:gd name="connsiteX47" fmla="*/ 178662 w 304856"/>
                <a:gd name="connsiteY47" fmla="*/ 207541 h 360762"/>
                <a:gd name="connsiteX48" fmla="*/ 126186 w 304856"/>
                <a:gd name="connsiteY48" fmla="*/ 207541 h 360762"/>
                <a:gd name="connsiteX49" fmla="*/ 123979 w 304856"/>
                <a:gd name="connsiteY49" fmla="*/ 220469 h 360762"/>
                <a:gd name="connsiteX50" fmla="*/ 152004 w 304856"/>
                <a:gd name="connsiteY50" fmla="*/ 278126 h 360762"/>
                <a:gd name="connsiteX51" fmla="*/ 154188 w 304856"/>
                <a:gd name="connsiteY51" fmla="*/ 275588 h 360762"/>
                <a:gd name="connsiteX52" fmla="*/ 180433 w 304856"/>
                <a:gd name="connsiteY52" fmla="*/ 221794 h 360762"/>
                <a:gd name="connsiteX53" fmla="*/ 178662 w 304856"/>
                <a:gd name="connsiteY53" fmla="*/ 207541 h 360762"/>
                <a:gd name="connsiteX54" fmla="*/ 90032 w 304856"/>
                <a:gd name="connsiteY54" fmla="*/ 225620 h 360762"/>
                <a:gd name="connsiteX55" fmla="*/ 84869 w 304856"/>
                <a:gd name="connsiteY55" fmla="*/ 225620 h 360762"/>
                <a:gd name="connsiteX56" fmla="*/ 84869 w 304856"/>
                <a:gd name="connsiteY56" fmla="*/ 307394 h 360762"/>
                <a:gd name="connsiteX57" fmla="*/ 90032 w 304856"/>
                <a:gd name="connsiteY57" fmla="*/ 307394 h 360762"/>
                <a:gd name="connsiteX58" fmla="*/ 90032 w 304856"/>
                <a:gd name="connsiteY58" fmla="*/ 225620 h 360762"/>
                <a:gd name="connsiteX59" fmla="*/ 202768 w 304856"/>
                <a:gd name="connsiteY59" fmla="*/ 225620 h 360762"/>
                <a:gd name="connsiteX60" fmla="*/ 191143 w 304856"/>
                <a:gd name="connsiteY60" fmla="*/ 226475 h 360762"/>
                <a:gd name="connsiteX61" fmla="*/ 158190 w 304856"/>
                <a:gd name="connsiteY61" fmla="*/ 294225 h 360762"/>
                <a:gd name="connsiteX62" fmla="*/ 148598 w 304856"/>
                <a:gd name="connsiteY62" fmla="*/ 296583 h 360762"/>
                <a:gd name="connsiteX63" fmla="*/ 113710 w 304856"/>
                <a:gd name="connsiteY63" fmla="*/ 226470 h 360762"/>
                <a:gd name="connsiteX64" fmla="*/ 102080 w 304856"/>
                <a:gd name="connsiteY64" fmla="*/ 225620 h 360762"/>
                <a:gd name="connsiteX65" fmla="*/ 102080 w 304856"/>
                <a:gd name="connsiteY65" fmla="*/ 307394 h 360762"/>
                <a:gd name="connsiteX66" fmla="*/ 202768 w 304856"/>
                <a:gd name="connsiteY66" fmla="*/ 307394 h 360762"/>
                <a:gd name="connsiteX67" fmla="*/ 202768 w 304856"/>
                <a:gd name="connsiteY67" fmla="*/ 225620 h 360762"/>
                <a:gd name="connsiteX68" fmla="*/ 219980 w 304856"/>
                <a:gd name="connsiteY68" fmla="*/ 225620 h 360762"/>
                <a:gd name="connsiteX69" fmla="*/ 214816 w 304856"/>
                <a:gd name="connsiteY69" fmla="*/ 225620 h 360762"/>
                <a:gd name="connsiteX70" fmla="*/ 214816 w 304856"/>
                <a:gd name="connsiteY70" fmla="*/ 307394 h 360762"/>
                <a:gd name="connsiteX71" fmla="*/ 219980 w 304856"/>
                <a:gd name="connsiteY71" fmla="*/ 307394 h 360762"/>
                <a:gd name="connsiteX72" fmla="*/ 219980 w 304856"/>
                <a:gd name="connsiteY72" fmla="*/ 225620 h 360762"/>
                <a:gd name="connsiteX73" fmla="*/ 72820 w 304856"/>
                <a:gd name="connsiteY73" fmla="*/ 227342 h 360762"/>
                <a:gd name="connsiteX74" fmla="*/ 15126 w 304856"/>
                <a:gd name="connsiteY74" fmla="*/ 270776 h 360762"/>
                <a:gd name="connsiteX75" fmla="*/ 12579 w 304856"/>
                <a:gd name="connsiteY75" fmla="*/ 281141 h 360762"/>
                <a:gd name="connsiteX76" fmla="*/ 12579 w 304856"/>
                <a:gd name="connsiteY76" fmla="*/ 348711 h 360762"/>
                <a:gd name="connsiteX77" fmla="*/ 37536 w 304856"/>
                <a:gd name="connsiteY77" fmla="*/ 348711 h 360762"/>
                <a:gd name="connsiteX78" fmla="*/ 37536 w 304856"/>
                <a:gd name="connsiteY78" fmla="*/ 294053 h 360762"/>
                <a:gd name="connsiteX79" fmla="*/ 49585 w 304856"/>
                <a:gd name="connsiteY79" fmla="*/ 294913 h 360762"/>
                <a:gd name="connsiteX80" fmla="*/ 49585 w 304856"/>
                <a:gd name="connsiteY80" fmla="*/ 348711 h 360762"/>
                <a:gd name="connsiteX81" fmla="*/ 65936 w 304856"/>
                <a:gd name="connsiteY81" fmla="*/ 348711 h 360762"/>
                <a:gd name="connsiteX82" fmla="*/ 65936 w 304856"/>
                <a:gd name="connsiteY82" fmla="*/ 310407 h 360762"/>
                <a:gd name="connsiteX83" fmla="*/ 72820 w 304856"/>
                <a:gd name="connsiteY83" fmla="*/ 307394 h 360762"/>
                <a:gd name="connsiteX84" fmla="*/ 72820 w 304856"/>
                <a:gd name="connsiteY84" fmla="*/ 227342 h 360762"/>
                <a:gd name="connsiteX85" fmla="*/ 292269 w 304856"/>
                <a:gd name="connsiteY85" fmla="*/ 348711 h 360762"/>
                <a:gd name="connsiteX86" fmla="*/ 292269 w 304856"/>
                <a:gd name="connsiteY86" fmla="*/ 280280 h 360762"/>
                <a:gd name="connsiteX87" fmla="*/ 286949 w 304856"/>
                <a:gd name="connsiteY87" fmla="*/ 264081 h 360762"/>
                <a:gd name="connsiteX88" fmla="*/ 232028 w 304856"/>
                <a:gd name="connsiteY88" fmla="*/ 227342 h 360762"/>
                <a:gd name="connsiteX89" fmla="*/ 232028 w 304856"/>
                <a:gd name="connsiteY89" fmla="*/ 307394 h 360762"/>
                <a:gd name="connsiteX90" fmla="*/ 239773 w 304856"/>
                <a:gd name="connsiteY90" fmla="*/ 312990 h 360762"/>
                <a:gd name="connsiteX91" fmla="*/ 239773 w 304856"/>
                <a:gd name="connsiteY91" fmla="*/ 348711 h 360762"/>
                <a:gd name="connsiteX92" fmla="*/ 255264 w 304856"/>
                <a:gd name="connsiteY92" fmla="*/ 348711 h 360762"/>
                <a:gd name="connsiteX93" fmla="*/ 255264 w 304856"/>
                <a:gd name="connsiteY93" fmla="*/ 294913 h 360762"/>
                <a:gd name="connsiteX94" fmla="*/ 267311 w 304856"/>
                <a:gd name="connsiteY94" fmla="*/ 294053 h 360762"/>
                <a:gd name="connsiteX95" fmla="*/ 267311 w 304856"/>
                <a:gd name="connsiteY95" fmla="*/ 348711 h 360762"/>
                <a:gd name="connsiteX96" fmla="*/ 292269 w 304856"/>
                <a:gd name="connsiteY96" fmla="*/ 348711 h 360762"/>
                <a:gd name="connsiteX97" fmla="*/ 227725 w 304856"/>
                <a:gd name="connsiteY97" fmla="*/ 319445 h 360762"/>
                <a:gd name="connsiteX98" fmla="*/ 77123 w 304856"/>
                <a:gd name="connsiteY98" fmla="*/ 319445 h 360762"/>
                <a:gd name="connsiteX99" fmla="*/ 77123 w 304856"/>
                <a:gd name="connsiteY99" fmla="*/ 348711 h 360762"/>
                <a:gd name="connsiteX100" fmla="*/ 227725 w 304856"/>
                <a:gd name="connsiteY100" fmla="*/ 348711 h 360762"/>
                <a:gd name="connsiteX101" fmla="*/ 227725 w 304856"/>
                <a:gd name="connsiteY101" fmla="*/ 319445 h 36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304856" h="360762">
                  <a:moveTo>
                    <a:pt x="4834" y="360763"/>
                  </a:moveTo>
                  <a:cubicBezTo>
                    <a:pt x="2634" y="358999"/>
                    <a:pt x="492" y="357487"/>
                    <a:pt x="513" y="354325"/>
                  </a:cubicBezTo>
                  <a:cubicBezTo>
                    <a:pt x="2897" y="303191"/>
                    <a:pt x="-13155" y="255192"/>
                    <a:pt x="40102" y="226035"/>
                  </a:cubicBezTo>
                  <a:cubicBezTo>
                    <a:pt x="63327" y="213319"/>
                    <a:pt x="86640" y="213192"/>
                    <a:pt x="112506" y="213069"/>
                  </a:cubicBezTo>
                  <a:lnTo>
                    <a:pt x="115465" y="201493"/>
                  </a:lnTo>
                  <a:cubicBezTo>
                    <a:pt x="103238" y="193209"/>
                    <a:pt x="93305" y="181548"/>
                    <a:pt x="88295" y="167534"/>
                  </a:cubicBezTo>
                  <a:cubicBezTo>
                    <a:pt x="86830" y="163437"/>
                    <a:pt x="84008" y="154300"/>
                    <a:pt x="84008" y="150302"/>
                  </a:cubicBezTo>
                  <a:lnTo>
                    <a:pt x="84008" y="107695"/>
                  </a:lnTo>
                  <a:cubicBezTo>
                    <a:pt x="69893" y="109698"/>
                    <a:pt x="59627" y="99748"/>
                    <a:pt x="63083" y="85474"/>
                  </a:cubicBezTo>
                  <a:cubicBezTo>
                    <a:pt x="64865" y="78111"/>
                    <a:pt x="72025" y="76397"/>
                    <a:pt x="72680" y="74415"/>
                  </a:cubicBezTo>
                  <a:cubicBezTo>
                    <a:pt x="73450" y="72089"/>
                    <a:pt x="73325" y="66192"/>
                    <a:pt x="74081" y="62904"/>
                  </a:cubicBezTo>
                  <a:cubicBezTo>
                    <a:pt x="92923" y="-19083"/>
                    <a:pt x="208035" y="-21434"/>
                    <a:pt x="229671" y="58835"/>
                  </a:cubicBezTo>
                  <a:cubicBezTo>
                    <a:pt x="230873" y="63293"/>
                    <a:pt x="231393" y="71847"/>
                    <a:pt x="232593" y="74795"/>
                  </a:cubicBezTo>
                  <a:cubicBezTo>
                    <a:pt x="233208" y="76303"/>
                    <a:pt x="235465" y="76401"/>
                    <a:pt x="236768" y="77555"/>
                  </a:cubicBezTo>
                  <a:cubicBezTo>
                    <a:pt x="250372" y="89597"/>
                    <a:pt x="238903" y="111716"/>
                    <a:pt x="220841" y="107695"/>
                  </a:cubicBezTo>
                  <a:lnTo>
                    <a:pt x="220841" y="151164"/>
                  </a:lnTo>
                  <a:cubicBezTo>
                    <a:pt x="220841" y="154289"/>
                    <a:pt x="218274" y="163022"/>
                    <a:pt x="217148" y="166407"/>
                  </a:cubicBezTo>
                  <a:cubicBezTo>
                    <a:pt x="212358" y="180804"/>
                    <a:pt x="202012" y="192659"/>
                    <a:pt x="189818" y="201268"/>
                  </a:cubicBezTo>
                  <a:lnTo>
                    <a:pt x="192527" y="213481"/>
                  </a:lnTo>
                  <a:cubicBezTo>
                    <a:pt x="222728" y="212301"/>
                    <a:pt x="251036" y="214354"/>
                    <a:pt x="275848" y="233007"/>
                  </a:cubicBezTo>
                  <a:cubicBezTo>
                    <a:pt x="316804" y="263798"/>
                    <a:pt x="301443" y="309959"/>
                    <a:pt x="304335" y="354325"/>
                  </a:cubicBezTo>
                  <a:cubicBezTo>
                    <a:pt x="304357" y="357487"/>
                    <a:pt x="302214" y="358999"/>
                    <a:pt x="300014" y="360763"/>
                  </a:cubicBezTo>
                  <a:lnTo>
                    <a:pt x="4834" y="360763"/>
                  </a:lnTo>
                  <a:close/>
                  <a:moveTo>
                    <a:pt x="171787" y="13870"/>
                  </a:moveTo>
                  <a:cubicBezTo>
                    <a:pt x="158655" y="10614"/>
                    <a:pt x="146189" y="10766"/>
                    <a:pt x="133061" y="13870"/>
                  </a:cubicBezTo>
                  <a:lnTo>
                    <a:pt x="133061" y="74124"/>
                  </a:lnTo>
                  <a:lnTo>
                    <a:pt x="171787" y="74124"/>
                  </a:lnTo>
                  <a:lnTo>
                    <a:pt x="171787" y="13870"/>
                  </a:lnTo>
                  <a:close/>
                  <a:moveTo>
                    <a:pt x="121013" y="19895"/>
                  </a:moveTo>
                  <a:cubicBezTo>
                    <a:pt x="100767" y="29330"/>
                    <a:pt x="86177" y="51838"/>
                    <a:pt x="84869" y="74124"/>
                  </a:cubicBezTo>
                  <a:lnTo>
                    <a:pt x="121013" y="74124"/>
                  </a:lnTo>
                  <a:lnTo>
                    <a:pt x="121013" y="19895"/>
                  </a:lnTo>
                  <a:close/>
                  <a:moveTo>
                    <a:pt x="219980" y="74124"/>
                  </a:moveTo>
                  <a:cubicBezTo>
                    <a:pt x="218821" y="51650"/>
                    <a:pt x="204126" y="29366"/>
                    <a:pt x="183836" y="19895"/>
                  </a:cubicBezTo>
                  <a:lnTo>
                    <a:pt x="183836" y="74124"/>
                  </a:lnTo>
                  <a:lnTo>
                    <a:pt x="219980" y="74124"/>
                  </a:lnTo>
                  <a:close/>
                  <a:moveTo>
                    <a:pt x="79479" y="85519"/>
                  </a:moveTo>
                  <a:cubicBezTo>
                    <a:pt x="73361" y="85786"/>
                    <a:pt x="72115" y="94909"/>
                    <a:pt x="78374" y="95683"/>
                  </a:cubicBezTo>
                  <a:lnTo>
                    <a:pt x="229099" y="94866"/>
                  </a:lnTo>
                  <a:cubicBezTo>
                    <a:pt x="232419" y="89786"/>
                    <a:pt x="229743" y="85473"/>
                    <a:pt x="223852" y="85314"/>
                  </a:cubicBezTo>
                  <a:lnTo>
                    <a:pt x="79479" y="85519"/>
                  </a:lnTo>
                  <a:close/>
                  <a:moveTo>
                    <a:pt x="208792" y="107695"/>
                  </a:moveTo>
                  <a:lnTo>
                    <a:pt x="96056" y="107695"/>
                  </a:lnTo>
                  <a:lnTo>
                    <a:pt x="96056" y="151164"/>
                  </a:lnTo>
                  <a:cubicBezTo>
                    <a:pt x="96056" y="177395"/>
                    <a:pt x="127624" y="200712"/>
                    <a:pt x="152424" y="200714"/>
                  </a:cubicBezTo>
                  <a:cubicBezTo>
                    <a:pt x="177298" y="200715"/>
                    <a:pt x="208792" y="177428"/>
                    <a:pt x="208792" y="151164"/>
                  </a:cubicBezTo>
                  <a:lnTo>
                    <a:pt x="208792" y="107695"/>
                  </a:lnTo>
                  <a:close/>
                  <a:moveTo>
                    <a:pt x="178662" y="207541"/>
                  </a:moveTo>
                  <a:cubicBezTo>
                    <a:pt x="161416" y="213979"/>
                    <a:pt x="143432" y="213979"/>
                    <a:pt x="126186" y="207541"/>
                  </a:cubicBezTo>
                  <a:lnTo>
                    <a:pt x="123979" y="220469"/>
                  </a:lnTo>
                  <a:lnTo>
                    <a:pt x="152004" y="278126"/>
                  </a:lnTo>
                  <a:lnTo>
                    <a:pt x="154188" y="275588"/>
                  </a:lnTo>
                  <a:cubicBezTo>
                    <a:pt x="159602" y="258170"/>
                    <a:pt x="175502" y="238551"/>
                    <a:pt x="180433" y="221794"/>
                  </a:cubicBezTo>
                  <a:cubicBezTo>
                    <a:pt x="182153" y="215953"/>
                    <a:pt x="179813" y="213096"/>
                    <a:pt x="178662" y="207541"/>
                  </a:cubicBezTo>
                  <a:close/>
                  <a:moveTo>
                    <a:pt x="90032" y="225620"/>
                  </a:moveTo>
                  <a:lnTo>
                    <a:pt x="84869" y="225620"/>
                  </a:lnTo>
                  <a:lnTo>
                    <a:pt x="84869" y="307394"/>
                  </a:lnTo>
                  <a:lnTo>
                    <a:pt x="90032" y="307394"/>
                  </a:lnTo>
                  <a:lnTo>
                    <a:pt x="90032" y="225620"/>
                  </a:lnTo>
                  <a:close/>
                  <a:moveTo>
                    <a:pt x="202768" y="225620"/>
                  </a:moveTo>
                  <a:lnTo>
                    <a:pt x="191143" y="226475"/>
                  </a:lnTo>
                  <a:lnTo>
                    <a:pt x="158190" y="294225"/>
                  </a:lnTo>
                  <a:cubicBezTo>
                    <a:pt x="156394" y="297858"/>
                    <a:pt x="151903" y="299256"/>
                    <a:pt x="148598" y="296583"/>
                  </a:cubicBezTo>
                  <a:lnTo>
                    <a:pt x="113710" y="226470"/>
                  </a:lnTo>
                  <a:lnTo>
                    <a:pt x="102080" y="225620"/>
                  </a:lnTo>
                  <a:lnTo>
                    <a:pt x="102080" y="307394"/>
                  </a:lnTo>
                  <a:lnTo>
                    <a:pt x="202768" y="307394"/>
                  </a:lnTo>
                  <a:lnTo>
                    <a:pt x="202768" y="225620"/>
                  </a:lnTo>
                  <a:close/>
                  <a:moveTo>
                    <a:pt x="219980" y="225620"/>
                  </a:moveTo>
                  <a:lnTo>
                    <a:pt x="214816" y="225620"/>
                  </a:lnTo>
                  <a:lnTo>
                    <a:pt x="214816" y="307394"/>
                  </a:lnTo>
                  <a:lnTo>
                    <a:pt x="219980" y="307394"/>
                  </a:lnTo>
                  <a:lnTo>
                    <a:pt x="219980" y="225620"/>
                  </a:lnTo>
                  <a:close/>
                  <a:moveTo>
                    <a:pt x="72820" y="227342"/>
                  </a:moveTo>
                  <a:cubicBezTo>
                    <a:pt x="49107" y="230390"/>
                    <a:pt x="22853" y="247388"/>
                    <a:pt x="15126" y="270776"/>
                  </a:cubicBezTo>
                  <a:cubicBezTo>
                    <a:pt x="14477" y="272743"/>
                    <a:pt x="12579" y="279568"/>
                    <a:pt x="12579" y="281141"/>
                  </a:cubicBezTo>
                  <a:lnTo>
                    <a:pt x="12579" y="348711"/>
                  </a:lnTo>
                  <a:lnTo>
                    <a:pt x="37536" y="348711"/>
                  </a:lnTo>
                  <a:lnTo>
                    <a:pt x="37536" y="294053"/>
                  </a:lnTo>
                  <a:cubicBezTo>
                    <a:pt x="37536" y="289309"/>
                    <a:pt x="49585" y="289272"/>
                    <a:pt x="49585" y="294913"/>
                  </a:cubicBezTo>
                  <a:lnTo>
                    <a:pt x="49585" y="348711"/>
                  </a:lnTo>
                  <a:lnTo>
                    <a:pt x="65936" y="348711"/>
                  </a:lnTo>
                  <a:lnTo>
                    <a:pt x="65936" y="310407"/>
                  </a:lnTo>
                  <a:cubicBezTo>
                    <a:pt x="65936" y="309140"/>
                    <a:pt x="71173" y="306674"/>
                    <a:pt x="72820" y="307394"/>
                  </a:cubicBezTo>
                  <a:lnTo>
                    <a:pt x="72820" y="227342"/>
                  </a:lnTo>
                  <a:close/>
                  <a:moveTo>
                    <a:pt x="292269" y="348711"/>
                  </a:moveTo>
                  <a:lnTo>
                    <a:pt x="292269" y="280280"/>
                  </a:lnTo>
                  <a:cubicBezTo>
                    <a:pt x="292269" y="277374"/>
                    <a:pt x="288462" y="267120"/>
                    <a:pt x="286949" y="264081"/>
                  </a:cubicBezTo>
                  <a:cubicBezTo>
                    <a:pt x="277107" y="244300"/>
                    <a:pt x="253575" y="230122"/>
                    <a:pt x="232028" y="227342"/>
                  </a:cubicBezTo>
                  <a:lnTo>
                    <a:pt x="232028" y="307394"/>
                  </a:lnTo>
                  <a:cubicBezTo>
                    <a:pt x="235188" y="306588"/>
                    <a:pt x="239773" y="309970"/>
                    <a:pt x="239773" y="312990"/>
                  </a:cubicBezTo>
                  <a:lnTo>
                    <a:pt x="239773" y="348711"/>
                  </a:lnTo>
                  <a:lnTo>
                    <a:pt x="255264" y="348711"/>
                  </a:lnTo>
                  <a:lnTo>
                    <a:pt x="255264" y="294913"/>
                  </a:lnTo>
                  <a:cubicBezTo>
                    <a:pt x="255264" y="289652"/>
                    <a:pt x="267311" y="288570"/>
                    <a:pt x="267311" y="294053"/>
                  </a:cubicBezTo>
                  <a:lnTo>
                    <a:pt x="267311" y="348711"/>
                  </a:lnTo>
                  <a:lnTo>
                    <a:pt x="292269" y="348711"/>
                  </a:lnTo>
                  <a:close/>
                  <a:moveTo>
                    <a:pt x="227725" y="319445"/>
                  </a:moveTo>
                  <a:lnTo>
                    <a:pt x="77123" y="319445"/>
                  </a:lnTo>
                  <a:lnTo>
                    <a:pt x="77123" y="348711"/>
                  </a:lnTo>
                  <a:lnTo>
                    <a:pt x="227725" y="348711"/>
                  </a:lnTo>
                  <a:lnTo>
                    <a:pt x="227725" y="319445"/>
                  </a:lnTo>
                  <a:close/>
                </a:path>
              </a:pathLst>
            </a:custGeom>
            <a:grpFill/>
            <a:ln w="858"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443668EC-FBC1-96FA-AE4F-FD8FCA3D7406}"/>
                </a:ext>
              </a:extLst>
            </p:cNvPr>
            <p:cNvSpPr/>
            <p:nvPr/>
          </p:nvSpPr>
          <p:spPr>
            <a:xfrm>
              <a:off x="8892963" y="7621324"/>
              <a:ext cx="142234" cy="361537"/>
            </a:xfrm>
            <a:custGeom>
              <a:avLst/>
              <a:gdLst>
                <a:gd name="connsiteX0" fmla="*/ 64782 w 142234"/>
                <a:gd name="connsiteY0" fmla="*/ 361407 h 361537"/>
                <a:gd name="connsiteX1" fmla="*/ 34250 w 142234"/>
                <a:gd name="connsiteY1" fmla="*/ 256411 h 361537"/>
                <a:gd name="connsiteX2" fmla="*/ 44132 w 142234"/>
                <a:gd name="connsiteY2" fmla="*/ 249080 h 361537"/>
                <a:gd name="connsiteX3" fmla="*/ 44182 w 142234"/>
                <a:gd name="connsiteY3" fmla="*/ 132106 h 361537"/>
                <a:gd name="connsiteX4" fmla="*/ 26503 w 142234"/>
                <a:gd name="connsiteY4" fmla="*/ 10228 h 361537"/>
                <a:gd name="connsiteX5" fmla="*/ 48067 w 142234"/>
                <a:gd name="connsiteY5" fmla="*/ 649 h 361537"/>
                <a:gd name="connsiteX6" fmla="*/ 51873 w 142234"/>
                <a:gd name="connsiteY6" fmla="*/ 5476 h 361537"/>
                <a:gd name="connsiteX7" fmla="*/ 51873 w 142234"/>
                <a:gd name="connsiteY7" fmla="*/ 60136 h 361537"/>
                <a:gd name="connsiteX8" fmla="*/ 90600 w 142234"/>
                <a:gd name="connsiteY8" fmla="*/ 60136 h 361537"/>
                <a:gd name="connsiteX9" fmla="*/ 90600 w 142234"/>
                <a:gd name="connsiteY9" fmla="*/ 3755 h 361537"/>
                <a:gd name="connsiteX10" fmla="*/ 95516 w 142234"/>
                <a:gd name="connsiteY10" fmla="*/ 30 h 361537"/>
                <a:gd name="connsiteX11" fmla="*/ 113761 w 142234"/>
                <a:gd name="connsiteY11" fmla="*/ 8993 h 361537"/>
                <a:gd name="connsiteX12" fmla="*/ 142235 w 142234"/>
                <a:gd name="connsiteY12" fmla="*/ 61857 h 361537"/>
                <a:gd name="connsiteX13" fmla="*/ 142235 w 142234"/>
                <a:gd name="connsiteY13" fmla="*/ 69604 h 361537"/>
                <a:gd name="connsiteX14" fmla="*/ 138166 w 142234"/>
                <a:gd name="connsiteY14" fmla="*/ 89206 h 361537"/>
                <a:gd name="connsiteX15" fmla="*/ 108603 w 142234"/>
                <a:gd name="connsiteY15" fmla="*/ 126777 h 361537"/>
                <a:gd name="connsiteX16" fmla="*/ 97481 w 142234"/>
                <a:gd name="connsiteY16" fmla="*/ 133728 h 361537"/>
                <a:gd name="connsiteX17" fmla="*/ 97448 w 142234"/>
                <a:gd name="connsiteY17" fmla="*/ 249792 h 361537"/>
                <a:gd name="connsiteX18" fmla="*/ 86949 w 142234"/>
                <a:gd name="connsiteY18" fmla="*/ 359047 h 361537"/>
                <a:gd name="connsiteX19" fmla="*/ 76830 w 142234"/>
                <a:gd name="connsiteY19" fmla="*/ 361407 h 361537"/>
                <a:gd name="connsiteX20" fmla="*/ 64782 w 142234"/>
                <a:gd name="connsiteY20" fmla="*/ 361407 h 361537"/>
                <a:gd name="connsiteX21" fmla="*/ 39825 w 142234"/>
                <a:gd name="connsiteY21" fmla="*/ 16236 h 361537"/>
                <a:gd name="connsiteX22" fmla="*/ 20202 w 142234"/>
                <a:gd name="connsiteY22" fmla="*/ 34913 h 361537"/>
                <a:gd name="connsiteX23" fmla="*/ 54643 w 142234"/>
                <a:gd name="connsiteY23" fmla="*/ 123215 h 361537"/>
                <a:gd name="connsiteX24" fmla="*/ 127139 w 142234"/>
                <a:gd name="connsiteY24" fmla="*/ 47258 h 361537"/>
                <a:gd name="connsiteX25" fmla="*/ 101787 w 142234"/>
                <a:gd name="connsiteY25" fmla="*/ 16236 h 361537"/>
                <a:gd name="connsiteX26" fmla="*/ 101787 w 142234"/>
                <a:gd name="connsiteY26" fmla="*/ 69173 h 361537"/>
                <a:gd name="connsiteX27" fmla="*/ 96212 w 142234"/>
                <a:gd name="connsiteY27" fmla="*/ 72206 h 361537"/>
                <a:gd name="connsiteX28" fmla="*/ 46240 w 142234"/>
                <a:gd name="connsiteY28" fmla="*/ 72226 h 361537"/>
                <a:gd name="connsiteX29" fmla="*/ 39825 w 142234"/>
                <a:gd name="connsiteY29" fmla="*/ 68313 h 361537"/>
                <a:gd name="connsiteX30" fmla="*/ 39825 w 142234"/>
                <a:gd name="connsiteY30" fmla="*/ 16236 h 361537"/>
                <a:gd name="connsiteX31" fmla="*/ 85436 w 142234"/>
                <a:gd name="connsiteY31" fmla="*/ 135884 h 361537"/>
                <a:gd name="connsiteX32" fmla="*/ 56177 w 142234"/>
                <a:gd name="connsiteY32" fmla="*/ 135884 h 361537"/>
                <a:gd name="connsiteX33" fmla="*/ 56177 w 142234"/>
                <a:gd name="connsiteY33" fmla="*/ 245202 h 361537"/>
                <a:gd name="connsiteX34" fmla="*/ 85436 w 142234"/>
                <a:gd name="connsiteY34" fmla="*/ 245202 h 361537"/>
                <a:gd name="connsiteX35" fmla="*/ 85436 w 142234"/>
                <a:gd name="connsiteY35" fmla="*/ 135884 h 361537"/>
                <a:gd name="connsiteX36" fmla="*/ 65451 w 142234"/>
                <a:gd name="connsiteY36" fmla="*/ 255770 h 361537"/>
                <a:gd name="connsiteX37" fmla="*/ 84580 w 142234"/>
                <a:gd name="connsiteY37" fmla="*/ 347209 h 361537"/>
                <a:gd name="connsiteX38" fmla="*/ 65451 w 142234"/>
                <a:gd name="connsiteY38" fmla="*/ 255770 h 36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2234" h="361537">
                  <a:moveTo>
                    <a:pt x="64782" y="361407"/>
                  </a:moveTo>
                  <a:cubicBezTo>
                    <a:pt x="13405" y="355921"/>
                    <a:pt x="-6870" y="289499"/>
                    <a:pt x="34250" y="256411"/>
                  </a:cubicBezTo>
                  <a:cubicBezTo>
                    <a:pt x="36580" y="254536"/>
                    <a:pt x="43737" y="251169"/>
                    <a:pt x="44132" y="249080"/>
                  </a:cubicBezTo>
                  <a:lnTo>
                    <a:pt x="44182" y="132106"/>
                  </a:lnTo>
                  <a:cubicBezTo>
                    <a:pt x="-5738" y="112638"/>
                    <a:pt x="-15757" y="43361"/>
                    <a:pt x="26503" y="10228"/>
                  </a:cubicBezTo>
                  <a:cubicBezTo>
                    <a:pt x="30745" y="6902"/>
                    <a:pt x="43060" y="-1608"/>
                    <a:pt x="48067" y="649"/>
                  </a:cubicBezTo>
                  <a:cubicBezTo>
                    <a:pt x="49383" y="1242"/>
                    <a:pt x="51873" y="4437"/>
                    <a:pt x="51873" y="5476"/>
                  </a:cubicBezTo>
                  <a:lnTo>
                    <a:pt x="51873" y="60136"/>
                  </a:lnTo>
                  <a:lnTo>
                    <a:pt x="90600" y="60136"/>
                  </a:lnTo>
                  <a:lnTo>
                    <a:pt x="90600" y="3755"/>
                  </a:lnTo>
                  <a:cubicBezTo>
                    <a:pt x="90600" y="3144"/>
                    <a:pt x="94373" y="209"/>
                    <a:pt x="95516" y="30"/>
                  </a:cubicBezTo>
                  <a:cubicBezTo>
                    <a:pt x="99050" y="-521"/>
                    <a:pt x="110525" y="6634"/>
                    <a:pt x="113761" y="8993"/>
                  </a:cubicBezTo>
                  <a:cubicBezTo>
                    <a:pt x="130362" y="21098"/>
                    <a:pt x="140560" y="41456"/>
                    <a:pt x="142235" y="61857"/>
                  </a:cubicBezTo>
                  <a:lnTo>
                    <a:pt x="142235" y="69604"/>
                  </a:lnTo>
                  <a:lnTo>
                    <a:pt x="138166" y="89206"/>
                  </a:lnTo>
                  <a:cubicBezTo>
                    <a:pt x="132821" y="104902"/>
                    <a:pt x="122591" y="117909"/>
                    <a:pt x="108603" y="126777"/>
                  </a:cubicBezTo>
                  <a:cubicBezTo>
                    <a:pt x="105925" y="128474"/>
                    <a:pt x="97970" y="131126"/>
                    <a:pt x="97481" y="133728"/>
                  </a:cubicBezTo>
                  <a:lnTo>
                    <a:pt x="97448" y="249792"/>
                  </a:lnTo>
                  <a:cubicBezTo>
                    <a:pt x="144608" y="273919"/>
                    <a:pt x="138488" y="344366"/>
                    <a:pt x="86949" y="359047"/>
                  </a:cubicBezTo>
                  <a:cubicBezTo>
                    <a:pt x="83499" y="360030"/>
                    <a:pt x="80079" y="360255"/>
                    <a:pt x="76830" y="361407"/>
                  </a:cubicBezTo>
                  <a:cubicBezTo>
                    <a:pt x="72948" y="361114"/>
                    <a:pt x="68585" y="361813"/>
                    <a:pt x="64782" y="361407"/>
                  </a:cubicBezTo>
                  <a:close/>
                  <a:moveTo>
                    <a:pt x="39825" y="16236"/>
                  </a:moveTo>
                  <a:cubicBezTo>
                    <a:pt x="31918" y="19930"/>
                    <a:pt x="24638" y="27490"/>
                    <a:pt x="20202" y="34913"/>
                  </a:cubicBezTo>
                  <a:cubicBezTo>
                    <a:pt x="423" y="68006"/>
                    <a:pt x="16969" y="113036"/>
                    <a:pt x="54643" y="123215"/>
                  </a:cubicBezTo>
                  <a:cubicBezTo>
                    <a:pt x="100668" y="135650"/>
                    <a:pt x="141936" y="92961"/>
                    <a:pt x="127139" y="47258"/>
                  </a:cubicBezTo>
                  <a:cubicBezTo>
                    <a:pt x="123193" y="35067"/>
                    <a:pt x="113519" y="21562"/>
                    <a:pt x="101787" y="16236"/>
                  </a:cubicBezTo>
                  <a:lnTo>
                    <a:pt x="101787" y="69173"/>
                  </a:lnTo>
                  <a:cubicBezTo>
                    <a:pt x="101787" y="70509"/>
                    <a:pt x="97646" y="72036"/>
                    <a:pt x="96212" y="72206"/>
                  </a:cubicBezTo>
                  <a:cubicBezTo>
                    <a:pt x="85065" y="73526"/>
                    <a:pt x="57660" y="73283"/>
                    <a:pt x="46240" y="72226"/>
                  </a:cubicBezTo>
                  <a:cubicBezTo>
                    <a:pt x="44094" y="72027"/>
                    <a:pt x="39825" y="70964"/>
                    <a:pt x="39825" y="68313"/>
                  </a:cubicBezTo>
                  <a:lnTo>
                    <a:pt x="39825" y="16236"/>
                  </a:lnTo>
                  <a:close/>
                  <a:moveTo>
                    <a:pt x="85436" y="135884"/>
                  </a:moveTo>
                  <a:cubicBezTo>
                    <a:pt x="75761" y="138187"/>
                    <a:pt x="65862" y="138000"/>
                    <a:pt x="56177" y="135884"/>
                  </a:cubicBezTo>
                  <a:lnTo>
                    <a:pt x="56177" y="245202"/>
                  </a:lnTo>
                  <a:cubicBezTo>
                    <a:pt x="66068" y="243095"/>
                    <a:pt x="75568" y="242807"/>
                    <a:pt x="85436" y="245202"/>
                  </a:cubicBezTo>
                  <a:lnTo>
                    <a:pt x="85436" y="135884"/>
                  </a:lnTo>
                  <a:close/>
                  <a:moveTo>
                    <a:pt x="65451" y="255770"/>
                  </a:moveTo>
                  <a:cubicBezTo>
                    <a:pt x="-243" y="263193"/>
                    <a:pt x="18841" y="366284"/>
                    <a:pt x="84580" y="347209"/>
                  </a:cubicBezTo>
                  <a:cubicBezTo>
                    <a:pt x="137909" y="331735"/>
                    <a:pt x="122145" y="249363"/>
                    <a:pt x="65451" y="255770"/>
                  </a:cubicBezTo>
                  <a:close/>
                </a:path>
              </a:pathLst>
            </a:custGeom>
            <a:grpFill/>
            <a:ln w="858"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C95E1C54-0038-5C3C-5997-47E0641799FA}"/>
                </a:ext>
              </a:extLst>
            </p:cNvPr>
            <p:cNvSpPr/>
            <p:nvPr/>
          </p:nvSpPr>
          <p:spPr>
            <a:xfrm>
              <a:off x="8930542" y="7887134"/>
              <a:ext cx="66510" cy="73210"/>
            </a:xfrm>
            <a:custGeom>
              <a:avLst/>
              <a:gdLst>
                <a:gd name="connsiteX0" fmla="*/ 63943 w 66510"/>
                <a:gd name="connsiteY0" fmla="*/ 16677 h 73210"/>
                <a:gd name="connsiteX1" fmla="*/ 65967 w 66510"/>
                <a:gd name="connsiteY1" fmla="*/ 21105 h 73210"/>
                <a:gd name="connsiteX2" fmla="*/ 65880 w 66510"/>
                <a:gd name="connsiteY2" fmla="*/ 52079 h 73210"/>
                <a:gd name="connsiteX3" fmla="*/ 59831 w 66510"/>
                <a:gd name="connsiteY3" fmla="*/ 58940 h 73210"/>
                <a:gd name="connsiteX4" fmla="*/ 32863 w 66510"/>
                <a:gd name="connsiteY4" fmla="*/ 73209 h 73210"/>
                <a:gd name="connsiteX5" fmla="*/ 18019 w 66510"/>
                <a:gd name="connsiteY5" fmla="*/ 65618 h 73210"/>
                <a:gd name="connsiteX6" fmla="*/ 526 w 66510"/>
                <a:gd name="connsiteY6" fmla="*/ 50406 h 73210"/>
                <a:gd name="connsiteX7" fmla="*/ 526 w 66510"/>
                <a:gd name="connsiteY7" fmla="*/ 22863 h 73210"/>
                <a:gd name="connsiteX8" fmla="*/ 4021 w 66510"/>
                <a:gd name="connsiteY8" fmla="*/ 16029 h 73210"/>
                <a:gd name="connsiteX9" fmla="*/ 25764 w 66510"/>
                <a:gd name="connsiteY9" fmla="*/ 3346 h 73210"/>
                <a:gd name="connsiteX10" fmla="*/ 33658 w 66510"/>
                <a:gd name="connsiteY10" fmla="*/ 0 h 73210"/>
                <a:gd name="connsiteX11" fmla="*/ 63943 w 66510"/>
                <a:gd name="connsiteY11" fmla="*/ 16677 h 73210"/>
                <a:gd name="connsiteX12" fmla="*/ 53742 w 66510"/>
                <a:gd name="connsiteY12" fmla="*/ 24289 h 73210"/>
                <a:gd name="connsiteX13" fmla="*/ 33512 w 66510"/>
                <a:gd name="connsiteY13" fmla="*/ 13151 h 73210"/>
                <a:gd name="connsiteX14" fmla="*/ 12739 w 66510"/>
                <a:gd name="connsiteY14" fmla="*/ 25610 h 73210"/>
                <a:gd name="connsiteX15" fmla="*/ 13010 w 66510"/>
                <a:gd name="connsiteY15" fmla="*/ 48249 h 73210"/>
                <a:gd name="connsiteX16" fmla="*/ 32925 w 66510"/>
                <a:gd name="connsiteY16" fmla="*/ 60126 h 73210"/>
                <a:gd name="connsiteX17" fmla="*/ 53716 w 66510"/>
                <a:gd name="connsiteY17" fmla="*/ 47659 h 73210"/>
                <a:gd name="connsiteX18" fmla="*/ 53742 w 66510"/>
                <a:gd name="connsiteY18" fmla="*/ 24289 h 7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510" h="73210">
                  <a:moveTo>
                    <a:pt x="63943" y="16677"/>
                  </a:moveTo>
                  <a:cubicBezTo>
                    <a:pt x="65013" y="18022"/>
                    <a:pt x="65753" y="19342"/>
                    <a:pt x="65967" y="21105"/>
                  </a:cubicBezTo>
                  <a:cubicBezTo>
                    <a:pt x="66665" y="26838"/>
                    <a:pt x="66748" y="46565"/>
                    <a:pt x="65880" y="52079"/>
                  </a:cubicBezTo>
                  <a:cubicBezTo>
                    <a:pt x="65305" y="55742"/>
                    <a:pt x="62521" y="57065"/>
                    <a:pt x="59831" y="58940"/>
                  </a:cubicBezTo>
                  <a:cubicBezTo>
                    <a:pt x="56249" y="61439"/>
                    <a:pt x="35848" y="73402"/>
                    <a:pt x="32863" y="73209"/>
                  </a:cubicBezTo>
                  <a:cubicBezTo>
                    <a:pt x="30437" y="73052"/>
                    <a:pt x="20887" y="67220"/>
                    <a:pt x="18019" y="65618"/>
                  </a:cubicBezTo>
                  <a:cubicBezTo>
                    <a:pt x="11847" y="62173"/>
                    <a:pt x="1346" y="57622"/>
                    <a:pt x="526" y="50406"/>
                  </a:cubicBezTo>
                  <a:cubicBezTo>
                    <a:pt x="-175" y="44237"/>
                    <a:pt x="-175" y="29031"/>
                    <a:pt x="526" y="22863"/>
                  </a:cubicBezTo>
                  <a:cubicBezTo>
                    <a:pt x="890" y="19654"/>
                    <a:pt x="1529" y="18082"/>
                    <a:pt x="4021" y="16029"/>
                  </a:cubicBezTo>
                  <a:cubicBezTo>
                    <a:pt x="8179" y="12605"/>
                    <a:pt x="20523" y="5982"/>
                    <a:pt x="25764" y="3346"/>
                  </a:cubicBezTo>
                  <a:cubicBezTo>
                    <a:pt x="27886" y="2278"/>
                    <a:pt x="31422" y="2"/>
                    <a:pt x="33658" y="0"/>
                  </a:cubicBezTo>
                  <a:cubicBezTo>
                    <a:pt x="38671" y="-3"/>
                    <a:pt x="57721" y="14515"/>
                    <a:pt x="63943" y="16677"/>
                  </a:cubicBezTo>
                  <a:close/>
                  <a:moveTo>
                    <a:pt x="53742" y="24289"/>
                  </a:moveTo>
                  <a:lnTo>
                    <a:pt x="33512" y="13151"/>
                  </a:lnTo>
                  <a:lnTo>
                    <a:pt x="12739" y="25610"/>
                  </a:lnTo>
                  <a:lnTo>
                    <a:pt x="13010" y="48249"/>
                  </a:lnTo>
                  <a:lnTo>
                    <a:pt x="32925" y="60126"/>
                  </a:lnTo>
                  <a:lnTo>
                    <a:pt x="53716" y="47659"/>
                  </a:lnTo>
                  <a:lnTo>
                    <a:pt x="53742" y="24289"/>
                  </a:lnTo>
                  <a:close/>
                </a:path>
              </a:pathLst>
            </a:custGeom>
            <a:grpFill/>
            <a:ln w="85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5811252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ABF54-9474-C045-DBD5-FE0D72401E9C}"/>
            </a:ext>
          </a:extLst>
        </p:cNvPr>
        <p:cNvGrpSpPr/>
        <p:nvPr/>
      </p:nvGrpSpPr>
      <p:grpSpPr>
        <a:xfrm>
          <a:off x="0" y="0"/>
          <a:ext cx="0" cy="0"/>
          <a:chOff x="0" y="0"/>
          <a:chExt cx="0" cy="0"/>
        </a:xfrm>
      </p:grpSpPr>
      <p:sp>
        <p:nvSpPr>
          <p:cNvPr id="43" name="TextBox 42">
            <a:extLst>
              <a:ext uri="{FF2B5EF4-FFF2-40B4-BE49-F238E27FC236}">
                <a16:creationId xmlns:a16="http://schemas.microsoft.com/office/drawing/2014/main" id="{95E5C007-17ED-5DC5-7B3B-DD9AF2863C7B}"/>
              </a:ext>
            </a:extLst>
          </p:cNvPr>
          <p:cNvSpPr txBox="1"/>
          <p:nvPr/>
        </p:nvSpPr>
        <p:spPr>
          <a:xfrm>
            <a:off x="1109296" y="739904"/>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Operators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44" name="Straight Connector 43">
            <a:extLst>
              <a:ext uri="{FF2B5EF4-FFF2-40B4-BE49-F238E27FC236}">
                <a16:creationId xmlns:a16="http://schemas.microsoft.com/office/drawing/2014/main" id="{05E767D6-13F0-AE51-E20B-040A0F0F8F0C}"/>
              </a:ext>
            </a:extLst>
          </p:cNvPr>
          <p:cNvCxnSpPr>
            <a:cxnSpLocks/>
          </p:cNvCxnSpPr>
          <p:nvPr/>
        </p:nvCxnSpPr>
        <p:spPr>
          <a:xfrm>
            <a:off x="345298" y="702067"/>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5B46923-CFEC-F9FE-91E7-42A03DEEE727}"/>
              </a:ext>
            </a:extLst>
          </p:cNvPr>
          <p:cNvCxnSpPr>
            <a:cxnSpLocks/>
          </p:cNvCxnSpPr>
          <p:nvPr/>
        </p:nvCxnSpPr>
        <p:spPr>
          <a:xfrm>
            <a:off x="966136" y="702067"/>
            <a:ext cx="0" cy="371293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6" name="Triangle 45">
            <a:extLst>
              <a:ext uri="{FF2B5EF4-FFF2-40B4-BE49-F238E27FC236}">
                <a16:creationId xmlns:a16="http://schemas.microsoft.com/office/drawing/2014/main" id="{AFC1F43B-C916-BAF7-8824-A5A4A14F6ED0}"/>
              </a:ext>
            </a:extLst>
          </p:cNvPr>
          <p:cNvSpPr/>
          <p:nvPr/>
        </p:nvSpPr>
        <p:spPr>
          <a:xfrm rot="5400000">
            <a:off x="609469" y="61644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C9472271-852B-3F75-F395-129B288CD1CA}"/>
              </a:ext>
            </a:extLst>
          </p:cNvPr>
          <p:cNvSpPr txBox="1"/>
          <p:nvPr/>
        </p:nvSpPr>
        <p:spPr>
          <a:xfrm>
            <a:off x="1109296" y="1076066"/>
            <a:ext cx="5871600" cy="3056606"/>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Operators, including users and facility managers, are often the weakest link in the HVAC chain, largely due to insufficient training, lack of interest, or limited understanding of modern systems. This results in long-term inefficiencies and persistent system underperformance.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Common issues include neglecting routine maintenance, misconfiguring schedules and temperatures (sometimes running heating and cooling simultaneously), and reverting to manual control instead of addressing malfunctions. Operators often ignore monitoring data, misinterpret alarms, or fail to recognise inefficiencies such as short heat pump cycles. A widespread lack of knowledge in reading energy data, understanding efficiency parameters, and operating BMS/IoT platforms prevents them from optimising performance.</a:t>
            </a:r>
          </a:p>
          <a:p>
            <a:pPr algn="just">
              <a:lnSpc>
                <a:spcPts val="1140"/>
              </a:lnSpc>
            </a:pPr>
            <a:r>
              <a:rPr lang="en-IE" sz="1100" dirty="0">
                <a:solidFill>
                  <a:srgbClr val="404040"/>
                </a:solidFill>
                <a:latin typeface="Calibri" panose="020F0502020204030204" pitchFamily="34" charset="0"/>
                <a:cs typeface="Calibri" panose="020F0502020204030204" pitchFamily="34" charset="0"/>
              </a:rPr>
              <a:t>Because systems are rarely tuned after installation, visible problems can persist for years without resolution. Many operators also misunderstand basic HVAC principles, including misunderstanding how heat recovery systems work or confusing them with air conditioning, leading to poor system use and unnecessary service calls. </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In one case, a building reduced energy consumption by 15% just by educating staff on proper operation, highlighting the enormous hidden inefficiencies caused by knowledge gaps. Experts consistently agree that the most critical missing link in the HVAC value chain is the commissioning and optimisation phase. Without skilled operators, even well-designed and properly installed systems fail to deliver expected performance, resulting in inefficiencies and user dissatisfaction.</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0" name="Straight Connector 49">
            <a:extLst>
              <a:ext uri="{FF2B5EF4-FFF2-40B4-BE49-F238E27FC236}">
                <a16:creationId xmlns:a16="http://schemas.microsoft.com/office/drawing/2014/main" id="{044DA97A-A64D-EE69-79BA-1C07A570839E}"/>
              </a:ext>
            </a:extLst>
          </p:cNvPr>
          <p:cNvCxnSpPr>
            <a:cxnSpLocks/>
          </p:cNvCxnSpPr>
          <p:nvPr/>
        </p:nvCxnSpPr>
        <p:spPr>
          <a:xfrm>
            <a:off x="966136" y="4414997"/>
            <a:ext cx="65935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5" name="Freeform 74">
            <a:extLst>
              <a:ext uri="{FF2B5EF4-FFF2-40B4-BE49-F238E27FC236}">
                <a16:creationId xmlns:a16="http://schemas.microsoft.com/office/drawing/2014/main" id="{347BC545-C9B8-1B20-FC96-3169F021E743}"/>
              </a:ext>
            </a:extLst>
          </p:cNvPr>
          <p:cNvSpPr/>
          <p:nvPr/>
        </p:nvSpPr>
        <p:spPr>
          <a:xfrm>
            <a:off x="921" y="0"/>
            <a:ext cx="440291" cy="106918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E7D9BA8D-4B69-40BA-8275-204E62DDB638}"/>
              </a:ext>
            </a:extLst>
          </p:cNvPr>
          <p:cNvGrpSpPr/>
          <p:nvPr/>
        </p:nvGrpSpPr>
        <p:grpSpPr>
          <a:xfrm>
            <a:off x="-2323569" y="8133499"/>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F29AFBB8-E3D7-7158-5B3F-1A9F5A6D2620}"/>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90D82CF7-4C6B-1C21-05E0-3C992AE63C9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A970F805-7D63-3E12-FE2D-F9315358156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4A569140-CB1A-39FA-1275-BDCDDE901AE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52799FE4-EFF0-B417-1278-CFB083DC5C21}"/>
              </a:ext>
            </a:extLst>
          </p:cNvPr>
          <p:cNvSpPr txBox="1"/>
          <p:nvPr/>
        </p:nvSpPr>
        <p:spPr>
          <a:xfrm>
            <a:off x="1109296" y="5499223"/>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Manufacturers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58CE6D0-795B-AE9F-11F8-BD7F7B4A3237}"/>
              </a:ext>
            </a:extLst>
          </p:cNvPr>
          <p:cNvSpPr txBox="1"/>
          <p:nvPr/>
        </p:nvSpPr>
        <p:spPr>
          <a:xfrm>
            <a:off x="1109296" y="5835384"/>
            <a:ext cx="5871600" cy="3056606"/>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Manufacturers face challenges related to product usability, documentation quality, and ensuring that their rapidly advancing technologies are correctly utilised and integrated by the market.</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Many problems arise not from product faults but from misuses linked to poor training, regulatory gaps, or installation errors—such as missing expansion tanks, filters, or improper equipment placement. Installers and customers often lack the technical knowledge needed to handle modern systems, particularly with new refrigerants, which require specific safety and dimensioning expertise.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Documentation quality is a recurring issue: incomplete, unclear, or untranslated instructions frequently cause installation errors and project delays. Customers also misunderstand system operation, confusing flow and consumer temperatures, changing modes without understanding the impact, or failing to logically interpret system parameters. Similar gaps appear in the use of interfaces, smart sensors, IoT integration, and software configuration.</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Manufacturers face usability barriers when products are difficult to install or maintain due to poor access to serviceable components. The lack of open communication protocols (e.g., Modbus, BACnet) further complicates integration with third-party BMS, discouraging designers and integrators from adopting their solutions.</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3" name="Straight Connector 32">
            <a:extLst>
              <a:ext uri="{FF2B5EF4-FFF2-40B4-BE49-F238E27FC236}">
                <a16:creationId xmlns:a16="http://schemas.microsoft.com/office/drawing/2014/main" id="{8F804178-0B1D-CE3B-8754-345827FA8D7D}"/>
              </a:ext>
            </a:extLst>
          </p:cNvPr>
          <p:cNvCxnSpPr>
            <a:cxnSpLocks/>
          </p:cNvCxnSpPr>
          <p:nvPr/>
        </p:nvCxnSpPr>
        <p:spPr>
          <a:xfrm>
            <a:off x="409506" y="5391756"/>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1329A14-D232-DBFE-62B0-997C04230BC0}"/>
              </a:ext>
            </a:extLst>
          </p:cNvPr>
          <p:cNvCxnSpPr>
            <a:cxnSpLocks/>
          </p:cNvCxnSpPr>
          <p:nvPr/>
        </p:nvCxnSpPr>
        <p:spPr>
          <a:xfrm>
            <a:off x="1030344" y="5391756"/>
            <a:ext cx="0" cy="372981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6" name="Triangle 35">
            <a:extLst>
              <a:ext uri="{FF2B5EF4-FFF2-40B4-BE49-F238E27FC236}">
                <a16:creationId xmlns:a16="http://schemas.microsoft.com/office/drawing/2014/main" id="{05850AAD-DBD2-B624-D92B-33DB396C9316}"/>
              </a:ext>
            </a:extLst>
          </p:cNvPr>
          <p:cNvSpPr/>
          <p:nvPr/>
        </p:nvSpPr>
        <p:spPr>
          <a:xfrm rot="5400000">
            <a:off x="673677" y="530613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Connector 36">
            <a:extLst>
              <a:ext uri="{FF2B5EF4-FFF2-40B4-BE49-F238E27FC236}">
                <a16:creationId xmlns:a16="http://schemas.microsoft.com/office/drawing/2014/main" id="{86535759-E2E0-FABF-FAD1-879952950F76}"/>
              </a:ext>
            </a:extLst>
          </p:cNvPr>
          <p:cNvCxnSpPr>
            <a:cxnSpLocks/>
          </p:cNvCxnSpPr>
          <p:nvPr/>
        </p:nvCxnSpPr>
        <p:spPr>
          <a:xfrm>
            <a:off x="1030344" y="9121572"/>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ABEB47D-E29E-AD56-A0FB-B00B6302B41A}"/>
              </a:ext>
            </a:extLst>
          </p:cNvPr>
          <p:cNvSpPr/>
          <p:nvPr/>
        </p:nvSpPr>
        <p:spPr>
          <a:xfrm>
            <a:off x="6593107" y="8937267"/>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3E1DA93-A94A-6012-9896-870EA6EEC47C}"/>
              </a:ext>
            </a:extLst>
          </p:cNvPr>
          <p:cNvSpPr/>
          <p:nvPr/>
        </p:nvSpPr>
        <p:spPr>
          <a:xfrm>
            <a:off x="6593107" y="4257150"/>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aphic 62">
            <a:extLst>
              <a:ext uri="{FF2B5EF4-FFF2-40B4-BE49-F238E27FC236}">
                <a16:creationId xmlns:a16="http://schemas.microsoft.com/office/drawing/2014/main" id="{1D5997B9-1E9F-D592-1A74-31FB28170B79}"/>
              </a:ext>
            </a:extLst>
          </p:cNvPr>
          <p:cNvGrpSpPr/>
          <p:nvPr/>
        </p:nvGrpSpPr>
        <p:grpSpPr>
          <a:xfrm>
            <a:off x="6665366" y="8873515"/>
            <a:ext cx="426726" cy="425592"/>
            <a:chOff x="8601573" y="8433160"/>
            <a:chExt cx="426726" cy="425592"/>
          </a:xfrm>
          <a:solidFill>
            <a:srgbClr val="ED4D24"/>
          </a:solidFill>
        </p:grpSpPr>
        <p:sp>
          <p:nvSpPr>
            <p:cNvPr id="10" name="Freeform 9">
              <a:extLst>
                <a:ext uri="{FF2B5EF4-FFF2-40B4-BE49-F238E27FC236}">
                  <a16:creationId xmlns:a16="http://schemas.microsoft.com/office/drawing/2014/main" id="{5DE33BE9-83B2-B06E-78FF-375BC01FECBB}"/>
                </a:ext>
              </a:extLst>
            </p:cNvPr>
            <p:cNvSpPr/>
            <p:nvPr/>
          </p:nvSpPr>
          <p:spPr>
            <a:xfrm>
              <a:off x="8601573" y="8433160"/>
              <a:ext cx="426726" cy="425592"/>
            </a:xfrm>
            <a:custGeom>
              <a:avLst/>
              <a:gdLst>
                <a:gd name="connsiteX0" fmla="*/ 41210 w 426726"/>
                <a:gd name="connsiteY0" fmla="*/ 425592 h 425592"/>
                <a:gd name="connsiteX1" fmla="*/ 30488 w 426726"/>
                <a:gd name="connsiteY1" fmla="*/ 332598 h 425592"/>
                <a:gd name="connsiteX2" fmla="*/ 31087 w 426726"/>
                <a:gd name="connsiteY2" fmla="*/ 320281 h 425592"/>
                <a:gd name="connsiteX3" fmla="*/ 51540 w 426726"/>
                <a:gd name="connsiteY3" fmla="*/ 305858 h 425592"/>
                <a:gd name="connsiteX4" fmla="*/ 47918 w 426726"/>
                <a:gd name="connsiteY4" fmla="*/ 240139 h 425592"/>
                <a:gd name="connsiteX5" fmla="*/ 24179 w 426726"/>
                <a:gd name="connsiteY5" fmla="*/ 215669 h 425592"/>
                <a:gd name="connsiteX6" fmla="*/ 29961 w 426726"/>
                <a:gd name="connsiteY6" fmla="*/ 196896 h 425592"/>
                <a:gd name="connsiteX7" fmla="*/ 21823 w 426726"/>
                <a:gd name="connsiteY7" fmla="*/ 176672 h 425592"/>
                <a:gd name="connsiteX8" fmla="*/ 4145 w 426726"/>
                <a:gd name="connsiteY8" fmla="*/ 166807 h 425592"/>
                <a:gd name="connsiteX9" fmla="*/ 3303 w 426726"/>
                <a:gd name="connsiteY9" fmla="*/ 138272 h 425592"/>
                <a:gd name="connsiteX10" fmla="*/ 21453 w 426726"/>
                <a:gd name="connsiteY10" fmla="*/ 124574 h 425592"/>
                <a:gd name="connsiteX11" fmla="*/ 29646 w 426726"/>
                <a:gd name="connsiteY11" fmla="*/ 105170 h 425592"/>
                <a:gd name="connsiteX12" fmla="*/ 24387 w 426726"/>
                <a:gd name="connsiteY12" fmla="*/ 85292 h 425592"/>
                <a:gd name="connsiteX13" fmla="*/ 46050 w 426726"/>
                <a:gd name="connsiteY13" fmla="*/ 63058 h 425592"/>
                <a:gd name="connsiteX14" fmla="*/ 67022 w 426726"/>
                <a:gd name="connsiteY14" fmla="*/ 67762 h 425592"/>
                <a:gd name="connsiteX15" fmla="*/ 86439 w 426726"/>
                <a:gd name="connsiteY15" fmla="*/ 59554 h 425592"/>
                <a:gd name="connsiteX16" fmla="*/ 100112 w 426726"/>
                <a:gd name="connsiteY16" fmla="*/ 41367 h 425592"/>
                <a:gd name="connsiteX17" fmla="*/ 129216 w 426726"/>
                <a:gd name="connsiteY17" fmla="*/ 42472 h 425592"/>
                <a:gd name="connsiteX18" fmla="*/ 138042 w 426726"/>
                <a:gd name="connsiteY18" fmla="*/ 59476 h 425592"/>
                <a:gd name="connsiteX19" fmla="*/ 148147 w 426726"/>
                <a:gd name="connsiteY19" fmla="*/ 62782 h 425592"/>
                <a:gd name="connsiteX20" fmla="*/ 229231 w 426726"/>
                <a:gd name="connsiteY20" fmla="*/ 14705 h 425592"/>
                <a:gd name="connsiteX21" fmla="*/ 288990 w 426726"/>
                <a:gd name="connsiteY21" fmla="*/ 32417 h 425592"/>
                <a:gd name="connsiteX22" fmla="*/ 338482 w 426726"/>
                <a:gd name="connsiteY22" fmla="*/ 85387 h 425592"/>
                <a:gd name="connsiteX23" fmla="*/ 359607 w 426726"/>
                <a:gd name="connsiteY23" fmla="*/ 133568 h 425592"/>
                <a:gd name="connsiteX24" fmla="*/ 381474 w 426726"/>
                <a:gd name="connsiteY24" fmla="*/ 216204 h 425592"/>
                <a:gd name="connsiteX25" fmla="*/ 354464 w 426726"/>
                <a:gd name="connsiteY25" fmla="*/ 227019 h 425592"/>
                <a:gd name="connsiteX26" fmla="*/ 354277 w 426726"/>
                <a:gd name="connsiteY26" fmla="*/ 187583 h 425592"/>
                <a:gd name="connsiteX27" fmla="*/ 338308 w 426726"/>
                <a:gd name="connsiteY27" fmla="*/ 177631 h 425592"/>
                <a:gd name="connsiteX28" fmla="*/ 321727 w 426726"/>
                <a:gd name="connsiteY28" fmla="*/ 186737 h 425592"/>
                <a:gd name="connsiteX29" fmla="*/ 321761 w 426726"/>
                <a:gd name="connsiteY29" fmla="*/ 224473 h 425592"/>
                <a:gd name="connsiteX30" fmla="*/ 298067 w 426726"/>
                <a:gd name="connsiteY30" fmla="*/ 219734 h 425592"/>
                <a:gd name="connsiteX31" fmla="*/ 306830 w 426726"/>
                <a:gd name="connsiteY31" fmla="*/ 138893 h 425592"/>
                <a:gd name="connsiteX32" fmla="*/ 316494 w 426726"/>
                <a:gd name="connsiteY32" fmla="*/ 132428 h 425592"/>
                <a:gd name="connsiteX33" fmla="*/ 309440 w 426726"/>
                <a:gd name="connsiteY33" fmla="*/ 114872 h 425592"/>
                <a:gd name="connsiteX34" fmla="*/ 254190 w 426726"/>
                <a:gd name="connsiteY34" fmla="*/ 66424 h 425592"/>
                <a:gd name="connsiteX35" fmla="*/ 199467 w 426726"/>
                <a:gd name="connsiteY35" fmla="*/ 112464 h 425592"/>
                <a:gd name="connsiteX36" fmla="*/ 199047 w 426726"/>
                <a:gd name="connsiteY36" fmla="*/ 113827 h 425592"/>
                <a:gd name="connsiteX37" fmla="*/ 203429 w 426726"/>
                <a:gd name="connsiteY37" fmla="*/ 124953 h 425592"/>
                <a:gd name="connsiteX38" fmla="*/ 221101 w 426726"/>
                <a:gd name="connsiteY38" fmla="*/ 137417 h 425592"/>
                <a:gd name="connsiteX39" fmla="*/ 220564 w 426726"/>
                <a:gd name="connsiteY39" fmla="*/ 167143 h 425592"/>
                <a:gd name="connsiteX40" fmla="*/ 203184 w 426726"/>
                <a:gd name="connsiteY40" fmla="*/ 175982 h 425592"/>
                <a:gd name="connsiteX41" fmla="*/ 194791 w 426726"/>
                <a:gd name="connsiteY41" fmla="*/ 196395 h 425592"/>
                <a:gd name="connsiteX42" fmla="*/ 198277 w 426726"/>
                <a:gd name="connsiteY42" fmla="*/ 218880 h 425592"/>
                <a:gd name="connsiteX43" fmla="*/ 180635 w 426726"/>
                <a:gd name="connsiteY43" fmla="*/ 236540 h 425592"/>
                <a:gd name="connsiteX44" fmla="*/ 158673 w 426726"/>
                <a:gd name="connsiteY44" fmla="*/ 232958 h 425592"/>
                <a:gd name="connsiteX45" fmla="*/ 137530 w 426726"/>
                <a:gd name="connsiteY45" fmla="*/ 241770 h 425592"/>
                <a:gd name="connsiteX46" fmla="*/ 153488 w 426726"/>
                <a:gd name="connsiteY46" fmla="*/ 305021 h 425592"/>
                <a:gd name="connsiteX47" fmla="*/ 165102 w 426726"/>
                <a:gd name="connsiteY47" fmla="*/ 307179 h 425592"/>
                <a:gd name="connsiteX48" fmla="*/ 177173 w 426726"/>
                <a:gd name="connsiteY48" fmla="*/ 329120 h 425592"/>
                <a:gd name="connsiteX49" fmla="*/ 207292 w 426726"/>
                <a:gd name="connsiteY49" fmla="*/ 329120 h 425592"/>
                <a:gd name="connsiteX50" fmla="*/ 207292 w 426726"/>
                <a:gd name="connsiteY50" fmla="*/ 260638 h 425592"/>
                <a:gd name="connsiteX51" fmla="*/ 212840 w 426726"/>
                <a:gd name="connsiteY51" fmla="*/ 256711 h 425592"/>
                <a:gd name="connsiteX52" fmla="*/ 286943 w 426726"/>
                <a:gd name="connsiteY52" fmla="*/ 256711 h 425592"/>
                <a:gd name="connsiteX53" fmla="*/ 293345 w 426726"/>
                <a:gd name="connsiteY53" fmla="*/ 260638 h 425592"/>
                <a:gd name="connsiteX54" fmla="*/ 293345 w 426726"/>
                <a:gd name="connsiteY54" fmla="*/ 329120 h 425592"/>
                <a:gd name="connsiteX55" fmla="*/ 309694 w 426726"/>
                <a:gd name="connsiteY55" fmla="*/ 329120 h 425592"/>
                <a:gd name="connsiteX56" fmla="*/ 309694 w 426726"/>
                <a:gd name="connsiteY56" fmla="*/ 260638 h 425592"/>
                <a:gd name="connsiteX57" fmla="*/ 315243 w 426726"/>
                <a:gd name="connsiteY57" fmla="*/ 256711 h 425592"/>
                <a:gd name="connsiteX58" fmla="*/ 390199 w 426726"/>
                <a:gd name="connsiteY58" fmla="*/ 256711 h 425592"/>
                <a:gd name="connsiteX59" fmla="*/ 395298 w 426726"/>
                <a:gd name="connsiteY59" fmla="*/ 260224 h 425592"/>
                <a:gd name="connsiteX60" fmla="*/ 395796 w 426726"/>
                <a:gd name="connsiteY60" fmla="*/ 328740 h 425592"/>
                <a:gd name="connsiteX61" fmla="*/ 394879 w 426726"/>
                <a:gd name="connsiteY61" fmla="*/ 332555 h 425592"/>
                <a:gd name="connsiteX62" fmla="*/ 423440 w 426726"/>
                <a:gd name="connsiteY62" fmla="*/ 359545 h 425592"/>
                <a:gd name="connsiteX63" fmla="*/ 426727 w 426726"/>
                <a:gd name="connsiteY63" fmla="*/ 370464 h 425592"/>
                <a:gd name="connsiteX64" fmla="*/ 426727 w 426726"/>
                <a:gd name="connsiteY64" fmla="*/ 384248 h 425592"/>
                <a:gd name="connsiteX65" fmla="*/ 385421 w 426726"/>
                <a:gd name="connsiteY65" fmla="*/ 425592 h 425592"/>
                <a:gd name="connsiteX66" fmla="*/ 41210 w 426726"/>
                <a:gd name="connsiteY66" fmla="*/ 425592 h 425592"/>
                <a:gd name="connsiteX67" fmla="*/ 253561 w 426726"/>
                <a:gd name="connsiteY67" fmla="*/ 14066 h 425592"/>
                <a:gd name="connsiteX68" fmla="*/ 260835 w 426726"/>
                <a:gd name="connsiteY68" fmla="*/ 49783 h 425592"/>
                <a:gd name="connsiteX69" fmla="*/ 253561 w 426726"/>
                <a:gd name="connsiteY69" fmla="*/ 14066 h 425592"/>
                <a:gd name="connsiteX70" fmla="*/ 239991 w 426726"/>
                <a:gd name="connsiteY70" fmla="*/ 59519 h 425592"/>
                <a:gd name="connsiteX71" fmla="*/ 225809 w 426726"/>
                <a:gd name="connsiteY71" fmla="*/ 43119 h 425592"/>
                <a:gd name="connsiteX72" fmla="*/ 223216 w 426726"/>
                <a:gd name="connsiteY72" fmla="*/ 34540 h 425592"/>
                <a:gd name="connsiteX73" fmla="*/ 177175 w 426726"/>
                <a:gd name="connsiteY73" fmla="*/ 62937 h 425592"/>
                <a:gd name="connsiteX74" fmla="*/ 179786 w 426726"/>
                <a:gd name="connsiteY74" fmla="*/ 64197 h 425592"/>
                <a:gd name="connsiteX75" fmla="*/ 199548 w 426726"/>
                <a:gd name="connsiteY75" fmla="*/ 84041 h 425592"/>
                <a:gd name="connsiteX76" fmla="*/ 199973 w 426726"/>
                <a:gd name="connsiteY76" fmla="*/ 93950 h 425592"/>
                <a:gd name="connsiteX77" fmla="*/ 239991 w 426726"/>
                <a:gd name="connsiteY77" fmla="*/ 59519 h 425592"/>
                <a:gd name="connsiteX78" fmla="*/ 270115 w 426726"/>
                <a:gd name="connsiteY78" fmla="*/ 62928 h 425592"/>
                <a:gd name="connsiteX79" fmla="*/ 313092 w 426726"/>
                <a:gd name="connsiteY79" fmla="*/ 99646 h 425592"/>
                <a:gd name="connsiteX80" fmla="*/ 323399 w 426726"/>
                <a:gd name="connsiteY80" fmla="*/ 89962 h 425592"/>
                <a:gd name="connsiteX81" fmla="*/ 285112 w 426726"/>
                <a:gd name="connsiteY81" fmla="*/ 48333 h 425592"/>
                <a:gd name="connsiteX82" fmla="*/ 276144 w 426726"/>
                <a:gd name="connsiteY82" fmla="*/ 57361 h 425592"/>
                <a:gd name="connsiteX83" fmla="*/ 270115 w 426726"/>
                <a:gd name="connsiteY83" fmla="*/ 62928 h 425592"/>
                <a:gd name="connsiteX84" fmla="*/ 207172 w 426726"/>
                <a:gd name="connsiteY84" fmla="*/ 141456 h 425592"/>
                <a:gd name="connsiteX85" fmla="*/ 191604 w 426726"/>
                <a:gd name="connsiteY85" fmla="*/ 134206 h 425592"/>
                <a:gd name="connsiteX86" fmla="*/ 186196 w 426726"/>
                <a:gd name="connsiteY86" fmla="*/ 118946 h 425592"/>
                <a:gd name="connsiteX87" fmla="*/ 179786 w 426726"/>
                <a:gd name="connsiteY87" fmla="*/ 105481 h 425592"/>
                <a:gd name="connsiteX88" fmla="*/ 185533 w 426726"/>
                <a:gd name="connsiteY88" fmla="*/ 90065 h 425592"/>
                <a:gd name="connsiteX89" fmla="*/ 171788 w 426726"/>
                <a:gd name="connsiteY89" fmla="*/ 77705 h 425592"/>
                <a:gd name="connsiteX90" fmla="*/ 161064 w 426726"/>
                <a:gd name="connsiteY90" fmla="*/ 82565 h 425592"/>
                <a:gd name="connsiteX91" fmla="*/ 141017 w 426726"/>
                <a:gd name="connsiteY91" fmla="*/ 75452 h 425592"/>
                <a:gd name="connsiteX92" fmla="*/ 128144 w 426726"/>
                <a:gd name="connsiteY92" fmla="*/ 71111 h 425592"/>
                <a:gd name="connsiteX93" fmla="*/ 121255 w 426726"/>
                <a:gd name="connsiteY93" fmla="*/ 56472 h 425592"/>
                <a:gd name="connsiteX94" fmla="*/ 103749 w 426726"/>
                <a:gd name="connsiteY94" fmla="*/ 56023 h 425592"/>
                <a:gd name="connsiteX95" fmla="*/ 98188 w 426726"/>
                <a:gd name="connsiteY95" fmla="*/ 68729 h 425592"/>
                <a:gd name="connsiteX96" fmla="*/ 81670 w 426726"/>
                <a:gd name="connsiteY96" fmla="*/ 76316 h 425592"/>
                <a:gd name="connsiteX97" fmla="*/ 68246 w 426726"/>
                <a:gd name="connsiteY97" fmla="*/ 82729 h 425592"/>
                <a:gd name="connsiteX98" fmla="*/ 51280 w 426726"/>
                <a:gd name="connsiteY98" fmla="*/ 77723 h 425592"/>
                <a:gd name="connsiteX99" fmla="*/ 40299 w 426726"/>
                <a:gd name="connsiteY99" fmla="*/ 88313 h 425592"/>
                <a:gd name="connsiteX100" fmla="*/ 44452 w 426726"/>
                <a:gd name="connsiteY100" fmla="*/ 102348 h 425592"/>
                <a:gd name="connsiteX101" fmla="*/ 38225 w 426726"/>
                <a:gd name="connsiteY101" fmla="*/ 119826 h 425592"/>
                <a:gd name="connsiteX102" fmla="*/ 33015 w 426726"/>
                <a:gd name="connsiteY102" fmla="*/ 134422 h 425592"/>
                <a:gd name="connsiteX103" fmla="*/ 18121 w 426726"/>
                <a:gd name="connsiteY103" fmla="*/ 141474 h 425592"/>
                <a:gd name="connsiteX104" fmla="*/ 17922 w 426726"/>
                <a:gd name="connsiteY104" fmla="*/ 159755 h 425592"/>
                <a:gd name="connsiteX105" fmla="*/ 33366 w 426726"/>
                <a:gd name="connsiteY105" fmla="*/ 166841 h 425592"/>
                <a:gd name="connsiteX106" fmla="*/ 38212 w 426726"/>
                <a:gd name="connsiteY106" fmla="*/ 181808 h 425592"/>
                <a:gd name="connsiteX107" fmla="*/ 44609 w 426726"/>
                <a:gd name="connsiteY107" fmla="*/ 194358 h 425592"/>
                <a:gd name="connsiteX108" fmla="*/ 39600 w 426726"/>
                <a:gd name="connsiteY108" fmla="*/ 211353 h 425592"/>
                <a:gd name="connsiteX109" fmla="*/ 51090 w 426726"/>
                <a:gd name="connsiteY109" fmla="*/ 223247 h 425592"/>
                <a:gd name="connsiteX110" fmla="*/ 68100 w 426726"/>
                <a:gd name="connsiteY110" fmla="*/ 218155 h 425592"/>
                <a:gd name="connsiteX111" fmla="*/ 80214 w 426726"/>
                <a:gd name="connsiteY111" fmla="*/ 224180 h 425592"/>
                <a:gd name="connsiteX112" fmla="*/ 97108 w 426726"/>
                <a:gd name="connsiteY112" fmla="*/ 230524 h 425592"/>
                <a:gd name="connsiteX113" fmla="*/ 103285 w 426726"/>
                <a:gd name="connsiteY113" fmla="*/ 245447 h 425592"/>
                <a:gd name="connsiteX114" fmla="*/ 119960 w 426726"/>
                <a:gd name="connsiteY114" fmla="*/ 245577 h 425592"/>
                <a:gd name="connsiteX115" fmla="*/ 130090 w 426726"/>
                <a:gd name="connsiteY115" fmla="*/ 229013 h 425592"/>
                <a:gd name="connsiteX116" fmla="*/ 141878 w 426726"/>
                <a:gd name="connsiteY116" fmla="*/ 225302 h 425592"/>
                <a:gd name="connsiteX117" fmla="*/ 157030 w 426726"/>
                <a:gd name="connsiteY117" fmla="*/ 218008 h 425592"/>
                <a:gd name="connsiteX118" fmla="*/ 173177 w 426726"/>
                <a:gd name="connsiteY118" fmla="*/ 223895 h 425592"/>
                <a:gd name="connsiteX119" fmla="*/ 185393 w 426726"/>
                <a:gd name="connsiteY119" fmla="*/ 211940 h 425592"/>
                <a:gd name="connsiteX120" fmla="*/ 179931 w 426726"/>
                <a:gd name="connsiteY120" fmla="*/ 198415 h 425592"/>
                <a:gd name="connsiteX121" fmla="*/ 187055 w 426726"/>
                <a:gd name="connsiteY121" fmla="*/ 180082 h 425592"/>
                <a:gd name="connsiteX122" fmla="*/ 191400 w 426726"/>
                <a:gd name="connsiteY122" fmla="*/ 167204 h 425592"/>
                <a:gd name="connsiteX123" fmla="*/ 206896 w 426726"/>
                <a:gd name="connsiteY123" fmla="*/ 159462 h 425592"/>
                <a:gd name="connsiteX124" fmla="*/ 207172 w 426726"/>
                <a:gd name="connsiteY124" fmla="*/ 141456 h 425592"/>
                <a:gd name="connsiteX125" fmla="*/ 337053 w 426726"/>
                <a:gd name="connsiteY125" fmla="*/ 100173 h 425592"/>
                <a:gd name="connsiteX126" fmla="*/ 344463 w 426726"/>
                <a:gd name="connsiteY126" fmla="*/ 127465 h 425592"/>
                <a:gd name="connsiteX127" fmla="*/ 337053 w 426726"/>
                <a:gd name="connsiteY127" fmla="*/ 100173 h 425592"/>
                <a:gd name="connsiteX128" fmla="*/ 368211 w 426726"/>
                <a:gd name="connsiteY128" fmla="*/ 209385 h 425592"/>
                <a:gd name="connsiteX129" fmla="*/ 321434 w 426726"/>
                <a:gd name="connsiteY129" fmla="*/ 146627 h 425592"/>
                <a:gd name="connsiteX130" fmla="*/ 307973 w 426726"/>
                <a:gd name="connsiteY130" fmla="*/ 208522 h 425592"/>
                <a:gd name="connsiteX131" fmla="*/ 307973 w 426726"/>
                <a:gd name="connsiteY131" fmla="*/ 179668 h 425592"/>
                <a:gd name="connsiteX132" fmla="*/ 322884 w 426726"/>
                <a:gd name="connsiteY132" fmla="*/ 169612 h 425592"/>
                <a:gd name="connsiteX133" fmla="*/ 338471 w 426726"/>
                <a:gd name="connsiteY133" fmla="*/ 162034 h 425592"/>
                <a:gd name="connsiteX134" fmla="*/ 345554 w 426726"/>
                <a:gd name="connsiteY134" fmla="*/ 165305 h 425592"/>
                <a:gd name="connsiteX135" fmla="*/ 365076 w 426726"/>
                <a:gd name="connsiteY135" fmla="*/ 176776 h 425592"/>
                <a:gd name="connsiteX136" fmla="*/ 368211 w 426726"/>
                <a:gd name="connsiteY136" fmla="*/ 181385 h 425592"/>
                <a:gd name="connsiteX137" fmla="*/ 368211 w 426726"/>
                <a:gd name="connsiteY137" fmla="*/ 209385 h 425592"/>
                <a:gd name="connsiteX138" fmla="*/ 65305 w 426726"/>
                <a:gd name="connsiteY138" fmla="*/ 305858 h 425592"/>
                <a:gd name="connsiteX139" fmla="*/ 139310 w 426726"/>
                <a:gd name="connsiteY139" fmla="*/ 305858 h 425592"/>
                <a:gd name="connsiteX140" fmla="*/ 127180 w 426726"/>
                <a:gd name="connsiteY140" fmla="*/ 259430 h 425592"/>
                <a:gd name="connsiteX141" fmla="*/ 96238 w 426726"/>
                <a:gd name="connsiteY141" fmla="*/ 258955 h 425592"/>
                <a:gd name="connsiteX142" fmla="*/ 86811 w 426726"/>
                <a:gd name="connsiteY142" fmla="*/ 241692 h 425592"/>
                <a:gd name="connsiteX143" fmla="*/ 71339 w 426726"/>
                <a:gd name="connsiteY143" fmla="*/ 235642 h 425592"/>
                <a:gd name="connsiteX144" fmla="*/ 62008 w 426726"/>
                <a:gd name="connsiteY144" fmla="*/ 234511 h 425592"/>
                <a:gd name="connsiteX145" fmla="*/ 65305 w 426726"/>
                <a:gd name="connsiteY145" fmla="*/ 305858 h 425592"/>
                <a:gd name="connsiteX146" fmla="*/ 231386 w 426726"/>
                <a:gd name="connsiteY146" fmla="*/ 270539 h 425592"/>
                <a:gd name="connsiteX147" fmla="*/ 221060 w 426726"/>
                <a:gd name="connsiteY147" fmla="*/ 270539 h 425592"/>
                <a:gd name="connsiteX148" fmla="*/ 221060 w 426726"/>
                <a:gd name="connsiteY148" fmla="*/ 329120 h 425592"/>
                <a:gd name="connsiteX149" fmla="*/ 279576 w 426726"/>
                <a:gd name="connsiteY149" fmla="*/ 329120 h 425592"/>
                <a:gd name="connsiteX150" fmla="*/ 279576 w 426726"/>
                <a:gd name="connsiteY150" fmla="*/ 270539 h 425592"/>
                <a:gd name="connsiteX151" fmla="*/ 269250 w 426726"/>
                <a:gd name="connsiteY151" fmla="*/ 270539 h 425592"/>
                <a:gd name="connsiteX152" fmla="*/ 269250 w 426726"/>
                <a:gd name="connsiteY152" fmla="*/ 295949 h 425592"/>
                <a:gd name="connsiteX153" fmla="*/ 265742 w 426726"/>
                <a:gd name="connsiteY153" fmla="*/ 299333 h 425592"/>
                <a:gd name="connsiteX154" fmla="*/ 235487 w 426726"/>
                <a:gd name="connsiteY154" fmla="*/ 299600 h 425592"/>
                <a:gd name="connsiteX155" fmla="*/ 231386 w 426726"/>
                <a:gd name="connsiteY155" fmla="*/ 295949 h 425592"/>
                <a:gd name="connsiteX156" fmla="*/ 231386 w 426726"/>
                <a:gd name="connsiteY156" fmla="*/ 270539 h 425592"/>
                <a:gd name="connsiteX157" fmla="*/ 255481 w 426726"/>
                <a:gd name="connsiteY157" fmla="*/ 270539 h 425592"/>
                <a:gd name="connsiteX158" fmla="*/ 245155 w 426726"/>
                <a:gd name="connsiteY158" fmla="*/ 270539 h 425592"/>
                <a:gd name="connsiteX159" fmla="*/ 245155 w 426726"/>
                <a:gd name="connsiteY159" fmla="*/ 286049 h 425592"/>
                <a:gd name="connsiteX160" fmla="*/ 255481 w 426726"/>
                <a:gd name="connsiteY160" fmla="*/ 286049 h 425592"/>
                <a:gd name="connsiteX161" fmla="*/ 255481 w 426726"/>
                <a:gd name="connsiteY161" fmla="*/ 270539 h 425592"/>
                <a:gd name="connsiteX162" fmla="*/ 333789 w 426726"/>
                <a:gd name="connsiteY162" fmla="*/ 270539 h 425592"/>
                <a:gd name="connsiteX163" fmla="*/ 323463 w 426726"/>
                <a:gd name="connsiteY163" fmla="*/ 270539 h 425592"/>
                <a:gd name="connsiteX164" fmla="*/ 323463 w 426726"/>
                <a:gd name="connsiteY164" fmla="*/ 329120 h 425592"/>
                <a:gd name="connsiteX165" fmla="*/ 381979 w 426726"/>
                <a:gd name="connsiteY165" fmla="*/ 329120 h 425592"/>
                <a:gd name="connsiteX166" fmla="*/ 381979 w 426726"/>
                <a:gd name="connsiteY166" fmla="*/ 270539 h 425592"/>
                <a:gd name="connsiteX167" fmla="*/ 371652 w 426726"/>
                <a:gd name="connsiteY167" fmla="*/ 270539 h 425592"/>
                <a:gd name="connsiteX168" fmla="*/ 371652 w 426726"/>
                <a:gd name="connsiteY168" fmla="*/ 295949 h 425592"/>
                <a:gd name="connsiteX169" fmla="*/ 368145 w 426726"/>
                <a:gd name="connsiteY169" fmla="*/ 299333 h 425592"/>
                <a:gd name="connsiteX170" fmla="*/ 337890 w 426726"/>
                <a:gd name="connsiteY170" fmla="*/ 299600 h 425592"/>
                <a:gd name="connsiteX171" fmla="*/ 333789 w 426726"/>
                <a:gd name="connsiteY171" fmla="*/ 295949 h 425592"/>
                <a:gd name="connsiteX172" fmla="*/ 333789 w 426726"/>
                <a:gd name="connsiteY172" fmla="*/ 270539 h 425592"/>
                <a:gd name="connsiteX173" fmla="*/ 357884 w 426726"/>
                <a:gd name="connsiteY173" fmla="*/ 270539 h 425592"/>
                <a:gd name="connsiteX174" fmla="*/ 347558 w 426726"/>
                <a:gd name="connsiteY174" fmla="*/ 270539 h 425592"/>
                <a:gd name="connsiteX175" fmla="*/ 347558 w 426726"/>
                <a:gd name="connsiteY175" fmla="*/ 286049 h 425592"/>
                <a:gd name="connsiteX176" fmla="*/ 357884 w 426726"/>
                <a:gd name="connsiteY176" fmla="*/ 286049 h 425592"/>
                <a:gd name="connsiteX177" fmla="*/ 357884 w 426726"/>
                <a:gd name="connsiteY177" fmla="*/ 270539 h 425592"/>
                <a:gd name="connsiteX178" fmla="*/ 163404 w 426726"/>
                <a:gd name="connsiteY178" fmla="*/ 329120 h 425592"/>
                <a:gd name="connsiteX179" fmla="*/ 155266 w 426726"/>
                <a:gd name="connsiteY179" fmla="*/ 319608 h 425592"/>
                <a:gd name="connsiteX180" fmla="*/ 51106 w 426726"/>
                <a:gd name="connsiteY180" fmla="*/ 319642 h 425592"/>
                <a:gd name="connsiteX181" fmla="*/ 45070 w 426726"/>
                <a:gd name="connsiteY181" fmla="*/ 322214 h 425592"/>
                <a:gd name="connsiteX182" fmla="*/ 44652 w 426726"/>
                <a:gd name="connsiteY182" fmla="*/ 329120 h 425592"/>
                <a:gd name="connsiteX183" fmla="*/ 163404 w 426726"/>
                <a:gd name="connsiteY183" fmla="*/ 329120 h 425592"/>
                <a:gd name="connsiteX184" fmla="*/ 41003 w 426726"/>
                <a:gd name="connsiteY184" fmla="*/ 343983 h 425592"/>
                <a:gd name="connsiteX185" fmla="*/ 45956 w 426726"/>
                <a:gd name="connsiteY185" fmla="*/ 411799 h 425592"/>
                <a:gd name="connsiteX186" fmla="*/ 380674 w 426726"/>
                <a:gd name="connsiteY186" fmla="*/ 411799 h 425592"/>
                <a:gd name="connsiteX187" fmla="*/ 384135 w 426726"/>
                <a:gd name="connsiteY187" fmla="*/ 343758 h 425592"/>
                <a:gd name="connsiteX188" fmla="*/ 41003 w 426726"/>
                <a:gd name="connsiteY188" fmla="*/ 343983 h 42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426726" h="425592">
                  <a:moveTo>
                    <a:pt x="41210" y="425592"/>
                  </a:moveTo>
                  <a:cubicBezTo>
                    <a:pt x="-7479" y="416762"/>
                    <a:pt x="-15497" y="351924"/>
                    <a:pt x="30488" y="332598"/>
                  </a:cubicBezTo>
                  <a:cubicBezTo>
                    <a:pt x="31505" y="328559"/>
                    <a:pt x="30407" y="324355"/>
                    <a:pt x="31087" y="320281"/>
                  </a:cubicBezTo>
                  <a:cubicBezTo>
                    <a:pt x="32630" y="311037"/>
                    <a:pt x="42631" y="305357"/>
                    <a:pt x="51540" y="305858"/>
                  </a:cubicBezTo>
                  <a:lnTo>
                    <a:pt x="47918" y="240139"/>
                  </a:lnTo>
                  <a:cubicBezTo>
                    <a:pt x="44899" y="234641"/>
                    <a:pt x="25444" y="219890"/>
                    <a:pt x="24179" y="215669"/>
                  </a:cubicBezTo>
                  <a:cubicBezTo>
                    <a:pt x="22092" y="208712"/>
                    <a:pt x="29958" y="201703"/>
                    <a:pt x="29961" y="196896"/>
                  </a:cubicBezTo>
                  <a:cubicBezTo>
                    <a:pt x="29964" y="193391"/>
                    <a:pt x="21471" y="181877"/>
                    <a:pt x="21823" y="176672"/>
                  </a:cubicBezTo>
                  <a:cubicBezTo>
                    <a:pt x="17236" y="173090"/>
                    <a:pt x="6380" y="172521"/>
                    <a:pt x="4145" y="166807"/>
                  </a:cubicBezTo>
                  <a:cubicBezTo>
                    <a:pt x="2736" y="163199"/>
                    <a:pt x="2844" y="143062"/>
                    <a:pt x="3303" y="138272"/>
                  </a:cubicBezTo>
                  <a:cubicBezTo>
                    <a:pt x="4469" y="126119"/>
                    <a:pt x="17058" y="130003"/>
                    <a:pt x="21453" y="124574"/>
                  </a:cubicBezTo>
                  <a:cubicBezTo>
                    <a:pt x="24316" y="121035"/>
                    <a:pt x="25754" y="109408"/>
                    <a:pt x="29646" y="105170"/>
                  </a:cubicBezTo>
                  <a:cubicBezTo>
                    <a:pt x="30666" y="100406"/>
                    <a:pt x="22011" y="92672"/>
                    <a:pt x="24387" y="85292"/>
                  </a:cubicBezTo>
                  <a:cubicBezTo>
                    <a:pt x="25931" y="80493"/>
                    <a:pt x="42319" y="68038"/>
                    <a:pt x="46050" y="63058"/>
                  </a:cubicBezTo>
                  <a:cubicBezTo>
                    <a:pt x="52097" y="58578"/>
                    <a:pt x="62158" y="68970"/>
                    <a:pt x="67022" y="67762"/>
                  </a:cubicBezTo>
                  <a:cubicBezTo>
                    <a:pt x="70840" y="64197"/>
                    <a:pt x="83503" y="62134"/>
                    <a:pt x="86439" y="59554"/>
                  </a:cubicBezTo>
                  <a:cubicBezTo>
                    <a:pt x="91781" y="54858"/>
                    <a:pt x="88099" y="42524"/>
                    <a:pt x="100112" y="41367"/>
                  </a:cubicBezTo>
                  <a:cubicBezTo>
                    <a:pt x="104876" y="40910"/>
                    <a:pt x="125852" y="40832"/>
                    <a:pt x="129216" y="42472"/>
                  </a:cubicBezTo>
                  <a:cubicBezTo>
                    <a:pt x="134804" y="45200"/>
                    <a:pt x="134619" y="56196"/>
                    <a:pt x="138042" y="59476"/>
                  </a:cubicBezTo>
                  <a:cubicBezTo>
                    <a:pt x="139074" y="60468"/>
                    <a:pt x="146695" y="62980"/>
                    <a:pt x="148147" y="62782"/>
                  </a:cubicBezTo>
                  <a:lnTo>
                    <a:pt x="229231" y="14705"/>
                  </a:lnTo>
                  <a:cubicBezTo>
                    <a:pt x="247808" y="-12337"/>
                    <a:pt x="287053" y="463"/>
                    <a:pt x="288990" y="32417"/>
                  </a:cubicBezTo>
                  <a:lnTo>
                    <a:pt x="338482" y="85387"/>
                  </a:lnTo>
                  <a:cubicBezTo>
                    <a:pt x="362780" y="88123"/>
                    <a:pt x="375518" y="113784"/>
                    <a:pt x="359607" y="133568"/>
                  </a:cubicBezTo>
                  <a:cubicBezTo>
                    <a:pt x="392256" y="147041"/>
                    <a:pt x="402754" y="187781"/>
                    <a:pt x="381474" y="216204"/>
                  </a:cubicBezTo>
                  <a:cubicBezTo>
                    <a:pt x="376759" y="222496"/>
                    <a:pt x="360418" y="239483"/>
                    <a:pt x="354464" y="227019"/>
                  </a:cubicBezTo>
                  <a:lnTo>
                    <a:pt x="354277" y="187583"/>
                  </a:lnTo>
                  <a:lnTo>
                    <a:pt x="338308" y="177631"/>
                  </a:lnTo>
                  <a:lnTo>
                    <a:pt x="321727" y="186737"/>
                  </a:lnTo>
                  <a:cubicBezTo>
                    <a:pt x="320717" y="198657"/>
                    <a:pt x="323126" y="212838"/>
                    <a:pt x="321761" y="224473"/>
                  </a:cubicBezTo>
                  <a:cubicBezTo>
                    <a:pt x="320016" y="239353"/>
                    <a:pt x="302981" y="225241"/>
                    <a:pt x="298067" y="219734"/>
                  </a:cubicBezTo>
                  <a:cubicBezTo>
                    <a:pt x="276514" y="195558"/>
                    <a:pt x="280388" y="157623"/>
                    <a:pt x="306830" y="138893"/>
                  </a:cubicBezTo>
                  <a:cubicBezTo>
                    <a:pt x="308848" y="137469"/>
                    <a:pt x="316753" y="134120"/>
                    <a:pt x="316494" y="132428"/>
                  </a:cubicBezTo>
                  <a:cubicBezTo>
                    <a:pt x="311785" y="127370"/>
                    <a:pt x="311197" y="121199"/>
                    <a:pt x="309440" y="114872"/>
                  </a:cubicBezTo>
                  <a:lnTo>
                    <a:pt x="254190" y="66424"/>
                  </a:lnTo>
                  <a:lnTo>
                    <a:pt x="199467" y="112464"/>
                  </a:lnTo>
                  <a:lnTo>
                    <a:pt x="199047" y="113827"/>
                  </a:lnTo>
                  <a:lnTo>
                    <a:pt x="203429" y="124953"/>
                  </a:lnTo>
                  <a:cubicBezTo>
                    <a:pt x="210067" y="129209"/>
                    <a:pt x="220216" y="127793"/>
                    <a:pt x="221101" y="137417"/>
                  </a:cubicBezTo>
                  <a:cubicBezTo>
                    <a:pt x="221572" y="142535"/>
                    <a:pt x="221799" y="163026"/>
                    <a:pt x="220564" y="167143"/>
                  </a:cubicBezTo>
                  <a:cubicBezTo>
                    <a:pt x="219228" y="171606"/>
                    <a:pt x="207179" y="173962"/>
                    <a:pt x="203184" y="175982"/>
                  </a:cubicBezTo>
                  <a:lnTo>
                    <a:pt x="194791" y="196395"/>
                  </a:lnTo>
                  <a:cubicBezTo>
                    <a:pt x="196392" y="205354"/>
                    <a:pt x="204991" y="210188"/>
                    <a:pt x="198277" y="218880"/>
                  </a:cubicBezTo>
                  <a:cubicBezTo>
                    <a:pt x="195341" y="222678"/>
                    <a:pt x="184434" y="233596"/>
                    <a:pt x="180635" y="236540"/>
                  </a:cubicBezTo>
                  <a:cubicBezTo>
                    <a:pt x="172252" y="243039"/>
                    <a:pt x="167103" y="235426"/>
                    <a:pt x="158673" y="232958"/>
                  </a:cubicBezTo>
                  <a:lnTo>
                    <a:pt x="137530" y="241770"/>
                  </a:lnTo>
                  <a:lnTo>
                    <a:pt x="153488" y="305021"/>
                  </a:lnTo>
                  <a:cubicBezTo>
                    <a:pt x="157344" y="306445"/>
                    <a:pt x="160984" y="305651"/>
                    <a:pt x="165102" y="307179"/>
                  </a:cubicBezTo>
                  <a:cubicBezTo>
                    <a:pt x="174065" y="310485"/>
                    <a:pt x="178366" y="319919"/>
                    <a:pt x="177173" y="329120"/>
                  </a:cubicBezTo>
                  <a:lnTo>
                    <a:pt x="207292" y="329120"/>
                  </a:lnTo>
                  <a:lnTo>
                    <a:pt x="207292" y="260638"/>
                  </a:lnTo>
                  <a:cubicBezTo>
                    <a:pt x="207292" y="260284"/>
                    <a:pt x="211459" y="256021"/>
                    <a:pt x="212840" y="256711"/>
                  </a:cubicBezTo>
                  <a:cubicBezTo>
                    <a:pt x="236552" y="258584"/>
                    <a:pt x="263646" y="254389"/>
                    <a:pt x="286943" y="256711"/>
                  </a:cubicBezTo>
                  <a:cubicBezTo>
                    <a:pt x="288645" y="256875"/>
                    <a:pt x="293345" y="258903"/>
                    <a:pt x="293345" y="260638"/>
                  </a:cubicBezTo>
                  <a:lnTo>
                    <a:pt x="293345" y="329120"/>
                  </a:lnTo>
                  <a:lnTo>
                    <a:pt x="309694" y="329120"/>
                  </a:lnTo>
                  <a:lnTo>
                    <a:pt x="309694" y="260638"/>
                  </a:lnTo>
                  <a:cubicBezTo>
                    <a:pt x="309694" y="260284"/>
                    <a:pt x="313862" y="256021"/>
                    <a:pt x="315243" y="256711"/>
                  </a:cubicBezTo>
                  <a:lnTo>
                    <a:pt x="390199" y="256711"/>
                  </a:lnTo>
                  <a:lnTo>
                    <a:pt x="395298" y="260224"/>
                  </a:lnTo>
                  <a:cubicBezTo>
                    <a:pt x="395514" y="282847"/>
                    <a:pt x="396540" y="306039"/>
                    <a:pt x="395796" y="328740"/>
                  </a:cubicBezTo>
                  <a:cubicBezTo>
                    <a:pt x="395751" y="330121"/>
                    <a:pt x="395512" y="331338"/>
                    <a:pt x="394879" y="332555"/>
                  </a:cubicBezTo>
                  <a:cubicBezTo>
                    <a:pt x="407002" y="335835"/>
                    <a:pt x="418913" y="347988"/>
                    <a:pt x="423440" y="359545"/>
                  </a:cubicBezTo>
                  <a:cubicBezTo>
                    <a:pt x="424432" y="362074"/>
                    <a:pt x="426435" y="368030"/>
                    <a:pt x="426727" y="370464"/>
                  </a:cubicBezTo>
                  <a:lnTo>
                    <a:pt x="426727" y="384248"/>
                  </a:lnTo>
                  <a:cubicBezTo>
                    <a:pt x="422511" y="405921"/>
                    <a:pt x="407070" y="421372"/>
                    <a:pt x="385421" y="425592"/>
                  </a:cubicBezTo>
                  <a:lnTo>
                    <a:pt x="41210" y="425592"/>
                  </a:lnTo>
                  <a:close/>
                  <a:moveTo>
                    <a:pt x="253561" y="14066"/>
                  </a:moveTo>
                  <a:cubicBezTo>
                    <a:pt x="229989" y="16966"/>
                    <a:pt x="234689" y="56023"/>
                    <a:pt x="260835" y="49783"/>
                  </a:cubicBezTo>
                  <a:cubicBezTo>
                    <a:pt x="282314" y="44656"/>
                    <a:pt x="276582" y="11226"/>
                    <a:pt x="253561" y="14066"/>
                  </a:cubicBezTo>
                  <a:close/>
                  <a:moveTo>
                    <a:pt x="239991" y="59519"/>
                  </a:moveTo>
                  <a:cubicBezTo>
                    <a:pt x="233366" y="57119"/>
                    <a:pt x="228151" y="49541"/>
                    <a:pt x="225809" y="43119"/>
                  </a:cubicBezTo>
                  <a:cubicBezTo>
                    <a:pt x="224667" y="39986"/>
                    <a:pt x="224975" y="36896"/>
                    <a:pt x="223216" y="34540"/>
                  </a:cubicBezTo>
                  <a:lnTo>
                    <a:pt x="177175" y="62937"/>
                  </a:lnTo>
                  <a:cubicBezTo>
                    <a:pt x="178197" y="62928"/>
                    <a:pt x="179052" y="63550"/>
                    <a:pt x="179786" y="64197"/>
                  </a:cubicBezTo>
                  <a:cubicBezTo>
                    <a:pt x="183925" y="67857"/>
                    <a:pt x="196959" y="80131"/>
                    <a:pt x="199548" y="84041"/>
                  </a:cubicBezTo>
                  <a:cubicBezTo>
                    <a:pt x="202455" y="88434"/>
                    <a:pt x="200126" y="89591"/>
                    <a:pt x="199973" y="93950"/>
                  </a:cubicBezTo>
                  <a:lnTo>
                    <a:pt x="239991" y="59519"/>
                  </a:lnTo>
                  <a:close/>
                  <a:moveTo>
                    <a:pt x="270115" y="62928"/>
                  </a:moveTo>
                  <a:lnTo>
                    <a:pt x="313092" y="99646"/>
                  </a:lnTo>
                  <a:lnTo>
                    <a:pt x="323399" y="89962"/>
                  </a:lnTo>
                  <a:lnTo>
                    <a:pt x="285112" y="48333"/>
                  </a:lnTo>
                  <a:cubicBezTo>
                    <a:pt x="284409" y="48177"/>
                    <a:pt x="277651" y="56006"/>
                    <a:pt x="276144" y="57361"/>
                  </a:cubicBezTo>
                  <a:cubicBezTo>
                    <a:pt x="274897" y="58475"/>
                    <a:pt x="269056" y="61366"/>
                    <a:pt x="270115" y="62928"/>
                  </a:cubicBezTo>
                  <a:close/>
                  <a:moveTo>
                    <a:pt x="207172" y="141456"/>
                  </a:moveTo>
                  <a:cubicBezTo>
                    <a:pt x="202845" y="139497"/>
                    <a:pt x="194313" y="138185"/>
                    <a:pt x="191604" y="134206"/>
                  </a:cubicBezTo>
                  <a:cubicBezTo>
                    <a:pt x="189495" y="131116"/>
                    <a:pt x="187874" y="123063"/>
                    <a:pt x="186196" y="118946"/>
                  </a:cubicBezTo>
                  <a:cubicBezTo>
                    <a:pt x="184721" y="115329"/>
                    <a:pt x="180021" y="108692"/>
                    <a:pt x="179786" y="105481"/>
                  </a:cubicBezTo>
                  <a:cubicBezTo>
                    <a:pt x="179437" y="100691"/>
                    <a:pt x="184296" y="94744"/>
                    <a:pt x="185533" y="90065"/>
                  </a:cubicBezTo>
                  <a:cubicBezTo>
                    <a:pt x="182922" y="87778"/>
                    <a:pt x="174666" y="77282"/>
                    <a:pt x="171788" y="77705"/>
                  </a:cubicBezTo>
                  <a:cubicBezTo>
                    <a:pt x="169325" y="78076"/>
                    <a:pt x="163907" y="81969"/>
                    <a:pt x="161064" y="82565"/>
                  </a:cubicBezTo>
                  <a:cubicBezTo>
                    <a:pt x="154770" y="83877"/>
                    <a:pt x="147142" y="77964"/>
                    <a:pt x="141017" y="75452"/>
                  </a:cubicBezTo>
                  <a:cubicBezTo>
                    <a:pt x="137431" y="73985"/>
                    <a:pt x="130760" y="73096"/>
                    <a:pt x="128144" y="71111"/>
                  </a:cubicBezTo>
                  <a:cubicBezTo>
                    <a:pt x="124658" y="68470"/>
                    <a:pt x="124235" y="60071"/>
                    <a:pt x="121255" y="56472"/>
                  </a:cubicBezTo>
                  <a:lnTo>
                    <a:pt x="103749" y="56023"/>
                  </a:lnTo>
                  <a:cubicBezTo>
                    <a:pt x="102604" y="56300"/>
                    <a:pt x="99474" y="66718"/>
                    <a:pt x="98188" y="68729"/>
                  </a:cubicBezTo>
                  <a:cubicBezTo>
                    <a:pt x="95267" y="73303"/>
                    <a:pt x="86741" y="74235"/>
                    <a:pt x="81670" y="76316"/>
                  </a:cubicBezTo>
                  <a:cubicBezTo>
                    <a:pt x="78028" y="77809"/>
                    <a:pt x="71515" y="82271"/>
                    <a:pt x="68246" y="82729"/>
                  </a:cubicBezTo>
                  <a:cubicBezTo>
                    <a:pt x="61775" y="83626"/>
                    <a:pt x="57437" y="78258"/>
                    <a:pt x="51280" y="77723"/>
                  </a:cubicBezTo>
                  <a:cubicBezTo>
                    <a:pt x="50541" y="77904"/>
                    <a:pt x="40834" y="87407"/>
                    <a:pt x="40299" y="88313"/>
                  </a:cubicBezTo>
                  <a:cubicBezTo>
                    <a:pt x="37980" y="92232"/>
                    <a:pt x="43650" y="98032"/>
                    <a:pt x="44452" y="102348"/>
                  </a:cubicBezTo>
                  <a:cubicBezTo>
                    <a:pt x="45548" y="108243"/>
                    <a:pt x="40510" y="114268"/>
                    <a:pt x="38225" y="119826"/>
                  </a:cubicBezTo>
                  <a:cubicBezTo>
                    <a:pt x="36706" y="123521"/>
                    <a:pt x="34775" y="132083"/>
                    <a:pt x="33015" y="134422"/>
                  </a:cubicBezTo>
                  <a:cubicBezTo>
                    <a:pt x="30429" y="137866"/>
                    <a:pt x="21937" y="139230"/>
                    <a:pt x="18121" y="141474"/>
                  </a:cubicBezTo>
                  <a:lnTo>
                    <a:pt x="17922" y="159755"/>
                  </a:lnTo>
                  <a:cubicBezTo>
                    <a:pt x="18146" y="160584"/>
                    <a:pt x="31042" y="163527"/>
                    <a:pt x="33366" y="166841"/>
                  </a:cubicBezTo>
                  <a:cubicBezTo>
                    <a:pt x="35148" y="169388"/>
                    <a:pt x="36655" y="177984"/>
                    <a:pt x="38212" y="181808"/>
                  </a:cubicBezTo>
                  <a:cubicBezTo>
                    <a:pt x="39600" y="185200"/>
                    <a:pt x="44184" y="191700"/>
                    <a:pt x="44609" y="194358"/>
                  </a:cubicBezTo>
                  <a:cubicBezTo>
                    <a:pt x="45645" y="200823"/>
                    <a:pt x="40400" y="205173"/>
                    <a:pt x="39600" y="211353"/>
                  </a:cubicBezTo>
                  <a:lnTo>
                    <a:pt x="51090" y="223247"/>
                  </a:lnTo>
                  <a:cubicBezTo>
                    <a:pt x="53867" y="225043"/>
                    <a:pt x="62547" y="217076"/>
                    <a:pt x="68100" y="218155"/>
                  </a:cubicBezTo>
                  <a:cubicBezTo>
                    <a:pt x="71029" y="218724"/>
                    <a:pt x="76852" y="222807"/>
                    <a:pt x="80214" y="224180"/>
                  </a:cubicBezTo>
                  <a:cubicBezTo>
                    <a:pt x="85815" y="226450"/>
                    <a:pt x="91723" y="227744"/>
                    <a:pt x="97108" y="230524"/>
                  </a:cubicBezTo>
                  <a:lnTo>
                    <a:pt x="103285" y="245447"/>
                  </a:lnTo>
                  <a:cubicBezTo>
                    <a:pt x="103985" y="245896"/>
                    <a:pt x="118414" y="245879"/>
                    <a:pt x="119960" y="245577"/>
                  </a:cubicBezTo>
                  <a:cubicBezTo>
                    <a:pt x="123883" y="244808"/>
                    <a:pt x="123723" y="232103"/>
                    <a:pt x="130090" y="229013"/>
                  </a:cubicBezTo>
                  <a:cubicBezTo>
                    <a:pt x="133218" y="227494"/>
                    <a:pt x="138268" y="226821"/>
                    <a:pt x="141878" y="225302"/>
                  </a:cubicBezTo>
                  <a:cubicBezTo>
                    <a:pt x="145297" y="223869"/>
                    <a:pt x="154666" y="218250"/>
                    <a:pt x="157030" y="218008"/>
                  </a:cubicBezTo>
                  <a:cubicBezTo>
                    <a:pt x="161572" y="217551"/>
                    <a:pt x="168577" y="222842"/>
                    <a:pt x="173177" y="223895"/>
                  </a:cubicBezTo>
                  <a:lnTo>
                    <a:pt x="185393" y="211940"/>
                  </a:lnTo>
                  <a:cubicBezTo>
                    <a:pt x="186258" y="210197"/>
                    <a:pt x="180488" y="201186"/>
                    <a:pt x="179931" y="198415"/>
                  </a:cubicBezTo>
                  <a:cubicBezTo>
                    <a:pt x="178983" y="193693"/>
                    <a:pt x="184962" y="185071"/>
                    <a:pt x="187055" y="180082"/>
                  </a:cubicBezTo>
                  <a:cubicBezTo>
                    <a:pt x="188600" y="176405"/>
                    <a:pt x="189509" y="170087"/>
                    <a:pt x="191400" y="167204"/>
                  </a:cubicBezTo>
                  <a:cubicBezTo>
                    <a:pt x="194335" y="162733"/>
                    <a:pt x="202551" y="162215"/>
                    <a:pt x="206896" y="159462"/>
                  </a:cubicBezTo>
                  <a:lnTo>
                    <a:pt x="207172" y="141456"/>
                  </a:lnTo>
                  <a:close/>
                  <a:moveTo>
                    <a:pt x="337053" y="100173"/>
                  </a:moveTo>
                  <a:cubicBezTo>
                    <a:pt x="315468" y="102339"/>
                    <a:pt x="323543" y="136675"/>
                    <a:pt x="344463" y="127465"/>
                  </a:cubicBezTo>
                  <a:cubicBezTo>
                    <a:pt x="359262" y="120957"/>
                    <a:pt x="352450" y="98619"/>
                    <a:pt x="337053" y="100173"/>
                  </a:cubicBezTo>
                  <a:close/>
                  <a:moveTo>
                    <a:pt x="368211" y="209385"/>
                  </a:moveTo>
                  <a:cubicBezTo>
                    <a:pt x="397330" y="177570"/>
                    <a:pt x="361235" y="128829"/>
                    <a:pt x="321434" y="146627"/>
                  </a:cubicBezTo>
                  <a:cubicBezTo>
                    <a:pt x="297889" y="157148"/>
                    <a:pt x="289979" y="189723"/>
                    <a:pt x="307973" y="208522"/>
                  </a:cubicBezTo>
                  <a:lnTo>
                    <a:pt x="307973" y="179668"/>
                  </a:lnTo>
                  <a:cubicBezTo>
                    <a:pt x="311994" y="175516"/>
                    <a:pt x="317793" y="172521"/>
                    <a:pt x="322884" y="169612"/>
                  </a:cubicBezTo>
                  <a:cubicBezTo>
                    <a:pt x="326084" y="167782"/>
                    <a:pt x="335508" y="161827"/>
                    <a:pt x="338471" y="162034"/>
                  </a:cubicBezTo>
                  <a:cubicBezTo>
                    <a:pt x="340122" y="162146"/>
                    <a:pt x="343809" y="164407"/>
                    <a:pt x="345554" y="165305"/>
                  </a:cubicBezTo>
                  <a:cubicBezTo>
                    <a:pt x="349838" y="167506"/>
                    <a:pt x="361894" y="174049"/>
                    <a:pt x="365076" y="176776"/>
                  </a:cubicBezTo>
                  <a:cubicBezTo>
                    <a:pt x="365898" y="177475"/>
                    <a:pt x="368211" y="180781"/>
                    <a:pt x="368211" y="181385"/>
                  </a:cubicBezTo>
                  <a:lnTo>
                    <a:pt x="368211" y="209385"/>
                  </a:lnTo>
                  <a:close/>
                  <a:moveTo>
                    <a:pt x="65305" y="305858"/>
                  </a:moveTo>
                  <a:lnTo>
                    <a:pt x="139310" y="305858"/>
                  </a:lnTo>
                  <a:lnTo>
                    <a:pt x="127180" y="259430"/>
                  </a:lnTo>
                  <a:cubicBezTo>
                    <a:pt x="125950" y="258368"/>
                    <a:pt x="101113" y="260440"/>
                    <a:pt x="96238" y="258955"/>
                  </a:cubicBezTo>
                  <a:cubicBezTo>
                    <a:pt x="90096" y="257091"/>
                    <a:pt x="89943" y="244739"/>
                    <a:pt x="86811" y="241692"/>
                  </a:cubicBezTo>
                  <a:cubicBezTo>
                    <a:pt x="85783" y="240691"/>
                    <a:pt x="74093" y="236833"/>
                    <a:pt x="71339" y="235642"/>
                  </a:cubicBezTo>
                  <a:cubicBezTo>
                    <a:pt x="67448" y="233967"/>
                    <a:pt x="66931" y="231197"/>
                    <a:pt x="62008" y="234511"/>
                  </a:cubicBezTo>
                  <a:lnTo>
                    <a:pt x="65305" y="305858"/>
                  </a:lnTo>
                  <a:close/>
                  <a:moveTo>
                    <a:pt x="231386" y="270539"/>
                  </a:moveTo>
                  <a:lnTo>
                    <a:pt x="221060" y="270539"/>
                  </a:lnTo>
                  <a:lnTo>
                    <a:pt x="221060" y="329120"/>
                  </a:lnTo>
                  <a:lnTo>
                    <a:pt x="279576" y="329120"/>
                  </a:lnTo>
                  <a:lnTo>
                    <a:pt x="279576" y="270539"/>
                  </a:lnTo>
                  <a:lnTo>
                    <a:pt x="269250" y="270539"/>
                  </a:lnTo>
                  <a:lnTo>
                    <a:pt x="269250" y="295949"/>
                  </a:lnTo>
                  <a:cubicBezTo>
                    <a:pt x="269250" y="296200"/>
                    <a:pt x="266361" y="299005"/>
                    <a:pt x="265742" y="299333"/>
                  </a:cubicBezTo>
                  <a:cubicBezTo>
                    <a:pt x="261895" y="301387"/>
                    <a:pt x="239534" y="301413"/>
                    <a:pt x="235487" y="299600"/>
                  </a:cubicBezTo>
                  <a:cubicBezTo>
                    <a:pt x="234605" y="299203"/>
                    <a:pt x="231386" y="296320"/>
                    <a:pt x="231386" y="295949"/>
                  </a:cubicBezTo>
                  <a:lnTo>
                    <a:pt x="231386" y="270539"/>
                  </a:lnTo>
                  <a:close/>
                  <a:moveTo>
                    <a:pt x="255481" y="270539"/>
                  </a:moveTo>
                  <a:lnTo>
                    <a:pt x="245155" y="270539"/>
                  </a:lnTo>
                  <a:lnTo>
                    <a:pt x="245155" y="286049"/>
                  </a:lnTo>
                  <a:lnTo>
                    <a:pt x="255481" y="286049"/>
                  </a:lnTo>
                  <a:lnTo>
                    <a:pt x="255481" y="270539"/>
                  </a:lnTo>
                  <a:close/>
                  <a:moveTo>
                    <a:pt x="333789" y="270539"/>
                  </a:moveTo>
                  <a:lnTo>
                    <a:pt x="323463" y="270539"/>
                  </a:lnTo>
                  <a:lnTo>
                    <a:pt x="323463" y="329120"/>
                  </a:lnTo>
                  <a:lnTo>
                    <a:pt x="381979" y="329120"/>
                  </a:lnTo>
                  <a:lnTo>
                    <a:pt x="381979" y="270539"/>
                  </a:lnTo>
                  <a:lnTo>
                    <a:pt x="371652" y="270539"/>
                  </a:lnTo>
                  <a:lnTo>
                    <a:pt x="371652" y="295949"/>
                  </a:lnTo>
                  <a:cubicBezTo>
                    <a:pt x="371652" y="296200"/>
                    <a:pt x="368764" y="299005"/>
                    <a:pt x="368145" y="299333"/>
                  </a:cubicBezTo>
                  <a:cubicBezTo>
                    <a:pt x="364297" y="301387"/>
                    <a:pt x="341937" y="301413"/>
                    <a:pt x="337890" y="299600"/>
                  </a:cubicBezTo>
                  <a:cubicBezTo>
                    <a:pt x="337007" y="299203"/>
                    <a:pt x="333789" y="296320"/>
                    <a:pt x="333789" y="295949"/>
                  </a:cubicBezTo>
                  <a:lnTo>
                    <a:pt x="333789" y="270539"/>
                  </a:lnTo>
                  <a:close/>
                  <a:moveTo>
                    <a:pt x="357884" y="270539"/>
                  </a:moveTo>
                  <a:lnTo>
                    <a:pt x="347558" y="270539"/>
                  </a:lnTo>
                  <a:lnTo>
                    <a:pt x="347558" y="286049"/>
                  </a:lnTo>
                  <a:lnTo>
                    <a:pt x="357884" y="286049"/>
                  </a:lnTo>
                  <a:lnTo>
                    <a:pt x="357884" y="270539"/>
                  </a:lnTo>
                  <a:close/>
                  <a:moveTo>
                    <a:pt x="163404" y="329120"/>
                  </a:moveTo>
                  <a:cubicBezTo>
                    <a:pt x="163948" y="321455"/>
                    <a:pt x="162495" y="320108"/>
                    <a:pt x="155266" y="319608"/>
                  </a:cubicBezTo>
                  <a:cubicBezTo>
                    <a:pt x="121526" y="317277"/>
                    <a:pt x="85129" y="321420"/>
                    <a:pt x="51106" y="319642"/>
                  </a:cubicBezTo>
                  <a:lnTo>
                    <a:pt x="45070" y="322214"/>
                  </a:lnTo>
                  <a:lnTo>
                    <a:pt x="44652" y="329120"/>
                  </a:lnTo>
                  <a:lnTo>
                    <a:pt x="163404" y="329120"/>
                  </a:lnTo>
                  <a:close/>
                  <a:moveTo>
                    <a:pt x="41003" y="343983"/>
                  </a:moveTo>
                  <a:cubicBezTo>
                    <a:pt x="2215" y="353581"/>
                    <a:pt x="6226" y="407665"/>
                    <a:pt x="45956" y="411799"/>
                  </a:cubicBezTo>
                  <a:lnTo>
                    <a:pt x="380674" y="411799"/>
                  </a:lnTo>
                  <a:cubicBezTo>
                    <a:pt x="421305" y="407458"/>
                    <a:pt x="424109" y="351880"/>
                    <a:pt x="384135" y="343758"/>
                  </a:cubicBezTo>
                  <a:lnTo>
                    <a:pt x="41003" y="343983"/>
                  </a:lnTo>
                  <a:close/>
                </a:path>
              </a:pathLst>
            </a:custGeom>
            <a:grpFill/>
            <a:ln w="858"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BE68D1DD-BBF6-1624-F5BB-F377A59CB969}"/>
                </a:ext>
              </a:extLst>
            </p:cNvPr>
            <p:cNvSpPr/>
            <p:nvPr/>
          </p:nvSpPr>
          <p:spPr>
            <a:xfrm>
              <a:off x="8658891" y="8528683"/>
              <a:ext cx="110260" cy="110333"/>
            </a:xfrm>
            <a:custGeom>
              <a:avLst/>
              <a:gdLst>
                <a:gd name="connsiteX0" fmla="*/ 47379 w 110260"/>
                <a:gd name="connsiteY0" fmla="*/ 394 h 110333"/>
                <a:gd name="connsiteX1" fmla="*/ 96644 w 110260"/>
                <a:gd name="connsiteY1" fmla="*/ 91058 h 110333"/>
                <a:gd name="connsiteX2" fmla="*/ 255 w 110260"/>
                <a:gd name="connsiteY2" fmla="*/ 48842 h 110333"/>
                <a:gd name="connsiteX3" fmla="*/ 47379 w 110260"/>
                <a:gd name="connsiteY3" fmla="*/ 394 h 110333"/>
                <a:gd name="connsiteX4" fmla="*/ 49963 w 110260"/>
                <a:gd name="connsiteY4" fmla="*/ 14179 h 110333"/>
                <a:gd name="connsiteX5" fmla="*/ 14115 w 110260"/>
                <a:gd name="connsiteY5" fmla="*/ 59053 h 110333"/>
                <a:gd name="connsiteX6" fmla="*/ 80682 w 110260"/>
                <a:gd name="connsiteY6" fmla="*/ 87139 h 110333"/>
                <a:gd name="connsiteX7" fmla="*/ 49963 w 110260"/>
                <a:gd name="connsiteY7" fmla="*/ 14179 h 110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260" h="110333">
                  <a:moveTo>
                    <a:pt x="47379" y="394"/>
                  </a:moveTo>
                  <a:cubicBezTo>
                    <a:pt x="97985" y="-5328"/>
                    <a:pt x="129870" y="52510"/>
                    <a:pt x="96644" y="91058"/>
                  </a:cubicBezTo>
                  <a:cubicBezTo>
                    <a:pt x="61411" y="131928"/>
                    <a:pt x="-4617" y="103064"/>
                    <a:pt x="255" y="48842"/>
                  </a:cubicBezTo>
                  <a:cubicBezTo>
                    <a:pt x="2381" y="25184"/>
                    <a:pt x="23787" y="3061"/>
                    <a:pt x="47379" y="394"/>
                  </a:cubicBezTo>
                  <a:close/>
                  <a:moveTo>
                    <a:pt x="49963" y="14179"/>
                  </a:moveTo>
                  <a:cubicBezTo>
                    <a:pt x="28226" y="16768"/>
                    <a:pt x="12028" y="37319"/>
                    <a:pt x="14115" y="59053"/>
                  </a:cubicBezTo>
                  <a:cubicBezTo>
                    <a:pt x="17201" y="91214"/>
                    <a:pt x="55500" y="107544"/>
                    <a:pt x="80682" y="87139"/>
                  </a:cubicBezTo>
                  <a:cubicBezTo>
                    <a:pt x="112584" y="61289"/>
                    <a:pt x="90926" y="9302"/>
                    <a:pt x="49963" y="14179"/>
                  </a:cubicBezTo>
                  <a:close/>
                </a:path>
              </a:pathLst>
            </a:custGeom>
            <a:grpFill/>
            <a:ln w="858"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17729E8E-179B-D325-FBBC-6B2E41D567CB}"/>
                </a:ext>
              </a:extLst>
            </p:cNvPr>
            <p:cNvSpPr/>
            <p:nvPr/>
          </p:nvSpPr>
          <p:spPr>
            <a:xfrm>
              <a:off x="8621168" y="8781908"/>
              <a:ext cx="56694" cy="57590"/>
            </a:xfrm>
            <a:custGeom>
              <a:avLst/>
              <a:gdLst>
                <a:gd name="connsiteX0" fmla="*/ 23130 w 56694"/>
                <a:gd name="connsiteY0" fmla="*/ 405 h 57590"/>
                <a:gd name="connsiteX1" fmla="*/ 34736 w 56694"/>
                <a:gd name="connsiteY1" fmla="*/ 56811 h 57590"/>
                <a:gd name="connsiteX2" fmla="*/ 23130 w 56694"/>
                <a:gd name="connsiteY2" fmla="*/ 405 h 57590"/>
                <a:gd name="connsiteX3" fmla="*/ 25690 w 56694"/>
                <a:gd name="connsiteY3" fmla="*/ 14172 h 57590"/>
                <a:gd name="connsiteX4" fmla="*/ 25559 w 56694"/>
                <a:gd name="connsiteY4" fmla="*/ 43173 h 57590"/>
                <a:gd name="connsiteX5" fmla="*/ 25690 w 56694"/>
                <a:gd name="connsiteY5" fmla="*/ 14172 h 5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94" h="57590">
                  <a:moveTo>
                    <a:pt x="23130" y="405"/>
                  </a:moveTo>
                  <a:cubicBezTo>
                    <a:pt x="61653" y="-5231"/>
                    <a:pt x="69016" y="49733"/>
                    <a:pt x="34736" y="56811"/>
                  </a:cubicBezTo>
                  <a:cubicBezTo>
                    <a:pt x="-5073" y="65028"/>
                    <a:pt x="-12971" y="5687"/>
                    <a:pt x="23130" y="405"/>
                  </a:cubicBezTo>
                  <a:close/>
                  <a:moveTo>
                    <a:pt x="25690" y="14172"/>
                  </a:moveTo>
                  <a:cubicBezTo>
                    <a:pt x="9568" y="16787"/>
                    <a:pt x="9924" y="41084"/>
                    <a:pt x="25559" y="43173"/>
                  </a:cubicBezTo>
                  <a:cubicBezTo>
                    <a:pt x="49277" y="46332"/>
                    <a:pt x="47813" y="10581"/>
                    <a:pt x="25690" y="14172"/>
                  </a:cubicBezTo>
                  <a:close/>
                </a:path>
              </a:pathLst>
            </a:custGeom>
            <a:grpFill/>
            <a:ln w="858"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1FD48E0-CE9B-4791-95F5-ED8D772879B4}"/>
                </a:ext>
              </a:extLst>
            </p:cNvPr>
            <p:cNvSpPr/>
            <p:nvPr/>
          </p:nvSpPr>
          <p:spPr>
            <a:xfrm>
              <a:off x="8951169" y="8781507"/>
              <a:ext cx="58265" cy="58231"/>
            </a:xfrm>
            <a:custGeom>
              <a:avLst/>
              <a:gdLst>
                <a:gd name="connsiteX0" fmla="*/ 8592 w 58265"/>
                <a:gd name="connsiteY0" fmla="*/ 49375 h 58231"/>
                <a:gd name="connsiteX1" fmla="*/ 50057 w 58265"/>
                <a:gd name="connsiteY1" fmla="*/ 9161 h 58231"/>
                <a:gd name="connsiteX2" fmla="*/ 8592 w 58265"/>
                <a:gd name="connsiteY2" fmla="*/ 49375 h 58231"/>
                <a:gd name="connsiteX3" fmla="*/ 26135 w 58265"/>
                <a:gd name="connsiteY3" fmla="*/ 14573 h 58231"/>
                <a:gd name="connsiteX4" fmla="*/ 25261 w 58265"/>
                <a:gd name="connsiteY4" fmla="*/ 43454 h 58231"/>
                <a:gd name="connsiteX5" fmla="*/ 26135 w 58265"/>
                <a:gd name="connsiteY5" fmla="*/ 14573 h 5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65" h="58231">
                  <a:moveTo>
                    <a:pt x="8592" y="49375"/>
                  </a:moveTo>
                  <a:cubicBezTo>
                    <a:pt x="-18238" y="22083"/>
                    <a:pt x="23996" y="-18278"/>
                    <a:pt x="50057" y="9161"/>
                  </a:cubicBezTo>
                  <a:cubicBezTo>
                    <a:pt x="75879" y="36350"/>
                    <a:pt x="34862" y="76106"/>
                    <a:pt x="8592" y="49375"/>
                  </a:cubicBezTo>
                  <a:close/>
                  <a:moveTo>
                    <a:pt x="26135" y="14573"/>
                  </a:moveTo>
                  <a:cubicBezTo>
                    <a:pt x="11239" y="16990"/>
                    <a:pt x="10445" y="40381"/>
                    <a:pt x="25261" y="43454"/>
                  </a:cubicBezTo>
                  <a:cubicBezTo>
                    <a:pt x="49303" y="48434"/>
                    <a:pt x="49732" y="10741"/>
                    <a:pt x="26135" y="14573"/>
                  </a:cubicBezTo>
                  <a:close/>
                </a:path>
              </a:pathLst>
            </a:custGeom>
            <a:grpFill/>
            <a:ln w="858"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3598D0D-9DE4-9B15-D13E-DDAC0F8ED657}"/>
                </a:ext>
              </a:extLst>
            </p:cNvPr>
            <p:cNvSpPr/>
            <p:nvPr/>
          </p:nvSpPr>
          <p:spPr>
            <a:xfrm>
              <a:off x="8840933" y="8781515"/>
              <a:ext cx="58227" cy="58262"/>
            </a:xfrm>
            <a:custGeom>
              <a:avLst/>
              <a:gdLst>
                <a:gd name="connsiteX0" fmla="*/ 49378 w 58227"/>
                <a:gd name="connsiteY0" fmla="*/ 8626 h 58262"/>
                <a:gd name="connsiteX1" fmla="*/ 8340 w 58227"/>
                <a:gd name="connsiteY1" fmla="*/ 49280 h 58262"/>
                <a:gd name="connsiteX2" fmla="*/ 49378 w 58227"/>
                <a:gd name="connsiteY2" fmla="*/ 8626 h 58262"/>
                <a:gd name="connsiteX3" fmla="*/ 26223 w 58227"/>
                <a:gd name="connsiteY3" fmla="*/ 14565 h 58262"/>
                <a:gd name="connsiteX4" fmla="*/ 26089 w 58227"/>
                <a:gd name="connsiteY4" fmla="*/ 43566 h 58262"/>
                <a:gd name="connsiteX5" fmla="*/ 26223 w 58227"/>
                <a:gd name="connsiteY5" fmla="*/ 14565 h 5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27" h="58262">
                  <a:moveTo>
                    <a:pt x="49378" y="8626"/>
                  </a:moveTo>
                  <a:cubicBezTo>
                    <a:pt x="76518" y="35375"/>
                    <a:pt x="35020" y="76598"/>
                    <a:pt x="8340" y="49280"/>
                  </a:cubicBezTo>
                  <a:cubicBezTo>
                    <a:pt x="-17476" y="22842"/>
                    <a:pt x="22439" y="-17915"/>
                    <a:pt x="49378" y="8626"/>
                  </a:cubicBezTo>
                  <a:close/>
                  <a:moveTo>
                    <a:pt x="26223" y="14565"/>
                  </a:moveTo>
                  <a:cubicBezTo>
                    <a:pt x="10899" y="17051"/>
                    <a:pt x="10536" y="41365"/>
                    <a:pt x="26089" y="43566"/>
                  </a:cubicBezTo>
                  <a:cubicBezTo>
                    <a:pt x="50099" y="46958"/>
                    <a:pt x="48693" y="10922"/>
                    <a:pt x="26223" y="14565"/>
                  </a:cubicBezTo>
                  <a:close/>
                </a:path>
              </a:pathLst>
            </a:custGeom>
            <a:grpFill/>
            <a:ln w="858"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65C6166-CE81-436F-E3F7-A3B8641E31FE}"/>
                </a:ext>
              </a:extLst>
            </p:cNvPr>
            <p:cNvSpPr/>
            <p:nvPr/>
          </p:nvSpPr>
          <p:spPr>
            <a:xfrm>
              <a:off x="8730617" y="8781515"/>
              <a:ext cx="58227" cy="58262"/>
            </a:xfrm>
            <a:custGeom>
              <a:avLst/>
              <a:gdLst>
                <a:gd name="connsiteX0" fmla="*/ 8849 w 58227"/>
                <a:gd name="connsiteY0" fmla="*/ 8626 h 58262"/>
                <a:gd name="connsiteX1" fmla="*/ 49887 w 58227"/>
                <a:gd name="connsiteY1" fmla="*/ 49280 h 58262"/>
                <a:gd name="connsiteX2" fmla="*/ 8849 w 58227"/>
                <a:gd name="connsiteY2" fmla="*/ 8626 h 58262"/>
                <a:gd name="connsiteX3" fmla="*/ 26392 w 58227"/>
                <a:gd name="connsiteY3" fmla="*/ 14565 h 58262"/>
                <a:gd name="connsiteX4" fmla="*/ 26258 w 58227"/>
                <a:gd name="connsiteY4" fmla="*/ 43566 h 58262"/>
                <a:gd name="connsiteX5" fmla="*/ 26392 w 58227"/>
                <a:gd name="connsiteY5" fmla="*/ 14565 h 5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27" h="58262">
                  <a:moveTo>
                    <a:pt x="8849" y="8626"/>
                  </a:moveTo>
                  <a:cubicBezTo>
                    <a:pt x="35788" y="-17915"/>
                    <a:pt x="75704" y="22842"/>
                    <a:pt x="49887" y="49280"/>
                  </a:cubicBezTo>
                  <a:cubicBezTo>
                    <a:pt x="23207" y="76598"/>
                    <a:pt x="-18291" y="35375"/>
                    <a:pt x="8849" y="8626"/>
                  </a:cubicBezTo>
                  <a:close/>
                  <a:moveTo>
                    <a:pt x="26392" y="14565"/>
                  </a:moveTo>
                  <a:cubicBezTo>
                    <a:pt x="10562" y="17232"/>
                    <a:pt x="10745" y="41374"/>
                    <a:pt x="26258" y="43566"/>
                  </a:cubicBezTo>
                  <a:cubicBezTo>
                    <a:pt x="50320" y="46967"/>
                    <a:pt x="48369" y="10862"/>
                    <a:pt x="26392" y="14565"/>
                  </a:cubicBezTo>
                  <a:close/>
                </a:path>
              </a:pathLst>
            </a:custGeom>
            <a:grpFill/>
            <a:ln w="858"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588EB319-1B08-D7DA-C400-CF3EDED795AF}"/>
                </a:ext>
              </a:extLst>
            </p:cNvPr>
            <p:cNvSpPr/>
            <p:nvPr/>
          </p:nvSpPr>
          <p:spPr>
            <a:xfrm>
              <a:off x="8681521" y="8824698"/>
              <a:ext cx="46476" cy="15630"/>
            </a:xfrm>
            <a:custGeom>
              <a:avLst/>
              <a:gdLst>
                <a:gd name="connsiteX0" fmla="*/ 5759 w 46476"/>
                <a:gd name="connsiteY0" fmla="*/ 643 h 15630"/>
                <a:gd name="connsiteX1" fmla="*/ 39796 w 46476"/>
                <a:gd name="connsiteY1" fmla="*/ 668 h 15630"/>
                <a:gd name="connsiteX2" fmla="*/ 38180 w 46476"/>
                <a:gd name="connsiteY2" fmla="*/ 15005 h 15630"/>
                <a:gd name="connsiteX3" fmla="*/ 6642 w 46476"/>
                <a:gd name="connsiteY3" fmla="*/ 14901 h 15630"/>
                <a:gd name="connsiteX4" fmla="*/ 5759 w 46476"/>
                <a:gd name="connsiteY4" fmla="*/ 643 h 15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76" h="15630">
                  <a:moveTo>
                    <a:pt x="5759" y="643"/>
                  </a:moveTo>
                  <a:cubicBezTo>
                    <a:pt x="9863" y="-290"/>
                    <a:pt x="35339" y="-143"/>
                    <a:pt x="39796" y="668"/>
                  </a:cubicBezTo>
                  <a:cubicBezTo>
                    <a:pt x="48834" y="2300"/>
                    <a:pt x="49089" y="13684"/>
                    <a:pt x="38180" y="15005"/>
                  </a:cubicBezTo>
                  <a:cubicBezTo>
                    <a:pt x="31991" y="15756"/>
                    <a:pt x="12488" y="15955"/>
                    <a:pt x="6642" y="14901"/>
                  </a:cubicBezTo>
                  <a:cubicBezTo>
                    <a:pt x="-1976" y="13348"/>
                    <a:pt x="-2141" y="2429"/>
                    <a:pt x="5759" y="643"/>
                  </a:cubicBezTo>
                  <a:close/>
                </a:path>
              </a:pathLst>
            </a:custGeom>
            <a:grpFill/>
            <a:ln w="858"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6680FD05-77AB-FE06-DA9F-85EB8CBF8481}"/>
                </a:ext>
              </a:extLst>
            </p:cNvPr>
            <p:cNvSpPr/>
            <p:nvPr/>
          </p:nvSpPr>
          <p:spPr>
            <a:xfrm>
              <a:off x="8901790" y="8824698"/>
              <a:ext cx="46485" cy="15634"/>
            </a:xfrm>
            <a:custGeom>
              <a:avLst/>
              <a:gdLst>
                <a:gd name="connsiteX0" fmla="*/ 6669 w 46485"/>
                <a:gd name="connsiteY0" fmla="*/ 668 h 15634"/>
                <a:gd name="connsiteX1" fmla="*/ 40706 w 46485"/>
                <a:gd name="connsiteY1" fmla="*/ 643 h 15634"/>
                <a:gd name="connsiteX2" fmla="*/ 39088 w 46485"/>
                <a:gd name="connsiteY2" fmla="*/ 15022 h 15634"/>
                <a:gd name="connsiteX3" fmla="*/ 7554 w 46485"/>
                <a:gd name="connsiteY3" fmla="*/ 14876 h 15634"/>
                <a:gd name="connsiteX4" fmla="*/ 6669 w 46485"/>
                <a:gd name="connsiteY4" fmla="*/ 668 h 1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5" h="15634">
                  <a:moveTo>
                    <a:pt x="6669" y="668"/>
                  </a:moveTo>
                  <a:cubicBezTo>
                    <a:pt x="11144" y="-143"/>
                    <a:pt x="36592" y="-290"/>
                    <a:pt x="40706" y="643"/>
                  </a:cubicBezTo>
                  <a:cubicBezTo>
                    <a:pt x="48849" y="2490"/>
                    <a:pt x="48457" y="13710"/>
                    <a:pt x="39088" y="15022"/>
                  </a:cubicBezTo>
                  <a:cubicBezTo>
                    <a:pt x="32939" y="15894"/>
                    <a:pt x="13675" y="15825"/>
                    <a:pt x="7554" y="14876"/>
                  </a:cubicBezTo>
                  <a:cubicBezTo>
                    <a:pt x="-2598" y="13296"/>
                    <a:pt x="-2140" y="2248"/>
                    <a:pt x="6669" y="668"/>
                  </a:cubicBezTo>
                  <a:close/>
                </a:path>
              </a:pathLst>
            </a:custGeom>
            <a:grpFill/>
            <a:ln w="858"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525A41A1-D2FC-CF50-E12A-03F429AC22ED}"/>
                </a:ext>
              </a:extLst>
            </p:cNvPr>
            <p:cNvSpPr/>
            <p:nvPr/>
          </p:nvSpPr>
          <p:spPr>
            <a:xfrm>
              <a:off x="8791695" y="8824745"/>
              <a:ext cx="46401" cy="15570"/>
            </a:xfrm>
            <a:custGeom>
              <a:avLst/>
              <a:gdLst>
                <a:gd name="connsiteX0" fmla="*/ 5735 w 46401"/>
                <a:gd name="connsiteY0" fmla="*/ 596 h 15570"/>
                <a:gd name="connsiteX1" fmla="*/ 40653 w 46401"/>
                <a:gd name="connsiteY1" fmla="*/ 596 h 15570"/>
                <a:gd name="connsiteX2" fmla="*/ 38153 w 46401"/>
                <a:gd name="connsiteY2" fmla="*/ 14958 h 15570"/>
                <a:gd name="connsiteX3" fmla="*/ 7501 w 46401"/>
                <a:gd name="connsiteY3" fmla="*/ 14829 h 15570"/>
                <a:gd name="connsiteX4" fmla="*/ 5735 w 46401"/>
                <a:gd name="connsiteY4" fmla="*/ 596 h 15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1" h="15570">
                  <a:moveTo>
                    <a:pt x="5735" y="596"/>
                  </a:moveTo>
                  <a:cubicBezTo>
                    <a:pt x="9279" y="-199"/>
                    <a:pt x="37109" y="-199"/>
                    <a:pt x="40653" y="596"/>
                  </a:cubicBezTo>
                  <a:cubicBezTo>
                    <a:pt x="48449" y="2348"/>
                    <a:pt x="48967" y="13646"/>
                    <a:pt x="38153" y="14958"/>
                  </a:cubicBezTo>
                  <a:cubicBezTo>
                    <a:pt x="31569" y="15761"/>
                    <a:pt x="13932" y="15830"/>
                    <a:pt x="7501" y="14829"/>
                  </a:cubicBezTo>
                  <a:cubicBezTo>
                    <a:pt x="-2587" y="13266"/>
                    <a:pt x="-1811" y="2296"/>
                    <a:pt x="5735" y="596"/>
                  </a:cubicBezTo>
                  <a:close/>
                </a:path>
              </a:pathLst>
            </a:custGeom>
            <a:grpFill/>
            <a:ln w="858"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A7AD3EEB-3FB3-8909-2E80-118B76871692}"/>
                </a:ext>
              </a:extLst>
            </p:cNvPr>
            <p:cNvSpPr/>
            <p:nvPr/>
          </p:nvSpPr>
          <p:spPr>
            <a:xfrm>
              <a:off x="8791611" y="8782270"/>
              <a:ext cx="46521" cy="14120"/>
            </a:xfrm>
            <a:custGeom>
              <a:avLst/>
              <a:gdLst>
                <a:gd name="connsiteX0" fmla="*/ 4960 w 46521"/>
                <a:gd name="connsiteY0" fmla="*/ 0 h 14120"/>
                <a:gd name="connsiteX1" fmla="*/ 41595 w 46521"/>
                <a:gd name="connsiteY1" fmla="*/ 0 h 14120"/>
                <a:gd name="connsiteX2" fmla="*/ 40864 w 46521"/>
                <a:gd name="connsiteY2" fmla="*/ 13551 h 14120"/>
                <a:gd name="connsiteX3" fmla="*/ 4960 w 46521"/>
                <a:gd name="connsiteY3" fmla="*/ 13413 h 14120"/>
                <a:gd name="connsiteX4" fmla="*/ 4960 w 46521"/>
                <a:gd name="connsiteY4" fmla="*/ 0 h 1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21" h="14120">
                  <a:moveTo>
                    <a:pt x="4960" y="0"/>
                  </a:moveTo>
                  <a:lnTo>
                    <a:pt x="41595" y="0"/>
                  </a:lnTo>
                  <a:cubicBezTo>
                    <a:pt x="48781" y="2028"/>
                    <a:pt x="47734" y="12446"/>
                    <a:pt x="40864" y="13551"/>
                  </a:cubicBezTo>
                  <a:cubicBezTo>
                    <a:pt x="36188" y="14302"/>
                    <a:pt x="9195" y="14363"/>
                    <a:pt x="4960" y="13413"/>
                  </a:cubicBezTo>
                  <a:cubicBezTo>
                    <a:pt x="-1649" y="11937"/>
                    <a:pt x="-1658" y="1683"/>
                    <a:pt x="4960" y="0"/>
                  </a:cubicBezTo>
                  <a:close/>
                </a:path>
              </a:pathLst>
            </a:custGeom>
            <a:grpFill/>
            <a:ln w="858"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C0070054-B24C-4726-5D7D-31960AF9EDB8}"/>
                </a:ext>
              </a:extLst>
            </p:cNvPr>
            <p:cNvSpPr/>
            <p:nvPr/>
          </p:nvSpPr>
          <p:spPr>
            <a:xfrm>
              <a:off x="8681443" y="8781480"/>
              <a:ext cx="46353" cy="15028"/>
            </a:xfrm>
            <a:custGeom>
              <a:avLst/>
              <a:gdLst>
                <a:gd name="connsiteX0" fmla="*/ 44536 w 46353"/>
                <a:gd name="connsiteY0" fmla="*/ 12399 h 15028"/>
                <a:gd name="connsiteX1" fmla="*/ 40113 w 46353"/>
                <a:gd name="connsiteY1" fmla="*/ 14427 h 15028"/>
                <a:gd name="connsiteX2" fmla="*/ 5708 w 46353"/>
                <a:gd name="connsiteY2" fmla="*/ 14341 h 15028"/>
                <a:gd name="connsiteX3" fmla="*/ 5708 w 46353"/>
                <a:gd name="connsiteY3" fmla="*/ 660 h 15028"/>
                <a:gd name="connsiteX4" fmla="*/ 40885 w 46353"/>
                <a:gd name="connsiteY4" fmla="*/ 660 h 15028"/>
                <a:gd name="connsiteX5" fmla="*/ 44536 w 46353"/>
                <a:gd name="connsiteY5" fmla="*/ 12399 h 1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3" h="15028">
                  <a:moveTo>
                    <a:pt x="44536" y="12399"/>
                  </a:moveTo>
                  <a:cubicBezTo>
                    <a:pt x="43571" y="13452"/>
                    <a:pt x="41566" y="14255"/>
                    <a:pt x="40113" y="14427"/>
                  </a:cubicBezTo>
                  <a:cubicBezTo>
                    <a:pt x="33807" y="15195"/>
                    <a:pt x="11773" y="15290"/>
                    <a:pt x="5708" y="14341"/>
                  </a:cubicBezTo>
                  <a:cubicBezTo>
                    <a:pt x="-1915" y="13141"/>
                    <a:pt x="-1891" y="1843"/>
                    <a:pt x="5708" y="660"/>
                  </a:cubicBezTo>
                  <a:cubicBezTo>
                    <a:pt x="11322" y="-220"/>
                    <a:pt x="35289" y="-220"/>
                    <a:pt x="40885" y="660"/>
                  </a:cubicBezTo>
                  <a:cubicBezTo>
                    <a:pt x="46194" y="1506"/>
                    <a:pt x="48092" y="8498"/>
                    <a:pt x="44536" y="12399"/>
                  </a:cubicBezTo>
                  <a:close/>
                </a:path>
              </a:pathLst>
            </a:custGeom>
            <a:grpFill/>
            <a:ln w="858"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6C1ED50C-5B0B-74B2-0388-0F1A8D243620}"/>
                </a:ext>
              </a:extLst>
            </p:cNvPr>
            <p:cNvSpPr/>
            <p:nvPr/>
          </p:nvSpPr>
          <p:spPr>
            <a:xfrm>
              <a:off x="8901981" y="8781480"/>
              <a:ext cx="46353" cy="15028"/>
            </a:xfrm>
            <a:custGeom>
              <a:avLst/>
              <a:gdLst>
                <a:gd name="connsiteX0" fmla="*/ 1816 w 46353"/>
                <a:gd name="connsiteY0" fmla="*/ 12399 h 15028"/>
                <a:gd name="connsiteX1" fmla="*/ 5468 w 46353"/>
                <a:gd name="connsiteY1" fmla="*/ 660 h 15028"/>
                <a:gd name="connsiteX2" fmla="*/ 40645 w 46353"/>
                <a:gd name="connsiteY2" fmla="*/ 660 h 15028"/>
                <a:gd name="connsiteX3" fmla="*/ 40645 w 46353"/>
                <a:gd name="connsiteY3" fmla="*/ 14341 h 15028"/>
                <a:gd name="connsiteX4" fmla="*/ 6240 w 46353"/>
                <a:gd name="connsiteY4" fmla="*/ 14427 h 15028"/>
                <a:gd name="connsiteX5" fmla="*/ 1816 w 46353"/>
                <a:gd name="connsiteY5" fmla="*/ 12399 h 1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3" h="15028">
                  <a:moveTo>
                    <a:pt x="1816" y="12399"/>
                  </a:moveTo>
                  <a:cubicBezTo>
                    <a:pt x="-1739" y="8498"/>
                    <a:pt x="159" y="1506"/>
                    <a:pt x="5468" y="660"/>
                  </a:cubicBezTo>
                  <a:cubicBezTo>
                    <a:pt x="11063" y="-220"/>
                    <a:pt x="35032" y="-220"/>
                    <a:pt x="40645" y="660"/>
                  </a:cubicBezTo>
                  <a:cubicBezTo>
                    <a:pt x="48244" y="1843"/>
                    <a:pt x="48267" y="13141"/>
                    <a:pt x="40645" y="14341"/>
                  </a:cubicBezTo>
                  <a:cubicBezTo>
                    <a:pt x="34580" y="15290"/>
                    <a:pt x="12546" y="15195"/>
                    <a:pt x="6240" y="14427"/>
                  </a:cubicBezTo>
                  <a:cubicBezTo>
                    <a:pt x="4788" y="14255"/>
                    <a:pt x="2782" y="13452"/>
                    <a:pt x="1816" y="12399"/>
                  </a:cubicBezTo>
                  <a:close/>
                </a:path>
              </a:pathLst>
            </a:custGeom>
            <a:grpFill/>
            <a:ln w="858"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3813A01B-702A-7FA4-160B-56634F4B8170}"/>
                </a:ext>
              </a:extLst>
            </p:cNvPr>
            <p:cNvSpPr/>
            <p:nvPr/>
          </p:nvSpPr>
          <p:spPr>
            <a:xfrm>
              <a:off x="8848076" y="8455624"/>
              <a:ext cx="19393" cy="19343"/>
            </a:xfrm>
            <a:custGeom>
              <a:avLst/>
              <a:gdLst>
                <a:gd name="connsiteX0" fmla="*/ 16434 w 19393"/>
                <a:gd name="connsiteY0" fmla="*/ 2875 h 19343"/>
                <a:gd name="connsiteX1" fmla="*/ 2619 w 19393"/>
                <a:gd name="connsiteY1" fmla="*/ 16271 h 19343"/>
                <a:gd name="connsiteX2" fmla="*/ 16434 w 19393"/>
                <a:gd name="connsiteY2" fmla="*/ 2875 h 19343"/>
              </a:gdLst>
              <a:ahLst/>
              <a:cxnLst>
                <a:cxn ang="0">
                  <a:pos x="connsiteX0" y="connsiteY0"/>
                </a:cxn>
                <a:cxn ang="0">
                  <a:pos x="connsiteX1" y="connsiteY1"/>
                </a:cxn>
                <a:cxn ang="0">
                  <a:pos x="connsiteX2" y="connsiteY2"/>
                </a:cxn>
              </a:cxnLst>
              <a:rect l="l" t="t" r="r" b="b"/>
              <a:pathLst>
                <a:path w="19393" h="19343">
                  <a:moveTo>
                    <a:pt x="16434" y="2875"/>
                  </a:moveTo>
                  <a:cubicBezTo>
                    <a:pt x="25679" y="12128"/>
                    <a:pt x="11068" y="25411"/>
                    <a:pt x="2619" y="16271"/>
                  </a:cubicBezTo>
                  <a:cubicBezTo>
                    <a:pt x="-5706" y="7260"/>
                    <a:pt x="7713" y="-5860"/>
                    <a:pt x="16434" y="2875"/>
                  </a:cubicBezTo>
                  <a:close/>
                </a:path>
              </a:pathLst>
            </a:custGeom>
            <a:grpFill/>
            <a:ln w="858" cap="flat">
              <a:noFill/>
              <a:prstDash val="solid"/>
              <a:miter/>
            </a:ln>
          </p:spPr>
          <p:txBody>
            <a:bodyPr rtlCol="0" anchor="ctr"/>
            <a:lstStyle/>
            <a:p>
              <a:endParaRPr lang="en-US" dirty="0"/>
            </a:p>
          </p:txBody>
        </p:sp>
      </p:grpSp>
      <p:grpSp>
        <p:nvGrpSpPr>
          <p:cNvPr id="31" name="Graphic 62">
            <a:extLst>
              <a:ext uri="{FF2B5EF4-FFF2-40B4-BE49-F238E27FC236}">
                <a16:creationId xmlns:a16="http://schemas.microsoft.com/office/drawing/2014/main" id="{8D6FE261-52B3-FC5C-FEDF-1BFBAD8528C4}"/>
              </a:ext>
            </a:extLst>
          </p:cNvPr>
          <p:cNvGrpSpPr/>
          <p:nvPr/>
        </p:nvGrpSpPr>
        <p:grpSpPr>
          <a:xfrm>
            <a:off x="6666620" y="4213990"/>
            <a:ext cx="441478" cy="441062"/>
            <a:chOff x="8603300" y="9182238"/>
            <a:chExt cx="441478" cy="441062"/>
          </a:xfrm>
          <a:solidFill>
            <a:srgbClr val="ED4D24"/>
          </a:solidFill>
        </p:grpSpPr>
        <p:sp>
          <p:nvSpPr>
            <p:cNvPr id="32" name="Freeform 31">
              <a:extLst>
                <a:ext uri="{FF2B5EF4-FFF2-40B4-BE49-F238E27FC236}">
                  <a16:creationId xmlns:a16="http://schemas.microsoft.com/office/drawing/2014/main" id="{45739F72-8E6D-B7E0-AFCE-9B9966FFF256}"/>
                </a:ext>
              </a:extLst>
            </p:cNvPr>
            <p:cNvSpPr/>
            <p:nvPr/>
          </p:nvSpPr>
          <p:spPr>
            <a:xfrm>
              <a:off x="8686852" y="9182238"/>
              <a:ext cx="357926" cy="355032"/>
            </a:xfrm>
            <a:custGeom>
              <a:avLst/>
              <a:gdLst>
                <a:gd name="connsiteX0" fmla="*/ 337232 w 357926"/>
                <a:gd name="connsiteY0" fmla="*/ 0 h 355032"/>
                <a:gd name="connsiteX1" fmla="*/ 357926 w 357926"/>
                <a:gd name="connsiteY1" fmla="*/ 20672 h 355032"/>
                <a:gd name="connsiteX2" fmla="*/ 357926 w 357926"/>
                <a:gd name="connsiteY2" fmla="*/ 336830 h 355032"/>
                <a:gd name="connsiteX3" fmla="*/ 337251 w 357926"/>
                <a:gd name="connsiteY3" fmla="*/ 353601 h 355032"/>
                <a:gd name="connsiteX4" fmla="*/ 344130 w 357926"/>
                <a:gd name="connsiteY4" fmla="*/ 332955 h 355032"/>
                <a:gd name="connsiteX5" fmla="*/ 344130 w 357926"/>
                <a:gd name="connsiteY5" fmla="*/ 264465 h 355032"/>
                <a:gd name="connsiteX6" fmla="*/ 302310 w 357926"/>
                <a:gd name="connsiteY6" fmla="*/ 264465 h 355032"/>
                <a:gd name="connsiteX7" fmla="*/ 302310 w 357926"/>
                <a:gd name="connsiteY7" fmla="*/ 250681 h 355032"/>
                <a:gd name="connsiteX8" fmla="*/ 344130 w 357926"/>
                <a:gd name="connsiteY8" fmla="*/ 250681 h 355032"/>
                <a:gd name="connsiteX9" fmla="*/ 344130 w 357926"/>
                <a:gd name="connsiteY9" fmla="*/ 24548 h 355032"/>
                <a:gd name="connsiteX10" fmla="*/ 330795 w 357926"/>
                <a:gd name="connsiteY10" fmla="*/ 13750 h 355032"/>
                <a:gd name="connsiteX11" fmla="*/ 6535 w 357926"/>
                <a:gd name="connsiteY11" fmla="*/ 13802 h 355032"/>
                <a:gd name="connsiteX12" fmla="*/ 4398 w 357926"/>
                <a:gd name="connsiteY12" fmla="*/ 0 h 355032"/>
                <a:gd name="connsiteX13" fmla="*/ 337232 w 357926"/>
                <a:gd name="connsiteY13" fmla="*/ 0 h 35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7926" h="355032">
                  <a:moveTo>
                    <a:pt x="337232" y="0"/>
                  </a:moveTo>
                  <a:cubicBezTo>
                    <a:pt x="347951" y="3228"/>
                    <a:pt x="354678" y="9917"/>
                    <a:pt x="357926" y="20672"/>
                  </a:cubicBezTo>
                  <a:lnTo>
                    <a:pt x="357926" y="336830"/>
                  </a:lnTo>
                  <a:cubicBezTo>
                    <a:pt x="356051" y="343994"/>
                    <a:pt x="345982" y="359859"/>
                    <a:pt x="337251" y="353601"/>
                  </a:cubicBezTo>
                  <a:cubicBezTo>
                    <a:pt x="327504" y="346618"/>
                    <a:pt x="344130" y="340015"/>
                    <a:pt x="344130" y="332955"/>
                  </a:cubicBezTo>
                  <a:lnTo>
                    <a:pt x="344130" y="264465"/>
                  </a:lnTo>
                  <a:lnTo>
                    <a:pt x="302310" y="264465"/>
                  </a:lnTo>
                  <a:cubicBezTo>
                    <a:pt x="296297" y="264465"/>
                    <a:pt x="296298" y="250681"/>
                    <a:pt x="302310" y="250681"/>
                  </a:cubicBezTo>
                  <a:lnTo>
                    <a:pt x="344130" y="250681"/>
                  </a:lnTo>
                  <a:lnTo>
                    <a:pt x="344130" y="24548"/>
                  </a:lnTo>
                  <a:cubicBezTo>
                    <a:pt x="344130" y="18532"/>
                    <a:pt x="336635" y="13335"/>
                    <a:pt x="330795" y="13750"/>
                  </a:cubicBezTo>
                  <a:lnTo>
                    <a:pt x="6535" y="13802"/>
                  </a:lnTo>
                  <a:cubicBezTo>
                    <a:pt x="-1471" y="12878"/>
                    <a:pt x="-2046" y="3703"/>
                    <a:pt x="4398" y="0"/>
                  </a:cubicBezTo>
                  <a:lnTo>
                    <a:pt x="337232" y="0"/>
                  </a:lnTo>
                  <a:close/>
                </a:path>
              </a:pathLst>
            </a:custGeom>
            <a:grpFill/>
            <a:ln w="858"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E4F70C3B-5A9F-CCEB-DF61-2B881A1ADF69}"/>
                </a:ext>
              </a:extLst>
            </p:cNvPr>
            <p:cNvSpPr/>
            <p:nvPr/>
          </p:nvSpPr>
          <p:spPr>
            <a:xfrm>
              <a:off x="8603300" y="9182238"/>
              <a:ext cx="190643" cy="357407"/>
            </a:xfrm>
            <a:custGeom>
              <a:avLst/>
              <a:gdLst>
                <a:gd name="connsiteX0" fmla="*/ 65532 w 190643"/>
                <a:gd name="connsiteY0" fmla="*/ 0 h 357407"/>
                <a:gd name="connsiteX1" fmla="*/ 62554 w 190643"/>
                <a:gd name="connsiteY1" fmla="*/ 13819 h 357407"/>
                <a:gd name="connsiteX2" fmla="*/ 20080 w 190643"/>
                <a:gd name="connsiteY2" fmla="*/ 15321 h 357407"/>
                <a:gd name="connsiteX3" fmla="*/ 13796 w 190643"/>
                <a:gd name="connsiteY3" fmla="*/ 24548 h 357407"/>
                <a:gd name="connsiteX4" fmla="*/ 13796 w 190643"/>
                <a:gd name="connsiteY4" fmla="*/ 250681 h 357407"/>
                <a:gd name="connsiteX5" fmla="*/ 185818 w 190643"/>
                <a:gd name="connsiteY5" fmla="*/ 250681 h 357407"/>
                <a:gd name="connsiteX6" fmla="*/ 190637 w 190643"/>
                <a:gd name="connsiteY6" fmla="*/ 257146 h 357407"/>
                <a:gd name="connsiteX7" fmla="*/ 185818 w 190643"/>
                <a:gd name="connsiteY7" fmla="*/ 264465 h 357407"/>
                <a:gd name="connsiteX8" fmla="*/ 13796 w 190643"/>
                <a:gd name="connsiteY8" fmla="*/ 264465 h 357407"/>
                <a:gd name="connsiteX9" fmla="*/ 13796 w 190643"/>
                <a:gd name="connsiteY9" fmla="*/ 332955 h 357407"/>
                <a:gd name="connsiteX10" fmla="*/ 26309 w 190643"/>
                <a:gd name="connsiteY10" fmla="*/ 343709 h 357407"/>
                <a:gd name="connsiteX11" fmla="*/ 147827 w 190643"/>
                <a:gd name="connsiteY11" fmla="*/ 343770 h 357407"/>
                <a:gd name="connsiteX12" fmla="*/ 148527 w 190643"/>
                <a:gd name="connsiteY12" fmla="*/ 357269 h 357407"/>
                <a:gd name="connsiteX13" fmla="*/ 22083 w 190643"/>
                <a:gd name="connsiteY13" fmla="*/ 357407 h 357407"/>
                <a:gd name="connsiteX14" fmla="*/ 0 w 190643"/>
                <a:gd name="connsiteY14" fmla="*/ 336830 h 357407"/>
                <a:gd name="connsiteX15" fmla="*/ 0 w 190643"/>
                <a:gd name="connsiteY15" fmla="*/ 20672 h 357407"/>
                <a:gd name="connsiteX16" fmla="*/ 20694 w 190643"/>
                <a:gd name="connsiteY16" fmla="*/ 0 h 357407"/>
                <a:gd name="connsiteX17" fmla="*/ 65532 w 190643"/>
                <a:gd name="connsiteY17" fmla="*/ 0 h 35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0643" h="357407">
                  <a:moveTo>
                    <a:pt x="65532" y="0"/>
                  </a:moveTo>
                  <a:cubicBezTo>
                    <a:pt x="71837" y="4531"/>
                    <a:pt x="71094" y="13033"/>
                    <a:pt x="62554" y="13819"/>
                  </a:cubicBezTo>
                  <a:cubicBezTo>
                    <a:pt x="52224" y="14777"/>
                    <a:pt x="27973" y="11488"/>
                    <a:pt x="20080" y="15321"/>
                  </a:cubicBezTo>
                  <a:cubicBezTo>
                    <a:pt x="17329" y="16658"/>
                    <a:pt x="13796" y="21604"/>
                    <a:pt x="13796" y="24548"/>
                  </a:cubicBezTo>
                  <a:lnTo>
                    <a:pt x="13796" y="250681"/>
                  </a:lnTo>
                  <a:lnTo>
                    <a:pt x="185818" y="250681"/>
                  </a:lnTo>
                  <a:cubicBezTo>
                    <a:pt x="187388" y="250681"/>
                    <a:pt x="190516" y="255178"/>
                    <a:pt x="190637" y="257146"/>
                  </a:cubicBezTo>
                  <a:cubicBezTo>
                    <a:pt x="190792" y="259683"/>
                    <a:pt x="188269" y="264465"/>
                    <a:pt x="185818" y="264465"/>
                  </a:cubicBezTo>
                  <a:lnTo>
                    <a:pt x="13796" y="264465"/>
                  </a:lnTo>
                  <a:lnTo>
                    <a:pt x="13796" y="332955"/>
                  </a:lnTo>
                  <a:cubicBezTo>
                    <a:pt x="13796" y="338591"/>
                    <a:pt x="20729" y="343891"/>
                    <a:pt x="26309" y="343709"/>
                  </a:cubicBezTo>
                  <a:lnTo>
                    <a:pt x="147827" y="343770"/>
                  </a:lnTo>
                  <a:cubicBezTo>
                    <a:pt x="155341" y="344944"/>
                    <a:pt x="155028" y="354965"/>
                    <a:pt x="148527" y="357269"/>
                  </a:cubicBezTo>
                  <a:lnTo>
                    <a:pt x="22083" y="357407"/>
                  </a:lnTo>
                  <a:cubicBezTo>
                    <a:pt x="10636" y="355491"/>
                    <a:pt x="3297" y="347637"/>
                    <a:pt x="0" y="336830"/>
                  </a:cubicBezTo>
                  <a:lnTo>
                    <a:pt x="0" y="20672"/>
                  </a:lnTo>
                  <a:cubicBezTo>
                    <a:pt x="3235" y="9961"/>
                    <a:pt x="9929" y="3245"/>
                    <a:pt x="20694" y="0"/>
                  </a:cubicBezTo>
                  <a:lnTo>
                    <a:pt x="65532" y="0"/>
                  </a:lnTo>
                  <a:close/>
                </a:path>
              </a:pathLst>
            </a:custGeom>
            <a:grpFill/>
            <a:ln w="85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C71CB363-F1FF-67F6-7CEE-82DC89887041}"/>
                </a:ext>
              </a:extLst>
            </p:cNvPr>
            <p:cNvSpPr/>
            <p:nvPr/>
          </p:nvSpPr>
          <p:spPr>
            <a:xfrm>
              <a:off x="8751125" y="9274496"/>
              <a:ext cx="275976" cy="348804"/>
            </a:xfrm>
            <a:custGeom>
              <a:avLst/>
              <a:gdLst>
                <a:gd name="connsiteX0" fmla="*/ 187164 w 275976"/>
                <a:gd name="connsiteY0" fmla="*/ 335020 h 348804"/>
                <a:gd name="connsiteX1" fmla="*/ 187371 w 275976"/>
                <a:gd name="connsiteY1" fmla="*/ 348148 h 348804"/>
                <a:gd name="connsiteX2" fmla="*/ 15571 w 275976"/>
                <a:gd name="connsiteY2" fmla="*/ 348804 h 348804"/>
                <a:gd name="connsiteX3" fmla="*/ 2170 w 275976"/>
                <a:gd name="connsiteY3" fmla="*/ 338939 h 348804"/>
                <a:gd name="connsiteX4" fmla="*/ 448 w 275976"/>
                <a:gd name="connsiteY4" fmla="*/ 296654 h 348804"/>
                <a:gd name="connsiteX5" fmla="*/ 91521 w 275976"/>
                <a:gd name="connsiteY5" fmla="*/ 235164 h 348804"/>
                <a:gd name="connsiteX6" fmla="*/ 93491 w 275976"/>
                <a:gd name="connsiteY6" fmla="*/ 233679 h 348804"/>
                <a:gd name="connsiteX7" fmla="*/ 93190 w 275976"/>
                <a:gd name="connsiteY7" fmla="*/ 212679 h 348804"/>
                <a:gd name="connsiteX8" fmla="*/ 51389 w 275976"/>
                <a:gd name="connsiteY8" fmla="*/ 115930 h 348804"/>
                <a:gd name="connsiteX9" fmla="*/ 44880 w 275976"/>
                <a:gd name="connsiteY9" fmla="*/ 80878 h 348804"/>
                <a:gd name="connsiteX10" fmla="*/ 58056 w 275976"/>
                <a:gd name="connsiteY10" fmla="*/ 67345 h 348804"/>
                <a:gd name="connsiteX11" fmla="*/ 85061 w 275976"/>
                <a:gd name="connsiteY11" fmla="*/ 16791 h 348804"/>
                <a:gd name="connsiteX12" fmla="*/ 104619 w 275976"/>
                <a:gd name="connsiteY12" fmla="*/ 10049 h 348804"/>
                <a:gd name="connsiteX13" fmla="*/ 107500 w 275976"/>
                <a:gd name="connsiteY13" fmla="*/ 5604 h 348804"/>
                <a:gd name="connsiteX14" fmla="*/ 115652 w 275976"/>
                <a:gd name="connsiteY14" fmla="*/ 831 h 348804"/>
                <a:gd name="connsiteX15" fmla="*/ 157882 w 275976"/>
                <a:gd name="connsiteY15" fmla="*/ 745 h 348804"/>
                <a:gd name="connsiteX16" fmla="*/ 169000 w 275976"/>
                <a:gd name="connsiteY16" fmla="*/ 6001 h 348804"/>
                <a:gd name="connsiteX17" fmla="*/ 171219 w 275976"/>
                <a:gd name="connsiteY17" fmla="*/ 9816 h 348804"/>
                <a:gd name="connsiteX18" fmla="*/ 188172 w 275976"/>
                <a:gd name="connsiteY18" fmla="*/ 15280 h 348804"/>
                <a:gd name="connsiteX19" fmla="*/ 218762 w 275976"/>
                <a:gd name="connsiteY19" fmla="*/ 69140 h 348804"/>
                <a:gd name="connsiteX20" fmla="*/ 233745 w 275976"/>
                <a:gd name="connsiteY20" fmla="*/ 84322 h 348804"/>
                <a:gd name="connsiteX21" fmla="*/ 224655 w 275976"/>
                <a:gd name="connsiteY21" fmla="*/ 115956 h 348804"/>
                <a:gd name="connsiteX22" fmla="*/ 203557 w 275976"/>
                <a:gd name="connsiteY22" fmla="*/ 196340 h 348804"/>
                <a:gd name="connsiteX23" fmla="*/ 182858 w 275976"/>
                <a:gd name="connsiteY23" fmla="*/ 212705 h 348804"/>
                <a:gd name="connsiteX24" fmla="*/ 182411 w 275976"/>
                <a:gd name="connsiteY24" fmla="*/ 232946 h 348804"/>
                <a:gd name="connsiteX25" fmla="*/ 183857 w 275976"/>
                <a:gd name="connsiteY25" fmla="*/ 234948 h 348804"/>
                <a:gd name="connsiteX26" fmla="*/ 243607 w 275976"/>
                <a:gd name="connsiteY26" fmla="*/ 252789 h 348804"/>
                <a:gd name="connsiteX27" fmla="*/ 274467 w 275976"/>
                <a:gd name="connsiteY27" fmla="*/ 287427 h 348804"/>
                <a:gd name="connsiteX28" fmla="*/ 274091 w 275976"/>
                <a:gd name="connsiteY28" fmla="*/ 338309 h 348804"/>
                <a:gd name="connsiteX29" fmla="*/ 261976 w 275976"/>
                <a:gd name="connsiteY29" fmla="*/ 348597 h 348804"/>
                <a:gd name="connsiteX30" fmla="*/ 205484 w 275976"/>
                <a:gd name="connsiteY30" fmla="*/ 348571 h 348804"/>
                <a:gd name="connsiteX31" fmla="*/ 200584 w 275976"/>
                <a:gd name="connsiteY31" fmla="*/ 342288 h 348804"/>
                <a:gd name="connsiteX32" fmla="*/ 200900 w 275976"/>
                <a:gd name="connsiteY32" fmla="*/ 312561 h 348804"/>
                <a:gd name="connsiteX33" fmla="*/ 215188 w 275976"/>
                <a:gd name="connsiteY33" fmla="*/ 314780 h 348804"/>
                <a:gd name="connsiteX34" fmla="*/ 215188 w 275976"/>
                <a:gd name="connsiteY34" fmla="*/ 335020 h 348804"/>
                <a:gd name="connsiteX35" fmla="*/ 258732 w 275976"/>
                <a:gd name="connsiteY35" fmla="*/ 335020 h 348804"/>
                <a:gd name="connsiteX36" fmla="*/ 260888 w 275976"/>
                <a:gd name="connsiteY36" fmla="*/ 334157 h 348804"/>
                <a:gd name="connsiteX37" fmla="*/ 260888 w 275976"/>
                <a:gd name="connsiteY37" fmla="*/ 289792 h 348804"/>
                <a:gd name="connsiteX38" fmla="*/ 243820 w 275976"/>
                <a:gd name="connsiteY38" fmla="*/ 268084 h 348804"/>
                <a:gd name="connsiteX39" fmla="*/ 172543 w 275976"/>
                <a:gd name="connsiteY39" fmla="*/ 247119 h 348804"/>
                <a:gd name="connsiteX40" fmla="*/ 98739 w 275976"/>
                <a:gd name="connsiteY40" fmla="*/ 247541 h 348804"/>
                <a:gd name="connsiteX41" fmla="*/ 26342 w 275976"/>
                <a:gd name="connsiteY41" fmla="*/ 271692 h 348804"/>
                <a:gd name="connsiteX42" fmla="*/ 15142 w 275976"/>
                <a:gd name="connsiteY42" fmla="*/ 289792 h 348804"/>
                <a:gd name="connsiteX43" fmla="*/ 15142 w 275976"/>
                <a:gd name="connsiteY43" fmla="*/ 334157 h 348804"/>
                <a:gd name="connsiteX44" fmla="*/ 17298 w 275976"/>
                <a:gd name="connsiteY44" fmla="*/ 335020 h 348804"/>
                <a:gd name="connsiteX45" fmla="*/ 60842 w 275976"/>
                <a:gd name="connsiteY45" fmla="*/ 335020 h 348804"/>
                <a:gd name="connsiteX46" fmla="*/ 60842 w 275976"/>
                <a:gd name="connsiteY46" fmla="*/ 313917 h 348804"/>
                <a:gd name="connsiteX47" fmla="*/ 63445 w 275976"/>
                <a:gd name="connsiteY47" fmla="*/ 308772 h 348804"/>
                <a:gd name="connsiteX48" fmla="*/ 75501 w 275976"/>
                <a:gd name="connsiteY48" fmla="*/ 313053 h 348804"/>
                <a:gd name="connsiteX49" fmla="*/ 75501 w 275976"/>
                <a:gd name="connsiteY49" fmla="*/ 335020 h 348804"/>
                <a:gd name="connsiteX50" fmla="*/ 187164 w 275976"/>
                <a:gd name="connsiteY50" fmla="*/ 335020 h 348804"/>
                <a:gd name="connsiteX51" fmla="*/ 103093 w 275976"/>
                <a:gd name="connsiteY51" fmla="*/ 56340 h 348804"/>
                <a:gd name="connsiteX52" fmla="*/ 103093 w 275976"/>
                <a:gd name="connsiteY52" fmla="*/ 24895 h 348804"/>
                <a:gd name="connsiteX53" fmla="*/ 67317 w 275976"/>
                <a:gd name="connsiteY53" fmla="*/ 79178 h 348804"/>
                <a:gd name="connsiteX54" fmla="*/ 58647 w 275976"/>
                <a:gd name="connsiteY54" fmla="*/ 102465 h 348804"/>
                <a:gd name="connsiteX55" fmla="*/ 220342 w 275976"/>
                <a:gd name="connsiteY55" fmla="*/ 101982 h 348804"/>
                <a:gd name="connsiteX56" fmla="*/ 208710 w 275976"/>
                <a:gd name="connsiteY56" fmla="*/ 79178 h 348804"/>
                <a:gd name="connsiteX57" fmla="*/ 172937 w 275976"/>
                <a:gd name="connsiteY57" fmla="*/ 24895 h 348804"/>
                <a:gd name="connsiteX58" fmla="*/ 172937 w 275976"/>
                <a:gd name="connsiteY58" fmla="*/ 55476 h 348804"/>
                <a:gd name="connsiteX59" fmla="*/ 170975 w 275976"/>
                <a:gd name="connsiteY59" fmla="*/ 59119 h 348804"/>
                <a:gd name="connsiteX60" fmla="*/ 159526 w 275976"/>
                <a:gd name="connsiteY60" fmla="*/ 56814 h 348804"/>
                <a:gd name="connsiteX61" fmla="*/ 159156 w 275976"/>
                <a:gd name="connsiteY61" fmla="*/ 19285 h 348804"/>
                <a:gd name="connsiteX62" fmla="*/ 157425 w 275976"/>
                <a:gd name="connsiteY62" fmla="*/ 14978 h 348804"/>
                <a:gd name="connsiteX63" fmla="*/ 120730 w 275976"/>
                <a:gd name="connsiteY63" fmla="*/ 14520 h 348804"/>
                <a:gd name="connsiteX64" fmla="*/ 116914 w 275976"/>
                <a:gd name="connsiteY64" fmla="*/ 17602 h 348804"/>
                <a:gd name="connsiteX65" fmla="*/ 116503 w 275976"/>
                <a:gd name="connsiteY65" fmla="*/ 56814 h 348804"/>
                <a:gd name="connsiteX66" fmla="*/ 103093 w 275976"/>
                <a:gd name="connsiteY66" fmla="*/ 56340 h 348804"/>
                <a:gd name="connsiteX67" fmla="*/ 210014 w 275976"/>
                <a:gd name="connsiteY67" fmla="*/ 117070 h 348804"/>
                <a:gd name="connsiteX68" fmla="*/ 65154 w 275976"/>
                <a:gd name="connsiteY68" fmla="*/ 117070 h 348804"/>
                <a:gd name="connsiteX69" fmla="*/ 82903 w 275976"/>
                <a:gd name="connsiteY69" fmla="*/ 186777 h 348804"/>
                <a:gd name="connsiteX70" fmla="*/ 112251 w 275976"/>
                <a:gd name="connsiteY70" fmla="*/ 203979 h 348804"/>
                <a:gd name="connsiteX71" fmla="*/ 133859 w 275976"/>
                <a:gd name="connsiteY71" fmla="*/ 206940 h 348804"/>
                <a:gd name="connsiteX72" fmla="*/ 134150 w 275976"/>
                <a:gd name="connsiteY72" fmla="*/ 216356 h 348804"/>
                <a:gd name="connsiteX73" fmla="*/ 108267 w 275976"/>
                <a:gd name="connsiteY73" fmla="*/ 217867 h 348804"/>
                <a:gd name="connsiteX74" fmla="*/ 108267 w 275976"/>
                <a:gd name="connsiteY74" fmla="*/ 232506 h 348804"/>
                <a:gd name="connsiteX75" fmla="*/ 167763 w 275976"/>
                <a:gd name="connsiteY75" fmla="*/ 232506 h 348804"/>
                <a:gd name="connsiteX76" fmla="*/ 167763 w 275976"/>
                <a:gd name="connsiteY76" fmla="*/ 217867 h 348804"/>
                <a:gd name="connsiteX77" fmla="*/ 148301 w 275976"/>
                <a:gd name="connsiteY77" fmla="*/ 212731 h 348804"/>
                <a:gd name="connsiteX78" fmla="*/ 164523 w 275976"/>
                <a:gd name="connsiteY78" fmla="*/ 203858 h 348804"/>
                <a:gd name="connsiteX79" fmla="*/ 202693 w 275976"/>
                <a:gd name="connsiteY79" fmla="*/ 166182 h 348804"/>
                <a:gd name="connsiteX80" fmla="*/ 210014 w 275976"/>
                <a:gd name="connsiteY80" fmla="*/ 117070 h 34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75976" h="348804">
                  <a:moveTo>
                    <a:pt x="187164" y="335020"/>
                  </a:moveTo>
                  <a:cubicBezTo>
                    <a:pt x="191593" y="336280"/>
                    <a:pt x="193221" y="345818"/>
                    <a:pt x="187371" y="348148"/>
                  </a:cubicBezTo>
                  <a:lnTo>
                    <a:pt x="15571" y="348804"/>
                  </a:lnTo>
                  <a:cubicBezTo>
                    <a:pt x="9506" y="347924"/>
                    <a:pt x="4427" y="344644"/>
                    <a:pt x="2170" y="338939"/>
                  </a:cubicBezTo>
                  <a:cubicBezTo>
                    <a:pt x="-679" y="331732"/>
                    <a:pt x="-92" y="305510"/>
                    <a:pt x="448" y="296654"/>
                  </a:cubicBezTo>
                  <a:cubicBezTo>
                    <a:pt x="3557" y="245617"/>
                    <a:pt x="54903" y="250079"/>
                    <a:pt x="91521" y="235164"/>
                  </a:cubicBezTo>
                  <a:lnTo>
                    <a:pt x="93491" y="233679"/>
                  </a:lnTo>
                  <a:lnTo>
                    <a:pt x="93190" y="212679"/>
                  </a:lnTo>
                  <a:cubicBezTo>
                    <a:pt x="55051" y="194355"/>
                    <a:pt x="57045" y="152009"/>
                    <a:pt x="51389" y="115930"/>
                  </a:cubicBezTo>
                  <a:cubicBezTo>
                    <a:pt x="35867" y="108395"/>
                    <a:pt x="34202" y="93748"/>
                    <a:pt x="44880" y="80878"/>
                  </a:cubicBezTo>
                  <a:cubicBezTo>
                    <a:pt x="48205" y="76874"/>
                    <a:pt x="55878" y="71401"/>
                    <a:pt x="58056" y="67345"/>
                  </a:cubicBezTo>
                  <a:cubicBezTo>
                    <a:pt x="67843" y="49072"/>
                    <a:pt x="63676" y="30540"/>
                    <a:pt x="85061" y="16791"/>
                  </a:cubicBezTo>
                  <a:cubicBezTo>
                    <a:pt x="91549" y="12613"/>
                    <a:pt x="101300" y="12043"/>
                    <a:pt x="104619" y="10049"/>
                  </a:cubicBezTo>
                  <a:cubicBezTo>
                    <a:pt x="105009" y="9816"/>
                    <a:pt x="106310" y="6770"/>
                    <a:pt x="107500" y="5604"/>
                  </a:cubicBezTo>
                  <a:cubicBezTo>
                    <a:pt x="109230" y="3913"/>
                    <a:pt x="113274" y="1202"/>
                    <a:pt x="115652" y="831"/>
                  </a:cubicBezTo>
                  <a:cubicBezTo>
                    <a:pt x="124031" y="-463"/>
                    <a:pt x="148917" y="-49"/>
                    <a:pt x="157882" y="745"/>
                  </a:cubicBezTo>
                  <a:cubicBezTo>
                    <a:pt x="162215" y="1125"/>
                    <a:pt x="165969" y="2929"/>
                    <a:pt x="169000" y="6001"/>
                  </a:cubicBezTo>
                  <a:cubicBezTo>
                    <a:pt x="169977" y="6994"/>
                    <a:pt x="170101" y="9126"/>
                    <a:pt x="171219" y="9816"/>
                  </a:cubicBezTo>
                  <a:cubicBezTo>
                    <a:pt x="173608" y="11292"/>
                    <a:pt x="183148" y="12578"/>
                    <a:pt x="188172" y="15280"/>
                  </a:cubicBezTo>
                  <a:cubicBezTo>
                    <a:pt x="213221" y="28711"/>
                    <a:pt x="207531" y="50151"/>
                    <a:pt x="218762" y="69140"/>
                  </a:cubicBezTo>
                  <a:cubicBezTo>
                    <a:pt x="221637" y="73999"/>
                    <a:pt x="230054" y="79489"/>
                    <a:pt x="233745" y="84322"/>
                  </a:cubicBezTo>
                  <a:cubicBezTo>
                    <a:pt x="242187" y="95371"/>
                    <a:pt x="237008" y="110665"/>
                    <a:pt x="224655" y="115956"/>
                  </a:cubicBezTo>
                  <a:cubicBezTo>
                    <a:pt x="219421" y="142152"/>
                    <a:pt x="221493" y="174943"/>
                    <a:pt x="203557" y="196340"/>
                  </a:cubicBezTo>
                  <a:cubicBezTo>
                    <a:pt x="197847" y="203150"/>
                    <a:pt x="190397" y="208131"/>
                    <a:pt x="182858" y="212705"/>
                  </a:cubicBezTo>
                  <a:cubicBezTo>
                    <a:pt x="182228" y="213750"/>
                    <a:pt x="182031" y="230935"/>
                    <a:pt x="182411" y="232946"/>
                  </a:cubicBezTo>
                  <a:cubicBezTo>
                    <a:pt x="182600" y="233956"/>
                    <a:pt x="182776" y="234620"/>
                    <a:pt x="183857" y="234948"/>
                  </a:cubicBezTo>
                  <a:cubicBezTo>
                    <a:pt x="203175" y="241698"/>
                    <a:pt x="224516" y="245772"/>
                    <a:pt x="243607" y="252789"/>
                  </a:cubicBezTo>
                  <a:cubicBezTo>
                    <a:pt x="259703" y="258710"/>
                    <a:pt x="271391" y="270061"/>
                    <a:pt x="274467" y="287427"/>
                  </a:cubicBezTo>
                  <a:cubicBezTo>
                    <a:pt x="276119" y="296749"/>
                    <a:pt x="276954" y="330178"/>
                    <a:pt x="274091" y="338309"/>
                  </a:cubicBezTo>
                  <a:cubicBezTo>
                    <a:pt x="272169" y="343755"/>
                    <a:pt x="267512" y="347311"/>
                    <a:pt x="261976" y="348597"/>
                  </a:cubicBezTo>
                  <a:lnTo>
                    <a:pt x="205484" y="348571"/>
                  </a:lnTo>
                  <a:cubicBezTo>
                    <a:pt x="202690" y="347648"/>
                    <a:pt x="200988" y="345162"/>
                    <a:pt x="200584" y="342288"/>
                  </a:cubicBezTo>
                  <a:cubicBezTo>
                    <a:pt x="199896" y="337394"/>
                    <a:pt x="199850" y="317033"/>
                    <a:pt x="200900" y="312561"/>
                  </a:cubicBezTo>
                  <a:cubicBezTo>
                    <a:pt x="202984" y="303697"/>
                    <a:pt x="215188" y="306390"/>
                    <a:pt x="215188" y="314780"/>
                  </a:cubicBezTo>
                  <a:lnTo>
                    <a:pt x="215188" y="335020"/>
                  </a:lnTo>
                  <a:lnTo>
                    <a:pt x="258732" y="335020"/>
                  </a:lnTo>
                  <a:cubicBezTo>
                    <a:pt x="259016" y="335020"/>
                    <a:pt x="260041" y="333881"/>
                    <a:pt x="260888" y="334157"/>
                  </a:cubicBezTo>
                  <a:lnTo>
                    <a:pt x="260888" y="289792"/>
                  </a:lnTo>
                  <a:cubicBezTo>
                    <a:pt x="260888" y="282136"/>
                    <a:pt x="250525" y="271235"/>
                    <a:pt x="243820" y="268084"/>
                  </a:cubicBezTo>
                  <a:cubicBezTo>
                    <a:pt x="223678" y="258598"/>
                    <a:pt x="194031" y="254343"/>
                    <a:pt x="172543" y="247119"/>
                  </a:cubicBezTo>
                  <a:lnTo>
                    <a:pt x="98739" y="247541"/>
                  </a:lnTo>
                  <a:cubicBezTo>
                    <a:pt x="80567" y="256328"/>
                    <a:pt x="41047" y="259893"/>
                    <a:pt x="26342" y="271692"/>
                  </a:cubicBezTo>
                  <a:cubicBezTo>
                    <a:pt x="22183" y="275032"/>
                    <a:pt x="15142" y="284458"/>
                    <a:pt x="15142" y="289792"/>
                  </a:cubicBezTo>
                  <a:lnTo>
                    <a:pt x="15142" y="334157"/>
                  </a:lnTo>
                  <a:cubicBezTo>
                    <a:pt x="15989" y="333881"/>
                    <a:pt x="17013" y="335020"/>
                    <a:pt x="17298" y="335020"/>
                  </a:cubicBezTo>
                  <a:lnTo>
                    <a:pt x="60842" y="335020"/>
                  </a:lnTo>
                  <a:lnTo>
                    <a:pt x="60842" y="313917"/>
                  </a:lnTo>
                  <a:cubicBezTo>
                    <a:pt x="60842" y="313416"/>
                    <a:pt x="62818" y="309333"/>
                    <a:pt x="63445" y="308772"/>
                  </a:cubicBezTo>
                  <a:cubicBezTo>
                    <a:pt x="67436" y="305182"/>
                    <a:pt x="75501" y="308246"/>
                    <a:pt x="75501" y="313053"/>
                  </a:cubicBezTo>
                  <a:lnTo>
                    <a:pt x="75501" y="335020"/>
                  </a:lnTo>
                  <a:lnTo>
                    <a:pt x="187164" y="335020"/>
                  </a:lnTo>
                  <a:close/>
                  <a:moveTo>
                    <a:pt x="103093" y="56340"/>
                  </a:moveTo>
                  <a:lnTo>
                    <a:pt x="103093" y="24895"/>
                  </a:lnTo>
                  <a:cubicBezTo>
                    <a:pt x="75445" y="28063"/>
                    <a:pt x="79525" y="63685"/>
                    <a:pt x="67317" y="79178"/>
                  </a:cubicBezTo>
                  <a:cubicBezTo>
                    <a:pt x="62519" y="85272"/>
                    <a:pt x="41626" y="98581"/>
                    <a:pt x="58647" y="102465"/>
                  </a:cubicBezTo>
                  <a:lnTo>
                    <a:pt x="220342" y="101982"/>
                  </a:lnTo>
                  <a:cubicBezTo>
                    <a:pt x="230421" y="94974"/>
                    <a:pt x="213581" y="85246"/>
                    <a:pt x="208710" y="79178"/>
                  </a:cubicBezTo>
                  <a:cubicBezTo>
                    <a:pt x="196013" y="63374"/>
                    <a:pt x="200544" y="28477"/>
                    <a:pt x="172937" y="24895"/>
                  </a:cubicBezTo>
                  <a:lnTo>
                    <a:pt x="172937" y="55476"/>
                  </a:lnTo>
                  <a:cubicBezTo>
                    <a:pt x="172937" y="55684"/>
                    <a:pt x="171184" y="58912"/>
                    <a:pt x="170975" y="59119"/>
                  </a:cubicBezTo>
                  <a:cubicBezTo>
                    <a:pt x="167779" y="62286"/>
                    <a:pt x="161008" y="61544"/>
                    <a:pt x="159526" y="56814"/>
                  </a:cubicBezTo>
                  <a:cubicBezTo>
                    <a:pt x="157811" y="44834"/>
                    <a:pt x="160494" y="31058"/>
                    <a:pt x="159156" y="19285"/>
                  </a:cubicBezTo>
                  <a:cubicBezTo>
                    <a:pt x="159004" y="17956"/>
                    <a:pt x="158620" y="15686"/>
                    <a:pt x="157425" y="14978"/>
                  </a:cubicBezTo>
                  <a:cubicBezTo>
                    <a:pt x="155845" y="14046"/>
                    <a:pt x="124334" y="14046"/>
                    <a:pt x="120730" y="14520"/>
                  </a:cubicBezTo>
                  <a:cubicBezTo>
                    <a:pt x="118546" y="14814"/>
                    <a:pt x="117361" y="15237"/>
                    <a:pt x="116914" y="17602"/>
                  </a:cubicBezTo>
                  <a:lnTo>
                    <a:pt x="116503" y="56814"/>
                  </a:lnTo>
                  <a:cubicBezTo>
                    <a:pt x="114432" y="63434"/>
                    <a:pt x="104182" y="61156"/>
                    <a:pt x="103093" y="56340"/>
                  </a:cubicBezTo>
                  <a:close/>
                  <a:moveTo>
                    <a:pt x="210014" y="117070"/>
                  </a:moveTo>
                  <a:lnTo>
                    <a:pt x="65154" y="117070"/>
                  </a:lnTo>
                  <a:cubicBezTo>
                    <a:pt x="71189" y="139287"/>
                    <a:pt x="68148" y="168047"/>
                    <a:pt x="82903" y="186777"/>
                  </a:cubicBezTo>
                  <a:cubicBezTo>
                    <a:pt x="89714" y="195425"/>
                    <a:pt x="101391" y="202097"/>
                    <a:pt x="112251" y="203979"/>
                  </a:cubicBezTo>
                  <a:cubicBezTo>
                    <a:pt x="117520" y="204885"/>
                    <a:pt x="131146" y="203970"/>
                    <a:pt x="133859" y="206940"/>
                  </a:cubicBezTo>
                  <a:cubicBezTo>
                    <a:pt x="136278" y="209581"/>
                    <a:pt x="136284" y="213542"/>
                    <a:pt x="134150" y="216356"/>
                  </a:cubicBezTo>
                  <a:cubicBezTo>
                    <a:pt x="130681" y="220940"/>
                    <a:pt x="113973" y="218134"/>
                    <a:pt x="108267" y="217867"/>
                  </a:cubicBezTo>
                  <a:lnTo>
                    <a:pt x="108267" y="232506"/>
                  </a:lnTo>
                  <a:lnTo>
                    <a:pt x="167763" y="232506"/>
                  </a:lnTo>
                  <a:lnTo>
                    <a:pt x="167763" y="217867"/>
                  </a:lnTo>
                  <a:cubicBezTo>
                    <a:pt x="161675" y="218178"/>
                    <a:pt x="149277" y="221880"/>
                    <a:pt x="148301" y="212731"/>
                  </a:cubicBezTo>
                  <a:cubicBezTo>
                    <a:pt x="147272" y="203073"/>
                    <a:pt x="158493" y="205101"/>
                    <a:pt x="164523" y="203858"/>
                  </a:cubicBezTo>
                  <a:cubicBezTo>
                    <a:pt x="184470" y="199750"/>
                    <a:pt x="198040" y="185715"/>
                    <a:pt x="202693" y="166182"/>
                  </a:cubicBezTo>
                  <a:cubicBezTo>
                    <a:pt x="206416" y="150559"/>
                    <a:pt x="207671" y="132977"/>
                    <a:pt x="210014" y="117070"/>
                  </a:cubicBezTo>
                  <a:close/>
                </a:path>
              </a:pathLst>
            </a:custGeom>
            <a:grpFill/>
            <a:ln w="858"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A9FBC058-04FB-7495-D0B4-8CDEE58E5B50}"/>
                </a:ext>
              </a:extLst>
            </p:cNvPr>
            <p:cNvSpPr/>
            <p:nvPr/>
          </p:nvSpPr>
          <p:spPr>
            <a:xfrm>
              <a:off x="8658763" y="9218638"/>
              <a:ext cx="330090" cy="190829"/>
            </a:xfrm>
            <a:custGeom>
              <a:avLst/>
              <a:gdLst>
                <a:gd name="connsiteX0" fmla="*/ 88535 w 330090"/>
                <a:gd name="connsiteY0" fmla="*/ 19592 h 190829"/>
                <a:gd name="connsiteX1" fmla="*/ 326088 w 330090"/>
                <a:gd name="connsiteY1" fmla="*/ 19592 h 190829"/>
                <a:gd name="connsiteX2" fmla="*/ 330013 w 330090"/>
                <a:gd name="connsiteY2" fmla="*/ 25151 h 190829"/>
                <a:gd name="connsiteX3" fmla="*/ 329947 w 330090"/>
                <a:gd name="connsiteY3" fmla="*/ 102704 h 190829"/>
                <a:gd name="connsiteX4" fmla="*/ 318786 w 330090"/>
                <a:gd name="connsiteY4" fmla="*/ 106139 h 190829"/>
                <a:gd name="connsiteX5" fmla="*/ 316172 w 330090"/>
                <a:gd name="connsiteY5" fmla="*/ 101867 h 190829"/>
                <a:gd name="connsiteX6" fmla="*/ 316172 w 330090"/>
                <a:gd name="connsiteY6" fmla="*/ 33377 h 190829"/>
                <a:gd name="connsiteX7" fmla="*/ 88535 w 330090"/>
                <a:gd name="connsiteY7" fmla="*/ 33377 h 190829"/>
                <a:gd name="connsiteX8" fmla="*/ 82826 w 330090"/>
                <a:gd name="connsiteY8" fmla="*/ 50501 h 190829"/>
                <a:gd name="connsiteX9" fmla="*/ 76894 w 330090"/>
                <a:gd name="connsiteY9" fmla="*/ 52331 h 190829"/>
                <a:gd name="connsiteX10" fmla="*/ 51457 w 330090"/>
                <a:gd name="connsiteY10" fmla="*/ 52331 h 190829"/>
                <a:gd name="connsiteX11" fmla="*/ 51457 w 330090"/>
                <a:gd name="connsiteY11" fmla="*/ 68696 h 190829"/>
                <a:gd name="connsiteX12" fmla="*/ 85002 w 330090"/>
                <a:gd name="connsiteY12" fmla="*/ 85579 h 190829"/>
                <a:gd name="connsiteX13" fmla="*/ 84173 w 330090"/>
                <a:gd name="connsiteY13" fmla="*/ 106985 h 190829"/>
                <a:gd name="connsiteX14" fmla="*/ 51457 w 330090"/>
                <a:gd name="connsiteY14" fmla="*/ 122970 h 190829"/>
                <a:gd name="connsiteX15" fmla="*/ 51457 w 330090"/>
                <a:gd name="connsiteY15" fmla="*/ 140198 h 190829"/>
                <a:gd name="connsiteX16" fmla="*/ 80343 w 330090"/>
                <a:gd name="connsiteY16" fmla="*/ 140198 h 190829"/>
                <a:gd name="connsiteX17" fmla="*/ 85130 w 330090"/>
                <a:gd name="connsiteY17" fmla="*/ 143168 h 190829"/>
                <a:gd name="connsiteX18" fmla="*/ 88535 w 330090"/>
                <a:gd name="connsiteY18" fmla="*/ 158290 h 190829"/>
                <a:gd name="connsiteX19" fmla="*/ 110522 w 330090"/>
                <a:gd name="connsiteY19" fmla="*/ 158290 h 190829"/>
                <a:gd name="connsiteX20" fmla="*/ 115180 w 330090"/>
                <a:gd name="connsiteY20" fmla="*/ 161388 h 190829"/>
                <a:gd name="connsiteX21" fmla="*/ 109660 w 330090"/>
                <a:gd name="connsiteY21" fmla="*/ 172928 h 190829"/>
                <a:gd name="connsiteX22" fmla="*/ 88535 w 330090"/>
                <a:gd name="connsiteY22" fmla="*/ 172928 h 190829"/>
                <a:gd name="connsiteX23" fmla="*/ 80146 w 330090"/>
                <a:gd name="connsiteY23" fmla="*/ 190830 h 190829"/>
                <a:gd name="connsiteX24" fmla="*/ 8318 w 330090"/>
                <a:gd name="connsiteY24" fmla="*/ 190614 h 190829"/>
                <a:gd name="connsiteX25" fmla="*/ 765 w 330090"/>
                <a:gd name="connsiteY25" fmla="*/ 183519 h 190829"/>
                <a:gd name="connsiteX26" fmla="*/ 543 w 330090"/>
                <a:gd name="connsiteY26" fmla="*/ 150064 h 190829"/>
                <a:gd name="connsiteX27" fmla="*/ 8775 w 330090"/>
                <a:gd name="connsiteY27" fmla="*/ 140198 h 190829"/>
                <a:gd name="connsiteX28" fmla="*/ 37661 w 330090"/>
                <a:gd name="connsiteY28" fmla="*/ 140198 h 190829"/>
                <a:gd name="connsiteX29" fmla="*/ 37661 w 330090"/>
                <a:gd name="connsiteY29" fmla="*/ 124256 h 190829"/>
                <a:gd name="connsiteX30" fmla="*/ 4017 w 330090"/>
                <a:gd name="connsiteY30" fmla="*/ 106182 h 190829"/>
                <a:gd name="connsiteX31" fmla="*/ 4944 w 330090"/>
                <a:gd name="connsiteY31" fmla="*/ 84681 h 190829"/>
                <a:gd name="connsiteX32" fmla="*/ 37661 w 330090"/>
                <a:gd name="connsiteY32" fmla="*/ 68696 h 190829"/>
                <a:gd name="connsiteX33" fmla="*/ 37661 w 330090"/>
                <a:gd name="connsiteY33" fmla="*/ 52331 h 190829"/>
                <a:gd name="connsiteX34" fmla="*/ 12224 w 330090"/>
                <a:gd name="connsiteY34" fmla="*/ 52331 h 190829"/>
                <a:gd name="connsiteX35" fmla="*/ 633 w 330090"/>
                <a:gd name="connsiteY35" fmla="*/ 43234 h 190829"/>
                <a:gd name="connsiteX36" fmla="*/ 639 w 330090"/>
                <a:gd name="connsiteY36" fmla="*/ 9744 h 190829"/>
                <a:gd name="connsiteX37" fmla="*/ 12189 w 330090"/>
                <a:gd name="connsiteY37" fmla="*/ 603 h 190829"/>
                <a:gd name="connsiteX38" fmla="*/ 79281 w 330090"/>
                <a:gd name="connsiteY38" fmla="*/ 845 h 190829"/>
                <a:gd name="connsiteX39" fmla="*/ 88535 w 330090"/>
                <a:gd name="connsiteY39" fmla="*/ 19592 h 190829"/>
                <a:gd name="connsiteX40" fmla="*/ 74739 w 330090"/>
                <a:gd name="connsiteY40" fmla="*/ 14422 h 190829"/>
                <a:gd name="connsiteX41" fmla="*/ 14380 w 330090"/>
                <a:gd name="connsiteY41" fmla="*/ 14422 h 190829"/>
                <a:gd name="connsiteX42" fmla="*/ 14380 w 330090"/>
                <a:gd name="connsiteY42" fmla="*/ 37684 h 190829"/>
                <a:gd name="connsiteX43" fmla="*/ 74739 w 330090"/>
                <a:gd name="connsiteY43" fmla="*/ 37684 h 190829"/>
                <a:gd name="connsiteX44" fmla="*/ 74739 w 330090"/>
                <a:gd name="connsiteY44" fmla="*/ 14422 h 190829"/>
                <a:gd name="connsiteX45" fmla="*/ 74736 w 330090"/>
                <a:gd name="connsiteY45" fmla="*/ 95410 h 190829"/>
                <a:gd name="connsiteX46" fmla="*/ 44269 w 330090"/>
                <a:gd name="connsiteY46" fmla="*/ 80953 h 190829"/>
                <a:gd name="connsiteX47" fmla="*/ 14382 w 330090"/>
                <a:gd name="connsiteY47" fmla="*/ 95410 h 190829"/>
                <a:gd name="connsiteX48" fmla="*/ 44925 w 330090"/>
                <a:gd name="connsiteY48" fmla="*/ 110895 h 190829"/>
                <a:gd name="connsiteX49" fmla="*/ 74736 w 330090"/>
                <a:gd name="connsiteY49" fmla="*/ 95410 h 190829"/>
                <a:gd name="connsiteX50" fmla="*/ 74739 w 330090"/>
                <a:gd name="connsiteY50" fmla="*/ 153983 h 190829"/>
                <a:gd name="connsiteX51" fmla="*/ 14380 w 330090"/>
                <a:gd name="connsiteY51" fmla="*/ 153983 h 190829"/>
                <a:gd name="connsiteX52" fmla="*/ 14380 w 330090"/>
                <a:gd name="connsiteY52" fmla="*/ 177244 h 190829"/>
                <a:gd name="connsiteX53" fmla="*/ 74739 w 330090"/>
                <a:gd name="connsiteY53" fmla="*/ 177244 h 190829"/>
                <a:gd name="connsiteX54" fmla="*/ 74739 w 330090"/>
                <a:gd name="connsiteY54" fmla="*/ 153983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0090" h="190829">
                  <a:moveTo>
                    <a:pt x="88535" y="19592"/>
                  </a:moveTo>
                  <a:lnTo>
                    <a:pt x="326088" y="19592"/>
                  </a:lnTo>
                  <a:cubicBezTo>
                    <a:pt x="326442" y="19592"/>
                    <a:pt x="330710" y="23761"/>
                    <a:pt x="330013" y="25151"/>
                  </a:cubicBezTo>
                  <a:lnTo>
                    <a:pt x="329947" y="102704"/>
                  </a:lnTo>
                  <a:cubicBezTo>
                    <a:pt x="328636" y="107149"/>
                    <a:pt x="322294" y="109125"/>
                    <a:pt x="318786" y="106139"/>
                  </a:cubicBezTo>
                  <a:cubicBezTo>
                    <a:pt x="318314" y="105742"/>
                    <a:pt x="316172" y="102117"/>
                    <a:pt x="316172" y="101867"/>
                  </a:cubicBezTo>
                  <a:lnTo>
                    <a:pt x="316172" y="33377"/>
                  </a:lnTo>
                  <a:lnTo>
                    <a:pt x="88535" y="33377"/>
                  </a:lnTo>
                  <a:cubicBezTo>
                    <a:pt x="88965" y="39315"/>
                    <a:pt x="88927" y="47325"/>
                    <a:pt x="82826" y="50501"/>
                  </a:cubicBezTo>
                  <a:cubicBezTo>
                    <a:pt x="82066" y="50898"/>
                    <a:pt x="77405" y="52331"/>
                    <a:pt x="76894" y="52331"/>
                  </a:cubicBezTo>
                  <a:lnTo>
                    <a:pt x="51457" y="52331"/>
                  </a:lnTo>
                  <a:lnTo>
                    <a:pt x="51457" y="68696"/>
                  </a:lnTo>
                  <a:lnTo>
                    <a:pt x="85002" y="85579"/>
                  </a:lnTo>
                  <a:cubicBezTo>
                    <a:pt x="90316" y="90637"/>
                    <a:pt x="90179" y="102402"/>
                    <a:pt x="84173" y="106985"/>
                  </a:cubicBezTo>
                  <a:lnTo>
                    <a:pt x="51457" y="122970"/>
                  </a:lnTo>
                  <a:lnTo>
                    <a:pt x="51457" y="140198"/>
                  </a:lnTo>
                  <a:lnTo>
                    <a:pt x="80343" y="140198"/>
                  </a:lnTo>
                  <a:cubicBezTo>
                    <a:pt x="80646" y="140198"/>
                    <a:pt x="84539" y="142607"/>
                    <a:pt x="85130" y="143168"/>
                  </a:cubicBezTo>
                  <a:cubicBezTo>
                    <a:pt x="89557" y="147354"/>
                    <a:pt x="88515" y="152783"/>
                    <a:pt x="88535" y="158290"/>
                  </a:cubicBezTo>
                  <a:lnTo>
                    <a:pt x="110522" y="158290"/>
                  </a:lnTo>
                  <a:cubicBezTo>
                    <a:pt x="110941" y="158290"/>
                    <a:pt x="114705" y="160646"/>
                    <a:pt x="115180" y="161388"/>
                  </a:cubicBezTo>
                  <a:cubicBezTo>
                    <a:pt x="118105" y="165937"/>
                    <a:pt x="114915" y="172928"/>
                    <a:pt x="109660" y="172928"/>
                  </a:cubicBezTo>
                  <a:lnTo>
                    <a:pt x="88535" y="172928"/>
                  </a:lnTo>
                  <a:cubicBezTo>
                    <a:pt x="89168" y="180740"/>
                    <a:pt x="88684" y="188189"/>
                    <a:pt x="80146" y="190830"/>
                  </a:cubicBezTo>
                  <a:lnTo>
                    <a:pt x="8318" y="190614"/>
                  </a:lnTo>
                  <a:cubicBezTo>
                    <a:pt x="5496" y="189475"/>
                    <a:pt x="1474" y="186652"/>
                    <a:pt x="765" y="183519"/>
                  </a:cubicBezTo>
                  <a:cubicBezTo>
                    <a:pt x="-365" y="178513"/>
                    <a:pt x="-1" y="155985"/>
                    <a:pt x="543" y="150064"/>
                  </a:cubicBezTo>
                  <a:cubicBezTo>
                    <a:pt x="887" y="146309"/>
                    <a:pt x="5025" y="140198"/>
                    <a:pt x="8775" y="140198"/>
                  </a:cubicBezTo>
                  <a:lnTo>
                    <a:pt x="37661" y="140198"/>
                  </a:lnTo>
                  <a:lnTo>
                    <a:pt x="37661" y="124256"/>
                  </a:lnTo>
                  <a:cubicBezTo>
                    <a:pt x="29028" y="117455"/>
                    <a:pt x="11490" y="113415"/>
                    <a:pt x="4017" y="106182"/>
                  </a:cubicBezTo>
                  <a:cubicBezTo>
                    <a:pt x="-1262" y="101081"/>
                    <a:pt x="-1009" y="89222"/>
                    <a:pt x="4944" y="84681"/>
                  </a:cubicBezTo>
                  <a:lnTo>
                    <a:pt x="37661" y="68696"/>
                  </a:lnTo>
                  <a:lnTo>
                    <a:pt x="37661" y="52331"/>
                  </a:lnTo>
                  <a:lnTo>
                    <a:pt x="12224" y="52331"/>
                  </a:lnTo>
                  <a:cubicBezTo>
                    <a:pt x="7917" y="52331"/>
                    <a:pt x="1339" y="47679"/>
                    <a:pt x="633" y="43234"/>
                  </a:cubicBezTo>
                  <a:cubicBezTo>
                    <a:pt x="-223" y="37848"/>
                    <a:pt x="-201" y="15164"/>
                    <a:pt x="639" y="9744"/>
                  </a:cubicBezTo>
                  <a:cubicBezTo>
                    <a:pt x="1565" y="3762"/>
                    <a:pt x="6636" y="1095"/>
                    <a:pt x="12189" y="603"/>
                  </a:cubicBezTo>
                  <a:cubicBezTo>
                    <a:pt x="33470" y="-1270"/>
                    <a:pt x="57696" y="1915"/>
                    <a:pt x="79281" y="845"/>
                  </a:cubicBezTo>
                  <a:cubicBezTo>
                    <a:pt x="88724" y="3227"/>
                    <a:pt x="89254" y="11185"/>
                    <a:pt x="88535" y="19592"/>
                  </a:cubicBezTo>
                  <a:close/>
                  <a:moveTo>
                    <a:pt x="74739" y="14422"/>
                  </a:moveTo>
                  <a:lnTo>
                    <a:pt x="14380" y="14422"/>
                  </a:lnTo>
                  <a:lnTo>
                    <a:pt x="14380" y="37684"/>
                  </a:lnTo>
                  <a:lnTo>
                    <a:pt x="74739" y="37684"/>
                  </a:lnTo>
                  <a:lnTo>
                    <a:pt x="74739" y="14422"/>
                  </a:lnTo>
                  <a:close/>
                  <a:moveTo>
                    <a:pt x="74736" y="95410"/>
                  </a:moveTo>
                  <a:lnTo>
                    <a:pt x="44269" y="80953"/>
                  </a:lnTo>
                  <a:lnTo>
                    <a:pt x="14382" y="95410"/>
                  </a:lnTo>
                  <a:cubicBezTo>
                    <a:pt x="13345" y="96783"/>
                    <a:pt x="42534" y="110230"/>
                    <a:pt x="44925" y="110895"/>
                  </a:cubicBezTo>
                  <a:lnTo>
                    <a:pt x="74736" y="95410"/>
                  </a:lnTo>
                  <a:close/>
                  <a:moveTo>
                    <a:pt x="74739" y="153983"/>
                  </a:moveTo>
                  <a:lnTo>
                    <a:pt x="14380" y="153983"/>
                  </a:lnTo>
                  <a:lnTo>
                    <a:pt x="14380" y="177244"/>
                  </a:lnTo>
                  <a:lnTo>
                    <a:pt x="74739" y="177244"/>
                  </a:lnTo>
                  <a:lnTo>
                    <a:pt x="74739" y="153983"/>
                  </a:lnTo>
                  <a:close/>
                </a:path>
              </a:pathLst>
            </a:custGeom>
            <a:grpFill/>
            <a:ln w="858"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65F995B-92AE-2FDD-41E4-F1BA2A0341A6}"/>
                </a:ext>
              </a:extLst>
            </p:cNvPr>
            <p:cNvSpPr/>
            <p:nvPr/>
          </p:nvSpPr>
          <p:spPr>
            <a:xfrm>
              <a:off x="8631294" y="9459399"/>
              <a:ext cx="116097" cy="53837"/>
            </a:xfrm>
            <a:custGeom>
              <a:avLst/>
              <a:gdLst>
                <a:gd name="connsiteX0" fmla="*/ 23551 w 116097"/>
                <a:gd name="connsiteY0" fmla="*/ 1330 h 53837"/>
                <a:gd name="connsiteX1" fmla="*/ 89738 w 116097"/>
                <a:gd name="connsiteY1" fmla="*/ 1054 h 53837"/>
                <a:gd name="connsiteX2" fmla="*/ 91318 w 116097"/>
                <a:gd name="connsiteY2" fmla="*/ 52660 h 53837"/>
                <a:gd name="connsiteX3" fmla="*/ 25866 w 116097"/>
                <a:gd name="connsiteY3" fmla="*/ 52807 h 53837"/>
                <a:gd name="connsiteX4" fmla="*/ 23551 w 116097"/>
                <a:gd name="connsiteY4" fmla="*/ 1330 h 53837"/>
                <a:gd name="connsiteX5" fmla="*/ 21767 w 116097"/>
                <a:gd name="connsiteY5" fmla="*/ 15917 h 53837"/>
                <a:gd name="connsiteX6" fmla="*/ 22497 w 116097"/>
                <a:gd name="connsiteY6" fmla="*/ 38082 h 53837"/>
                <a:gd name="connsiteX7" fmla="*/ 93099 w 116097"/>
                <a:gd name="connsiteY7" fmla="*/ 38073 h 53837"/>
                <a:gd name="connsiteX8" fmla="*/ 93099 w 116097"/>
                <a:gd name="connsiteY8" fmla="*/ 15787 h 53837"/>
                <a:gd name="connsiteX9" fmla="*/ 21767 w 116097"/>
                <a:gd name="connsiteY9" fmla="*/ 15917 h 5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97" h="53837">
                  <a:moveTo>
                    <a:pt x="23551" y="1330"/>
                  </a:moveTo>
                  <a:cubicBezTo>
                    <a:pt x="39718" y="-604"/>
                    <a:pt x="73120" y="-189"/>
                    <a:pt x="89738" y="1054"/>
                  </a:cubicBezTo>
                  <a:cubicBezTo>
                    <a:pt x="124902" y="3686"/>
                    <a:pt x="124336" y="49553"/>
                    <a:pt x="91318" y="52660"/>
                  </a:cubicBezTo>
                  <a:cubicBezTo>
                    <a:pt x="74357" y="54257"/>
                    <a:pt x="42961" y="54154"/>
                    <a:pt x="25866" y="52807"/>
                  </a:cubicBezTo>
                  <a:cubicBezTo>
                    <a:pt x="-8227" y="50123"/>
                    <a:pt x="-8225" y="5119"/>
                    <a:pt x="23551" y="1330"/>
                  </a:cubicBezTo>
                  <a:close/>
                  <a:moveTo>
                    <a:pt x="21767" y="15917"/>
                  </a:moveTo>
                  <a:cubicBezTo>
                    <a:pt x="11076" y="20396"/>
                    <a:pt x="11547" y="34517"/>
                    <a:pt x="22497" y="38082"/>
                  </a:cubicBezTo>
                  <a:lnTo>
                    <a:pt x="93099" y="38073"/>
                  </a:lnTo>
                  <a:cubicBezTo>
                    <a:pt x="105080" y="35009"/>
                    <a:pt x="105116" y="18877"/>
                    <a:pt x="93099" y="15787"/>
                  </a:cubicBezTo>
                  <a:lnTo>
                    <a:pt x="21767" y="15917"/>
                  </a:lnTo>
                  <a:close/>
                </a:path>
              </a:pathLst>
            </a:custGeom>
            <a:grpFill/>
            <a:ln w="858"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6A0D425-45BE-DAD5-5767-4CE274C8A6E6}"/>
                </a:ext>
              </a:extLst>
            </p:cNvPr>
            <p:cNvSpPr/>
            <p:nvPr/>
          </p:nvSpPr>
          <p:spPr>
            <a:xfrm>
              <a:off x="8761716" y="9460623"/>
              <a:ext cx="50567" cy="51488"/>
            </a:xfrm>
            <a:custGeom>
              <a:avLst/>
              <a:gdLst>
                <a:gd name="connsiteX0" fmla="*/ 23361 w 50567"/>
                <a:gd name="connsiteY0" fmla="*/ 63 h 51488"/>
                <a:gd name="connsiteX1" fmla="*/ 32835 w 50567"/>
                <a:gd name="connsiteY1" fmla="*/ 50091 h 51488"/>
                <a:gd name="connsiteX2" fmla="*/ 23361 w 50567"/>
                <a:gd name="connsiteY2" fmla="*/ 63 h 51488"/>
                <a:gd name="connsiteX3" fmla="*/ 21544 w 50567"/>
                <a:gd name="connsiteY3" fmla="*/ 14693 h 51488"/>
                <a:gd name="connsiteX4" fmla="*/ 25691 w 50567"/>
                <a:gd name="connsiteY4" fmla="*/ 36954 h 51488"/>
                <a:gd name="connsiteX5" fmla="*/ 21544 w 50567"/>
                <a:gd name="connsiteY5" fmla="*/ 14693 h 5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67" h="51488">
                  <a:moveTo>
                    <a:pt x="23361" y="63"/>
                  </a:moveTo>
                  <a:cubicBezTo>
                    <a:pt x="53364" y="-1879"/>
                    <a:pt x="61451" y="41416"/>
                    <a:pt x="32835" y="50091"/>
                  </a:cubicBezTo>
                  <a:cubicBezTo>
                    <a:pt x="-3876" y="61208"/>
                    <a:pt x="-13617" y="2454"/>
                    <a:pt x="23361" y="63"/>
                  </a:cubicBezTo>
                  <a:close/>
                  <a:moveTo>
                    <a:pt x="21544" y="14693"/>
                  </a:moveTo>
                  <a:cubicBezTo>
                    <a:pt x="10625" y="17205"/>
                    <a:pt x="10985" y="37592"/>
                    <a:pt x="25691" y="36954"/>
                  </a:cubicBezTo>
                  <a:cubicBezTo>
                    <a:pt x="41939" y="36255"/>
                    <a:pt x="39081" y="10654"/>
                    <a:pt x="21544" y="14693"/>
                  </a:cubicBezTo>
                  <a:close/>
                </a:path>
              </a:pathLst>
            </a:custGeom>
            <a:grpFill/>
            <a:ln w="858"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C336C7B7-BB28-9B8E-7A10-950EEE9FB08F}"/>
                </a:ext>
              </a:extLst>
            </p:cNvPr>
            <p:cNvSpPr/>
            <p:nvPr/>
          </p:nvSpPr>
          <p:spPr>
            <a:xfrm>
              <a:off x="8966204" y="9460613"/>
              <a:ext cx="50465" cy="51475"/>
            </a:xfrm>
            <a:custGeom>
              <a:avLst/>
              <a:gdLst>
                <a:gd name="connsiteX0" fmla="*/ 23219 w 50465"/>
                <a:gd name="connsiteY0" fmla="*/ 90 h 51475"/>
                <a:gd name="connsiteX1" fmla="*/ 32702 w 50465"/>
                <a:gd name="connsiteY1" fmla="*/ 50100 h 51475"/>
                <a:gd name="connsiteX2" fmla="*/ 23219 w 50465"/>
                <a:gd name="connsiteY2" fmla="*/ 90 h 51475"/>
                <a:gd name="connsiteX3" fmla="*/ 22297 w 50465"/>
                <a:gd name="connsiteY3" fmla="*/ 14729 h 51475"/>
                <a:gd name="connsiteX4" fmla="*/ 14962 w 50465"/>
                <a:gd name="connsiteY4" fmla="*/ 20313 h 51475"/>
                <a:gd name="connsiteX5" fmla="*/ 33756 w 50465"/>
                <a:gd name="connsiteY5" fmla="*/ 33062 h 51475"/>
                <a:gd name="connsiteX6" fmla="*/ 22297 w 50465"/>
                <a:gd name="connsiteY6" fmla="*/ 14729 h 5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65" h="51475">
                  <a:moveTo>
                    <a:pt x="23219" y="90"/>
                  </a:moveTo>
                  <a:cubicBezTo>
                    <a:pt x="52822" y="-2240"/>
                    <a:pt x="61696" y="41314"/>
                    <a:pt x="32702" y="50100"/>
                  </a:cubicBezTo>
                  <a:cubicBezTo>
                    <a:pt x="-3507" y="61062"/>
                    <a:pt x="-13814" y="2999"/>
                    <a:pt x="23219" y="90"/>
                  </a:cubicBezTo>
                  <a:close/>
                  <a:moveTo>
                    <a:pt x="22297" y="14729"/>
                  </a:moveTo>
                  <a:cubicBezTo>
                    <a:pt x="19550" y="15238"/>
                    <a:pt x="16145" y="17793"/>
                    <a:pt x="14962" y="20313"/>
                  </a:cubicBezTo>
                  <a:cubicBezTo>
                    <a:pt x="8997" y="33036"/>
                    <a:pt x="25040" y="43299"/>
                    <a:pt x="33756" y="33062"/>
                  </a:cubicBezTo>
                  <a:cubicBezTo>
                    <a:pt x="41029" y="24517"/>
                    <a:pt x="33790" y="12597"/>
                    <a:pt x="22297" y="14729"/>
                  </a:cubicBezTo>
                  <a:close/>
                </a:path>
              </a:pathLst>
            </a:custGeom>
            <a:grpFill/>
            <a:ln w="85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2211494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80D6A-CAE2-C1A7-A268-928CE8C179CF}"/>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A0EE5C14-037D-2218-A06C-FFA3DA49784E}"/>
              </a:ext>
            </a:extLst>
          </p:cNvPr>
          <p:cNvSpPr txBox="1">
            <a:spLocks/>
          </p:cNvSpPr>
          <p:nvPr/>
        </p:nvSpPr>
        <p:spPr>
          <a:xfrm>
            <a:off x="568629" y="1179961"/>
            <a:ext cx="597931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following chapter presents the results of an analysis aimed at identifying key technological advancements and evaluating their impact on the skills required in the modern workforce.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19B64A1C-94B8-97C5-0A29-A6D19A80A21C}"/>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3E3A69A-1895-0D33-D0B5-A49E23749EA6}"/>
              </a:ext>
            </a:extLst>
          </p:cNvPr>
          <p:cNvSpPr txBox="1"/>
          <p:nvPr/>
        </p:nvSpPr>
        <p:spPr>
          <a:xfrm>
            <a:off x="1392052" y="498490"/>
            <a:ext cx="5052744"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Industry transformations and emerging technologies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D1E0478C-E002-BA59-DB59-415A0F9C600F}"/>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A1B5C7E0-9451-75DE-F59B-BF8F5712BD34}"/>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D824768F-7AB2-4DF3-721A-7C10617D25FE}"/>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4.1.2</a:t>
              </a:r>
            </a:p>
          </p:txBody>
        </p:sp>
      </p:grpSp>
      <p:sp>
        <p:nvSpPr>
          <p:cNvPr id="9" name="TextBox 8">
            <a:extLst>
              <a:ext uri="{FF2B5EF4-FFF2-40B4-BE49-F238E27FC236}">
                <a16:creationId xmlns:a16="http://schemas.microsoft.com/office/drawing/2014/main" id="{66098286-03A6-6660-76D9-8C25C5225279}"/>
              </a:ext>
            </a:extLst>
          </p:cNvPr>
          <p:cNvSpPr txBox="1"/>
          <p:nvPr/>
        </p:nvSpPr>
        <p:spPr>
          <a:xfrm>
            <a:off x="602675" y="2335070"/>
            <a:ext cx="5676377" cy="52835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Experts consistently identify three major areas of disruption that will redefine the HVAC professional's role: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504323F6-CAF5-7C8C-F366-DEFEB3B2D4ED}"/>
              </a:ext>
            </a:extLst>
          </p:cNvPr>
          <p:cNvCxnSpPr>
            <a:cxnSpLocks/>
          </p:cNvCxnSpPr>
          <p:nvPr/>
        </p:nvCxnSpPr>
        <p:spPr>
          <a:xfrm>
            <a:off x="-24515" y="2472059"/>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11107F6-7876-3E13-FEEF-2A753CBC2234}"/>
              </a:ext>
            </a:extLst>
          </p:cNvPr>
          <p:cNvCxnSpPr>
            <a:cxnSpLocks/>
          </p:cNvCxnSpPr>
          <p:nvPr/>
        </p:nvCxnSpPr>
        <p:spPr>
          <a:xfrm>
            <a:off x="855886" y="2862349"/>
            <a:ext cx="0" cy="376866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B4FA390C-64D7-6559-EEEA-34D76A7D8EC6}"/>
              </a:ext>
            </a:extLst>
          </p:cNvPr>
          <p:cNvSpPr/>
          <p:nvPr/>
        </p:nvSpPr>
        <p:spPr>
          <a:xfrm rot="5400000">
            <a:off x="199778" y="237837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9C6C0A97-5EB0-650B-7104-2AAC825A44DE}"/>
              </a:ext>
            </a:extLst>
          </p:cNvPr>
          <p:cNvSpPr txBox="1"/>
          <p:nvPr/>
        </p:nvSpPr>
        <p:spPr>
          <a:xfrm>
            <a:off x="1194245" y="3068154"/>
            <a:ext cx="5676377" cy="3854901"/>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Decarbonisation &amp; New Energy Sources</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New-generation heat pumps (high-temperature, dual-function, modular) are replacing gas boilers. The major shift involves natural/low-GWP refrigerants (R290, CO₂, ammonia, HFOs) due to the F-gas phase-down. Hybrid systems (heat pump + fossil fuel/solar) are critical, especially for renovations. Electrification is a key driver, demanding electrical skills.</a:t>
            </a:r>
          </a:p>
          <a:p>
            <a:pPr>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Digitalisation &amp; Automation </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AI-driven controls, IoT/Cloud platforms, BMS/EMS integration, and Smart Meters with dynamic tariffs. These systems enable real-time optimization and predictive maintenance. The future HVAC professional must acquire expertise in data analytics, cybersecurity, and control algorithm logic to effectively manage smart systems.</a:t>
            </a: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Digital Modelling &amp; System Integration</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BIM (Building Information Modelling), Digital Twins, and Energy Simulation (CFD) are transforming design. This shift is enabling Modular, Plug &amp; Play Systems and prefabricated solutions, significantly reducing installation time and errors</a:t>
            </a:r>
            <a:r>
              <a:rPr lang="en-IE" sz="1100" b="1" dirty="0">
                <a:solidFill>
                  <a:srgbClr val="404040"/>
                </a:solidFill>
                <a:latin typeface="Calibri" panose="020F0502020204030204" pitchFamily="34" charset="0"/>
                <a:cs typeface="Calibri" panose="020F0502020204030204" pitchFamily="34" charset="0"/>
              </a:rPr>
              <a:t>.</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7463DE2D-4348-1CAF-49A3-740C85783605}"/>
              </a:ext>
            </a:extLst>
          </p:cNvPr>
          <p:cNvCxnSpPr>
            <a:cxnSpLocks/>
          </p:cNvCxnSpPr>
          <p:nvPr/>
        </p:nvCxnSpPr>
        <p:spPr>
          <a:xfrm>
            <a:off x="868383" y="6631017"/>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1C9A34A-50DF-9963-A59D-BD5FF44C0AFD}"/>
              </a:ext>
            </a:extLst>
          </p:cNvPr>
          <p:cNvGrpSpPr/>
          <p:nvPr/>
        </p:nvGrpSpPr>
        <p:grpSpPr>
          <a:xfrm>
            <a:off x="665403" y="3157421"/>
            <a:ext cx="6909386" cy="288000"/>
            <a:chOff x="644327" y="1972700"/>
            <a:chExt cx="6909386" cy="288000"/>
          </a:xfrm>
        </p:grpSpPr>
        <p:cxnSp>
          <p:nvCxnSpPr>
            <p:cNvPr id="28" name="Straight Connector 27">
              <a:extLst>
                <a:ext uri="{FF2B5EF4-FFF2-40B4-BE49-F238E27FC236}">
                  <a16:creationId xmlns:a16="http://schemas.microsoft.com/office/drawing/2014/main" id="{D7E06653-B649-4F41-6C68-CB482F99D66D}"/>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ECDDC089-807A-C40A-5B0C-9B7C5AE57BD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0" name="Group 29">
            <a:extLst>
              <a:ext uri="{FF2B5EF4-FFF2-40B4-BE49-F238E27FC236}">
                <a16:creationId xmlns:a16="http://schemas.microsoft.com/office/drawing/2014/main" id="{852CF6BD-A5D5-BED1-2B0F-854BDB5C3F9F}"/>
              </a:ext>
            </a:extLst>
          </p:cNvPr>
          <p:cNvGrpSpPr/>
          <p:nvPr/>
        </p:nvGrpSpPr>
        <p:grpSpPr>
          <a:xfrm>
            <a:off x="665403" y="4369500"/>
            <a:ext cx="6909386" cy="288000"/>
            <a:chOff x="644327" y="1972700"/>
            <a:chExt cx="6909386" cy="288000"/>
          </a:xfrm>
        </p:grpSpPr>
        <p:cxnSp>
          <p:nvCxnSpPr>
            <p:cNvPr id="32" name="Straight Connector 31">
              <a:extLst>
                <a:ext uri="{FF2B5EF4-FFF2-40B4-BE49-F238E27FC236}">
                  <a16:creationId xmlns:a16="http://schemas.microsoft.com/office/drawing/2014/main" id="{1AB5113E-CD4E-CE03-6C57-51E119138FE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46ED509-1DE0-4753-414B-9146E821AD4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4" name="Group 33">
            <a:extLst>
              <a:ext uri="{FF2B5EF4-FFF2-40B4-BE49-F238E27FC236}">
                <a16:creationId xmlns:a16="http://schemas.microsoft.com/office/drawing/2014/main" id="{FC2033E1-922A-CFA8-0176-F1882F10BAEF}"/>
              </a:ext>
            </a:extLst>
          </p:cNvPr>
          <p:cNvGrpSpPr/>
          <p:nvPr/>
        </p:nvGrpSpPr>
        <p:grpSpPr>
          <a:xfrm>
            <a:off x="665403" y="5661153"/>
            <a:ext cx="6909386" cy="288000"/>
            <a:chOff x="644327" y="1972700"/>
            <a:chExt cx="6909386" cy="288000"/>
          </a:xfrm>
        </p:grpSpPr>
        <p:cxnSp>
          <p:nvCxnSpPr>
            <p:cNvPr id="36" name="Straight Connector 35">
              <a:extLst>
                <a:ext uri="{FF2B5EF4-FFF2-40B4-BE49-F238E27FC236}">
                  <a16:creationId xmlns:a16="http://schemas.microsoft.com/office/drawing/2014/main" id="{EFB549FC-89A8-CE98-2427-04B0CFB2E2C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BC5A0CD-C3F5-9C33-C039-0A5AE39F5E0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39" name="TextBox 38">
            <a:extLst>
              <a:ext uri="{FF2B5EF4-FFF2-40B4-BE49-F238E27FC236}">
                <a16:creationId xmlns:a16="http://schemas.microsoft.com/office/drawing/2014/main" id="{60C36D56-2B19-7F99-AD43-A1AB193ACAAD}"/>
              </a:ext>
            </a:extLst>
          </p:cNvPr>
          <p:cNvSpPr txBox="1"/>
          <p:nvPr/>
        </p:nvSpPr>
        <p:spPr>
          <a:xfrm>
            <a:off x="1109647" y="7255744"/>
            <a:ext cx="5868949"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Designers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5B04CCBE-25D2-1C25-BAC1-9DBE7B536BBC}"/>
              </a:ext>
            </a:extLst>
          </p:cNvPr>
          <p:cNvSpPr txBox="1"/>
          <p:nvPr/>
        </p:nvSpPr>
        <p:spPr>
          <a:xfrm>
            <a:off x="1109647" y="7698169"/>
            <a:ext cx="5871600" cy="221022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The designer’s role is evolving from that of a technical draftsman or calculator to a digital integrator and systems architect. Proficiency in BIM and 3D CAD is no longer optional; it must extend beyond basic usage to include the management of complex information such as IFC files and coordination within cloud-based environments. Designers are increasingly expected to possess skills in AI-supported calculations and CFD simulations, enabling precise analysis of airflow and thermal comfort, moving away from traditional sizing assumptions. In this context, the designer becomes an "AI trainer," responsible for configuring the operational logic of learning systems. A deep understanding of Life Cycle Analysis (LCA), energy certification procedures, and energy performance standards is essential, along with the ability to integrate local energy sources, photovoltaic systems, and storage solutions into comprehensive design strategies. Furthermore, knowledge of HVAC automation logic, control algorithms, and integration protocols such as BACnet and Modbus is mandatory. Designers must also grasp service requirements and the physical realities of installation to ensure that their designs are both technically feasible and practically implementable.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793CBDEE-45EC-1F64-5AC2-7A60CD372158}"/>
              </a:ext>
            </a:extLst>
          </p:cNvPr>
          <p:cNvCxnSpPr>
            <a:cxnSpLocks/>
          </p:cNvCxnSpPr>
          <p:nvPr/>
        </p:nvCxnSpPr>
        <p:spPr>
          <a:xfrm>
            <a:off x="386305" y="7115571"/>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DC7629A-9698-0F97-133B-4B83C1F118FC}"/>
              </a:ext>
            </a:extLst>
          </p:cNvPr>
          <p:cNvCxnSpPr>
            <a:cxnSpLocks/>
          </p:cNvCxnSpPr>
          <p:nvPr/>
        </p:nvCxnSpPr>
        <p:spPr>
          <a:xfrm>
            <a:off x="1007143" y="7115571"/>
            <a:ext cx="0" cy="294002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3" name="Triangle 52">
            <a:extLst>
              <a:ext uri="{FF2B5EF4-FFF2-40B4-BE49-F238E27FC236}">
                <a16:creationId xmlns:a16="http://schemas.microsoft.com/office/drawing/2014/main" id="{A8E12F6F-45AA-FDA1-606D-8F991F3633CC}"/>
              </a:ext>
            </a:extLst>
          </p:cNvPr>
          <p:cNvSpPr/>
          <p:nvPr/>
        </p:nvSpPr>
        <p:spPr>
          <a:xfrm rot="5400000">
            <a:off x="650476" y="702994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4" name="Straight Connector 53">
            <a:extLst>
              <a:ext uri="{FF2B5EF4-FFF2-40B4-BE49-F238E27FC236}">
                <a16:creationId xmlns:a16="http://schemas.microsoft.com/office/drawing/2014/main" id="{A263D908-75B9-9983-28B6-9A50969A803A}"/>
              </a:ext>
            </a:extLst>
          </p:cNvPr>
          <p:cNvCxnSpPr>
            <a:cxnSpLocks/>
          </p:cNvCxnSpPr>
          <p:nvPr/>
        </p:nvCxnSpPr>
        <p:spPr>
          <a:xfrm>
            <a:off x="1019561" y="10057272"/>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9257C3EE-1A32-B07A-5D5F-9A56B9907FA2}"/>
              </a:ext>
            </a:extLst>
          </p:cNvPr>
          <p:cNvSpPr/>
          <p:nvPr/>
        </p:nvSpPr>
        <p:spPr>
          <a:xfrm>
            <a:off x="6575807" y="9972964"/>
            <a:ext cx="578970" cy="158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7" name="Graphic 2">
            <a:extLst>
              <a:ext uri="{FF2B5EF4-FFF2-40B4-BE49-F238E27FC236}">
                <a16:creationId xmlns:a16="http://schemas.microsoft.com/office/drawing/2014/main" id="{4F832CB0-8634-53D2-29C8-57EAB7D6D8B1}"/>
              </a:ext>
            </a:extLst>
          </p:cNvPr>
          <p:cNvGrpSpPr/>
          <p:nvPr/>
        </p:nvGrpSpPr>
        <p:grpSpPr>
          <a:xfrm>
            <a:off x="6642326" y="9760084"/>
            <a:ext cx="445931" cy="445494"/>
            <a:chOff x="10376768" y="2334933"/>
            <a:chExt cx="920484" cy="919581"/>
          </a:xfrm>
          <a:solidFill>
            <a:srgbClr val="ED4D24"/>
          </a:solidFill>
        </p:grpSpPr>
        <p:sp>
          <p:nvSpPr>
            <p:cNvPr id="58" name="Freeform 57">
              <a:extLst>
                <a:ext uri="{FF2B5EF4-FFF2-40B4-BE49-F238E27FC236}">
                  <a16:creationId xmlns:a16="http://schemas.microsoft.com/office/drawing/2014/main" id="{8CD32284-624F-8282-0426-718D37DCE2B9}"/>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AAE6CE83-9B4E-2206-6E3E-2444FCBF1473}"/>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3" name="Freeform 62">
            <a:extLst>
              <a:ext uri="{FF2B5EF4-FFF2-40B4-BE49-F238E27FC236}">
                <a16:creationId xmlns:a16="http://schemas.microsoft.com/office/drawing/2014/main" id="{AAD3BFDB-BA34-8A5A-7C94-69A4C24D3451}"/>
              </a:ext>
            </a:extLst>
          </p:cNvPr>
          <p:cNvSpPr/>
          <p:nvPr/>
        </p:nvSpPr>
        <p:spPr>
          <a:xfrm>
            <a:off x="-15550" y="6923056"/>
            <a:ext cx="440291" cy="376875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64" name="Graphic 40">
            <a:extLst>
              <a:ext uri="{FF2B5EF4-FFF2-40B4-BE49-F238E27FC236}">
                <a16:creationId xmlns:a16="http://schemas.microsoft.com/office/drawing/2014/main" id="{9074BA52-C943-520C-C1A1-202BB7A89D5A}"/>
              </a:ext>
            </a:extLst>
          </p:cNvPr>
          <p:cNvGrpSpPr/>
          <p:nvPr/>
        </p:nvGrpSpPr>
        <p:grpSpPr>
          <a:xfrm>
            <a:off x="-2538823" y="8513024"/>
            <a:ext cx="3924090" cy="2433120"/>
            <a:chOff x="-3997860" y="6017904"/>
            <a:chExt cx="935163" cy="579845"/>
          </a:xfrm>
          <a:solidFill>
            <a:schemeClr val="bg1">
              <a:alpha val="13000"/>
            </a:schemeClr>
          </a:solidFill>
        </p:grpSpPr>
        <p:sp>
          <p:nvSpPr>
            <p:cNvPr id="65" name="Freeform 64">
              <a:extLst>
                <a:ext uri="{FF2B5EF4-FFF2-40B4-BE49-F238E27FC236}">
                  <a16:creationId xmlns:a16="http://schemas.microsoft.com/office/drawing/2014/main" id="{477C89C9-3776-5D4D-B9C2-04E9AE53A59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A5F1DFD0-4A3A-7A2D-C55B-7572D0244E9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E7CD08CB-EDEB-7560-8DC7-15C8D962E04C}"/>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59D3DE0D-5E5B-7D3D-2F3B-7B81919CA4B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25821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64244-8AE8-223A-2D14-A54703E5FFE3}"/>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4EC9E606-F9DA-1F3E-C2A7-AAA93E7A0FA6}"/>
              </a:ext>
            </a:extLst>
          </p:cNvPr>
          <p:cNvSpPr/>
          <p:nvPr/>
        </p:nvSpPr>
        <p:spPr>
          <a:xfrm>
            <a:off x="921" y="0"/>
            <a:ext cx="440291" cy="106918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355FDC46-10CE-A944-A877-F9FD67298EA4}"/>
              </a:ext>
            </a:extLst>
          </p:cNvPr>
          <p:cNvGrpSpPr/>
          <p:nvPr/>
        </p:nvGrpSpPr>
        <p:grpSpPr>
          <a:xfrm>
            <a:off x="-2522352" y="8125548"/>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AEF6EC75-F81F-0051-9487-8F920E8C79A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320E9A58-0857-8F63-2B8F-AC94B105F26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3347A0EC-5614-F3E8-5048-1A9CB3440D4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5C188012-E64B-31F7-C394-AA18C1D0617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9B432618-2D65-64D1-0A7B-3860FBD3132A}"/>
              </a:ext>
            </a:extLst>
          </p:cNvPr>
          <p:cNvSpPr txBox="1"/>
          <p:nvPr/>
        </p:nvSpPr>
        <p:spPr>
          <a:xfrm>
            <a:off x="1119920" y="596880"/>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Installers </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652FA7B1-25A2-6AC5-0736-EE0E87F61385}"/>
              </a:ext>
            </a:extLst>
          </p:cNvPr>
          <p:cNvSpPr txBox="1"/>
          <p:nvPr/>
        </p:nvSpPr>
        <p:spPr>
          <a:xfrm>
            <a:off x="1119920" y="933041"/>
            <a:ext cx="5904000" cy="1836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The installer’s role is undergoing a significant transformation from a traditional mechanic to a digital technician who specialises in safety and commissioning, increasingly relying on smart tools. Certification and rigorous training are now mandatory for handling flammable refrigerants such as R290 and high-pressure systems like CO₂. This training must encompass safety procedures, system dimensioning, and the use of specialised tools. As construction sites become more digitalised, installers need to upskill in managing documentation through mobile applications and smart diagnostic tools, which are also used for calibration and firmware updates. Comprehensive training in commissioning, fault diagnosis, and system optimisation is essential, requiring a solid understanding of control sequences and the interaction between hydraulic systems and EMS/BMS automation. Moreover, the use of AI-powered assistance devices that offer real-time tutorials and access to extensive technical knowledge is becoming indispensable for successful project implementation.</a:t>
            </a:r>
          </a:p>
        </p:txBody>
      </p:sp>
      <p:cxnSp>
        <p:nvCxnSpPr>
          <p:cNvPr id="33" name="Straight Connector 32">
            <a:extLst>
              <a:ext uri="{FF2B5EF4-FFF2-40B4-BE49-F238E27FC236}">
                <a16:creationId xmlns:a16="http://schemas.microsoft.com/office/drawing/2014/main" id="{6D6C2C5F-39FA-C533-18A9-DB8D1A64FA2A}"/>
              </a:ext>
            </a:extLst>
          </p:cNvPr>
          <p:cNvCxnSpPr>
            <a:cxnSpLocks/>
          </p:cNvCxnSpPr>
          <p:nvPr/>
        </p:nvCxnSpPr>
        <p:spPr>
          <a:xfrm>
            <a:off x="420130" y="489413"/>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1007E6-1629-DD1A-A4A9-ABCA7204C114}"/>
              </a:ext>
            </a:extLst>
          </p:cNvPr>
          <p:cNvCxnSpPr>
            <a:cxnSpLocks/>
          </p:cNvCxnSpPr>
          <p:nvPr/>
        </p:nvCxnSpPr>
        <p:spPr>
          <a:xfrm>
            <a:off x="1040968" y="489413"/>
            <a:ext cx="0" cy="253544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6" name="Triangle 35">
            <a:extLst>
              <a:ext uri="{FF2B5EF4-FFF2-40B4-BE49-F238E27FC236}">
                <a16:creationId xmlns:a16="http://schemas.microsoft.com/office/drawing/2014/main" id="{19EEC094-BCFA-3919-4CBC-B4F67E1145EC}"/>
              </a:ext>
            </a:extLst>
          </p:cNvPr>
          <p:cNvSpPr/>
          <p:nvPr/>
        </p:nvSpPr>
        <p:spPr>
          <a:xfrm rot="5400000">
            <a:off x="684301" y="40378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Connector 36">
            <a:extLst>
              <a:ext uri="{FF2B5EF4-FFF2-40B4-BE49-F238E27FC236}">
                <a16:creationId xmlns:a16="http://schemas.microsoft.com/office/drawing/2014/main" id="{9EEFB7BF-319F-1166-D620-195174B20C5B}"/>
              </a:ext>
            </a:extLst>
          </p:cNvPr>
          <p:cNvCxnSpPr>
            <a:cxnSpLocks/>
          </p:cNvCxnSpPr>
          <p:nvPr/>
        </p:nvCxnSpPr>
        <p:spPr>
          <a:xfrm>
            <a:off x="1040967" y="3024853"/>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A73E83F-D023-AA17-2618-E99859E35437}"/>
              </a:ext>
            </a:extLst>
          </p:cNvPr>
          <p:cNvSpPr txBox="1"/>
          <p:nvPr/>
        </p:nvSpPr>
        <p:spPr>
          <a:xfrm>
            <a:off x="1108375" y="3686758"/>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Operators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B466168-7AB2-3992-7949-9C8CAB6AD2CF}"/>
              </a:ext>
            </a:extLst>
          </p:cNvPr>
          <p:cNvCxnSpPr>
            <a:cxnSpLocks/>
          </p:cNvCxnSpPr>
          <p:nvPr/>
        </p:nvCxnSpPr>
        <p:spPr>
          <a:xfrm>
            <a:off x="344377" y="3648921"/>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07A850C-98CC-A14B-753C-1C08119BBF79}"/>
              </a:ext>
            </a:extLst>
          </p:cNvPr>
          <p:cNvCxnSpPr>
            <a:cxnSpLocks/>
          </p:cNvCxnSpPr>
          <p:nvPr/>
        </p:nvCxnSpPr>
        <p:spPr>
          <a:xfrm>
            <a:off x="965215" y="3648921"/>
            <a:ext cx="0" cy="278104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09B7D29F-ACAB-2C92-D19E-9392E92D5764}"/>
              </a:ext>
            </a:extLst>
          </p:cNvPr>
          <p:cNvSpPr/>
          <p:nvPr/>
        </p:nvSpPr>
        <p:spPr>
          <a:xfrm rot="5400000">
            <a:off x="608548" y="356329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AED9A42E-4577-DAC1-8FE3-AF981EA43495}"/>
              </a:ext>
            </a:extLst>
          </p:cNvPr>
          <p:cNvSpPr txBox="1"/>
          <p:nvPr/>
        </p:nvSpPr>
        <p:spPr>
          <a:xfrm>
            <a:off x="1108375" y="4022920"/>
            <a:ext cx="5871600" cy="2070888"/>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Operators are increasingly transitioning into data-driven energy managers and remote system supervisors, shifting their focus from manual adjustments to pattern analysis and system optimisation. Their role now requires essential knowledge in using AI-driven predictive maintenance systems and IoT/cloud platforms for real-time monitoring and control. They must be able to interpret energy consumption data, identify system patterns, respond to alarms, and evaluate efficiency indicators, all while understanding dynamic tariffs and implementing peak shaving strategies through demand-side management. Cybersecurity has become a critical area of expertise, as operators are responsible for safeguarding networked building management systems (BMS) and control infrastructures. Their responsibilities are increasingly carried out remotely via apps and dashboards, necessitating fluency in digital tools. Additionally, training in seasonal optimisation and long-term system tuning is vital, ensuring that systems perform effectively over time. A thorough understanding of controller functionality is essential to prevent regression to manual control methods.</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DEA25A1E-D9F1-8C82-7CBC-E2353689B807}"/>
              </a:ext>
            </a:extLst>
          </p:cNvPr>
          <p:cNvCxnSpPr>
            <a:cxnSpLocks/>
          </p:cNvCxnSpPr>
          <p:nvPr/>
        </p:nvCxnSpPr>
        <p:spPr>
          <a:xfrm>
            <a:off x="966136" y="6429970"/>
            <a:ext cx="65935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BE27162-070D-EED3-6F81-45F3E2B8F4B3}"/>
              </a:ext>
            </a:extLst>
          </p:cNvPr>
          <p:cNvSpPr/>
          <p:nvPr/>
        </p:nvSpPr>
        <p:spPr>
          <a:xfrm>
            <a:off x="6593107" y="6521825"/>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3559E84E-AD96-E1A7-74D2-C14D3EBCAD96}"/>
              </a:ext>
            </a:extLst>
          </p:cNvPr>
          <p:cNvSpPr txBox="1"/>
          <p:nvPr/>
        </p:nvSpPr>
        <p:spPr>
          <a:xfrm>
            <a:off x="1100069" y="7047463"/>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Manufacturers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BB6B760-8B76-6A20-1330-50541900CAD2}"/>
              </a:ext>
            </a:extLst>
          </p:cNvPr>
          <p:cNvSpPr txBox="1"/>
          <p:nvPr/>
        </p:nvSpPr>
        <p:spPr>
          <a:xfrm>
            <a:off x="1100069" y="7383624"/>
            <a:ext cx="5871600" cy="2353016"/>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Manufacturers are undergoing a major transformation, evolving from traditional equipment producers into technology providers and service facilitators, driven by regulatory deadlines and the growing demand for digital interoperability. To comply with the F-gas regulations by 2027, they must completely overhaul production lines, adapt testing stations, and certify equipment for the use of low-GWP refrigerants such as R290, CO₂, and ammonia. In parallel, manufacturers are required to produce “connected” devices equipped with IoT modules and to develop digital platforms—including portals, apps, and APIs—for diagnostics, remote monitoring, and over-the-air updates. This marks a shift toward a hardware-as-a-service model, where ongoing digital support becomes integral to product delivery. Compatibility with third-party building and energy management systems (BMS/EMS) is increasingly critical, necessitating a focus on open systems and communication protocols like Modbus and BACnet. New product designs now integrate measurement and communication capabilities, with parameterisation shifting to IT-based tools. To address skilled labour shortages and accelerate project timelines, manufacturers are also implementing modular, prefabricated production methods using robotics and automated assembly systems.</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3" name="Straight Connector 22">
            <a:extLst>
              <a:ext uri="{FF2B5EF4-FFF2-40B4-BE49-F238E27FC236}">
                <a16:creationId xmlns:a16="http://schemas.microsoft.com/office/drawing/2014/main" id="{BBC76672-ADBE-2610-EC3B-A224A05CD487}"/>
              </a:ext>
            </a:extLst>
          </p:cNvPr>
          <p:cNvCxnSpPr>
            <a:cxnSpLocks/>
          </p:cNvCxnSpPr>
          <p:nvPr/>
        </p:nvCxnSpPr>
        <p:spPr>
          <a:xfrm>
            <a:off x="400279" y="6939996"/>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680E12F-F6AB-510C-B291-8BCA5F4077BC}"/>
              </a:ext>
            </a:extLst>
          </p:cNvPr>
          <p:cNvCxnSpPr>
            <a:cxnSpLocks/>
          </p:cNvCxnSpPr>
          <p:nvPr/>
        </p:nvCxnSpPr>
        <p:spPr>
          <a:xfrm>
            <a:off x="1021117" y="6939996"/>
            <a:ext cx="0" cy="304147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68600996-20BC-909B-3B08-3BB8CEB24F38}"/>
              </a:ext>
            </a:extLst>
          </p:cNvPr>
          <p:cNvSpPr/>
          <p:nvPr/>
        </p:nvSpPr>
        <p:spPr>
          <a:xfrm rot="5400000">
            <a:off x="664450" y="685437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AAE1C79C-A738-F197-162F-A5C327DA4086}"/>
              </a:ext>
            </a:extLst>
          </p:cNvPr>
          <p:cNvCxnSpPr>
            <a:cxnSpLocks/>
          </p:cNvCxnSpPr>
          <p:nvPr/>
        </p:nvCxnSpPr>
        <p:spPr>
          <a:xfrm>
            <a:off x="1040967" y="9981466"/>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BD2F0A3-BA15-F9DB-E476-92A6ADB47537}"/>
              </a:ext>
            </a:extLst>
          </p:cNvPr>
          <p:cNvSpPr/>
          <p:nvPr/>
        </p:nvSpPr>
        <p:spPr>
          <a:xfrm>
            <a:off x="6603730" y="979716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aphic 62">
            <a:extLst>
              <a:ext uri="{FF2B5EF4-FFF2-40B4-BE49-F238E27FC236}">
                <a16:creationId xmlns:a16="http://schemas.microsoft.com/office/drawing/2014/main" id="{B1CEEECE-95F4-61E2-BEF4-CF09D2FA96F9}"/>
              </a:ext>
            </a:extLst>
          </p:cNvPr>
          <p:cNvGrpSpPr/>
          <p:nvPr/>
        </p:nvGrpSpPr>
        <p:grpSpPr>
          <a:xfrm>
            <a:off x="6675989" y="9733409"/>
            <a:ext cx="426726" cy="425592"/>
            <a:chOff x="8601573" y="8433160"/>
            <a:chExt cx="426726" cy="425592"/>
          </a:xfrm>
          <a:solidFill>
            <a:srgbClr val="ED4D24"/>
          </a:solidFill>
        </p:grpSpPr>
        <p:sp>
          <p:nvSpPr>
            <p:cNvPr id="29" name="Freeform 28">
              <a:extLst>
                <a:ext uri="{FF2B5EF4-FFF2-40B4-BE49-F238E27FC236}">
                  <a16:creationId xmlns:a16="http://schemas.microsoft.com/office/drawing/2014/main" id="{477ED59C-6D59-9BEC-B043-00439FC144BC}"/>
                </a:ext>
              </a:extLst>
            </p:cNvPr>
            <p:cNvSpPr/>
            <p:nvPr/>
          </p:nvSpPr>
          <p:spPr>
            <a:xfrm>
              <a:off x="8601573" y="8433160"/>
              <a:ext cx="426726" cy="425592"/>
            </a:xfrm>
            <a:custGeom>
              <a:avLst/>
              <a:gdLst>
                <a:gd name="connsiteX0" fmla="*/ 41210 w 426726"/>
                <a:gd name="connsiteY0" fmla="*/ 425592 h 425592"/>
                <a:gd name="connsiteX1" fmla="*/ 30488 w 426726"/>
                <a:gd name="connsiteY1" fmla="*/ 332598 h 425592"/>
                <a:gd name="connsiteX2" fmla="*/ 31087 w 426726"/>
                <a:gd name="connsiteY2" fmla="*/ 320281 h 425592"/>
                <a:gd name="connsiteX3" fmla="*/ 51540 w 426726"/>
                <a:gd name="connsiteY3" fmla="*/ 305858 h 425592"/>
                <a:gd name="connsiteX4" fmla="*/ 47918 w 426726"/>
                <a:gd name="connsiteY4" fmla="*/ 240139 h 425592"/>
                <a:gd name="connsiteX5" fmla="*/ 24179 w 426726"/>
                <a:gd name="connsiteY5" fmla="*/ 215669 h 425592"/>
                <a:gd name="connsiteX6" fmla="*/ 29961 w 426726"/>
                <a:gd name="connsiteY6" fmla="*/ 196896 h 425592"/>
                <a:gd name="connsiteX7" fmla="*/ 21823 w 426726"/>
                <a:gd name="connsiteY7" fmla="*/ 176672 h 425592"/>
                <a:gd name="connsiteX8" fmla="*/ 4145 w 426726"/>
                <a:gd name="connsiteY8" fmla="*/ 166807 h 425592"/>
                <a:gd name="connsiteX9" fmla="*/ 3303 w 426726"/>
                <a:gd name="connsiteY9" fmla="*/ 138272 h 425592"/>
                <a:gd name="connsiteX10" fmla="*/ 21453 w 426726"/>
                <a:gd name="connsiteY10" fmla="*/ 124574 h 425592"/>
                <a:gd name="connsiteX11" fmla="*/ 29646 w 426726"/>
                <a:gd name="connsiteY11" fmla="*/ 105170 h 425592"/>
                <a:gd name="connsiteX12" fmla="*/ 24387 w 426726"/>
                <a:gd name="connsiteY12" fmla="*/ 85292 h 425592"/>
                <a:gd name="connsiteX13" fmla="*/ 46050 w 426726"/>
                <a:gd name="connsiteY13" fmla="*/ 63058 h 425592"/>
                <a:gd name="connsiteX14" fmla="*/ 67022 w 426726"/>
                <a:gd name="connsiteY14" fmla="*/ 67762 h 425592"/>
                <a:gd name="connsiteX15" fmla="*/ 86439 w 426726"/>
                <a:gd name="connsiteY15" fmla="*/ 59554 h 425592"/>
                <a:gd name="connsiteX16" fmla="*/ 100112 w 426726"/>
                <a:gd name="connsiteY16" fmla="*/ 41367 h 425592"/>
                <a:gd name="connsiteX17" fmla="*/ 129216 w 426726"/>
                <a:gd name="connsiteY17" fmla="*/ 42472 h 425592"/>
                <a:gd name="connsiteX18" fmla="*/ 138042 w 426726"/>
                <a:gd name="connsiteY18" fmla="*/ 59476 h 425592"/>
                <a:gd name="connsiteX19" fmla="*/ 148147 w 426726"/>
                <a:gd name="connsiteY19" fmla="*/ 62782 h 425592"/>
                <a:gd name="connsiteX20" fmla="*/ 229231 w 426726"/>
                <a:gd name="connsiteY20" fmla="*/ 14705 h 425592"/>
                <a:gd name="connsiteX21" fmla="*/ 288990 w 426726"/>
                <a:gd name="connsiteY21" fmla="*/ 32417 h 425592"/>
                <a:gd name="connsiteX22" fmla="*/ 338482 w 426726"/>
                <a:gd name="connsiteY22" fmla="*/ 85387 h 425592"/>
                <a:gd name="connsiteX23" fmla="*/ 359607 w 426726"/>
                <a:gd name="connsiteY23" fmla="*/ 133568 h 425592"/>
                <a:gd name="connsiteX24" fmla="*/ 381474 w 426726"/>
                <a:gd name="connsiteY24" fmla="*/ 216204 h 425592"/>
                <a:gd name="connsiteX25" fmla="*/ 354464 w 426726"/>
                <a:gd name="connsiteY25" fmla="*/ 227019 h 425592"/>
                <a:gd name="connsiteX26" fmla="*/ 354277 w 426726"/>
                <a:gd name="connsiteY26" fmla="*/ 187583 h 425592"/>
                <a:gd name="connsiteX27" fmla="*/ 338308 w 426726"/>
                <a:gd name="connsiteY27" fmla="*/ 177631 h 425592"/>
                <a:gd name="connsiteX28" fmla="*/ 321727 w 426726"/>
                <a:gd name="connsiteY28" fmla="*/ 186737 h 425592"/>
                <a:gd name="connsiteX29" fmla="*/ 321761 w 426726"/>
                <a:gd name="connsiteY29" fmla="*/ 224473 h 425592"/>
                <a:gd name="connsiteX30" fmla="*/ 298067 w 426726"/>
                <a:gd name="connsiteY30" fmla="*/ 219734 h 425592"/>
                <a:gd name="connsiteX31" fmla="*/ 306830 w 426726"/>
                <a:gd name="connsiteY31" fmla="*/ 138893 h 425592"/>
                <a:gd name="connsiteX32" fmla="*/ 316494 w 426726"/>
                <a:gd name="connsiteY32" fmla="*/ 132428 h 425592"/>
                <a:gd name="connsiteX33" fmla="*/ 309440 w 426726"/>
                <a:gd name="connsiteY33" fmla="*/ 114872 h 425592"/>
                <a:gd name="connsiteX34" fmla="*/ 254190 w 426726"/>
                <a:gd name="connsiteY34" fmla="*/ 66424 h 425592"/>
                <a:gd name="connsiteX35" fmla="*/ 199467 w 426726"/>
                <a:gd name="connsiteY35" fmla="*/ 112464 h 425592"/>
                <a:gd name="connsiteX36" fmla="*/ 199047 w 426726"/>
                <a:gd name="connsiteY36" fmla="*/ 113827 h 425592"/>
                <a:gd name="connsiteX37" fmla="*/ 203429 w 426726"/>
                <a:gd name="connsiteY37" fmla="*/ 124953 h 425592"/>
                <a:gd name="connsiteX38" fmla="*/ 221101 w 426726"/>
                <a:gd name="connsiteY38" fmla="*/ 137417 h 425592"/>
                <a:gd name="connsiteX39" fmla="*/ 220564 w 426726"/>
                <a:gd name="connsiteY39" fmla="*/ 167143 h 425592"/>
                <a:gd name="connsiteX40" fmla="*/ 203184 w 426726"/>
                <a:gd name="connsiteY40" fmla="*/ 175982 h 425592"/>
                <a:gd name="connsiteX41" fmla="*/ 194791 w 426726"/>
                <a:gd name="connsiteY41" fmla="*/ 196395 h 425592"/>
                <a:gd name="connsiteX42" fmla="*/ 198277 w 426726"/>
                <a:gd name="connsiteY42" fmla="*/ 218880 h 425592"/>
                <a:gd name="connsiteX43" fmla="*/ 180635 w 426726"/>
                <a:gd name="connsiteY43" fmla="*/ 236540 h 425592"/>
                <a:gd name="connsiteX44" fmla="*/ 158673 w 426726"/>
                <a:gd name="connsiteY44" fmla="*/ 232958 h 425592"/>
                <a:gd name="connsiteX45" fmla="*/ 137530 w 426726"/>
                <a:gd name="connsiteY45" fmla="*/ 241770 h 425592"/>
                <a:gd name="connsiteX46" fmla="*/ 153488 w 426726"/>
                <a:gd name="connsiteY46" fmla="*/ 305021 h 425592"/>
                <a:gd name="connsiteX47" fmla="*/ 165102 w 426726"/>
                <a:gd name="connsiteY47" fmla="*/ 307179 h 425592"/>
                <a:gd name="connsiteX48" fmla="*/ 177173 w 426726"/>
                <a:gd name="connsiteY48" fmla="*/ 329120 h 425592"/>
                <a:gd name="connsiteX49" fmla="*/ 207292 w 426726"/>
                <a:gd name="connsiteY49" fmla="*/ 329120 h 425592"/>
                <a:gd name="connsiteX50" fmla="*/ 207292 w 426726"/>
                <a:gd name="connsiteY50" fmla="*/ 260638 h 425592"/>
                <a:gd name="connsiteX51" fmla="*/ 212840 w 426726"/>
                <a:gd name="connsiteY51" fmla="*/ 256711 h 425592"/>
                <a:gd name="connsiteX52" fmla="*/ 286943 w 426726"/>
                <a:gd name="connsiteY52" fmla="*/ 256711 h 425592"/>
                <a:gd name="connsiteX53" fmla="*/ 293345 w 426726"/>
                <a:gd name="connsiteY53" fmla="*/ 260638 h 425592"/>
                <a:gd name="connsiteX54" fmla="*/ 293345 w 426726"/>
                <a:gd name="connsiteY54" fmla="*/ 329120 h 425592"/>
                <a:gd name="connsiteX55" fmla="*/ 309694 w 426726"/>
                <a:gd name="connsiteY55" fmla="*/ 329120 h 425592"/>
                <a:gd name="connsiteX56" fmla="*/ 309694 w 426726"/>
                <a:gd name="connsiteY56" fmla="*/ 260638 h 425592"/>
                <a:gd name="connsiteX57" fmla="*/ 315243 w 426726"/>
                <a:gd name="connsiteY57" fmla="*/ 256711 h 425592"/>
                <a:gd name="connsiteX58" fmla="*/ 390199 w 426726"/>
                <a:gd name="connsiteY58" fmla="*/ 256711 h 425592"/>
                <a:gd name="connsiteX59" fmla="*/ 395298 w 426726"/>
                <a:gd name="connsiteY59" fmla="*/ 260224 h 425592"/>
                <a:gd name="connsiteX60" fmla="*/ 395796 w 426726"/>
                <a:gd name="connsiteY60" fmla="*/ 328740 h 425592"/>
                <a:gd name="connsiteX61" fmla="*/ 394879 w 426726"/>
                <a:gd name="connsiteY61" fmla="*/ 332555 h 425592"/>
                <a:gd name="connsiteX62" fmla="*/ 423440 w 426726"/>
                <a:gd name="connsiteY62" fmla="*/ 359545 h 425592"/>
                <a:gd name="connsiteX63" fmla="*/ 426727 w 426726"/>
                <a:gd name="connsiteY63" fmla="*/ 370464 h 425592"/>
                <a:gd name="connsiteX64" fmla="*/ 426727 w 426726"/>
                <a:gd name="connsiteY64" fmla="*/ 384248 h 425592"/>
                <a:gd name="connsiteX65" fmla="*/ 385421 w 426726"/>
                <a:gd name="connsiteY65" fmla="*/ 425592 h 425592"/>
                <a:gd name="connsiteX66" fmla="*/ 41210 w 426726"/>
                <a:gd name="connsiteY66" fmla="*/ 425592 h 425592"/>
                <a:gd name="connsiteX67" fmla="*/ 253561 w 426726"/>
                <a:gd name="connsiteY67" fmla="*/ 14066 h 425592"/>
                <a:gd name="connsiteX68" fmla="*/ 260835 w 426726"/>
                <a:gd name="connsiteY68" fmla="*/ 49783 h 425592"/>
                <a:gd name="connsiteX69" fmla="*/ 253561 w 426726"/>
                <a:gd name="connsiteY69" fmla="*/ 14066 h 425592"/>
                <a:gd name="connsiteX70" fmla="*/ 239991 w 426726"/>
                <a:gd name="connsiteY70" fmla="*/ 59519 h 425592"/>
                <a:gd name="connsiteX71" fmla="*/ 225809 w 426726"/>
                <a:gd name="connsiteY71" fmla="*/ 43119 h 425592"/>
                <a:gd name="connsiteX72" fmla="*/ 223216 w 426726"/>
                <a:gd name="connsiteY72" fmla="*/ 34540 h 425592"/>
                <a:gd name="connsiteX73" fmla="*/ 177175 w 426726"/>
                <a:gd name="connsiteY73" fmla="*/ 62937 h 425592"/>
                <a:gd name="connsiteX74" fmla="*/ 179786 w 426726"/>
                <a:gd name="connsiteY74" fmla="*/ 64197 h 425592"/>
                <a:gd name="connsiteX75" fmla="*/ 199548 w 426726"/>
                <a:gd name="connsiteY75" fmla="*/ 84041 h 425592"/>
                <a:gd name="connsiteX76" fmla="*/ 199973 w 426726"/>
                <a:gd name="connsiteY76" fmla="*/ 93950 h 425592"/>
                <a:gd name="connsiteX77" fmla="*/ 239991 w 426726"/>
                <a:gd name="connsiteY77" fmla="*/ 59519 h 425592"/>
                <a:gd name="connsiteX78" fmla="*/ 270115 w 426726"/>
                <a:gd name="connsiteY78" fmla="*/ 62928 h 425592"/>
                <a:gd name="connsiteX79" fmla="*/ 313092 w 426726"/>
                <a:gd name="connsiteY79" fmla="*/ 99646 h 425592"/>
                <a:gd name="connsiteX80" fmla="*/ 323399 w 426726"/>
                <a:gd name="connsiteY80" fmla="*/ 89962 h 425592"/>
                <a:gd name="connsiteX81" fmla="*/ 285112 w 426726"/>
                <a:gd name="connsiteY81" fmla="*/ 48333 h 425592"/>
                <a:gd name="connsiteX82" fmla="*/ 276144 w 426726"/>
                <a:gd name="connsiteY82" fmla="*/ 57361 h 425592"/>
                <a:gd name="connsiteX83" fmla="*/ 270115 w 426726"/>
                <a:gd name="connsiteY83" fmla="*/ 62928 h 425592"/>
                <a:gd name="connsiteX84" fmla="*/ 207172 w 426726"/>
                <a:gd name="connsiteY84" fmla="*/ 141456 h 425592"/>
                <a:gd name="connsiteX85" fmla="*/ 191604 w 426726"/>
                <a:gd name="connsiteY85" fmla="*/ 134206 h 425592"/>
                <a:gd name="connsiteX86" fmla="*/ 186196 w 426726"/>
                <a:gd name="connsiteY86" fmla="*/ 118946 h 425592"/>
                <a:gd name="connsiteX87" fmla="*/ 179786 w 426726"/>
                <a:gd name="connsiteY87" fmla="*/ 105481 h 425592"/>
                <a:gd name="connsiteX88" fmla="*/ 185533 w 426726"/>
                <a:gd name="connsiteY88" fmla="*/ 90065 h 425592"/>
                <a:gd name="connsiteX89" fmla="*/ 171788 w 426726"/>
                <a:gd name="connsiteY89" fmla="*/ 77705 h 425592"/>
                <a:gd name="connsiteX90" fmla="*/ 161064 w 426726"/>
                <a:gd name="connsiteY90" fmla="*/ 82565 h 425592"/>
                <a:gd name="connsiteX91" fmla="*/ 141017 w 426726"/>
                <a:gd name="connsiteY91" fmla="*/ 75452 h 425592"/>
                <a:gd name="connsiteX92" fmla="*/ 128144 w 426726"/>
                <a:gd name="connsiteY92" fmla="*/ 71111 h 425592"/>
                <a:gd name="connsiteX93" fmla="*/ 121255 w 426726"/>
                <a:gd name="connsiteY93" fmla="*/ 56472 h 425592"/>
                <a:gd name="connsiteX94" fmla="*/ 103749 w 426726"/>
                <a:gd name="connsiteY94" fmla="*/ 56023 h 425592"/>
                <a:gd name="connsiteX95" fmla="*/ 98188 w 426726"/>
                <a:gd name="connsiteY95" fmla="*/ 68729 h 425592"/>
                <a:gd name="connsiteX96" fmla="*/ 81670 w 426726"/>
                <a:gd name="connsiteY96" fmla="*/ 76316 h 425592"/>
                <a:gd name="connsiteX97" fmla="*/ 68246 w 426726"/>
                <a:gd name="connsiteY97" fmla="*/ 82729 h 425592"/>
                <a:gd name="connsiteX98" fmla="*/ 51280 w 426726"/>
                <a:gd name="connsiteY98" fmla="*/ 77723 h 425592"/>
                <a:gd name="connsiteX99" fmla="*/ 40299 w 426726"/>
                <a:gd name="connsiteY99" fmla="*/ 88313 h 425592"/>
                <a:gd name="connsiteX100" fmla="*/ 44452 w 426726"/>
                <a:gd name="connsiteY100" fmla="*/ 102348 h 425592"/>
                <a:gd name="connsiteX101" fmla="*/ 38225 w 426726"/>
                <a:gd name="connsiteY101" fmla="*/ 119826 h 425592"/>
                <a:gd name="connsiteX102" fmla="*/ 33015 w 426726"/>
                <a:gd name="connsiteY102" fmla="*/ 134422 h 425592"/>
                <a:gd name="connsiteX103" fmla="*/ 18121 w 426726"/>
                <a:gd name="connsiteY103" fmla="*/ 141474 h 425592"/>
                <a:gd name="connsiteX104" fmla="*/ 17922 w 426726"/>
                <a:gd name="connsiteY104" fmla="*/ 159755 h 425592"/>
                <a:gd name="connsiteX105" fmla="*/ 33366 w 426726"/>
                <a:gd name="connsiteY105" fmla="*/ 166841 h 425592"/>
                <a:gd name="connsiteX106" fmla="*/ 38212 w 426726"/>
                <a:gd name="connsiteY106" fmla="*/ 181808 h 425592"/>
                <a:gd name="connsiteX107" fmla="*/ 44609 w 426726"/>
                <a:gd name="connsiteY107" fmla="*/ 194358 h 425592"/>
                <a:gd name="connsiteX108" fmla="*/ 39600 w 426726"/>
                <a:gd name="connsiteY108" fmla="*/ 211353 h 425592"/>
                <a:gd name="connsiteX109" fmla="*/ 51090 w 426726"/>
                <a:gd name="connsiteY109" fmla="*/ 223247 h 425592"/>
                <a:gd name="connsiteX110" fmla="*/ 68100 w 426726"/>
                <a:gd name="connsiteY110" fmla="*/ 218155 h 425592"/>
                <a:gd name="connsiteX111" fmla="*/ 80214 w 426726"/>
                <a:gd name="connsiteY111" fmla="*/ 224180 h 425592"/>
                <a:gd name="connsiteX112" fmla="*/ 97108 w 426726"/>
                <a:gd name="connsiteY112" fmla="*/ 230524 h 425592"/>
                <a:gd name="connsiteX113" fmla="*/ 103285 w 426726"/>
                <a:gd name="connsiteY113" fmla="*/ 245447 h 425592"/>
                <a:gd name="connsiteX114" fmla="*/ 119960 w 426726"/>
                <a:gd name="connsiteY114" fmla="*/ 245577 h 425592"/>
                <a:gd name="connsiteX115" fmla="*/ 130090 w 426726"/>
                <a:gd name="connsiteY115" fmla="*/ 229013 h 425592"/>
                <a:gd name="connsiteX116" fmla="*/ 141878 w 426726"/>
                <a:gd name="connsiteY116" fmla="*/ 225302 h 425592"/>
                <a:gd name="connsiteX117" fmla="*/ 157030 w 426726"/>
                <a:gd name="connsiteY117" fmla="*/ 218008 h 425592"/>
                <a:gd name="connsiteX118" fmla="*/ 173177 w 426726"/>
                <a:gd name="connsiteY118" fmla="*/ 223895 h 425592"/>
                <a:gd name="connsiteX119" fmla="*/ 185393 w 426726"/>
                <a:gd name="connsiteY119" fmla="*/ 211940 h 425592"/>
                <a:gd name="connsiteX120" fmla="*/ 179931 w 426726"/>
                <a:gd name="connsiteY120" fmla="*/ 198415 h 425592"/>
                <a:gd name="connsiteX121" fmla="*/ 187055 w 426726"/>
                <a:gd name="connsiteY121" fmla="*/ 180082 h 425592"/>
                <a:gd name="connsiteX122" fmla="*/ 191400 w 426726"/>
                <a:gd name="connsiteY122" fmla="*/ 167204 h 425592"/>
                <a:gd name="connsiteX123" fmla="*/ 206896 w 426726"/>
                <a:gd name="connsiteY123" fmla="*/ 159462 h 425592"/>
                <a:gd name="connsiteX124" fmla="*/ 207172 w 426726"/>
                <a:gd name="connsiteY124" fmla="*/ 141456 h 425592"/>
                <a:gd name="connsiteX125" fmla="*/ 337053 w 426726"/>
                <a:gd name="connsiteY125" fmla="*/ 100173 h 425592"/>
                <a:gd name="connsiteX126" fmla="*/ 344463 w 426726"/>
                <a:gd name="connsiteY126" fmla="*/ 127465 h 425592"/>
                <a:gd name="connsiteX127" fmla="*/ 337053 w 426726"/>
                <a:gd name="connsiteY127" fmla="*/ 100173 h 425592"/>
                <a:gd name="connsiteX128" fmla="*/ 368211 w 426726"/>
                <a:gd name="connsiteY128" fmla="*/ 209385 h 425592"/>
                <a:gd name="connsiteX129" fmla="*/ 321434 w 426726"/>
                <a:gd name="connsiteY129" fmla="*/ 146627 h 425592"/>
                <a:gd name="connsiteX130" fmla="*/ 307973 w 426726"/>
                <a:gd name="connsiteY130" fmla="*/ 208522 h 425592"/>
                <a:gd name="connsiteX131" fmla="*/ 307973 w 426726"/>
                <a:gd name="connsiteY131" fmla="*/ 179668 h 425592"/>
                <a:gd name="connsiteX132" fmla="*/ 322884 w 426726"/>
                <a:gd name="connsiteY132" fmla="*/ 169612 h 425592"/>
                <a:gd name="connsiteX133" fmla="*/ 338471 w 426726"/>
                <a:gd name="connsiteY133" fmla="*/ 162034 h 425592"/>
                <a:gd name="connsiteX134" fmla="*/ 345554 w 426726"/>
                <a:gd name="connsiteY134" fmla="*/ 165305 h 425592"/>
                <a:gd name="connsiteX135" fmla="*/ 365076 w 426726"/>
                <a:gd name="connsiteY135" fmla="*/ 176776 h 425592"/>
                <a:gd name="connsiteX136" fmla="*/ 368211 w 426726"/>
                <a:gd name="connsiteY136" fmla="*/ 181385 h 425592"/>
                <a:gd name="connsiteX137" fmla="*/ 368211 w 426726"/>
                <a:gd name="connsiteY137" fmla="*/ 209385 h 425592"/>
                <a:gd name="connsiteX138" fmla="*/ 65305 w 426726"/>
                <a:gd name="connsiteY138" fmla="*/ 305858 h 425592"/>
                <a:gd name="connsiteX139" fmla="*/ 139310 w 426726"/>
                <a:gd name="connsiteY139" fmla="*/ 305858 h 425592"/>
                <a:gd name="connsiteX140" fmla="*/ 127180 w 426726"/>
                <a:gd name="connsiteY140" fmla="*/ 259430 h 425592"/>
                <a:gd name="connsiteX141" fmla="*/ 96238 w 426726"/>
                <a:gd name="connsiteY141" fmla="*/ 258955 h 425592"/>
                <a:gd name="connsiteX142" fmla="*/ 86811 w 426726"/>
                <a:gd name="connsiteY142" fmla="*/ 241692 h 425592"/>
                <a:gd name="connsiteX143" fmla="*/ 71339 w 426726"/>
                <a:gd name="connsiteY143" fmla="*/ 235642 h 425592"/>
                <a:gd name="connsiteX144" fmla="*/ 62008 w 426726"/>
                <a:gd name="connsiteY144" fmla="*/ 234511 h 425592"/>
                <a:gd name="connsiteX145" fmla="*/ 65305 w 426726"/>
                <a:gd name="connsiteY145" fmla="*/ 305858 h 425592"/>
                <a:gd name="connsiteX146" fmla="*/ 231386 w 426726"/>
                <a:gd name="connsiteY146" fmla="*/ 270539 h 425592"/>
                <a:gd name="connsiteX147" fmla="*/ 221060 w 426726"/>
                <a:gd name="connsiteY147" fmla="*/ 270539 h 425592"/>
                <a:gd name="connsiteX148" fmla="*/ 221060 w 426726"/>
                <a:gd name="connsiteY148" fmla="*/ 329120 h 425592"/>
                <a:gd name="connsiteX149" fmla="*/ 279576 w 426726"/>
                <a:gd name="connsiteY149" fmla="*/ 329120 h 425592"/>
                <a:gd name="connsiteX150" fmla="*/ 279576 w 426726"/>
                <a:gd name="connsiteY150" fmla="*/ 270539 h 425592"/>
                <a:gd name="connsiteX151" fmla="*/ 269250 w 426726"/>
                <a:gd name="connsiteY151" fmla="*/ 270539 h 425592"/>
                <a:gd name="connsiteX152" fmla="*/ 269250 w 426726"/>
                <a:gd name="connsiteY152" fmla="*/ 295949 h 425592"/>
                <a:gd name="connsiteX153" fmla="*/ 265742 w 426726"/>
                <a:gd name="connsiteY153" fmla="*/ 299333 h 425592"/>
                <a:gd name="connsiteX154" fmla="*/ 235487 w 426726"/>
                <a:gd name="connsiteY154" fmla="*/ 299600 h 425592"/>
                <a:gd name="connsiteX155" fmla="*/ 231386 w 426726"/>
                <a:gd name="connsiteY155" fmla="*/ 295949 h 425592"/>
                <a:gd name="connsiteX156" fmla="*/ 231386 w 426726"/>
                <a:gd name="connsiteY156" fmla="*/ 270539 h 425592"/>
                <a:gd name="connsiteX157" fmla="*/ 255481 w 426726"/>
                <a:gd name="connsiteY157" fmla="*/ 270539 h 425592"/>
                <a:gd name="connsiteX158" fmla="*/ 245155 w 426726"/>
                <a:gd name="connsiteY158" fmla="*/ 270539 h 425592"/>
                <a:gd name="connsiteX159" fmla="*/ 245155 w 426726"/>
                <a:gd name="connsiteY159" fmla="*/ 286049 h 425592"/>
                <a:gd name="connsiteX160" fmla="*/ 255481 w 426726"/>
                <a:gd name="connsiteY160" fmla="*/ 286049 h 425592"/>
                <a:gd name="connsiteX161" fmla="*/ 255481 w 426726"/>
                <a:gd name="connsiteY161" fmla="*/ 270539 h 425592"/>
                <a:gd name="connsiteX162" fmla="*/ 333789 w 426726"/>
                <a:gd name="connsiteY162" fmla="*/ 270539 h 425592"/>
                <a:gd name="connsiteX163" fmla="*/ 323463 w 426726"/>
                <a:gd name="connsiteY163" fmla="*/ 270539 h 425592"/>
                <a:gd name="connsiteX164" fmla="*/ 323463 w 426726"/>
                <a:gd name="connsiteY164" fmla="*/ 329120 h 425592"/>
                <a:gd name="connsiteX165" fmla="*/ 381979 w 426726"/>
                <a:gd name="connsiteY165" fmla="*/ 329120 h 425592"/>
                <a:gd name="connsiteX166" fmla="*/ 381979 w 426726"/>
                <a:gd name="connsiteY166" fmla="*/ 270539 h 425592"/>
                <a:gd name="connsiteX167" fmla="*/ 371652 w 426726"/>
                <a:gd name="connsiteY167" fmla="*/ 270539 h 425592"/>
                <a:gd name="connsiteX168" fmla="*/ 371652 w 426726"/>
                <a:gd name="connsiteY168" fmla="*/ 295949 h 425592"/>
                <a:gd name="connsiteX169" fmla="*/ 368145 w 426726"/>
                <a:gd name="connsiteY169" fmla="*/ 299333 h 425592"/>
                <a:gd name="connsiteX170" fmla="*/ 337890 w 426726"/>
                <a:gd name="connsiteY170" fmla="*/ 299600 h 425592"/>
                <a:gd name="connsiteX171" fmla="*/ 333789 w 426726"/>
                <a:gd name="connsiteY171" fmla="*/ 295949 h 425592"/>
                <a:gd name="connsiteX172" fmla="*/ 333789 w 426726"/>
                <a:gd name="connsiteY172" fmla="*/ 270539 h 425592"/>
                <a:gd name="connsiteX173" fmla="*/ 357884 w 426726"/>
                <a:gd name="connsiteY173" fmla="*/ 270539 h 425592"/>
                <a:gd name="connsiteX174" fmla="*/ 347558 w 426726"/>
                <a:gd name="connsiteY174" fmla="*/ 270539 h 425592"/>
                <a:gd name="connsiteX175" fmla="*/ 347558 w 426726"/>
                <a:gd name="connsiteY175" fmla="*/ 286049 h 425592"/>
                <a:gd name="connsiteX176" fmla="*/ 357884 w 426726"/>
                <a:gd name="connsiteY176" fmla="*/ 286049 h 425592"/>
                <a:gd name="connsiteX177" fmla="*/ 357884 w 426726"/>
                <a:gd name="connsiteY177" fmla="*/ 270539 h 425592"/>
                <a:gd name="connsiteX178" fmla="*/ 163404 w 426726"/>
                <a:gd name="connsiteY178" fmla="*/ 329120 h 425592"/>
                <a:gd name="connsiteX179" fmla="*/ 155266 w 426726"/>
                <a:gd name="connsiteY179" fmla="*/ 319608 h 425592"/>
                <a:gd name="connsiteX180" fmla="*/ 51106 w 426726"/>
                <a:gd name="connsiteY180" fmla="*/ 319642 h 425592"/>
                <a:gd name="connsiteX181" fmla="*/ 45070 w 426726"/>
                <a:gd name="connsiteY181" fmla="*/ 322214 h 425592"/>
                <a:gd name="connsiteX182" fmla="*/ 44652 w 426726"/>
                <a:gd name="connsiteY182" fmla="*/ 329120 h 425592"/>
                <a:gd name="connsiteX183" fmla="*/ 163404 w 426726"/>
                <a:gd name="connsiteY183" fmla="*/ 329120 h 425592"/>
                <a:gd name="connsiteX184" fmla="*/ 41003 w 426726"/>
                <a:gd name="connsiteY184" fmla="*/ 343983 h 425592"/>
                <a:gd name="connsiteX185" fmla="*/ 45956 w 426726"/>
                <a:gd name="connsiteY185" fmla="*/ 411799 h 425592"/>
                <a:gd name="connsiteX186" fmla="*/ 380674 w 426726"/>
                <a:gd name="connsiteY186" fmla="*/ 411799 h 425592"/>
                <a:gd name="connsiteX187" fmla="*/ 384135 w 426726"/>
                <a:gd name="connsiteY187" fmla="*/ 343758 h 425592"/>
                <a:gd name="connsiteX188" fmla="*/ 41003 w 426726"/>
                <a:gd name="connsiteY188" fmla="*/ 343983 h 42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426726" h="425592">
                  <a:moveTo>
                    <a:pt x="41210" y="425592"/>
                  </a:moveTo>
                  <a:cubicBezTo>
                    <a:pt x="-7479" y="416762"/>
                    <a:pt x="-15497" y="351924"/>
                    <a:pt x="30488" y="332598"/>
                  </a:cubicBezTo>
                  <a:cubicBezTo>
                    <a:pt x="31505" y="328559"/>
                    <a:pt x="30407" y="324355"/>
                    <a:pt x="31087" y="320281"/>
                  </a:cubicBezTo>
                  <a:cubicBezTo>
                    <a:pt x="32630" y="311037"/>
                    <a:pt x="42631" y="305357"/>
                    <a:pt x="51540" y="305858"/>
                  </a:cubicBezTo>
                  <a:lnTo>
                    <a:pt x="47918" y="240139"/>
                  </a:lnTo>
                  <a:cubicBezTo>
                    <a:pt x="44899" y="234641"/>
                    <a:pt x="25444" y="219890"/>
                    <a:pt x="24179" y="215669"/>
                  </a:cubicBezTo>
                  <a:cubicBezTo>
                    <a:pt x="22092" y="208712"/>
                    <a:pt x="29958" y="201703"/>
                    <a:pt x="29961" y="196896"/>
                  </a:cubicBezTo>
                  <a:cubicBezTo>
                    <a:pt x="29964" y="193391"/>
                    <a:pt x="21471" y="181877"/>
                    <a:pt x="21823" y="176672"/>
                  </a:cubicBezTo>
                  <a:cubicBezTo>
                    <a:pt x="17236" y="173090"/>
                    <a:pt x="6380" y="172521"/>
                    <a:pt x="4145" y="166807"/>
                  </a:cubicBezTo>
                  <a:cubicBezTo>
                    <a:pt x="2736" y="163199"/>
                    <a:pt x="2844" y="143062"/>
                    <a:pt x="3303" y="138272"/>
                  </a:cubicBezTo>
                  <a:cubicBezTo>
                    <a:pt x="4469" y="126119"/>
                    <a:pt x="17058" y="130003"/>
                    <a:pt x="21453" y="124574"/>
                  </a:cubicBezTo>
                  <a:cubicBezTo>
                    <a:pt x="24316" y="121035"/>
                    <a:pt x="25754" y="109408"/>
                    <a:pt x="29646" y="105170"/>
                  </a:cubicBezTo>
                  <a:cubicBezTo>
                    <a:pt x="30666" y="100406"/>
                    <a:pt x="22011" y="92672"/>
                    <a:pt x="24387" y="85292"/>
                  </a:cubicBezTo>
                  <a:cubicBezTo>
                    <a:pt x="25931" y="80493"/>
                    <a:pt x="42319" y="68038"/>
                    <a:pt x="46050" y="63058"/>
                  </a:cubicBezTo>
                  <a:cubicBezTo>
                    <a:pt x="52097" y="58578"/>
                    <a:pt x="62158" y="68970"/>
                    <a:pt x="67022" y="67762"/>
                  </a:cubicBezTo>
                  <a:cubicBezTo>
                    <a:pt x="70840" y="64197"/>
                    <a:pt x="83503" y="62134"/>
                    <a:pt x="86439" y="59554"/>
                  </a:cubicBezTo>
                  <a:cubicBezTo>
                    <a:pt x="91781" y="54858"/>
                    <a:pt x="88099" y="42524"/>
                    <a:pt x="100112" y="41367"/>
                  </a:cubicBezTo>
                  <a:cubicBezTo>
                    <a:pt x="104876" y="40910"/>
                    <a:pt x="125852" y="40832"/>
                    <a:pt x="129216" y="42472"/>
                  </a:cubicBezTo>
                  <a:cubicBezTo>
                    <a:pt x="134804" y="45200"/>
                    <a:pt x="134619" y="56196"/>
                    <a:pt x="138042" y="59476"/>
                  </a:cubicBezTo>
                  <a:cubicBezTo>
                    <a:pt x="139074" y="60468"/>
                    <a:pt x="146695" y="62980"/>
                    <a:pt x="148147" y="62782"/>
                  </a:cubicBezTo>
                  <a:lnTo>
                    <a:pt x="229231" y="14705"/>
                  </a:lnTo>
                  <a:cubicBezTo>
                    <a:pt x="247808" y="-12337"/>
                    <a:pt x="287053" y="463"/>
                    <a:pt x="288990" y="32417"/>
                  </a:cubicBezTo>
                  <a:lnTo>
                    <a:pt x="338482" y="85387"/>
                  </a:lnTo>
                  <a:cubicBezTo>
                    <a:pt x="362780" y="88123"/>
                    <a:pt x="375518" y="113784"/>
                    <a:pt x="359607" y="133568"/>
                  </a:cubicBezTo>
                  <a:cubicBezTo>
                    <a:pt x="392256" y="147041"/>
                    <a:pt x="402754" y="187781"/>
                    <a:pt x="381474" y="216204"/>
                  </a:cubicBezTo>
                  <a:cubicBezTo>
                    <a:pt x="376759" y="222496"/>
                    <a:pt x="360418" y="239483"/>
                    <a:pt x="354464" y="227019"/>
                  </a:cubicBezTo>
                  <a:lnTo>
                    <a:pt x="354277" y="187583"/>
                  </a:lnTo>
                  <a:lnTo>
                    <a:pt x="338308" y="177631"/>
                  </a:lnTo>
                  <a:lnTo>
                    <a:pt x="321727" y="186737"/>
                  </a:lnTo>
                  <a:cubicBezTo>
                    <a:pt x="320717" y="198657"/>
                    <a:pt x="323126" y="212838"/>
                    <a:pt x="321761" y="224473"/>
                  </a:cubicBezTo>
                  <a:cubicBezTo>
                    <a:pt x="320016" y="239353"/>
                    <a:pt x="302981" y="225241"/>
                    <a:pt x="298067" y="219734"/>
                  </a:cubicBezTo>
                  <a:cubicBezTo>
                    <a:pt x="276514" y="195558"/>
                    <a:pt x="280388" y="157623"/>
                    <a:pt x="306830" y="138893"/>
                  </a:cubicBezTo>
                  <a:cubicBezTo>
                    <a:pt x="308848" y="137469"/>
                    <a:pt x="316753" y="134120"/>
                    <a:pt x="316494" y="132428"/>
                  </a:cubicBezTo>
                  <a:cubicBezTo>
                    <a:pt x="311785" y="127370"/>
                    <a:pt x="311197" y="121199"/>
                    <a:pt x="309440" y="114872"/>
                  </a:cubicBezTo>
                  <a:lnTo>
                    <a:pt x="254190" y="66424"/>
                  </a:lnTo>
                  <a:lnTo>
                    <a:pt x="199467" y="112464"/>
                  </a:lnTo>
                  <a:lnTo>
                    <a:pt x="199047" y="113827"/>
                  </a:lnTo>
                  <a:lnTo>
                    <a:pt x="203429" y="124953"/>
                  </a:lnTo>
                  <a:cubicBezTo>
                    <a:pt x="210067" y="129209"/>
                    <a:pt x="220216" y="127793"/>
                    <a:pt x="221101" y="137417"/>
                  </a:cubicBezTo>
                  <a:cubicBezTo>
                    <a:pt x="221572" y="142535"/>
                    <a:pt x="221799" y="163026"/>
                    <a:pt x="220564" y="167143"/>
                  </a:cubicBezTo>
                  <a:cubicBezTo>
                    <a:pt x="219228" y="171606"/>
                    <a:pt x="207179" y="173962"/>
                    <a:pt x="203184" y="175982"/>
                  </a:cubicBezTo>
                  <a:lnTo>
                    <a:pt x="194791" y="196395"/>
                  </a:lnTo>
                  <a:cubicBezTo>
                    <a:pt x="196392" y="205354"/>
                    <a:pt x="204991" y="210188"/>
                    <a:pt x="198277" y="218880"/>
                  </a:cubicBezTo>
                  <a:cubicBezTo>
                    <a:pt x="195341" y="222678"/>
                    <a:pt x="184434" y="233596"/>
                    <a:pt x="180635" y="236540"/>
                  </a:cubicBezTo>
                  <a:cubicBezTo>
                    <a:pt x="172252" y="243039"/>
                    <a:pt x="167103" y="235426"/>
                    <a:pt x="158673" y="232958"/>
                  </a:cubicBezTo>
                  <a:lnTo>
                    <a:pt x="137530" y="241770"/>
                  </a:lnTo>
                  <a:lnTo>
                    <a:pt x="153488" y="305021"/>
                  </a:lnTo>
                  <a:cubicBezTo>
                    <a:pt x="157344" y="306445"/>
                    <a:pt x="160984" y="305651"/>
                    <a:pt x="165102" y="307179"/>
                  </a:cubicBezTo>
                  <a:cubicBezTo>
                    <a:pt x="174065" y="310485"/>
                    <a:pt x="178366" y="319919"/>
                    <a:pt x="177173" y="329120"/>
                  </a:cubicBezTo>
                  <a:lnTo>
                    <a:pt x="207292" y="329120"/>
                  </a:lnTo>
                  <a:lnTo>
                    <a:pt x="207292" y="260638"/>
                  </a:lnTo>
                  <a:cubicBezTo>
                    <a:pt x="207292" y="260284"/>
                    <a:pt x="211459" y="256021"/>
                    <a:pt x="212840" y="256711"/>
                  </a:cubicBezTo>
                  <a:cubicBezTo>
                    <a:pt x="236552" y="258584"/>
                    <a:pt x="263646" y="254389"/>
                    <a:pt x="286943" y="256711"/>
                  </a:cubicBezTo>
                  <a:cubicBezTo>
                    <a:pt x="288645" y="256875"/>
                    <a:pt x="293345" y="258903"/>
                    <a:pt x="293345" y="260638"/>
                  </a:cubicBezTo>
                  <a:lnTo>
                    <a:pt x="293345" y="329120"/>
                  </a:lnTo>
                  <a:lnTo>
                    <a:pt x="309694" y="329120"/>
                  </a:lnTo>
                  <a:lnTo>
                    <a:pt x="309694" y="260638"/>
                  </a:lnTo>
                  <a:cubicBezTo>
                    <a:pt x="309694" y="260284"/>
                    <a:pt x="313862" y="256021"/>
                    <a:pt x="315243" y="256711"/>
                  </a:cubicBezTo>
                  <a:lnTo>
                    <a:pt x="390199" y="256711"/>
                  </a:lnTo>
                  <a:lnTo>
                    <a:pt x="395298" y="260224"/>
                  </a:lnTo>
                  <a:cubicBezTo>
                    <a:pt x="395514" y="282847"/>
                    <a:pt x="396540" y="306039"/>
                    <a:pt x="395796" y="328740"/>
                  </a:cubicBezTo>
                  <a:cubicBezTo>
                    <a:pt x="395751" y="330121"/>
                    <a:pt x="395512" y="331338"/>
                    <a:pt x="394879" y="332555"/>
                  </a:cubicBezTo>
                  <a:cubicBezTo>
                    <a:pt x="407002" y="335835"/>
                    <a:pt x="418913" y="347988"/>
                    <a:pt x="423440" y="359545"/>
                  </a:cubicBezTo>
                  <a:cubicBezTo>
                    <a:pt x="424432" y="362074"/>
                    <a:pt x="426435" y="368030"/>
                    <a:pt x="426727" y="370464"/>
                  </a:cubicBezTo>
                  <a:lnTo>
                    <a:pt x="426727" y="384248"/>
                  </a:lnTo>
                  <a:cubicBezTo>
                    <a:pt x="422511" y="405921"/>
                    <a:pt x="407070" y="421372"/>
                    <a:pt x="385421" y="425592"/>
                  </a:cubicBezTo>
                  <a:lnTo>
                    <a:pt x="41210" y="425592"/>
                  </a:lnTo>
                  <a:close/>
                  <a:moveTo>
                    <a:pt x="253561" y="14066"/>
                  </a:moveTo>
                  <a:cubicBezTo>
                    <a:pt x="229989" y="16966"/>
                    <a:pt x="234689" y="56023"/>
                    <a:pt x="260835" y="49783"/>
                  </a:cubicBezTo>
                  <a:cubicBezTo>
                    <a:pt x="282314" y="44656"/>
                    <a:pt x="276582" y="11226"/>
                    <a:pt x="253561" y="14066"/>
                  </a:cubicBezTo>
                  <a:close/>
                  <a:moveTo>
                    <a:pt x="239991" y="59519"/>
                  </a:moveTo>
                  <a:cubicBezTo>
                    <a:pt x="233366" y="57119"/>
                    <a:pt x="228151" y="49541"/>
                    <a:pt x="225809" y="43119"/>
                  </a:cubicBezTo>
                  <a:cubicBezTo>
                    <a:pt x="224667" y="39986"/>
                    <a:pt x="224975" y="36896"/>
                    <a:pt x="223216" y="34540"/>
                  </a:cubicBezTo>
                  <a:lnTo>
                    <a:pt x="177175" y="62937"/>
                  </a:lnTo>
                  <a:cubicBezTo>
                    <a:pt x="178197" y="62928"/>
                    <a:pt x="179052" y="63550"/>
                    <a:pt x="179786" y="64197"/>
                  </a:cubicBezTo>
                  <a:cubicBezTo>
                    <a:pt x="183925" y="67857"/>
                    <a:pt x="196959" y="80131"/>
                    <a:pt x="199548" y="84041"/>
                  </a:cubicBezTo>
                  <a:cubicBezTo>
                    <a:pt x="202455" y="88434"/>
                    <a:pt x="200126" y="89591"/>
                    <a:pt x="199973" y="93950"/>
                  </a:cubicBezTo>
                  <a:lnTo>
                    <a:pt x="239991" y="59519"/>
                  </a:lnTo>
                  <a:close/>
                  <a:moveTo>
                    <a:pt x="270115" y="62928"/>
                  </a:moveTo>
                  <a:lnTo>
                    <a:pt x="313092" y="99646"/>
                  </a:lnTo>
                  <a:lnTo>
                    <a:pt x="323399" y="89962"/>
                  </a:lnTo>
                  <a:lnTo>
                    <a:pt x="285112" y="48333"/>
                  </a:lnTo>
                  <a:cubicBezTo>
                    <a:pt x="284409" y="48177"/>
                    <a:pt x="277651" y="56006"/>
                    <a:pt x="276144" y="57361"/>
                  </a:cubicBezTo>
                  <a:cubicBezTo>
                    <a:pt x="274897" y="58475"/>
                    <a:pt x="269056" y="61366"/>
                    <a:pt x="270115" y="62928"/>
                  </a:cubicBezTo>
                  <a:close/>
                  <a:moveTo>
                    <a:pt x="207172" y="141456"/>
                  </a:moveTo>
                  <a:cubicBezTo>
                    <a:pt x="202845" y="139497"/>
                    <a:pt x="194313" y="138185"/>
                    <a:pt x="191604" y="134206"/>
                  </a:cubicBezTo>
                  <a:cubicBezTo>
                    <a:pt x="189495" y="131116"/>
                    <a:pt x="187874" y="123063"/>
                    <a:pt x="186196" y="118946"/>
                  </a:cubicBezTo>
                  <a:cubicBezTo>
                    <a:pt x="184721" y="115329"/>
                    <a:pt x="180021" y="108692"/>
                    <a:pt x="179786" y="105481"/>
                  </a:cubicBezTo>
                  <a:cubicBezTo>
                    <a:pt x="179437" y="100691"/>
                    <a:pt x="184296" y="94744"/>
                    <a:pt x="185533" y="90065"/>
                  </a:cubicBezTo>
                  <a:cubicBezTo>
                    <a:pt x="182922" y="87778"/>
                    <a:pt x="174666" y="77282"/>
                    <a:pt x="171788" y="77705"/>
                  </a:cubicBezTo>
                  <a:cubicBezTo>
                    <a:pt x="169325" y="78076"/>
                    <a:pt x="163907" y="81969"/>
                    <a:pt x="161064" y="82565"/>
                  </a:cubicBezTo>
                  <a:cubicBezTo>
                    <a:pt x="154770" y="83877"/>
                    <a:pt x="147142" y="77964"/>
                    <a:pt x="141017" y="75452"/>
                  </a:cubicBezTo>
                  <a:cubicBezTo>
                    <a:pt x="137431" y="73985"/>
                    <a:pt x="130760" y="73096"/>
                    <a:pt x="128144" y="71111"/>
                  </a:cubicBezTo>
                  <a:cubicBezTo>
                    <a:pt x="124658" y="68470"/>
                    <a:pt x="124235" y="60071"/>
                    <a:pt x="121255" y="56472"/>
                  </a:cubicBezTo>
                  <a:lnTo>
                    <a:pt x="103749" y="56023"/>
                  </a:lnTo>
                  <a:cubicBezTo>
                    <a:pt x="102604" y="56300"/>
                    <a:pt x="99474" y="66718"/>
                    <a:pt x="98188" y="68729"/>
                  </a:cubicBezTo>
                  <a:cubicBezTo>
                    <a:pt x="95267" y="73303"/>
                    <a:pt x="86741" y="74235"/>
                    <a:pt x="81670" y="76316"/>
                  </a:cubicBezTo>
                  <a:cubicBezTo>
                    <a:pt x="78028" y="77809"/>
                    <a:pt x="71515" y="82271"/>
                    <a:pt x="68246" y="82729"/>
                  </a:cubicBezTo>
                  <a:cubicBezTo>
                    <a:pt x="61775" y="83626"/>
                    <a:pt x="57437" y="78258"/>
                    <a:pt x="51280" y="77723"/>
                  </a:cubicBezTo>
                  <a:cubicBezTo>
                    <a:pt x="50541" y="77904"/>
                    <a:pt x="40834" y="87407"/>
                    <a:pt x="40299" y="88313"/>
                  </a:cubicBezTo>
                  <a:cubicBezTo>
                    <a:pt x="37980" y="92232"/>
                    <a:pt x="43650" y="98032"/>
                    <a:pt x="44452" y="102348"/>
                  </a:cubicBezTo>
                  <a:cubicBezTo>
                    <a:pt x="45548" y="108243"/>
                    <a:pt x="40510" y="114268"/>
                    <a:pt x="38225" y="119826"/>
                  </a:cubicBezTo>
                  <a:cubicBezTo>
                    <a:pt x="36706" y="123521"/>
                    <a:pt x="34775" y="132083"/>
                    <a:pt x="33015" y="134422"/>
                  </a:cubicBezTo>
                  <a:cubicBezTo>
                    <a:pt x="30429" y="137866"/>
                    <a:pt x="21937" y="139230"/>
                    <a:pt x="18121" y="141474"/>
                  </a:cubicBezTo>
                  <a:lnTo>
                    <a:pt x="17922" y="159755"/>
                  </a:lnTo>
                  <a:cubicBezTo>
                    <a:pt x="18146" y="160584"/>
                    <a:pt x="31042" y="163527"/>
                    <a:pt x="33366" y="166841"/>
                  </a:cubicBezTo>
                  <a:cubicBezTo>
                    <a:pt x="35148" y="169388"/>
                    <a:pt x="36655" y="177984"/>
                    <a:pt x="38212" y="181808"/>
                  </a:cubicBezTo>
                  <a:cubicBezTo>
                    <a:pt x="39600" y="185200"/>
                    <a:pt x="44184" y="191700"/>
                    <a:pt x="44609" y="194358"/>
                  </a:cubicBezTo>
                  <a:cubicBezTo>
                    <a:pt x="45645" y="200823"/>
                    <a:pt x="40400" y="205173"/>
                    <a:pt x="39600" y="211353"/>
                  </a:cubicBezTo>
                  <a:lnTo>
                    <a:pt x="51090" y="223247"/>
                  </a:lnTo>
                  <a:cubicBezTo>
                    <a:pt x="53867" y="225043"/>
                    <a:pt x="62547" y="217076"/>
                    <a:pt x="68100" y="218155"/>
                  </a:cubicBezTo>
                  <a:cubicBezTo>
                    <a:pt x="71029" y="218724"/>
                    <a:pt x="76852" y="222807"/>
                    <a:pt x="80214" y="224180"/>
                  </a:cubicBezTo>
                  <a:cubicBezTo>
                    <a:pt x="85815" y="226450"/>
                    <a:pt x="91723" y="227744"/>
                    <a:pt x="97108" y="230524"/>
                  </a:cubicBezTo>
                  <a:lnTo>
                    <a:pt x="103285" y="245447"/>
                  </a:lnTo>
                  <a:cubicBezTo>
                    <a:pt x="103985" y="245896"/>
                    <a:pt x="118414" y="245879"/>
                    <a:pt x="119960" y="245577"/>
                  </a:cubicBezTo>
                  <a:cubicBezTo>
                    <a:pt x="123883" y="244808"/>
                    <a:pt x="123723" y="232103"/>
                    <a:pt x="130090" y="229013"/>
                  </a:cubicBezTo>
                  <a:cubicBezTo>
                    <a:pt x="133218" y="227494"/>
                    <a:pt x="138268" y="226821"/>
                    <a:pt x="141878" y="225302"/>
                  </a:cubicBezTo>
                  <a:cubicBezTo>
                    <a:pt x="145297" y="223869"/>
                    <a:pt x="154666" y="218250"/>
                    <a:pt x="157030" y="218008"/>
                  </a:cubicBezTo>
                  <a:cubicBezTo>
                    <a:pt x="161572" y="217551"/>
                    <a:pt x="168577" y="222842"/>
                    <a:pt x="173177" y="223895"/>
                  </a:cubicBezTo>
                  <a:lnTo>
                    <a:pt x="185393" y="211940"/>
                  </a:lnTo>
                  <a:cubicBezTo>
                    <a:pt x="186258" y="210197"/>
                    <a:pt x="180488" y="201186"/>
                    <a:pt x="179931" y="198415"/>
                  </a:cubicBezTo>
                  <a:cubicBezTo>
                    <a:pt x="178983" y="193693"/>
                    <a:pt x="184962" y="185071"/>
                    <a:pt x="187055" y="180082"/>
                  </a:cubicBezTo>
                  <a:cubicBezTo>
                    <a:pt x="188600" y="176405"/>
                    <a:pt x="189509" y="170087"/>
                    <a:pt x="191400" y="167204"/>
                  </a:cubicBezTo>
                  <a:cubicBezTo>
                    <a:pt x="194335" y="162733"/>
                    <a:pt x="202551" y="162215"/>
                    <a:pt x="206896" y="159462"/>
                  </a:cubicBezTo>
                  <a:lnTo>
                    <a:pt x="207172" y="141456"/>
                  </a:lnTo>
                  <a:close/>
                  <a:moveTo>
                    <a:pt x="337053" y="100173"/>
                  </a:moveTo>
                  <a:cubicBezTo>
                    <a:pt x="315468" y="102339"/>
                    <a:pt x="323543" y="136675"/>
                    <a:pt x="344463" y="127465"/>
                  </a:cubicBezTo>
                  <a:cubicBezTo>
                    <a:pt x="359262" y="120957"/>
                    <a:pt x="352450" y="98619"/>
                    <a:pt x="337053" y="100173"/>
                  </a:cubicBezTo>
                  <a:close/>
                  <a:moveTo>
                    <a:pt x="368211" y="209385"/>
                  </a:moveTo>
                  <a:cubicBezTo>
                    <a:pt x="397330" y="177570"/>
                    <a:pt x="361235" y="128829"/>
                    <a:pt x="321434" y="146627"/>
                  </a:cubicBezTo>
                  <a:cubicBezTo>
                    <a:pt x="297889" y="157148"/>
                    <a:pt x="289979" y="189723"/>
                    <a:pt x="307973" y="208522"/>
                  </a:cubicBezTo>
                  <a:lnTo>
                    <a:pt x="307973" y="179668"/>
                  </a:lnTo>
                  <a:cubicBezTo>
                    <a:pt x="311994" y="175516"/>
                    <a:pt x="317793" y="172521"/>
                    <a:pt x="322884" y="169612"/>
                  </a:cubicBezTo>
                  <a:cubicBezTo>
                    <a:pt x="326084" y="167782"/>
                    <a:pt x="335508" y="161827"/>
                    <a:pt x="338471" y="162034"/>
                  </a:cubicBezTo>
                  <a:cubicBezTo>
                    <a:pt x="340122" y="162146"/>
                    <a:pt x="343809" y="164407"/>
                    <a:pt x="345554" y="165305"/>
                  </a:cubicBezTo>
                  <a:cubicBezTo>
                    <a:pt x="349838" y="167506"/>
                    <a:pt x="361894" y="174049"/>
                    <a:pt x="365076" y="176776"/>
                  </a:cubicBezTo>
                  <a:cubicBezTo>
                    <a:pt x="365898" y="177475"/>
                    <a:pt x="368211" y="180781"/>
                    <a:pt x="368211" y="181385"/>
                  </a:cubicBezTo>
                  <a:lnTo>
                    <a:pt x="368211" y="209385"/>
                  </a:lnTo>
                  <a:close/>
                  <a:moveTo>
                    <a:pt x="65305" y="305858"/>
                  </a:moveTo>
                  <a:lnTo>
                    <a:pt x="139310" y="305858"/>
                  </a:lnTo>
                  <a:lnTo>
                    <a:pt x="127180" y="259430"/>
                  </a:lnTo>
                  <a:cubicBezTo>
                    <a:pt x="125950" y="258368"/>
                    <a:pt x="101113" y="260440"/>
                    <a:pt x="96238" y="258955"/>
                  </a:cubicBezTo>
                  <a:cubicBezTo>
                    <a:pt x="90096" y="257091"/>
                    <a:pt x="89943" y="244739"/>
                    <a:pt x="86811" y="241692"/>
                  </a:cubicBezTo>
                  <a:cubicBezTo>
                    <a:pt x="85783" y="240691"/>
                    <a:pt x="74093" y="236833"/>
                    <a:pt x="71339" y="235642"/>
                  </a:cubicBezTo>
                  <a:cubicBezTo>
                    <a:pt x="67448" y="233967"/>
                    <a:pt x="66931" y="231197"/>
                    <a:pt x="62008" y="234511"/>
                  </a:cubicBezTo>
                  <a:lnTo>
                    <a:pt x="65305" y="305858"/>
                  </a:lnTo>
                  <a:close/>
                  <a:moveTo>
                    <a:pt x="231386" y="270539"/>
                  </a:moveTo>
                  <a:lnTo>
                    <a:pt x="221060" y="270539"/>
                  </a:lnTo>
                  <a:lnTo>
                    <a:pt x="221060" y="329120"/>
                  </a:lnTo>
                  <a:lnTo>
                    <a:pt x="279576" y="329120"/>
                  </a:lnTo>
                  <a:lnTo>
                    <a:pt x="279576" y="270539"/>
                  </a:lnTo>
                  <a:lnTo>
                    <a:pt x="269250" y="270539"/>
                  </a:lnTo>
                  <a:lnTo>
                    <a:pt x="269250" y="295949"/>
                  </a:lnTo>
                  <a:cubicBezTo>
                    <a:pt x="269250" y="296200"/>
                    <a:pt x="266361" y="299005"/>
                    <a:pt x="265742" y="299333"/>
                  </a:cubicBezTo>
                  <a:cubicBezTo>
                    <a:pt x="261895" y="301387"/>
                    <a:pt x="239534" y="301413"/>
                    <a:pt x="235487" y="299600"/>
                  </a:cubicBezTo>
                  <a:cubicBezTo>
                    <a:pt x="234605" y="299203"/>
                    <a:pt x="231386" y="296320"/>
                    <a:pt x="231386" y="295949"/>
                  </a:cubicBezTo>
                  <a:lnTo>
                    <a:pt x="231386" y="270539"/>
                  </a:lnTo>
                  <a:close/>
                  <a:moveTo>
                    <a:pt x="255481" y="270539"/>
                  </a:moveTo>
                  <a:lnTo>
                    <a:pt x="245155" y="270539"/>
                  </a:lnTo>
                  <a:lnTo>
                    <a:pt x="245155" y="286049"/>
                  </a:lnTo>
                  <a:lnTo>
                    <a:pt x="255481" y="286049"/>
                  </a:lnTo>
                  <a:lnTo>
                    <a:pt x="255481" y="270539"/>
                  </a:lnTo>
                  <a:close/>
                  <a:moveTo>
                    <a:pt x="333789" y="270539"/>
                  </a:moveTo>
                  <a:lnTo>
                    <a:pt x="323463" y="270539"/>
                  </a:lnTo>
                  <a:lnTo>
                    <a:pt x="323463" y="329120"/>
                  </a:lnTo>
                  <a:lnTo>
                    <a:pt x="381979" y="329120"/>
                  </a:lnTo>
                  <a:lnTo>
                    <a:pt x="381979" y="270539"/>
                  </a:lnTo>
                  <a:lnTo>
                    <a:pt x="371652" y="270539"/>
                  </a:lnTo>
                  <a:lnTo>
                    <a:pt x="371652" y="295949"/>
                  </a:lnTo>
                  <a:cubicBezTo>
                    <a:pt x="371652" y="296200"/>
                    <a:pt x="368764" y="299005"/>
                    <a:pt x="368145" y="299333"/>
                  </a:cubicBezTo>
                  <a:cubicBezTo>
                    <a:pt x="364297" y="301387"/>
                    <a:pt x="341937" y="301413"/>
                    <a:pt x="337890" y="299600"/>
                  </a:cubicBezTo>
                  <a:cubicBezTo>
                    <a:pt x="337007" y="299203"/>
                    <a:pt x="333789" y="296320"/>
                    <a:pt x="333789" y="295949"/>
                  </a:cubicBezTo>
                  <a:lnTo>
                    <a:pt x="333789" y="270539"/>
                  </a:lnTo>
                  <a:close/>
                  <a:moveTo>
                    <a:pt x="357884" y="270539"/>
                  </a:moveTo>
                  <a:lnTo>
                    <a:pt x="347558" y="270539"/>
                  </a:lnTo>
                  <a:lnTo>
                    <a:pt x="347558" y="286049"/>
                  </a:lnTo>
                  <a:lnTo>
                    <a:pt x="357884" y="286049"/>
                  </a:lnTo>
                  <a:lnTo>
                    <a:pt x="357884" y="270539"/>
                  </a:lnTo>
                  <a:close/>
                  <a:moveTo>
                    <a:pt x="163404" y="329120"/>
                  </a:moveTo>
                  <a:cubicBezTo>
                    <a:pt x="163948" y="321455"/>
                    <a:pt x="162495" y="320108"/>
                    <a:pt x="155266" y="319608"/>
                  </a:cubicBezTo>
                  <a:cubicBezTo>
                    <a:pt x="121526" y="317277"/>
                    <a:pt x="85129" y="321420"/>
                    <a:pt x="51106" y="319642"/>
                  </a:cubicBezTo>
                  <a:lnTo>
                    <a:pt x="45070" y="322214"/>
                  </a:lnTo>
                  <a:lnTo>
                    <a:pt x="44652" y="329120"/>
                  </a:lnTo>
                  <a:lnTo>
                    <a:pt x="163404" y="329120"/>
                  </a:lnTo>
                  <a:close/>
                  <a:moveTo>
                    <a:pt x="41003" y="343983"/>
                  </a:moveTo>
                  <a:cubicBezTo>
                    <a:pt x="2215" y="353581"/>
                    <a:pt x="6226" y="407665"/>
                    <a:pt x="45956" y="411799"/>
                  </a:cubicBezTo>
                  <a:lnTo>
                    <a:pt x="380674" y="411799"/>
                  </a:lnTo>
                  <a:cubicBezTo>
                    <a:pt x="421305" y="407458"/>
                    <a:pt x="424109" y="351880"/>
                    <a:pt x="384135" y="343758"/>
                  </a:cubicBezTo>
                  <a:lnTo>
                    <a:pt x="41003" y="343983"/>
                  </a:lnTo>
                  <a:close/>
                </a:path>
              </a:pathLst>
            </a:custGeom>
            <a:grpFill/>
            <a:ln w="858"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773AEAEF-A36F-E42E-5E41-0EA403C759D5}"/>
                </a:ext>
              </a:extLst>
            </p:cNvPr>
            <p:cNvSpPr/>
            <p:nvPr/>
          </p:nvSpPr>
          <p:spPr>
            <a:xfrm>
              <a:off x="8658891" y="8528683"/>
              <a:ext cx="110260" cy="110333"/>
            </a:xfrm>
            <a:custGeom>
              <a:avLst/>
              <a:gdLst>
                <a:gd name="connsiteX0" fmla="*/ 47379 w 110260"/>
                <a:gd name="connsiteY0" fmla="*/ 394 h 110333"/>
                <a:gd name="connsiteX1" fmla="*/ 96644 w 110260"/>
                <a:gd name="connsiteY1" fmla="*/ 91058 h 110333"/>
                <a:gd name="connsiteX2" fmla="*/ 255 w 110260"/>
                <a:gd name="connsiteY2" fmla="*/ 48842 h 110333"/>
                <a:gd name="connsiteX3" fmla="*/ 47379 w 110260"/>
                <a:gd name="connsiteY3" fmla="*/ 394 h 110333"/>
                <a:gd name="connsiteX4" fmla="*/ 49963 w 110260"/>
                <a:gd name="connsiteY4" fmla="*/ 14179 h 110333"/>
                <a:gd name="connsiteX5" fmla="*/ 14115 w 110260"/>
                <a:gd name="connsiteY5" fmla="*/ 59053 h 110333"/>
                <a:gd name="connsiteX6" fmla="*/ 80682 w 110260"/>
                <a:gd name="connsiteY6" fmla="*/ 87139 h 110333"/>
                <a:gd name="connsiteX7" fmla="*/ 49963 w 110260"/>
                <a:gd name="connsiteY7" fmla="*/ 14179 h 110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260" h="110333">
                  <a:moveTo>
                    <a:pt x="47379" y="394"/>
                  </a:moveTo>
                  <a:cubicBezTo>
                    <a:pt x="97985" y="-5328"/>
                    <a:pt x="129870" y="52510"/>
                    <a:pt x="96644" y="91058"/>
                  </a:cubicBezTo>
                  <a:cubicBezTo>
                    <a:pt x="61411" y="131928"/>
                    <a:pt x="-4617" y="103064"/>
                    <a:pt x="255" y="48842"/>
                  </a:cubicBezTo>
                  <a:cubicBezTo>
                    <a:pt x="2381" y="25184"/>
                    <a:pt x="23787" y="3061"/>
                    <a:pt x="47379" y="394"/>
                  </a:cubicBezTo>
                  <a:close/>
                  <a:moveTo>
                    <a:pt x="49963" y="14179"/>
                  </a:moveTo>
                  <a:cubicBezTo>
                    <a:pt x="28226" y="16768"/>
                    <a:pt x="12028" y="37319"/>
                    <a:pt x="14115" y="59053"/>
                  </a:cubicBezTo>
                  <a:cubicBezTo>
                    <a:pt x="17201" y="91214"/>
                    <a:pt x="55500" y="107544"/>
                    <a:pt x="80682" y="87139"/>
                  </a:cubicBezTo>
                  <a:cubicBezTo>
                    <a:pt x="112584" y="61289"/>
                    <a:pt x="90926" y="9302"/>
                    <a:pt x="49963" y="14179"/>
                  </a:cubicBezTo>
                  <a:close/>
                </a:path>
              </a:pathLst>
            </a:custGeom>
            <a:grpFill/>
            <a:ln w="858"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0D8CF072-22A1-0A5C-8F68-BDD1231E98AF}"/>
                </a:ext>
              </a:extLst>
            </p:cNvPr>
            <p:cNvSpPr/>
            <p:nvPr/>
          </p:nvSpPr>
          <p:spPr>
            <a:xfrm>
              <a:off x="8621168" y="8781908"/>
              <a:ext cx="56694" cy="57590"/>
            </a:xfrm>
            <a:custGeom>
              <a:avLst/>
              <a:gdLst>
                <a:gd name="connsiteX0" fmla="*/ 23130 w 56694"/>
                <a:gd name="connsiteY0" fmla="*/ 405 h 57590"/>
                <a:gd name="connsiteX1" fmla="*/ 34736 w 56694"/>
                <a:gd name="connsiteY1" fmla="*/ 56811 h 57590"/>
                <a:gd name="connsiteX2" fmla="*/ 23130 w 56694"/>
                <a:gd name="connsiteY2" fmla="*/ 405 h 57590"/>
                <a:gd name="connsiteX3" fmla="*/ 25690 w 56694"/>
                <a:gd name="connsiteY3" fmla="*/ 14172 h 57590"/>
                <a:gd name="connsiteX4" fmla="*/ 25559 w 56694"/>
                <a:gd name="connsiteY4" fmla="*/ 43173 h 57590"/>
                <a:gd name="connsiteX5" fmla="*/ 25690 w 56694"/>
                <a:gd name="connsiteY5" fmla="*/ 14172 h 5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94" h="57590">
                  <a:moveTo>
                    <a:pt x="23130" y="405"/>
                  </a:moveTo>
                  <a:cubicBezTo>
                    <a:pt x="61653" y="-5231"/>
                    <a:pt x="69016" y="49733"/>
                    <a:pt x="34736" y="56811"/>
                  </a:cubicBezTo>
                  <a:cubicBezTo>
                    <a:pt x="-5073" y="65028"/>
                    <a:pt x="-12971" y="5687"/>
                    <a:pt x="23130" y="405"/>
                  </a:cubicBezTo>
                  <a:close/>
                  <a:moveTo>
                    <a:pt x="25690" y="14172"/>
                  </a:moveTo>
                  <a:cubicBezTo>
                    <a:pt x="9568" y="16787"/>
                    <a:pt x="9924" y="41084"/>
                    <a:pt x="25559" y="43173"/>
                  </a:cubicBezTo>
                  <a:cubicBezTo>
                    <a:pt x="49277" y="46332"/>
                    <a:pt x="47813" y="10581"/>
                    <a:pt x="25690" y="14172"/>
                  </a:cubicBezTo>
                  <a:close/>
                </a:path>
              </a:pathLst>
            </a:custGeom>
            <a:grpFill/>
            <a:ln w="858"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6BE96DE6-C6F0-F728-D94F-793813212DD4}"/>
                </a:ext>
              </a:extLst>
            </p:cNvPr>
            <p:cNvSpPr/>
            <p:nvPr/>
          </p:nvSpPr>
          <p:spPr>
            <a:xfrm>
              <a:off x="8951169" y="8781507"/>
              <a:ext cx="58265" cy="58231"/>
            </a:xfrm>
            <a:custGeom>
              <a:avLst/>
              <a:gdLst>
                <a:gd name="connsiteX0" fmla="*/ 8592 w 58265"/>
                <a:gd name="connsiteY0" fmla="*/ 49375 h 58231"/>
                <a:gd name="connsiteX1" fmla="*/ 50057 w 58265"/>
                <a:gd name="connsiteY1" fmla="*/ 9161 h 58231"/>
                <a:gd name="connsiteX2" fmla="*/ 8592 w 58265"/>
                <a:gd name="connsiteY2" fmla="*/ 49375 h 58231"/>
                <a:gd name="connsiteX3" fmla="*/ 26135 w 58265"/>
                <a:gd name="connsiteY3" fmla="*/ 14573 h 58231"/>
                <a:gd name="connsiteX4" fmla="*/ 25261 w 58265"/>
                <a:gd name="connsiteY4" fmla="*/ 43454 h 58231"/>
                <a:gd name="connsiteX5" fmla="*/ 26135 w 58265"/>
                <a:gd name="connsiteY5" fmla="*/ 14573 h 5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65" h="58231">
                  <a:moveTo>
                    <a:pt x="8592" y="49375"/>
                  </a:moveTo>
                  <a:cubicBezTo>
                    <a:pt x="-18238" y="22083"/>
                    <a:pt x="23996" y="-18278"/>
                    <a:pt x="50057" y="9161"/>
                  </a:cubicBezTo>
                  <a:cubicBezTo>
                    <a:pt x="75879" y="36350"/>
                    <a:pt x="34862" y="76106"/>
                    <a:pt x="8592" y="49375"/>
                  </a:cubicBezTo>
                  <a:close/>
                  <a:moveTo>
                    <a:pt x="26135" y="14573"/>
                  </a:moveTo>
                  <a:cubicBezTo>
                    <a:pt x="11239" y="16990"/>
                    <a:pt x="10445" y="40381"/>
                    <a:pt x="25261" y="43454"/>
                  </a:cubicBezTo>
                  <a:cubicBezTo>
                    <a:pt x="49303" y="48434"/>
                    <a:pt x="49732" y="10741"/>
                    <a:pt x="26135" y="14573"/>
                  </a:cubicBezTo>
                  <a:close/>
                </a:path>
              </a:pathLst>
            </a:custGeom>
            <a:grpFill/>
            <a:ln w="858"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984B9B5E-CE8A-2E77-C090-DFFF491CAA8B}"/>
                </a:ext>
              </a:extLst>
            </p:cNvPr>
            <p:cNvSpPr/>
            <p:nvPr/>
          </p:nvSpPr>
          <p:spPr>
            <a:xfrm>
              <a:off x="8840933" y="8781515"/>
              <a:ext cx="58227" cy="58262"/>
            </a:xfrm>
            <a:custGeom>
              <a:avLst/>
              <a:gdLst>
                <a:gd name="connsiteX0" fmla="*/ 49378 w 58227"/>
                <a:gd name="connsiteY0" fmla="*/ 8626 h 58262"/>
                <a:gd name="connsiteX1" fmla="*/ 8340 w 58227"/>
                <a:gd name="connsiteY1" fmla="*/ 49280 h 58262"/>
                <a:gd name="connsiteX2" fmla="*/ 49378 w 58227"/>
                <a:gd name="connsiteY2" fmla="*/ 8626 h 58262"/>
                <a:gd name="connsiteX3" fmla="*/ 26223 w 58227"/>
                <a:gd name="connsiteY3" fmla="*/ 14565 h 58262"/>
                <a:gd name="connsiteX4" fmla="*/ 26089 w 58227"/>
                <a:gd name="connsiteY4" fmla="*/ 43566 h 58262"/>
                <a:gd name="connsiteX5" fmla="*/ 26223 w 58227"/>
                <a:gd name="connsiteY5" fmla="*/ 14565 h 5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27" h="58262">
                  <a:moveTo>
                    <a:pt x="49378" y="8626"/>
                  </a:moveTo>
                  <a:cubicBezTo>
                    <a:pt x="76518" y="35375"/>
                    <a:pt x="35020" y="76598"/>
                    <a:pt x="8340" y="49280"/>
                  </a:cubicBezTo>
                  <a:cubicBezTo>
                    <a:pt x="-17476" y="22842"/>
                    <a:pt x="22439" y="-17915"/>
                    <a:pt x="49378" y="8626"/>
                  </a:cubicBezTo>
                  <a:close/>
                  <a:moveTo>
                    <a:pt x="26223" y="14565"/>
                  </a:moveTo>
                  <a:cubicBezTo>
                    <a:pt x="10899" y="17051"/>
                    <a:pt x="10536" y="41365"/>
                    <a:pt x="26089" y="43566"/>
                  </a:cubicBezTo>
                  <a:cubicBezTo>
                    <a:pt x="50099" y="46958"/>
                    <a:pt x="48693" y="10922"/>
                    <a:pt x="26223" y="14565"/>
                  </a:cubicBezTo>
                  <a:close/>
                </a:path>
              </a:pathLst>
            </a:custGeom>
            <a:grpFill/>
            <a:ln w="85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49477464-9D96-4B49-302C-3F62EF7CE1A7}"/>
                </a:ext>
              </a:extLst>
            </p:cNvPr>
            <p:cNvSpPr/>
            <p:nvPr/>
          </p:nvSpPr>
          <p:spPr>
            <a:xfrm>
              <a:off x="8730617" y="8781515"/>
              <a:ext cx="58227" cy="58262"/>
            </a:xfrm>
            <a:custGeom>
              <a:avLst/>
              <a:gdLst>
                <a:gd name="connsiteX0" fmla="*/ 8849 w 58227"/>
                <a:gd name="connsiteY0" fmla="*/ 8626 h 58262"/>
                <a:gd name="connsiteX1" fmla="*/ 49887 w 58227"/>
                <a:gd name="connsiteY1" fmla="*/ 49280 h 58262"/>
                <a:gd name="connsiteX2" fmla="*/ 8849 w 58227"/>
                <a:gd name="connsiteY2" fmla="*/ 8626 h 58262"/>
                <a:gd name="connsiteX3" fmla="*/ 26392 w 58227"/>
                <a:gd name="connsiteY3" fmla="*/ 14565 h 58262"/>
                <a:gd name="connsiteX4" fmla="*/ 26258 w 58227"/>
                <a:gd name="connsiteY4" fmla="*/ 43566 h 58262"/>
                <a:gd name="connsiteX5" fmla="*/ 26392 w 58227"/>
                <a:gd name="connsiteY5" fmla="*/ 14565 h 5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27" h="58262">
                  <a:moveTo>
                    <a:pt x="8849" y="8626"/>
                  </a:moveTo>
                  <a:cubicBezTo>
                    <a:pt x="35788" y="-17915"/>
                    <a:pt x="75704" y="22842"/>
                    <a:pt x="49887" y="49280"/>
                  </a:cubicBezTo>
                  <a:cubicBezTo>
                    <a:pt x="23207" y="76598"/>
                    <a:pt x="-18291" y="35375"/>
                    <a:pt x="8849" y="8626"/>
                  </a:cubicBezTo>
                  <a:close/>
                  <a:moveTo>
                    <a:pt x="26392" y="14565"/>
                  </a:moveTo>
                  <a:cubicBezTo>
                    <a:pt x="10562" y="17232"/>
                    <a:pt x="10745" y="41374"/>
                    <a:pt x="26258" y="43566"/>
                  </a:cubicBezTo>
                  <a:cubicBezTo>
                    <a:pt x="50320" y="46967"/>
                    <a:pt x="48369" y="10862"/>
                    <a:pt x="26392" y="14565"/>
                  </a:cubicBezTo>
                  <a:close/>
                </a:path>
              </a:pathLst>
            </a:custGeom>
            <a:grpFill/>
            <a:ln w="858"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F40D1656-54B9-6C88-C41C-2687D7C0995C}"/>
                </a:ext>
              </a:extLst>
            </p:cNvPr>
            <p:cNvSpPr/>
            <p:nvPr/>
          </p:nvSpPr>
          <p:spPr>
            <a:xfrm>
              <a:off x="8681521" y="8824698"/>
              <a:ext cx="46476" cy="15630"/>
            </a:xfrm>
            <a:custGeom>
              <a:avLst/>
              <a:gdLst>
                <a:gd name="connsiteX0" fmla="*/ 5759 w 46476"/>
                <a:gd name="connsiteY0" fmla="*/ 643 h 15630"/>
                <a:gd name="connsiteX1" fmla="*/ 39796 w 46476"/>
                <a:gd name="connsiteY1" fmla="*/ 668 h 15630"/>
                <a:gd name="connsiteX2" fmla="*/ 38180 w 46476"/>
                <a:gd name="connsiteY2" fmla="*/ 15005 h 15630"/>
                <a:gd name="connsiteX3" fmla="*/ 6642 w 46476"/>
                <a:gd name="connsiteY3" fmla="*/ 14901 h 15630"/>
                <a:gd name="connsiteX4" fmla="*/ 5759 w 46476"/>
                <a:gd name="connsiteY4" fmla="*/ 643 h 15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76" h="15630">
                  <a:moveTo>
                    <a:pt x="5759" y="643"/>
                  </a:moveTo>
                  <a:cubicBezTo>
                    <a:pt x="9863" y="-290"/>
                    <a:pt x="35339" y="-143"/>
                    <a:pt x="39796" y="668"/>
                  </a:cubicBezTo>
                  <a:cubicBezTo>
                    <a:pt x="48834" y="2300"/>
                    <a:pt x="49089" y="13684"/>
                    <a:pt x="38180" y="15005"/>
                  </a:cubicBezTo>
                  <a:cubicBezTo>
                    <a:pt x="31991" y="15756"/>
                    <a:pt x="12488" y="15955"/>
                    <a:pt x="6642" y="14901"/>
                  </a:cubicBezTo>
                  <a:cubicBezTo>
                    <a:pt x="-1976" y="13348"/>
                    <a:pt x="-2141" y="2429"/>
                    <a:pt x="5759" y="643"/>
                  </a:cubicBezTo>
                  <a:close/>
                </a:path>
              </a:pathLst>
            </a:custGeom>
            <a:grpFill/>
            <a:ln w="858"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90C73384-6E89-4697-E6AC-AF8C8C38173F}"/>
                </a:ext>
              </a:extLst>
            </p:cNvPr>
            <p:cNvSpPr/>
            <p:nvPr/>
          </p:nvSpPr>
          <p:spPr>
            <a:xfrm>
              <a:off x="8901790" y="8824698"/>
              <a:ext cx="46485" cy="15634"/>
            </a:xfrm>
            <a:custGeom>
              <a:avLst/>
              <a:gdLst>
                <a:gd name="connsiteX0" fmla="*/ 6669 w 46485"/>
                <a:gd name="connsiteY0" fmla="*/ 668 h 15634"/>
                <a:gd name="connsiteX1" fmla="*/ 40706 w 46485"/>
                <a:gd name="connsiteY1" fmla="*/ 643 h 15634"/>
                <a:gd name="connsiteX2" fmla="*/ 39088 w 46485"/>
                <a:gd name="connsiteY2" fmla="*/ 15022 h 15634"/>
                <a:gd name="connsiteX3" fmla="*/ 7554 w 46485"/>
                <a:gd name="connsiteY3" fmla="*/ 14876 h 15634"/>
                <a:gd name="connsiteX4" fmla="*/ 6669 w 46485"/>
                <a:gd name="connsiteY4" fmla="*/ 668 h 1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5" h="15634">
                  <a:moveTo>
                    <a:pt x="6669" y="668"/>
                  </a:moveTo>
                  <a:cubicBezTo>
                    <a:pt x="11144" y="-143"/>
                    <a:pt x="36592" y="-290"/>
                    <a:pt x="40706" y="643"/>
                  </a:cubicBezTo>
                  <a:cubicBezTo>
                    <a:pt x="48849" y="2490"/>
                    <a:pt x="48457" y="13710"/>
                    <a:pt x="39088" y="15022"/>
                  </a:cubicBezTo>
                  <a:cubicBezTo>
                    <a:pt x="32939" y="15894"/>
                    <a:pt x="13675" y="15825"/>
                    <a:pt x="7554" y="14876"/>
                  </a:cubicBezTo>
                  <a:cubicBezTo>
                    <a:pt x="-2598" y="13296"/>
                    <a:pt x="-2140" y="2248"/>
                    <a:pt x="6669" y="668"/>
                  </a:cubicBezTo>
                  <a:close/>
                </a:path>
              </a:pathLst>
            </a:custGeom>
            <a:grpFill/>
            <a:ln w="858"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4BA0F8E7-2E6A-2728-9422-A94171DF7EB3}"/>
                </a:ext>
              </a:extLst>
            </p:cNvPr>
            <p:cNvSpPr/>
            <p:nvPr/>
          </p:nvSpPr>
          <p:spPr>
            <a:xfrm>
              <a:off x="8791695" y="8824745"/>
              <a:ext cx="46401" cy="15570"/>
            </a:xfrm>
            <a:custGeom>
              <a:avLst/>
              <a:gdLst>
                <a:gd name="connsiteX0" fmla="*/ 5735 w 46401"/>
                <a:gd name="connsiteY0" fmla="*/ 596 h 15570"/>
                <a:gd name="connsiteX1" fmla="*/ 40653 w 46401"/>
                <a:gd name="connsiteY1" fmla="*/ 596 h 15570"/>
                <a:gd name="connsiteX2" fmla="*/ 38153 w 46401"/>
                <a:gd name="connsiteY2" fmla="*/ 14958 h 15570"/>
                <a:gd name="connsiteX3" fmla="*/ 7501 w 46401"/>
                <a:gd name="connsiteY3" fmla="*/ 14829 h 15570"/>
                <a:gd name="connsiteX4" fmla="*/ 5735 w 46401"/>
                <a:gd name="connsiteY4" fmla="*/ 596 h 15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1" h="15570">
                  <a:moveTo>
                    <a:pt x="5735" y="596"/>
                  </a:moveTo>
                  <a:cubicBezTo>
                    <a:pt x="9279" y="-199"/>
                    <a:pt x="37109" y="-199"/>
                    <a:pt x="40653" y="596"/>
                  </a:cubicBezTo>
                  <a:cubicBezTo>
                    <a:pt x="48449" y="2348"/>
                    <a:pt x="48967" y="13646"/>
                    <a:pt x="38153" y="14958"/>
                  </a:cubicBezTo>
                  <a:cubicBezTo>
                    <a:pt x="31569" y="15761"/>
                    <a:pt x="13932" y="15830"/>
                    <a:pt x="7501" y="14829"/>
                  </a:cubicBezTo>
                  <a:cubicBezTo>
                    <a:pt x="-2587" y="13266"/>
                    <a:pt x="-1811" y="2296"/>
                    <a:pt x="5735" y="596"/>
                  </a:cubicBezTo>
                  <a:close/>
                </a:path>
              </a:pathLst>
            </a:custGeom>
            <a:grpFill/>
            <a:ln w="858"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620B3679-D21D-7C77-4698-54FAFE0D65FE}"/>
                </a:ext>
              </a:extLst>
            </p:cNvPr>
            <p:cNvSpPr/>
            <p:nvPr/>
          </p:nvSpPr>
          <p:spPr>
            <a:xfrm>
              <a:off x="8791611" y="8782270"/>
              <a:ext cx="46521" cy="14120"/>
            </a:xfrm>
            <a:custGeom>
              <a:avLst/>
              <a:gdLst>
                <a:gd name="connsiteX0" fmla="*/ 4960 w 46521"/>
                <a:gd name="connsiteY0" fmla="*/ 0 h 14120"/>
                <a:gd name="connsiteX1" fmla="*/ 41595 w 46521"/>
                <a:gd name="connsiteY1" fmla="*/ 0 h 14120"/>
                <a:gd name="connsiteX2" fmla="*/ 40864 w 46521"/>
                <a:gd name="connsiteY2" fmla="*/ 13551 h 14120"/>
                <a:gd name="connsiteX3" fmla="*/ 4960 w 46521"/>
                <a:gd name="connsiteY3" fmla="*/ 13413 h 14120"/>
                <a:gd name="connsiteX4" fmla="*/ 4960 w 46521"/>
                <a:gd name="connsiteY4" fmla="*/ 0 h 1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21" h="14120">
                  <a:moveTo>
                    <a:pt x="4960" y="0"/>
                  </a:moveTo>
                  <a:lnTo>
                    <a:pt x="41595" y="0"/>
                  </a:lnTo>
                  <a:cubicBezTo>
                    <a:pt x="48781" y="2028"/>
                    <a:pt x="47734" y="12446"/>
                    <a:pt x="40864" y="13551"/>
                  </a:cubicBezTo>
                  <a:cubicBezTo>
                    <a:pt x="36188" y="14302"/>
                    <a:pt x="9195" y="14363"/>
                    <a:pt x="4960" y="13413"/>
                  </a:cubicBezTo>
                  <a:cubicBezTo>
                    <a:pt x="-1649" y="11937"/>
                    <a:pt x="-1658" y="1683"/>
                    <a:pt x="4960" y="0"/>
                  </a:cubicBezTo>
                  <a:close/>
                </a:path>
              </a:pathLst>
            </a:custGeom>
            <a:grpFill/>
            <a:ln w="858"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24D060B4-6542-E849-5B87-8E7FEF480BAC}"/>
                </a:ext>
              </a:extLst>
            </p:cNvPr>
            <p:cNvSpPr/>
            <p:nvPr/>
          </p:nvSpPr>
          <p:spPr>
            <a:xfrm>
              <a:off x="8681443" y="8781480"/>
              <a:ext cx="46353" cy="15028"/>
            </a:xfrm>
            <a:custGeom>
              <a:avLst/>
              <a:gdLst>
                <a:gd name="connsiteX0" fmla="*/ 44536 w 46353"/>
                <a:gd name="connsiteY0" fmla="*/ 12399 h 15028"/>
                <a:gd name="connsiteX1" fmla="*/ 40113 w 46353"/>
                <a:gd name="connsiteY1" fmla="*/ 14427 h 15028"/>
                <a:gd name="connsiteX2" fmla="*/ 5708 w 46353"/>
                <a:gd name="connsiteY2" fmla="*/ 14341 h 15028"/>
                <a:gd name="connsiteX3" fmla="*/ 5708 w 46353"/>
                <a:gd name="connsiteY3" fmla="*/ 660 h 15028"/>
                <a:gd name="connsiteX4" fmla="*/ 40885 w 46353"/>
                <a:gd name="connsiteY4" fmla="*/ 660 h 15028"/>
                <a:gd name="connsiteX5" fmla="*/ 44536 w 46353"/>
                <a:gd name="connsiteY5" fmla="*/ 12399 h 1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3" h="15028">
                  <a:moveTo>
                    <a:pt x="44536" y="12399"/>
                  </a:moveTo>
                  <a:cubicBezTo>
                    <a:pt x="43571" y="13452"/>
                    <a:pt x="41566" y="14255"/>
                    <a:pt x="40113" y="14427"/>
                  </a:cubicBezTo>
                  <a:cubicBezTo>
                    <a:pt x="33807" y="15195"/>
                    <a:pt x="11773" y="15290"/>
                    <a:pt x="5708" y="14341"/>
                  </a:cubicBezTo>
                  <a:cubicBezTo>
                    <a:pt x="-1915" y="13141"/>
                    <a:pt x="-1891" y="1843"/>
                    <a:pt x="5708" y="660"/>
                  </a:cubicBezTo>
                  <a:cubicBezTo>
                    <a:pt x="11322" y="-220"/>
                    <a:pt x="35289" y="-220"/>
                    <a:pt x="40885" y="660"/>
                  </a:cubicBezTo>
                  <a:cubicBezTo>
                    <a:pt x="46194" y="1506"/>
                    <a:pt x="48092" y="8498"/>
                    <a:pt x="44536" y="12399"/>
                  </a:cubicBezTo>
                  <a:close/>
                </a:path>
              </a:pathLst>
            </a:custGeom>
            <a:grpFill/>
            <a:ln w="858"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32D4A7C7-9EA5-ED3C-8BB9-546800DF8947}"/>
                </a:ext>
              </a:extLst>
            </p:cNvPr>
            <p:cNvSpPr/>
            <p:nvPr/>
          </p:nvSpPr>
          <p:spPr>
            <a:xfrm>
              <a:off x="8901981" y="8781480"/>
              <a:ext cx="46353" cy="15028"/>
            </a:xfrm>
            <a:custGeom>
              <a:avLst/>
              <a:gdLst>
                <a:gd name="connsiteX0" fmla="*/ 1816 w 46353"/>
                <a:gd name="connsiteY0" fmla="*/ 12399 h 15028"/>
                <a:gd name="connsiteX1" fmla="*/ 5468 w 46353"/>
                <a:gd name="connsiteY1" fmla="*/ 660 h 15028"/>
                <a:gd name="connsiteX2" fmla="*/ 40645 w 46353"/>
                <a:gd name="connsiteY2" fmla="*/ 660 h 15028"/>
                <a:gd name="connsiteX3" fmla="*/ 40645 w 46353"/>
                <a:gd name="connsiteY3" fmla="*/ 14341 h 15028"/>
                <a:gd name="connsiteX4" fmla="*/ 6240 w 46353"/>
                <a:gd name="connsiteY4" fmla="*/ 14427 h 15028"/>
                <a:gd name="connsiteX5" fmla="*/ 1816 w 46353"/>
                <a:gd name="connsiteY5" fmla="*/ 12399 h 1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3" h="15028">
                  <a:moveTo>
                    <a:pt x="1816" y="12399"/>
                  </a:moveTo>
                  <a:cubicBezTo>
                    <a:pt x="-1739" y="8498"/>
                    <a:pt x="159" y="1506"/>
                    <a:pt x="5468" y="660"/>
                  </a:cubicBezTo>
                  <a:cubicBezTo>
                    <a:pt x="11063" y="-220"/>
                    <a:pt x="35032" y="-220"/>
                    <a:pt x="40645" y="660"/>
                  </a:cubicBezTo>
                  <a:cubicBezTo>
                    <a:pt x="48244" y="1843"/>
                    <a:pt x="48267" y="13141"/>
                    <a:pt x="40645" y="14341"/>
                  </a:cubicBezTo>
                  <a:cubicBezTo>
                    <a:pt x="34580" y="15290"/>
                    <a:pt x="12546" y="15195"/>
                    <a:pt x="6240" y="14427"/>
                  </a:cubicBezTo>
                  <a:cubicBezTo>
                    <a:pt x="4788" y="14255"/>
                    <a:pt x="2782" y="13452"/>
                    <a:pt x="1816" y="12399"/>
                  </a:cubicBezTo>
                  <a:close/>
                </a:path>
              </a:pathLst>
            </a:custGeom>
            <a:grpFill/>
            <a:ln w="858"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985F7AE0-79FC-1151-122E-AD987DB6F445}"/>
                </a:ext>
              </a:extLst>
            </p:cNvPr>
            <p:cNvSpPr/>
            <p:nvPr/>
          </p:nvSpPr>
          <p:spPr>
            <a:xfrm>
              <a:off x="8848076" y="8455624"/>
              <a:ext cx="19393" cy="19343"/>
            </a:xfrm>
            <a:custGeom>
              <a:avLst/>
              <a:gdLst>
                <a:gd name="connsiteX0" fmla="*/ 16434 w 19393"/>
                <a:gd name="connsiteY0" fmla="*/ 2875 h 19343"/>
                <a:gd name="connsiteX1" fmla="*/ 2619 w 19393"/>
                <a:gd name="connsiteY1" fmla="*/ 16271 h 19343"/>
                <a:gd name="connsiteX2" fmla="*/ 16434 w 19393"/>
                <a:gd name="connsiteY2" fmla="*/ 2875 h 19343"/>
              </a:gdLst>
              <a:ahLst/>
              <a:cxnLst>
                <a:cxn ang="0">
                  <a:pos x="connsiteX0" y="connsiteY0"/>
                </a:cxn>
                <a:cxn ang="0">
                  <a:pos x="connsiteX1" y="connsiteY1"/>
                </a:cxn>
                <a:cxn ang="0">
                  <a:pos x="connsiteX2" y="connsiteY2"/>
                </a:cxn>
              </a:cxnLst>
              <a:rect l="l" t="t" r="r" b="b"/>
              <a:pathLst>
                <a:path w="19393" h="19343">
                  <a:moveTo>
                    <a:pt x="16434" y="2875"/>
                  </a:moveTo>
                  <a:cubicBezTo>
                    <a:pt x="25679" y="12128"/>
                    <a:pt x="11068" y="25411"/>
                    <a:pt x="2619" y="16271"/>
                  </a:cubicBezTo>
                  <a:cubicBezTo>
                    <a:pt x="-5706" y="7260"/>
                    <a:pt x="7713" y="-5860"/>
                    <a:pt x="16434" y="2875"/>
                  </a:cubicBezTo>
                  <a:close/>
                </a:path>
              </a:pathLst>
            </a:custGeom>
            <a:grpFill/>
            <a:ln w="858" cap="flat">
              <a:noFill/>
              <a:prstDash val="solid"/>
              <a:miter/>
            </a:ln>
          </p:spPr>
          <p:txBody>
            <a:bodyPr rtlCol="0" anchor="ctr"/>
            <a:lstStyle/>
            <a:p>
              <a:endParaRPr lang="en-US" dirty="0"/>
            </a:p>
          </p:txBody>
        </p:sp>
      </p:grpSp>
      <p:sp>
        <p:nvSpPr>
          <p:cNvPr id="55" name="Rectangle 54">
            <a:extLst>
              <a:ext uri="{FF2B5EF4-FFF2-40B4-BE49-F238E27FC236}">
                <a16:creationId xmlns:a16="http://schemas.microsoft.com/office/drawing/2014/main" id="{4B22ECE2-EB40-8E2E-7BAA-852305D9C2CA}"/>
              </a:ext>
            </a:extLst>
          </p:cNvPr>
          <p:cNvSpPr/>
          <p:nvPr/>
        </p:nvSpPr>
        <p:spPr>
          <a:xfrm>
            <a:off x="6557578" y="6247348"/>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Graphic 62">
            <a:extLst>
              <a:ext uri="{FF2B5EF4-FFF2-40B4-BE49-F238E27FC236}">
                <a16:creationId xmlns:a16="http://schemas.microsoft.com/office/drawing/2014/main" id="{B72E01D5-EAF8-AA95-FAA4-03D8FA550C46}"/>
              </a:ext>
            </a:extLst>
          </p:cNvPr>
          <p:cNvGrpSpPr/>
          <p:nvPr/>
        </p:nvGrpSpPr>
        <p:grpSpPr>
          <a:xfrm>
            <a:off x="6666620" y="6228963"/>
            <a:ext cx="441478" cy="441062"/>
            <a:chOff x="8603300" y="9182238"/>
            <a:chExt cx="441478" cy="441062"/>
          </a:xfrm>
          <a:solidFill>
            <a:srgbClr val="ED4D24"/>
          </a:solidFill>
        </p:grpSpPr>
        <p:sp>
          <p:nvSpPr>
            <p:cNvPr id="57" name="Freeform 56">
              <a:extLst>
                <a:ext uri="{FF2B5EF4-FFF2-40B4-BE49-F238E27FC236}">
                  <a16:creationId xmlns:a16="http://schemas.microsoft.com/office/drawing/2014/main" id="{8CD9D497-BC5C-FE98-5705-FC40D38CF121}"/>
                </a:ext>
              </a:extLst>
            </p:cNvPr>
            <p:cNvSpPr/>
            <p:nvPr/>
          </p:nvSpPr>
          <p:spPr>
            <a:xfrm>
              <a:off x="8686852" y="9182238"/>
              <a:ext cx="357926" cy="355032"/>
            </a:xfrm>
            <a:custGeom>
              <a:avLst/>
              <a:gdLst>
                <a:gd name="connsiteX0" fmla="*/ 337232 w 357926"/>
                <a:gd name="connsiteY0" fmla="*/ 0 h 355032"/>
                <a:gd name="connsiteX1" fmla="*/ 357926 w 357926"/>
                <a:gd name="connsiteY1" fmla="*/ 20672 h 355032"/>
                <a:gd name="connsiteX2" fmla="*/ 357926 w 357926"/>
                <a:gd name="connsiteY2" fmla="*/ 336830 h 355032"/>
                <a:gd name="connsiteX3" fmla="*/ 337251 w 357926"/>
                <a:gd name="connsiteY3" fmla="*/ 353601 h 355032"/>
                <a:gd name="connsiteX4" fmla="*/ 344130 w 357926"/>
                <a:gd name="connsiteY4" fmla="*/ 332955 h 355032"/>
                <a:gd name="connsiteX5" fmla="*/ 344130 w 357926"/>
                <a:gd name="connsiteY5" fmla="*/ 264465 h 355032"/>
                <a:gd name="connsiteX6" fmla="*/ 302310 w 357926"/>
                <a:gd name="connsiteY6" fmla="*/ 264465 h 355032"/>
                <a:gd name="connsiteX7" fmla="*/ 302310 w 357926"/>
                <a:gd name="connsiteY7" fmla="*/ 250681 h 355032"/>
                <a:gd name="connsiteX8" fmla="*/ 344130 w 357926"/>
                <a:gd name="connsiteY8" fmla="*/ 250681 h 355032"/>
                <a:gd name="connsiteX9" fmla="*/ 344130 w 357926"/>
                <a:gd name="connsiteY9" fmla="*/ 24548 h 355032"/>
                <a:gd name="connsiteX10" fmla="*/ 330795 w 357926"/>
                <a:gd name="connsiteY10" fmla="*/ 13750 h 355032"/>
                <a:gd name="connsiteX11" fmla="*/ 6535 w 357926"/>
                <a:gd name="connsiteY11" fmla="*/ 13802 h 355032"/>
                <a:gd name="connsiteX12" fmla="*/ 4398 w 357926"/>
                <a:gd name="connsiteY12" fmla="*/ 0 h 355032"/>
                <a:gd name="connsiteX13" fmla="*/ 337232 w 357926"/>
                <a:gd name="connsiteY13" fmla="*/ 0 h 35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7926" h="355032">
                  <a:moveTo>
                    <a:pt x="337232" y="0"/>
                  </a:moveTo>
                  <a:cubicBezTo>
                    <a:pt x="347951" y="3228"/>
                    <a:pt x="354678" y="9917"/>
                    <a:pt x="357926" y="20672"/>
                  </a:cubicBezTo>
                  <a:lnTo>
                    <a:pt x="357926" y="336830"/>
                  </a:lnTo>
                  <a:cubicBezTo>
                    <a:pt x="356051" y="343994"/>
                    <a:pt x="345982" y="359859"/>
                    <a:pt x="337251" y="353601"/>
                  </a:cubicBezTo>
                  <a:cubicBezTo>
                    <a:pt x="327504" y="346618"/>
                    <a:pt x="344130" y="340015"/>
                    <a:pt x="344130" y="332955"/>
                  </a:cubicBezTo>
                  <a:lnTo>
                    <a:pt x="344130" y="264465"/>
                  </a:lnTo>
                  <a:lnTo>
                    <a:pt x="302310" y="264465"/>
                  </a:lnTo>
                  <a:cubicBezTo>
                    <a:pt x="296297" y="264465"/>
                    <a:pt x="296298" y="250681"/>
                    <a:pt x="302310" y="250681"/>
                  </a:cubicBezTo>
                  <a:lnTo>
                    <a:pt x="344130" y="250681"/>
                  </a:lnTo>
                  <a:lnTo>
                    <a:pt x="344130" y="24548"/>
                  </a:lnTo>
                  <a:cubicBezTo>
                    <a:pt x="344130" y="18532"/>
                    <a:pt x="336635" y="13335"/>
                    <a:pt x="330795" y="13750"/>
                  </a:cubicBezTo>
                  <a:lnTo>
                    <a:pt x="6535" y="13802"/>
                  </a:lnTo>
                  <a:cubicBezTo>
                    <a:pt x="-1471" y="12878"/>
                    <a:pt x="-2046" y="3703"/>
                    <a:pt x="4398" y="0"/>
                  </a:cubicBezTo>
                  <a:lnTo>
                    <a:pt x="337232" y="0"/>
                  </a:lnTo>
                  <a:close/>
                </a:path>
              </a:pathLst>
            </a:custGeom>
            <a:grpFill/>
            <a:ln w="858"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8982E182-EADA-6CEE-A1A1-46C83CBA0093}"/>
                </a:ext>
              </a:extLst>
            </p:cNvPr>
            <p:cNvSpPr/>
            <p:nvPr/>
          </p:nvSpPr>
          <p:spPr>
            <a:xfrm>
              <a:off x="8603300" y="9182238"/>
              <a:ext cx="190643" cy="357407"/>
            </a:xfrm>
            <a:custGeom>
              <a:avLst/>
              <a:gdLst>
                <a:gd name="connsiteX0" fmla="*/ 65532 w 190643"/>
                <a:gd name="connsiteY0" fmla="*/ 0 h 357407"/>
                <a:gd name="connsiteX1" fmla="*/ 62554 w 190643"/>
                <a:gd name="connsiteY1" fmla="*/ 13819 h 357407"/>
                <a:gd name="connsiteX2" fmla="*/ 20080 w 190643"/>
                <a:gd name="connsiteY2" fmla="*/ 15321 h 357407"/>
                <a:gd name="connsiteX3" fmla="*/ 13796 w 190643"/>
                <a:gd name="connsiteY3" fmla="*/ 24548 h 357407"/>
                <a:gd name="connsiteX4" fmla="*/ 13796 w 190643"/>
                <a:gd name="connsiteY4" fmla="*/ 250681 h 357407"/>
                <a:gd name="connsiteX5" fmla="*/ 185818 w 190643"/>
                <a:gd name="connsiteY5" fmla="*/ 250681 h 357407"/>
                <a:gd name="connsiteX6" fmla="*/ 190637 w 190643"/>
                <a:gd name="connsiteY6" fmla="*/ 257146 h 357407"/>
                <a:gd name="connsiteX7" fmla="*/ 185818 w 190643"/>
                <a:gd name="connsiteY7" fmla="*/ 264465 h 357407"/>
                <a:gd name="connsiteX8" fmla="*/ 13796 w 190643"/>
                <a:gd name="connsiteY8" fmla="*/ 264465 h 357407"/>
                <a:gd name="connsiteX9" fmla="*/ 13796 w 190643"/>
                <a:gd name="connsiteY9" fmla="*/ 332955 h 357407"/>
                <a:gd name="connsiteX10" fmla="*/ 26309 w 190643"/>
                <a:gd name="connsiteY10" fmla="*/ 343709 h 357407"/>
                <a:gd name="connsiteX11" fmla="*/ 147827 w 190643"/>
                <a:gd name="connsiteY11" fmla="*/ 343770 h 357407"/>
                <a:gd name="connsiteX12" fmla="*/ 148527 w 190643"/>
                <a:gd name="connsiteY12" fmla="*/ 357269 h 357407"/>
                <a:gd name="connsiteX13" fmla="*/ 22083 w 190643"/>
                <a:gd name="connsiteY13" fmla="*/ 357407 h 357407"/>
                <a:gd name="connsiteX14" fmla="*/ 0 w 190643"/>
                <a:gd name="connsiteY14" fmla="*/ 336830 h 357407"/>
                <a:gd name="connsiteX15" fmla="*/ 0 w 190643"/>
                <a:gd name="connsiteY15" fmla="*/ 20672 h 357407"/>
                <a:gd name="connsiteX16" fmla="*/ 20694 w 190643"/>
                <a:gd name="connsiteY16" fmla="*/ 0 h 357407"/>
                <a:gd name="connsiteX17" fmla="*/ 65532 w 190643"/>
                <a:gd name="connsiteY17" fmla="*/ 0 h 35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0643" h="357407">
                  <a:moveTo>
                    <a:pt x="65532" y="0"/>
                  </a:moveTo>
                  <a:cubicBezTo>
                    <a:pt x="71837" y="4531"/>
                    <a:pt x="71094" y="13033"/>
                    <a:pt x="62554" y="13819"/>
                  </a:cubicBezTo>
                  <a:cubicBezTo>
                    <a:pt x="52224" y="14777"/>
                    <a:pt x="27973" y="11488"/>
                    <a:pt x="20080" y="15321"/>
                  </a:cubicBezTo>
                  <a:cubicBezTo>
                    <a:pt x="17329" y="16658"/>
                    <a:pt x="13796" y="21604"/>
                    <a:pt x="13796" y="24548"/>
                  </a:cubicBezTo>
                  <a:lnTo>
                    <a:pt x="13796" y="250681"/>
                  </a:lnTo>
                  <a:lnTo>
                    <a:pt x="185818" y="250681"/>
                  </a:lnTo>
                  <a:cubicBezTo>
                    <a:pt x="187388" y="250681"/>
                    <a:pt x="190516" y="255178"/>
                    <a:pt x="190637" y="257146"/>
                  </a:cubicBezTo>
                  <a:cubicBezTo>
                    <a:pt x="190792" y="259683"/>
                    <a:pt x="188269" y="264465"/>
                    <a:pt x="185818" y="264465"/>
                  </a:cubicBezTo>
                  <a:lnTo>
                    <a:pt x="13796" y="264465"/>
                  </a:lnTo>
                  <a:lnTo>
                    <a:pt x="13796" y="332955"/>
                  </a:lnTo>
                  <a:cubicBezTo>
                    <a:pt x="13796" y="338591"/>
                    <a:pt x="20729" y="343891"/>
                    <a:pt x="26309" y="343709"/>
                  </a:cubicBezTo>
                  <a:lnTo>
                    <a:pt x="147827" y="343770"/>
                  </a:lnTo>
                  <a:cubicBezTo>
                    <a:pt x="155341" y="344944"/>
                    <a:pt x="155028" y="354965"/>
                    <a:pt x="148527" y="357269"/>
                  </a:cubicBezTo>
                  <a:lnTo>
                    <a:pt x="22083" y="357407"/>
                  </a:lnTo>
                  <a:cubicBezTo>
                    <a:pt x="10636" y="355491"/>
                    <a:pt x="3297" y="347637"/>
                    <a:pt x="0" y="336830"/>
                  </a:cubicBezTo>
                  <a:lnTo>
                    <a:pt x="0" y="20672"/>
                  </a:lnTo>
                  <a:cubicBezTo>
                    <a:pt x="3235" y="9961"/>
                    <a:pt x="9929" y="3245"/>
                    <a:pt x="20694" y="0"/>
                  </a:cubicBezTo>
                  <a:lnTo>
                    <a:pt x="65532" y="0"/>
                  </a:lnTo>
                  <a:close/>
                </a:path>
              </a:pathLst>
            </a:custGeom>
            <a:grpFill/>
            <a:ln w="858"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0A44D0FE-A6E1-0B28-1A32-AA2F9027B930}"/>
                </a:ext>
              </a:extLst>
            </p:cNvPr>
            <p:cNvSpPr/>
            <p:nvPr/>
          </p:nvSpPr>
          <p:spPr>
            <a:xfrm>
              <a:off x="8751125" y="9274496"/>
              <a:ext cx="275976" cy="348804"/>
            </a:xfrm>
            <a:custGeom>
              <a:avLst/>
              <a:gdLst>
                <a:gd name="connsiteX0" fmla="*/ 187164 w 275976"/>
                <a:gd name="connsiteY0" fmla="*/ 335020 h 348804"/>
                <a:gd name="connsiteX1" fmla="*/ 187371 w 275976"/>
                <a:gd name="connsiteY1" fmla="*/ 348148 h 348804"/>
                <a:gd name="connsiteX2" fmla="*/ 15571 w 275976"/>
                <a:gd name="connsiteY2" fmla="*/ 348804 h 348804"/>
                <a:gd name="connsiteX3" fmla="*/ 2170 w 275976"/>
                <a:gd name="connsiteY3" fmla="*/ 338939 h 348804"/>
                <a:gd name="connsiteX4" fmla="*/ 448 w 275976"/>
                <a:gd name="connsiteY4" fmla="*/ 296654 h 348804"/>
                <a:gd name="connsiteX5" fmla="*/ 91521 w 275976"/>
                <a:gd name="connsiteY5" fmla="*/ 235164 h 348804"/>
                <a:gd name="connsiteX6" fmla="*/ 93491 w 275976"/>
                <a:gd name="connsiteY6" fmla="*/ 233679 h 348804"/>
                <a:gd name="connsiteX7" fmla="*/ 93190 w 275976"/>
                <a:gd name="connsiteY7" fmla="*/ 212679 h 348804"/>
                <a:gd name="connsiteX8" fmla="*/ 51389 w 275976"/>
                <a:gd name="connsiteY8" fmla="*/ 115930 h 348804"/>
                <a:gd name="connsiteX9" fmla="*/ 44880 w 275976"/>
                <a:gd name="connsiteY9" fmla="*/ 80878 h 348804"/>
                <a:gd name="connsiteX10" fmla="*/ 58056 w 275976"/>
                <a:gd name="connsiteY10" fmla="*/ 67345 h 348804"/>
                <a:gd name="connsiteX11" fmla="*/ 85061 w 275976"/>
                <a:gd name="connsiteY11" fmla="*/ 16791 h 348804"/>
                <a:gd name="connsiteX12" fmla="*/ 104619 w 275976"/>
                <a:gd name="connsiteY12" fmla="*/ 10049 h 348804"/>
                <a:gd name="connsiteX13" fmla="*/ 107500 w 275976"/>
                <a:gd name="connsiteY13" fmla="*/ 5604 h 348804"/>
                <a:gd name="connsiteX14" fmla="*/ 115652 w 275976"/>
                <a:gd name="connsiteY14" fmla="*/ 831 h 348804"/>
                <a:gd name="connsiteX15" fmla="*/ 157882 w 275976"/>
                <a:gd name="connsiteY15" fmla="*/ 745 h 348804"/>
                <a:gd name="connsiteX16" fmla="*/ 169000 w 275976"/>
                <a:gd name="connsiteY16" fmla="*/ 6001 h 348804"/>
                <a:gd name="connsiteX17" fmla="*/ 171219 w 275976"/>
                <a:gd name="connsiteY17" fmla="*/ 9816 h 348804"/>
                <a:gd name="connsiteX18" fmla="*/ 188172 w 275976"/>
                <a:gd name="connsiteY18" fmla="*/ 15280 h 348804"/>
                <a:gd name="connsiteX19" fmla="*/ 218762 w 275976"/>
                <a:gd name="connsiteY19" fmla="*/ 69140 h 348804"/>
                <a:gd name="connsiteX20" fmla="*/ 233745 w 275976"/>
                <a:gd name="connsiteY20" fmla="*/ 84322 h 348804"/>
                <a:gd name="connsiteX21" fmla="*/ 224655 w 275976"/>
                <a:gd name="connsiteY21" fmla="*/ 115956 h 348804"/>
                <a:gd name="connsiteX22" fmla="*/ 203557 w 275976"/>
                <a:gd name="connsiteY22" fmla="*/ 196340 h 348804"/>
                <a:gd name="connsiteX23" fmla="*/ 182858 w 275976"/>
                <a:gd name="connsiteY23" fmla="*/ 212705 h 348804"/>
                <a:gd name="connsiteX24" fmla="*/ 182411 w 275976"/>
                <a:gd name="connsiteY24" fmla="*/ 232946 h 348804"/>
                <a:gd name="connsiteX25" fmla="*/ 183857 w 275976"/>
                <a:gd name="connsiteY25" fmla="*/ 234948 h 348804"/>
                <a:gd name="connsiteX26" fmla="*/ 243607 w 275976"/>
                <a:gd name="connsiteY26" fmla="*/ 252789 h 348804"/>
                <a:gd name="connsiteX27" fmla="*/ 274467 w 275976"/>
                <a:gd name="connsiteY27" fmla="*/ 287427 h 348804"/>
                <a:gd name="connsiteX28" fmla="*/ 274091 w 275976"/>
                <a:gd name="connsiteY28" fmla="*/ 338309 h 348804"/>
                <a:gd name="connsiteX29" fmla="*/ 261976 w 275976"/>
                <a:gd name="connsiteY29" fmla="*/ 348597 h 348804"/>
                <a:gd name="connsiteX30" fmla="*/ 205484 w 275976"/>
                <a:gd name="connsiteY30" fmla="*/ 348571 h 348804"/>
                <a:gd name="connsiteX31" fmla="*/ 200584 w 275976"/>
                <a:gd name="connsiteY31" fmla="*/ 342288 h 348804"/>
                <a:gd name="connsiteX32" fmla="*/ 200900 w 275976"/>
                <a:gd name="connsiteY32" fmla="*/ 312561 h 348804"/>
                <a:gd name="connsiteX33" fmla="*/ 215188 w 275976"/>
                <a:gd name="connsiteY33" fmla="*/ 314780 h 348804"/>
                <a:gd name="connsiteX34" fmla="*/ 215188 w 275976"/>
                <a:gd name="connsiteY34" fmla="*/ 335020 h 348804"/>
                <a:gd name="connsiteX35" fmla="*/ 258732 w 275976"/>
                <a:gd name="connsiteY35" fmla="*/ 335020 h 348804"/>
                <a:gd name="connsiteX36" fmla="*/ 260888 w 275976"/>
                <a:gd name="connsiteY36" fmla="*/ 334157 h 348804"/>
                <a:gd name="connsiteX37" fmla="*/ 260888 w 275976"/>
                <a:gd name="connsiteY37" fmla="*/ 289792 h 348804"/>
                <a:gd name="connsiteX38" fmla="*/ 243820 w 275976"/>
                <a:gd name="connsiteY38" fmla="*/ 268084 h 348804"/>
                <a:gd name="connsiteX39" fmla="*/ 172543 w 275976"/>
                <a:gd name="connsiteY39" fmla="*/ 247119 h 348804"/>
                <a:gd name="connsiteX40" fmla="*/ 98739 w 275976"/>
                <a:gd name="connsiteY40" fmla="*/ 247541 h 348804"/>
                <a:gd name="connsiteX41" fmla="*/ 26342 w 275976"/>
                <a:gd name="connsiteY41" fmla="*/ 271692 h 348804"/>
                <a:gd name="connsiteX42" fmla="*/ 15142 w 275976"/>
                <a:gd name="connsiteY42" fmla="*/ 289792 h 348804"/>
                <a:gd name="connsiteX43" fmla="*/ 15142 w 275976"/>
                <a:gd name="connsiteY43" fmla="*/ 334157 h 348804"/>
                <a:gd name="connsiteX44" fmla="*/ 17298 w 275976"/>
                <a:gd name="connsiteY44" fmla="*/ 335020 h 348804"/>
                <a:gd name="connsiteX45" fmla="*/ 60842 w 275976"/>
                <a:gd name="connsiteY45" fmla="*/ 335020 h 348804"/>
                <a:gd name="connsiteX46" fmla="*/ 60842 w 275976"/>
                <a:gd name="connsiteY46" fmla="*/ 313917 h 348804"/>
                <a:gd name="connsiteX47" fmla="*/ 63445 w 275976"/>
                <a:gd name="connsiteY47" fmla="*/ 308772 h 348804"/>
                <a:gd name="connsiteX48" fmla="*/ 75501 w 275976"/>
                <a:gd name="connsiteY48" fmla="*/ 313053 h 348804"/>
                <a:gd name="connsiteX49" fmla="*/ 75501 w 275976"/>
                <a:gd name="connsiteY49" fmla="*/ 335020 h 348804"/>
                <a:gd name="connsiteX50" fmla="*/ 187164 w 275976"/>
                <a:gd name="connsiteY50" fmla="*/ 335020 h 348804"/>
                <a:gd name="connsiteX51" fmla="*/ 103093 w 275976"/>
                <a:gd name="connsiteY51" fmla="*/ 56340 h 348804"/>
                <a:gd name="connsiteX52" fmla="*/ 103093 w 275976"/>
                <a:gd name="connsiteY52" fmla="*/ 24895 h 348804"/>
                <a:gd name="connsiteX53" fmla="*/ 67317 w 275976"/>
                <a:gd name="connsiteY53" fmla="*/ 79178 h 348804"/>
                <a:gd name="connsiteX54" fmla="*/ 58647 w 275976"/>
                <a:gd name="connsiteY54" fmla="*/ 102465 h 348804"/>
                <a:gd name="connsiteX55" fmla="*/ 220342 w 275976"/>
                <a:gd name="connsiteY55" fmla="*/ 101982 h 348804"/>
                <a:gd name="connsiteX56" fmla="*/ 208710 w 275976"/>
                <a:gd name="connsiteY56" fmla="*/ 79178 h 348804"/>
                <a:gd name="connsiteX57" fmla="*/ 172937 w 275976"/>
                <a:gd name="connsiteY57" fmla="*/ 24895 h 348804"/>
                <a:gd name="connsiteX58" fmla="*/ 172937 w 275976"/>
                <a:gd name="connsiteY58" fmla="*/ 55476 h 348804"/>
                <a:gd name="connsiteX59" fmla="*/ 170975 w 275976"/>
                <a:gd name="connsiteY59" fmla="*/ 59119 h 348804"/>
                <a:gd name="connsiteX60" fmla="*/ 159526 w 275976"/>
                <a:gd name="connsiteY60" fmla="*/ 56814 h 348804"/>
                <a:gd name="connsiteX61" fmla="*/ 159156 w 275976"/>
                <a:gd name="connsiteY61" fmla="*/ 19285 h 348804"/>
                <a:gd name="connsiteX62" fmla="*/ 157425 w 275976"/>
                <a:gd name="connsiteY62" fmla="*/ 14978 h 348804"/>
                <a:gd name="connsiteX63" fmla="*/ 120730 w 275976"/>
                <a:gd name="connsiteY63" fmla="*/ 14520 h 348804"/>
                <a:gd name="connsiteX64" fmla="*/ 116914 w 275976"/>
                <a:gd name="connsiteY64" fmla="*/ 17602 h 348804"/>
                <a:gd name="connsiteX65" fmla="*/ 116503 w 275976"/>
                <a:gd name="connsiteY65" fmla="*/ 56814 h 348804"/>
                <a:gd name="connsiteX66" fmla="*/ 103093 w 275976"/>
                <a:gd name="connsiteY66" fmla="*/ 56340 h 348804"/>
                <a:gd name="connsiteX67" fmla="*/ 210014 w 275976"/>
                <a:gd name="connsiteY67" fmla="*/ 117070 h 348804"/>
                <a:gd name="connsiteX68" fmla="*/ 65154 w 275976"/>
                <a:gd name="connsiteY68" fmla="*/ 117070 h 348804"/>
                <a:gd name="connsiteX69" fmla="*/ 82903 w 275976"/>
                <a:gd name="connsiteY69" fmla="*/ 186777 h 348804"/>
                <a:gd name="connsiteX70" fmla="*/ 112251 w 275976"/>
                <a:gd name="connsiteY70" fmla="*/ 203979 h 348804"/>
                <a:gd name="connsiteX71" fmla="*/ 133859 w 275976"/>
                <a:gd name="connsiteY71" fmla="*/ 206940 h 348804"/>
                <a:gd name="connsiteX72" fmla="*/ 134150 w 275976"/>
                <a:gd name="connsiteY72" fmla="*/ 216356 h 348804"/>
                <a:gd name="connsiteX73" fmla="*/ 108267 w 275976"/>
                <a:gd name="connsiteY73" fmla="*/ 217867 h 348804"/>
                <a:gd name="connsiteX74" fmla="*/ 108267 w 275976"/>
                <a:gd name="connsiteY74" fmla="*/ 232506 h 348804"/>
                <a:gd name="connsiteX75" fmla="*/ 167763 w 275976"/>
                <a:gd name="connsiteY75" fmla="*/ 232506 h 348804"/>
                <a:gd name="connsiteX76" fmla="*/ 167763 w 275976"/>
                <a:gd name="connsiteY76" fmla="*/ 217867 h 348804"/>
                <a:gd name="connsiteX77" fmla="*/ 148301 w 275976"/>
                <a:gd name="connsiteY77" fmla="*/ 212731 h 348804"/>
                <a:gd name="connsiteX78" fmla="*/ 164523 w 275976"/>
                <a:gd name="connsiteY78" fmla="*/ 203858 h 348804"/>
                <a:gd name="connsiteX79" fmla="*/ 202693 w 275976"/>
                <a:gd name="connsiteY79" fmla="*/ 166182 h 348804"/>
                <a:gd name="connsiteX80" fmla="*/ 210014 w 275976"/>
                <a:gd name="connsiteY80" fmla="*/ 117070 h 34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75976" h="348804">
                  <a:moveTo>
                    <a:pt x="187164" y="335020"/>
                  </a:moveTo>
                  <a:cubicBezTo>
                    <a:pt x="191593" y="336280"/>
                    <a:pt x="193221" y="345818"/>
                    <a:pt x="187371" y="348148"/>
                  </a:cubicBezTo>
                  <a:lnTo>
                    <a:pt x="15571" y="348804"/>
                  </a:lnTo>
                  <a:cubicBezTo>
                    <a:pt x="9506" y="347924"/>
                    <a:pt x="4427" y="344644"/>
                    <a:pt x="2170" y="338939"/>
                  </a:cubicBezTo>
                  <a:cubicBezTo>
                    <a:pt x="-679" y="331732"/>
                    <a:pt x="-92" y="305510"/>
                    <a:pt x="448" y="296654"/>
                  </a:cubicBezTo>
                  <a:cubicBezTo>
                    <a:pt x="3557" y="245617"/>
                    <a:pt x="54903" y="250079"/>
                    <a:pt x="91521" y="235164"/>
                  </a:cubicBezTo>
                  <a:lnTo>
                    <a:pt x="93491" y="233679"/>
                  </a:lnTo>
                  <a:lnTo>
                    <a:pt x="93190" y="212679"/>
                  </a:lnTo>
                  <a:cubicBezTo>
                    <a:pt x="55051" y="194355"/>
                    <a:pt x="57045" y="152009"/>
                    <a:pt x="51389" y="115930"/>
                  </a:cubicBezTo>
                  <a:cubicBezTo>
                    <a:pt x="35867" y="108395"/>
                    <a:pt x="34202" y="93748"/>
                    <a:pt x="44880" y="80878"/>
                  </a:cubicBezTo>
                  <a:cubicBezTo>
                    <a:pt x="48205" y="76874"/>
                    <a:pt x="55878" y="71401"/>
                    <a:pt x="58056" y="67345"/>
                  </a:cubicBezTo>
                  <a:cubicBezTo>
                    <a:pt x="67843" y="49072"/>
                    <a:pt x="63676" y="30540"/>
                    <a:pt x="85061" y="16791"/>
                  </a:cubicBezTo>
                  <a:cubicBezTo>
                    <a:pt x="91549" y="12613"/>
                    <a:pt x="101300" y="12043"/>
                    <a:pt x="104619" y="10049"/>
                  </a:cubicBezTo>
                  <a:cubicBezTo>
                    <a:pt x="105009" y="9816"/>
                    <a:pt x="106310" y="6770"/>
                    <a:pt x="107500" y="5604"/>
                  </a:cubicBezTo>
                  <a:cubicBezTo>
                    <a:pt x="109230" y="3913"/>
                    <a:pt x="113274" y="1202"/>
                    <a:pt x="115652" y="831"/>
                  </a:cubicBezTo>
                  <a:cubicBezTo>
                    <a:pt x="124031" y="-463"/>
                    <a:pt x="148917" y="-49"/>
                    <a:pt x="157882" y="745"/>
                  </a:cubicBezTo>
                  <a:cubicBezTo>
                    <a:pt x="162215" y="1125"/>
                    <a:pt x="165969" y="2929"/>
                    <a:pt x="169000" y="6001"/>
                  </a:cubicBezTo>
                  <a:cubicBezTo>
                    <a:pt x="169977" y="6994"/>
                    <a:pt x="170101" y="9126"/>
                    <a:pt x="171219" y="9816"/>
                  </a:cubicBezTo>
                  <a:cubicBezTo>
                    <a:pt x="173608" y="11292"/>
                    <a:pt x="183148" y="12578"/>
                    <a:pt x="188172" y="15280"/>
                  </a:cubicBezTo>
                  <a:cubicBezTo>
                    <a:pt x="213221" y="28711"/>
                    <a:pt x="207531" y="50151"/>
                    <a:pt x="218762" y="69140"/>
                  </a:cubicBezTo>
                  <a:cubicBezTo>
                    <a:pt x="221637" y="73999"/>
                    <a:pt x="230054" y="79489"/>
                    <a:pt x="233745" y="84322"/>
                  </a:cubicBezTo>
                  <a:cubicBezTo>
                    <a:pt x="242187" y="95371"/>
                    <a:pt x="237008" y="110665"/>
                    <a:pt x="224655" y="115956"/>
                  </a:cubicBezTo>
                  <a:cubicBezTo>
                    <a:pt x="219421" y="142152"/>
                    <a:pt x="221493" y="174943"/>
                    <a:pt x="203557" y="196340"/>
                  </a:cubicBezTo>
                  <a:cubicBezTo>
                    <a:pt x="197847" y="203150"/>
                    <a:pt x="190397" y="208131"/>
                    <a:pt x="182858" y="212705"/>
                  </a:cubicBezTo>
                  <a:cubicBezTo>
                    <a:pt x="182228" y="213750"/>
                    <a:pt x="182031" y="230935"/>
                    <a:pt x="182411" y="232946"/>
                  </a:cubicBezTo>
                  <a:cubicBezTo>
                    <a:pt x="182600" y="233956"/>
                    <a:pt x="182776" y="234620"/>
                    <a:pt x="183857" y="234948"/>
                  </a:cubicBezTo>
                  <a:cubicBezTo>
                    <a:pt x="203175" y="241698"/>
                    <a:pt x="224516" y="245772"/>
                    <a:pt x="243607" y="252789"/>
                  </a:cubicBezTo>
                  <a:cubicBezTo>
                    <a:pt x="259703" y="258710"/>
                    <a:pt x="271391" y="270061"/>
                    <a:pt x="274467" y="287427"/>
                  </a:cubicBezTo>
                  <a:cubicBezTo>
                    <a:pt x="276119" y="296749"/>
                    <a:pt x="276954" y="330178"/>
                    <a:pt x="274091" y="338309"/>
                  </a:cubicBezTo>
                  <a:cubicBezTo>
                    <a:pt x="272169" y="343755"/>
                    <a:pt x="267512" y="347311"/>
                    <a:pt x="261976" y="348597"/>
                  </a:cubicBezTo>
                  <a:lnTo>
                    <a:pt x="205484" y="348571"/>
                  </a:lnTo>
                  <a:cubicBezTo>
                    <a:pt x="202690" y="347648"/>
                    <a:pt x="200988" y="345162"/>
                    <a:pt x="200584" y="342288"/>
                  </a:cubicBezTo>
                  <a:cubicBezTo>
                    <a:pt x="199896" y="337394"/>
                    <a:pt x="199850" y="317033"/>
                    <a:pt x="200900" y="312561"/>
                  </a:cubicBezTo>
                  <a:cubicBezTo>
                    <a:pt x="202984" y="303697"/>
                    <a:pt x="215188" y="306390"/>
                    <a:pt x="215188" y="314780"/>
                  </a:cubicBezTo>
                  <a:lnTo>
                    <a:pt x="215188" y="335020"/>
                  </a:lnTo>
                  <a:lnTo>
                    <a:pt x="258732" y="335020"/>
                  </a:lnTo>
                  <a:cubicBezTo>
                    <a:pt x="259016" y="335020"/>
                    <a:pt x="260041" y="333881"/>
                    <a:pt x="260888" y="334157"/>
                  </a:cubicBezTo>
                  <a:lnTo>
                    <a:pt x="260888" y="289792"/>
                  </a:lnTo>
                  <a:cubicBezTo>
                    <a:pt x="260888" y="282136"/>
                    <a:pt x="250525" y="271235"/>
                    <a:pt x="243820" y="268084"/>
                  </a:cubicBezTo>
                  <a:cubicBezTo>
                    <a:pt x="223678" y="258598"/>
                    <a:pt x="194031" y="254343"/>
                    <a:pt x="172543" y="247119"/>
                  </a:cubicBezTo>
                  <a:lnTo>
                    <a:pt x="98739" y="247541"/>
                  </a:lnTo>
                  <a:cubicBezTo>
                    <a:pt x="80567" y="256328"/>
                    <a:pt x="41047" y="259893"/>
                    <a:pt x="26342" y="271692"/>
                  </a:cubicBezTo>
                  <a:cubicBezTo>
                    <a:pt x="22183" y="275032"/>
                    <a:pt x="15142" y="284458"/>
                    <a:pt x="15142" y="289792"/>
                  </a:cubicBezTo>
                  <a:lnTo>
                    <a:pt x="15142" y="334157"/>
                  </a:lnTo>
                  <a:cubicBezTo>
                    <a:pt x="15989" y="333881"/>
                    <a:pt x="17013" y="335020"/>
                    <a:pt x="17298" y="335020"/>
                  </a:cubicBezTo>
                  <a:lnTo>
                    <a:pt x="60842" y="335020"/>
                  </a:lnTo>
                  <a:lnTo>
                    <a:pt x="60842" y="313917"/>
                  </a:lnTo>
                  <a:cubicBezTo>
                    <a:pt x="60842" y="313416"/>
                    <a:pt x="62818" y="309333"/>
                    <a:pt x="63445" y="308772"/>
                  </a:cubicBezTo>
                  <a:cubicBezTo>
                    <a:pt x="67436" y="305182"/>
                    <a:pt x="75501" y="308246"/>
                    <a:pt x="75501" y="313053"/>
                  </a:cubicBezTo>
                  <a:lnTo>
                    <a:pt x="75501" y="335020"/>
                  </a:lnTo>
                  <a:lnTo>
                    <a:pt x="187164" y="335020"/>
                  </a:lnTo>
                  <a:close/>
                  <a:moveTo>
                    <a:pt x="103093" y="56340"/>
                  </a:moveTo>
                  <a:lnTo>
                    <a:pt x="103093" y="24895"/>
                  </a:lnTo>
                  <a:cubicBezTo>
                    <a:pt x="75445" y="28063"/>
                    <a:pt x="79525" y="63685"/>
                    <a:pt x="67317" y="79178"/>
                  </a:cubicBezTo>
                  <a:cubicBezTo>
                    <a:pt x="62519" y="85272"/>
                    <a:pt x="41626" y="98581"/>
                    <a:pt x="58647" y="102465"/>
                  </a:cubicBezTo>
                  <a:lnTo>
                    <a:pt x="220342" y="101982"/>
                  </a:lnTo>
                  <a:cubicBezTo>
                    <a:pt x="230421" y="94974"/>
                    <a:pt x="213581" y="85246"/>
                    <a:pt x="208710" y="79178"/>
                  </a:cubicBezTo>
                  <a:cubicBezTo>
                    <a:pt x="196013" y="63374"/>
                    <a:pt x="200544" y="28477"/>
                    <a:pt x="172937" y="24895"/>
                  </a:cubicBezTo>
                  <a:lnTo>
                    <a:pt x="172937" y="55476"/>
                  </a:lnTo>
                  <a:cubicBezTo>
                    <a:pt x="172937" y="55684"/>
                    <a:pt x="171184" y="58912"/>
                    <a:pt x="170975" y="59119"/>
                  </a:cubicBezTo>
                  <a:cubicBezTo>
                    <a:pt x="167779" y="62286"/>
                    <a:pt x="161008" y="61544"/>
                    <a:pt x="159526" y="56814"/>
                  </a:cubicBezTo>
                  <a:cubicBezTo>
                    <a:pt x="157811" y="44834"/>
                    <a:pt x="160494" y="31058"/>
                    <a:pt x="159156" y="19285"/>
                  </a:cubicBezTo>
                  <a:cubicBezTo>
                    <a:pt x="159004" y="17956"/>
                    <a:pt x="158620" y="15686"/>
                    <a:pt x="157425" y="14978"/>
                  </a:cubicBezTo>
                  <a:cubicBezTo>
                    <a:pt x="155845" y="14046"/>
                    <a:pt x="124334" y="14046"/>
                    <a:pt x="120730" y="14520"/>
                  </a:cubicBezTo>
                  <a:cubicBezTo>
                    <a:pt x="118546" y="14814"/>
                    <a:pt x="117361" y="15237"/>
                    <a:pt x="116914" y="17602"/>
                  </a:cubicBezTo>
                  <a:lnTo>
                    <a:pt x="116503" y="56814"/>
                  </a:lnTo>
                  <a:cubicBezTo>
                    <a:pt x="114432" y="63434"/>
                    <a:pt x="104182" y="61156"/>
                    <a:pt x="103093" y="56340"/>
                  </a:cubicBezTo>
                  <a:close/>
                  <a:moveTo>
                    <a:pt x="210014" y="117070"/>
                  </a:moveTo>
                  <a:lnTo>
                    <a:pt x="65154" y="117070"/>
                  </a:lnTo>
                  <a:cubicBezTo>
                    <a:pt x="71189" y="139287"/>
                    <a:pt x="68148" y="168047"/>
                    <a:pt x="82903" y="186777"/>
                  </a:cubicBezTo>
                  <a:cubicBezTo>
                    <a:pt x="89714" y="195425"/>
                    <a:pt x="101391" y="202097"/>
                    <a:pt x="112251" y="203979"/>
                  </a:cubicBezTo>
                  <a:cubicBezTo>
                    <a:pt x="117520" y="204885"/>
                    <a:pt x="131146" y="203970"/>
                    <a:pt x="133859" y="206940"/>
                  </a:cubicBezTo>
                  <a:cubicBezTo>
                    <a:pt x="136278" y="209581"/>
                    <a:pt x="136284" y="213542"/>
                    <a:pt x="134150" y="216356"/>
                  </a:cubicBezTo>
                  <a:cubicBezTo>
                    <a:pt x="130681" y="220940"/>
                    <a:pt x="113973" y="218134"/>
                    <a:pt x="108267" y="217867"/>
                  </a:cubicBezTo>
                  <a:lnTo>
                    <a:pt x="108267" y="232506"/>
                  </a:lnTo>
                  <a:lnTo>
                    <a:pt x="167763" y="232506"/>
                  </a:lnTo>
                  <a:lnTo>
                    <a:pt x="167763" y="217867"/>
                  </a:lnTo>
                  <a:cubicBezTo>
                    <a:pt x="161675" y="218178"/>
                    <a:pt x="149277" y="221880"/>
                    <a:pt x="148301" y="212731"/>
                  </a:cubicBezTo>
                  <a:cubicBezTo>
                    <a:pt x="147272" y="203073"/>
                    <a:pt x="158493" y="205101"/>
                    <a:pt x="164523" y="203858"/>
                  </a:cubicBezTo>
                  <a:cubicBezTo>
                    <a:pt x="184470" y="199750"/>
                    <a:pt x="198040" y="185715"/>
                    <a:pt x="202693" y="166182"/>
                  </a:cubicBezTo>
                  <a:cubicBezTo>
                    <a:pt x="206416" y="150559"/>
                    <a:pt x="207671" y="132977"/>
                    <a:pt x="210014" y="117070"/>
                  </a:cubicBezTo>
                  <a:close/>
                </a:path>
              </a:pathLst>
            </a:custGeom>
            <a:grpFill/>
            <a:ln w="858"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D49C05E8-314E-3AD8-65A2-818E962AFD67}"/>
                </a:ext>
              </a:extLst>
            </p:cNvPr>
            <p:cNvSpPr/>
            <p:nvPr/>
          </p:nvSpPr>
          <p:spPr>
            <a:xfrm>
              <a:off x="8658763" y="9218638"/>
              <a:ext cx="330090" cy="190829"/>
            </a:xfrm>
            <a:custGeom>
              <a:avLst/>
              <a:gdLst>
                <a:gd name="connsiteX0" fmla="*/ 88535 w 330090"/>
                <a:gd name="connsiteY0" fmla="*/ 19592 h 190829"/>
                <a:gd name="connsiteX1" fmla="*/ 326088 w 330090"/>
                <a:gd name="connsiteY1" fmla="*/ 19592 h 190829"/>
                <a:gd name="connsiteX2" fmla="*/ 330013 w 330090"/>
                <a:gd name="connsiteY2" fmla="*/ 25151 h 190829"/>
                <a:gd name="connsiteX3" fmla="*/ 329947 w 330090"/>
                <a:gd name="connsiteY3" fmla="*/ 102704 h 190829"/>
                <a:gd name="connsiteX4" fmla="*/ 318786 w 330090"/>
                <a:gd name="connsiteY4" fmla="*/ 106139 h 190829"/>
                <a:gd name="connsiteX5" fmla="*/ 316172 w 330090"/>
                <a:gd name="connsiteY5" fmla="*/ 101867 h 190829"/>
                <a:gd name="connsiteX6" fmla="*/ 316172 w 330090"/>
                <a:gd name="connsiteY6" fmla="*/ 33377 h 190829"/>
                <a:gd name="connsiteX7" fmla="*/ 88535 w 330090"/>
                <a:gd name="connsiteY7" fmla="*/ 33377 h 190829"/>
                <a:gd name="connsiteX8" fmla="*/ 82826 w 330090"/>
                <a:gd name="connsiteY8" fmla="*/ 50501 h 190829"/>
                <a:gd name="connsiteX9" fmla="*/ 76894 w 330090"/>
                <a:gd name="connsiteY9" fmla="*/ 52331 h 190829"/>
                <a:gd name="connsiteX10" fmla="*/ 51457 w 330090"/>
                <a:gd name="connsiteY10" fmla="*/ 52331 h 190829"/>
                <a:gd name="connsiteX11" fmla="*/ 51457 w 330090"/>
                <a:gd name="connsiteY11" fmla="*/ 68696 h 190829"/>
                <a:gd name="connsiteX12" fmla="*/ 85002 w 330090"/>
                <a:gd name="connsiteY12" fmla="*/ 85579 h 190829"/>
                <a:gd name="connsiteX13" fmla="*/ 84173 w 330090"/>
                <a:gd name="connsiteY13" fmla="*/ 106985 h 190829"/>
                <a:gd name="connsiteX14" fmla="*/ 51457 w 330090"/>
                <a:gd name="connsiteY14" fmla="*/ 122970 h 190829"/>
                <a:gd name="connsiteX15" fmla="*/ 51457 w 330090"/>
                <a:gd name="connsiteY15" fmla="*/ 140198 h 190829"/>
                <a:gd name="connsiteX16" fmla="*/ 80343 w 330090"/>
                <a:gd name="connsiteY16" fmla="*/ 140198 h 190829"/>
                <a:gd name="connsiteX17" fmla="*/ 85130 w 330090"/>
                <a:gd name="connsiteY17" fmla="*/ 143168 h 190829"/>
                <a:gd name="connsiteX18" fmla="*/ 88535 w 330090"/>
                <a:gd name="connsiteY18" fmla="*/ 158290 h 190829"/>
                <a:gd name="connsiteX19" fmla="*/ 110522 w 330090"/>
                <a:gd name="connsiteY19" fmla="*/ 158290 h 190829"/>
                <a:gd name="connsiteX20" fmla="*/ 115180 w 330090"/>
                <a:gd name="connsiteY20" fmla="*/ 161388 h 190829"/>
                <a:gd name="connsiteX21" fmla="*/ 109660 w 330090"/>
                <a:gd name="connsiteY21" fmla="*/ 172928 h 190829"/>
                <a:gd name="connsiteX22" fmla="*/ 88535 w 330090"/>
                <a:gd name="connsiteY22" fmla="*/ 172928 h 190829"/>
                <a:gd name="connsiteX23" fmla="*/ 80146 w 330090"/>
                <a:gd name="connsiteY23" fmla="*/ 190830 h 190829"/>
                <a:gd name="connsiteX24" fmla="*/ 8318 w 330090"/>
                <a:gd name="connsiteY24" fmla="*/ 190614 h 190829"/>
                <a:gd name="connsiteX25" fmla="*/ 765 w 330090"/>
                <a:gd name="connsiteY25" fmla="*/ 183519 h 190829"/>
                <a:gd name="connsiteX26" fmla="*/ 543 w 330090"/>
                <a:gd name="connsiteY26" fmla="*/ 150064 h 190829"/>
                <a:gd name="connsiteX27" fmla="*/ 8775 w 330090"/>
                <a:gd name="connsiteY27" fmla="*/ 140198 h 190829"/>
                <a:gd name="connsiteX28" fmla="*/ 37661 w 330090"/>
                <a:gd name="connsiteY28" fmla="*/ 140198 h 190829"/>
                <a:gd name="connsiteX29" fmla="*/ 37661 w 330090"/>
                <a:gd name="connsiteY29" fmla="*/ 124256 h 190829"/>
                <a:gd name="connsiteX30" fmla="*/ 4017 w 330090"/>
                <a:gd name="connsiteY30" fmla="*/ 106182 h 190829"/>
                <a:gd name="connsiteX31" fmla="*/ 4944 w 330090"/>
                <a:gd name="connsiteY31" fmla="*/ 84681 h 190829"/>
                <a:gd name="connsiteX32" fmla="*/ 37661 w 330090"/>
                <a:gd name="connsiteY32" fmla="*/ 68696 h 190829"/>
                <a:gd name="connsiteX33" fmla="*/ 37661 w 330090"/>
                <a:gd name="connsiteY33" fmla="*/ 52331 h 190829"/>
                <a:gd name="connsiteX34" fmla="*/ 12224 w 330090"/>
                <a:gd name="connsiteY34" fmla="*/ 52331 h 190829"/>
                <a:gd name="connsiteX35" fmla="*/ 633 w 330090"/>
                <a:gd name="connsiteY35" fmla="*/ 43234 h 190829"/>
                <a:gd name="connsiteX36" fmla="*/ 639 w 330090"/>
                <a:gd name="connsiteY36" fmla="*/ 9744 h 190829"/>
                <a:gd name="connsiteX37" fmla="*/ 12189 w 330090"/>
                <a:gd name="connsiteY37" fmla="*/ 603 h 190829"/>
                <a:gd name="connsiteX38" fmla="*/ 79281 w 330090"/>
                <a:gd name="connsiteY38" fmla="*/ 845 h 190829"/>
                <a:gd name="connsiteX39" fmla="*/ 88535 w 330090"/>
                <a:gd name="connsiteY39" fmla="*/ 19592 h 190829"/>
                <a:gd name="connsiteX40" fmla="*/ 74739 w 330090"/>
                <a:gd name="connsiteY40" fmla="*/ 14422 h 190829"/>
                <a:gd name="connsiteX41" fmla="*/ 14380 w 330090"/>
                <a:gd name="connsiteY41" fmla="*/ 14422 h 190829"/>
                <a:gd name="connsiteX42" fmla="*/ 14380 w 330090"/>
                <a:gd name="connsiteY42" fmla="*/ 37684 h 190829"/>
                <a:gd name="connsiteX43" fmla="*/ 74739 w 330090"/>
                <a:gd name="connsiteY43" fmla="*/ 37684 h 190829"/>
                <a:gd name="connsiteX44" fmla="*/ 74739 w 330090"/>
                <a:gd name="connsiteY44" fmla="*/ 14422 h 190829"/>
                <a:gd name="connsiteX45" fmla="*/ 74736 w 330090"/>
                <a:gd name="connsiteY45" fmla="*/ 95410 h 190829"/>
                <a:gd name="connsiteX46" fmla="*/ 44269 w 330090"/>
                <a:gd name="connsiteY46" fmla="*/ 80953 h 190829"/>
                <a:gd name="connsiteX47" fmla="*/ 14382 w 330090"/>
                <a:gd name="connsiteY47" fmla="*/ 95410 h 190829"/>
                <a:gd name="connsiteX48" fmla="*/ 44925 w 330090"/>
                <a:gd name="connsiteY48" fmla="*/ 110895 h 190829"/>
                <a:gd name="connsiteX49" fmla="*/ 74736 w 330090"/>
                <a:gd name="connsiteY49" fmla="*/ 95410 h 190829"/>
                <a:gd name="connsiteX50" fmla="*/ 74739 w 330090"/>
                <a:gd name="connsiteY50" fmla="*/ 153983 h 190829"/>
                <a:gd name="connsiteX51" fmla="*/ 14380 w 330090"/>
                <a:gd name="connsiteY51" fmla="*/ 153983 h 190829"/>
                <a:gd name="connsiteX52" fmla="*/ 14380 w 330090"/>
                <a:gd name="connsiteY52" fmla="*/ 177244 h 190829"/>
                <a:gd name="connsiteX53" fmla="*/ 74739 w 330090"/>
                <a:gd name="connsiteY53" fmla="*/ 177244 h 190829"/>
                <a:gd name="connsiteX54" fmla="*/ 74739 w 330090"/>
                <a:gd name="connsiteY54" fmla="*/ 153983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0090" h="190829">
                  <a:moveTo>
                    <a:pt x="88535" y="19592"/>
                  </a:moveTo>
                  <a:lnTo>
                    <a:pt x="326088" y="19592"/>
                  </a:lnTo>
                  <a:cubicBezTo>
                    <a:pt x="326442" y="19592"/>
                    <a:pt x="330710" y="23761"/>
                    <a:pt x="330013" y="25151"/>
                  </a:cubicBezTo>
                  <a:lnTo>
                    <a:pt x="329947" y="102704"/>
                  </a:lnTo>
                  <a:cubicBezTo>
                    <a:pt x="328636" y="107149"/>
                    <a:pt x="322294" y="109125"/>
                    <a:pt x="318786" y="106139"/>
                  </a:cubicBezTo>
                  <a:cubicBezTo>
                    <a:pt x="318314" y="105742"/>
                    <a:pt x="316172" y="102117"/>
                    <a:pt x="316172" y="101867"/>
                  </a:cubicBezTo>
                  <a:lnTo>
                    <a:pt x="316172" y="33377"/>
                  </a:lnTo>
                  <a:lnTo>
                    <a:pt x="88535" y="33377"/>
                  </a:lnTo>
                  <a:cubicBezTo>
                    <a:pt x="88965" y="39315"/>
                    <a:pt x="88927" y="47325"/>
                    <a:pt x="82826" y="50501"/>
                  </a:cubicBezTo>
                  <a:cubicBezTo>
                    <a:pt x="82066" y="50898"/>
                    <a:pt x="77405" y="52331"/>
                    <a:pt x="76894" y="52331"/>
                  </a:cubicBezTo>
                  <a:lnTo>
                    <a:pt x="51457" y="52331"/>
                  </a:lnTo>
                  <a:lnTo>
                    <a:pt x="51457" y="68696"/>
                  </a:lnTo>
                  <a:lnTo>
                    <a:pt x="85002" y="85579"/>
                  </a:lnTo>
                  <a:cubicBezTo>
                    <a:pt x="90316" y="90637"/>
                    <a:pt x="90179" y="102402"/>
                    <a:pt x="84173" y="106985"/>
                  </a:cubicBezTo>
                  <a:lnTo>
                    <a:pt x="51457" y="122970"/>
                  </a:lnTo>
                  <a:lnTo>
                    <a:pt x="51457" y="140198"/>
                  </a:lnTo>
                  <a:lnTo>
                    <a:pt x="80343" y="140198"/>
                  </a:lnTo>
                  <a:cubicBezTo>
                    <a:pt x="80646" y="140198"/>
                    <a:pt x="84539" y="142607"/>
                    <a:pt x="85130" y="143168"/>
                  </a:cubicBezTo>
                  <a:cubicBezTo>
                    <a:pt x="89557" y="147354"/>
                    <a:pt x="88515" y="152783"/>
                    <a:pt x="88535" y="158290"/>
                  </a:cubicBezTo>
                  <a:lnTo>
                    <a:pt x="110522" y="158290"/>
                  </a:lnTo>
                  <a:cubicBezTo>
                    <a:pt x="110941" y="158290"/>
                    <a:pt x="114705" y="160646"/>
                    <a:pt x="115180" y="161388"/>
                  </a:cubicBezTo>
                  <a:cubicBezTo>
                    <a:pt x="118105" y="165937"/>
                    <a:pt x="114915" y="172928"/>
                    <a:pt x="109660" y="172928"/>
                  </a:cubicBezTo>
                  <a:lnTo>
                    <a:pt x="88535" y="172928"/>
                  </a:lnTo>
                  <a:cubicBezTo>
                    <a:pt x="89168" y="180740"/>
                    <a:pt x="88684" y="188189"/>
                    <a:pt x="80146" y="190830"/>
                  </a:cubicBezTo>
                  <a:lnTo>
                    <a:pt x="8318" y="190614"/>
                  </a:lnTo>
                  <a:cubicBezTo>
                    <a:pt x="5496" y="189475"/>
                    <a:pt x="1474" y="186652"/>
                    <a:pt x="765" y="183519"/>
                  </a:cubicBezTo>
                  <a:cubicBezTo>
                    <a:pt x="-365" y="178513"/>
                    <a:pt x="-1" y="155985"/>
                    <a:pt x="543" y="150064"/>
                  </a:cubicBezTo>
                  <a:cubicBezTo>
                    <a:pt x="887" y="146309"/>
                    <a:pt x="5025" y="140198"/>
                    <a:pt x="8775" y="140198"/>
                  </a:cubicBezTo>
                  <a:lnTo>
                    <a:pt x="37661" y="140198"/>
                  </a:lnTo>
                  <a:lnTo>
                    <a:pt x="37661" y="124256"/>
                  </a:lnTo>
                  <a:cubicBezTo>
                    <a:pt x="29028" y="117455"/>
                    <a:pt x="11490" y="113415"/>
                    <a:pt x="4017" y="106182"/>
                  </a:cubicBezTo>
                  <a:cubicBezTo>
                    <a:pt x="-1262" y="101081"/>
                    <a:pt x="-1009" y="89222"/>
                    <a:pt x="4944" y="84681"/>
                  </a:cubicBezTo>
                  <a:lnTo>
                    <a:pt x="37661" y="68696"/>
                  </a:lnTo>
                  <a:lnTo>
                    <a:pt x="37661" y="52331"/>
                  </a:lnTo>
                  <a:lnTo>
                    <a:pt x="12224" y="52331"/>
                  </a:lnTo>
                  <a:cubicBezTo>
                    <a:pt x="7917" y="52331"/>
                    <a:pt x="1339" y="47679"/>
                    <a:pt x="633" y="43234"/>
                  </a:cubicBezTo>
                  <a:cubicBezTo>
                    <a:pt x="-223" y="37848"/>
                    <a:pt x="-201" y="15164"/>
                    <a:pt x="639" y="9744"/>
                  </a:cubicBezTo>
                  <a:cubicBezTo>
                    <a:pt x="1565" y="3762"/>
                    <a:pt x="6636" y="1095"/>
                    <a:pt x="12189" y="603"/>
                  </a:cubicBezTo>
                  <a:cubicBezTo>
                    <a:pt x="33470" y="-1270"/>
                    <a:pt x="57696" y="1915"/>
                    <a:pt x="79281" y="845"/>
                  </a:cubicBezTo>
                  <a:cubicBezTo>
                    <a:pt x="88724" y="3227"/>
                    <a:pt x="89254" y="11185"/>
                    <a:pt x="88535" y="19592"/>
                  </a:cubicBezTo>
                  <a:close/>
                  <a:moveTo>
                    <a:pt x="74739" y="14422"/>
                  </a:moveTo>
                  <a:lnTo>
                    <a:pt x="14380" y="14422"/>
                  </a:lnTo>
                  <a:lnTo>
                    <a:pt x="14380" y="37684"/>
                  </a:lnTo>
                  <a:lnTo>
                    <a:pt x="74739" y="37684"/>
                  </a:lnTo>
                  <a:lnTo>
                    <a:pt x="74739" y="14422"/>
                  </a:lnTo>
                  <a:close/>
                  <a:moveTo>
                    <a:pt x="74736" y="95410"/>
                  </a:moveTo>
                  <a:lnTo>
                    <a:pt x="44269" y="80953"/>
                  </a:lnTo>
                  <a:lnTo>
                    <a:pt x="14382" y="95410"/>
                  </a:lnTo>
                  <a:cubicBezTo>
                    <a:pt x="13345" y="96783"/>
                    <a:pt x="42534" y="110230"/>
                    <a:pt x="44925" y="110895"/>
                  </a:cubicBezTo>
                  <a:lnTo>
                    <a:pt x="74736" y="95410"/>
                  </a:lnTo>
                  <a:close/>
                  <a:moveTo>
                    <a:pt x="74739" y="153983"/>
                  </a:moveTo>
                  <a:lnTo>
                    <a:pt x="14380" y="153983"/>
                  </a:lnTo>
                  <a:lnTo>
                    <a:pt x="14380" y="177244"/>
                  </a:lnTo>
                  <a:lnTo>
                    <a:pt x="74739" y="177244"/>
                  </a:lnTo>
                  <a:lnTo>
                    <a:pt x="74739" y="153983"/>
                  </a:lnTo>
                  <a:close/>
                </a:path>
              </a:pathLst>
            </a:custGeom>
            <a:grpFill/>
            <a:ln w="858"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72A1C032-324D-F01F-18D4-63B449E618B8}"/>
                </a:ext>
              </a:extLst>
            </p:cNvPr>
            <p:cNvSpPr/>
            <p:nvPr/>
          </p:nvSpPr>
          <p:spPr>
            <a:xfrm>
              <a:off x="8631294" y="9459399"/>
              <a:ext cx="116097" cy="53837"/>
            </a:xfrm>
            <a:custGeom>
              <a:avLst/>
              <a:gdLst>
                <a:gd name="connsiteX0" fmla="*/ 23551 w 116097"/>
                <a:gd name="connsiteY0" fmla="*/ 1330 h 53837"/>
                <a:gd name="connsiteX1" fmla="*/ 89738 w 116097"/>
                <a:gd name="connsiteY1" fmla="*/ 1054 h 53837"/>
                <a:gd name="connsiteX2" fmla="*/ 91318 w 116097"/>
                <a:gd name="connsiteY2" fmla="*/ 52660 h 53837"/>
                <a:gd name="connsiteX3" fmla="*/ 25866 w 116097"/>
                <a:gd name="connsiteY3" fmla="*/ 52807 h 53837"/>
                <a:gd name="connsiteX4" fmla="*/ 23551 w 116097"/>
                <a:gd name="connsiteY4" fmla="*/ 1330 h 53837"/>
                <a:gd name="connsiteX5" fmla="*/ 21767 w 116097"/>
                <a:gd name="connsiteY5" fmla="*/ 15917 h 53837"/>
                <a:gd name="connsiteX6" fmla="*/ 22497 w 116097"/>
                <a:gd name="connsiteY6" fmla="*/ 38082 h 53837"/>
                <a:gd name="connsiteX7" fmla="*/ 93099 w 116097"/>
                <a:gd name="connsiteY7" fmla="*/ 38073 h 53837"/>
                <a:gd name="connsiteX8" fmla="*/ 93099 w 116097"/>
                <a:gd name="connsiteY8" fmla="*/ 15787 h 53837"/>
                <a:gd name="connsiteX9" fmla="*/ 21767 w 116097"/>
                <a:gd name="connsiteY9" fmla="*/ 15917 h 5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97" h="53837">
                  <a:moveTo>
                    <a:pt x="23551" y="1330"/>
                  </a:moveTo>
                  <a:cubicBezTo>
                    <a:pt x="39718" y="-604"/>
                    <a:pt x="73120" y="-189"/>
                    <a:pt x="89738" y="1054"/>
                  </a:cubicBezTo>
                  <a:cubicBezTo>
                    <a:pt x="124902" y="3686"/>
                    <a:pt x="124336" y="49553"/>
                    <a:pt x="91318" y="52660"/>
                  </a:cubicBezTo>
                  <a:cubicBezTo>
                    <a:pt x="74357" y="54257"/>
                    <a:pt x="42961" y="54154"/>
                    <a:pt x="25866" y="52807"/>
                  </a:cubicBezTo>
                  <a:cubicBezTo>
                    <a:pt x="-8227" y="50123"/>
                    <a:pt x="-8225" y="5119"/>
                    <a:pt x="23551" y="1330"/>
                  </a:cubicBezTo>
                  <a:close/>
                  <a:moveTo>
                    <a:pt x="21767" y="15917"/>
                  </a:moveTo>
                  <a:cubicBezTo>
                    <a:pt x="11076" y="20396"/>
                    <a:pt x="11547" y="34517"/>
                    <a:pt x="22497" y="38082"/>
                  </a:cubicBezTo>
                  <a:lnTo>
                    <a:pt x="93099" y="38073"/>
                  </a:lnTo>
                  <a:cubicBezTo>
                    <a:pt x="105080" y="35009"/>
                    <a:pt x="105116" y="18877"/>
                    <a:pt x="93099" y="15787"/>
                  </a:cubicBezTo>
                  <a:lnTo>
                    <a:pt x="21767" y="15917"/>
                  </a:lnTo>
                  <a:close/>
                </a:path>
              </a:pathLst>
            </a:custGeom>
            <a:grpFill/>
            <a:ln w="858"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7C6E2D20-4A65-3601-4314-573C6260FFE3}"/>
                </a:ext>
              </a:extLst>
            </p:cNvPr>
            <p:cNvSpPr/>
            <p:nvPr/>
          </p:nvSpPr>
          <p:spPr>
            <a:xfrm>
              <a:off x="8761716" y="9460623"/>
              <a:ext cx="50567" cy="51488"/>
            </a:xfrm>
            <a:custGeom>
              <a:avLst/>
              <a:gdLst>
                <a:gd name="connsiteX0" fmla="*/ 23361 w 50567"/>
                <a:gd name="connsiteY0" fmla="*/ 63 h 51488"/>
                <a:gd name="connsiteX1" fmla="*/ 32835 w 50567"/>
                <a:gd name="connsiteY1" fmla="*/ 50091 h 51488"/>
                <a:gd name="connsiteX2" fmla="*/ 23361 w 50567"/>
                <a:gd name="connsiteY2" fmla="*/ 63 h 51488"/>
                <a:gd name="connsiteX3" fmla="*/ 21544 w 50567"/>
                <a:gd name="connsiteY3" fmla="*/ 14693 h 51488"/>
                <a:gd name="connsiteX4" fmla="*/ 25691 w 50567"/>
                <a:gd name="connsiteY4" fmla="*/ 36954 h 51488"/>
                <a:gd name="connsiteX5" fmla="*/ 21544 w 50567"/>
                <a:gd name="connsiteY5" fmla="*/ 14693 h 5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67" h="51488">
                  <a:moveTo>
                    <a:pt x="23361" y="63"/>
                  </a:moveTo>
                  <a:cubicBezTo>
                    <a:pt x="53364" y="-1879"/>
                    <a:pt x="61451" y="41416"/>
                    <a:pt x="32835" y="50091"/>
                  </a:cubicBezTo>
                  <a:cubicBezTo>
                    <a:pt x="-3876" y="61208"/>
                    <a:pt x="-13617" y="2454"/>
                    <a:pt x="23361" y="63"/>
                  </a:cubicBezTo>
                  <a:close/>
                  <a:moveTo>
                    <a:pt x="21544" y="14693"/>
                  </a:moveTo>
                  <a:cubicBezTo>
                    <a:pt x="10625" y="17205"/>
                    <a:pt x="10985" y="37592"/>
                    <a:pt x="25691" y="36954"/>
                  </a:cubicBezTo>
                  <a:cubicBezTo>
                    <a:pt x="41939" y="36255"/>
                    <a:pt x="39081" y="10654"/>
                    <a:pt x="21544" y="14693"/>
                  </a:cubicBezTo>
                  <a:close/>
                </a:path>
              </a:pathLst>
            </a:custGeom>
            <a:grpFill/>
            <a:ln w="858"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3CB783C8-9B5A-8167-5243-F8BE49BC43B0}"/>
                </a:ext>
              </a:extLst>
            </p:cNvPr>
            <p:cNvSpPr/>
            <p:nvPr/>
          </p:nvSpPr>
          <p:spPr>
            <a:xfrm>
              <a:off x="8966204" y="9460613"/>
              <a:ext cx="50465" cy="51475"/>
            </a:xfrm>
            <a:custGeom>
              <a:avLst/>
              <a:gdLst>
                <a:gd name="connsiteX0" fmla="*/ 23219 w 50465"/>
                <a:gd name="connsiteY0" fmla="*/ 90 h 51475"/>
                <a:gd name="connsiteX1" fmla="*/ 32702 w 50465"/>
                <a:gd name="connsiteY1" fmla="*/ 50100 h 51475"/>
                <a:gd name="connsiteX2" fmla="*/ 23219 w 50465"/>
                <a:gd name="connsiteY2" fmla="*/ 90 h 51475"/>
                <a:gd name="connsiteX3" fmla="*/ 22297 w 50465"/>
                <a:gd name="connsiteY3" fmla="*/ 14729 h 51475"/>
                <a:gd name="connsiteX4" fmla="*/ 14962 w 50465"/>
                <a:gd name="connsiteY4" fmla="*/ 20313 h 51475"/>
                <a:gd name="connsiteX5" fmla="*/ 33756 w 50465"/>
                <a:gd name="connsiteY5" fmla="*/ 33062 h 51475"/>
                <a:gd name="connsiteX6" fmla="*/ 22297 w 50465"/>
                <a:gd name="connsiteY6" fmla="*/ 14729 h 5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65" h="51475">
                  <a:moveTo>
                    <a:pt x="23219" y="90"/>
                  </a:moveTo>
                  <a:cubicBezTo>
                    <a:pt x="52822" y="-2240"/>
                    <a:pt x="61696" y="41314"/>
                    <a:pt x="32702" y="50100"/>
                  </a:cubicBezTo>
                  <a:cubicBezTo>
                    <a:pt x="-3507" y="61062"/>
                    <a:pt x="-13814" y="2999"/>
                    <a:pt x="23219" y="90"/>
                  </a:cubicBezTo>
                  <a:close/>
                  <a:moveTo>
                    <a:pt x="22297" y="14729"/>
                  </a:moveTo>
                  <a:cubicBezTo>
                    <a:pt x="19550" y="15238"/>
                    <a:pt x="16145" y="17793"/>
                    <a:pt x="14962" y="20313"/>
                  </a:cubicBezTo>
                  <a:cubicBezTo>
                    <a:pt x="8997" y="33036"/>
                    <a:pt x="25040" y="43299"/>
                    <a:pt x="33756" y="33062"/>
                  </a:cubicBezTo>
                  <a:cubicBezTo>
                    <a:pt x="41029" y="24517"/>
                    <a:pt x="33790" y="12597"/>
                    <a:pt x="22297" y="14729"/>
                  </a:cubicBezTo>
                  <a:close/>
                </a:path>
              </a:pathLst>
            </a:custGeom>
            <a:grpFill/>
            <a:ln w="858" cap="flat">
              <a:noFill/>
              <a:prstDash val="solid"/>
              <a:miter/>
            </a:ln>
          </p:spPr>
          <p:txBody>
            <a:bodyPr rtlCol="0" anchor="ctr"/>
            <a:lstStyle/>
            <a:p>
              <a:endParaRPr lang="en-US" dirty="0"/>
            </a:p>
          </p:txBody>
        </p:sp>
      </p:grpSp>
      <p:sp>
        <p:nvSpPr>
          <p:cNvPr id="72" name="Rectangle 71">
            <a:extLst>
              <a:ext uri="{FF2B5EF4-FFF2-40B4-BE49-F238E27FC236}">
                <a16:creationId xmlns:a16="http://schemas.microsoft.com/office/drawing/2014/main" id="{140F3F5C-E587-A61A-ABF1-87680CE357AD}"/>
              </a:ext>
            </a:extLst>
          </p:cNvPr>
          <p:cNvSpPr/>
          <p:nvPr/>
        </p:nvSpPr>
        <p:spPr>
          <a:xfrm>
            <a:off x="6603730" y="2927035"/>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aphic 62">
            <a:extLst>
              <a:ext uri="{FF2B5EF4-FFF2-40B4-BE49-F238E27FC236}">
                <a16:creationId xmlns:a16="http://schemas.microsoft.com/office/drawing/2014/main" id="{C236EC21-97D7-0342-B578-564FB0873AC9}"/>
              </a:ext>
            </a:extLst>
          </p:cNvPr>
          <p:cNvGrpSpPr/>
          <p:nvPr/>
        </p:nvGrpSpPr>
        <p:grpSpPr>
          <a:xfrm>
            <a:off x="6666949" y="2844084"/>
            <a:ext cx="441149" cy="361537"/>
            <a:chOff x="8594048" y="7621324"/>
            <a:chExt cx="441149" cy="361537"/>
          </a:xfrm>
          <a:solidFill>
            <a:srgbClr val="ED4D24"/>
          </a:solidFill>
        </p:grpSpPr>
        <p:sp>
          <p:nvSpPr>
            <p:cNvPr id="74" name="Freeform 73">
              <a:extLst>
                <a:ext uri="{FF2B5EF4-FFF2-40B4-BE49-F238E27FC236}">
                  <a16:creationId xmlns:a16="http://schemas.microsoft.com/office/drawing/2014/main" id="{952A715B-4C87-0CD3-26CE-FA2B2DC09FF9}"/>
                </a:ext>
              </a:extLst>
            </p:cNvPr>
            <p:cNvSpPr/>
            <p:nvPr/>
          </p:nvSpPr>
          <p:spPr>
            <a:xfrm>
              <a:off x="8956897" y="7777286"/>
              <a:ext cx="12683" cy="65820"/>
            </a:xfrm>
            <a:custGeom>
              <a:avLst/>
              <a:gdLst>
                <a:gd name="connsiteX0" fmla="*/ 7795 w 12683"/>
                <a:gd name="connsiteY0" fmla="*/ 0 h 65820"/>
                <a:gd name="connsiteX1" fmla="*/ 12683 w 12683"/>
                <a:gd name="connsiteY1" fmla="*/ 4893 h 65820"/>
                <a:gd name="connsiteX2" fmla="*/ 12683 w 12683"/>
                <a:gd name="connsiteY2" fmla="*/ 60928 h 65820"/>
                <a:gd name="connsiteX3" fmla="*/ 7795 w 12683"/>
                <a:gd name="connsiteY3" fmla="*/ 65821 h 65820"/>
                <a:gd name="connsiteX4" fmla="*/ 4888 w 12683"/>
                <a:gd name="connsiteY4" fmla="*/ 65821 h 65820"/>
                <a:gd name="connsiteX5" fmla="*/ 0 w 12683"/>
                <a:gd name="connsiteY5" fmla="*/ 60928 h 65820"/>
                <a:gd name="connsiteX6" fmla="*/ 0 w 12683"/>
                <a:gd name="connsiteY6" fmla="*/ 4893 h 65820"/>
                <a:gd name="connsiteX7" fmla="*/ 4888 w 12683"/>
                <a:gd name="connsiteY7" fmla="*/ 0 h 6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83" h="65820">
                  <a:moveTo>
                    <a:pt x="7795" y="0"/>
                  </a:moveTo>
                  <a:cubicBezTo>
                    <a:pt x="10494" y="0"/>
                    <a:pt x="12683" y="2191"/>
                    <a:pt x="12683" y="4893"/>
                  </a:cubicBezTo>
                  <a:lnTo>
                    <a:pt x="12683" y="60928"/>
                  </a:lnTo>
                  <a:cubicBezTo>
                    <a:pt x="12683" y="63630"/>
                    <a:pt x="10494" y="65821"/>
                    <a:pt x="7795" y="65821"/>
                  </a:cubicBezTo>
                  <a:lnTo>
                    <a:pt x="4888" y="65821"/>
                  </a:lnTo>
                  <a:cubicBezTo>
                    <a:pt x="2189" y="65821"/>
                    <a:pt x="0" y="63630"/>
                    <a:pt x="0" y="60928"/>
                  </a:cubicBezTo>
                  <a:lnTo>
                    <a:pt x="0" y="4893"/>
                  </a:lnTo>
                  <a:cubicBezTo>
                    <a:pt x="0" y="2191"/>
                    <a:pt x="2189" y="0"/>
                    <a:pt x="4888" y="0"/>
                  </a:cubicBezTo>
                  <a:close/>
                </a:path>
              </a:pathLst>
            </a:custGeom>
            <a:grpFill/>
            <a:ln w="858"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9B50ED00-21BA-1DC9-6425-804877E4DE19}"/>
                </a:ext>
              </a:extLst>
            </p:cNvPr>
            <p:cNvSpPr/>
            <p:nvPr/>
          </p:nvSpPr>
          <p:spPr>
            <a:xfrm>
              <a:off x="8594048" y="7621969"/>
              <a:ext cx="304856" cy="360762"/>
            </a:xfrm>
            <a:custGeom>
              <a:avLst/>
              <a:gdLst>
                <a:gd name="connsiteX0" fmla="*/ 4834 w 304856"/>
                <a:gd name="connsiteY0" fmla="*/ 360763 h 360762"/>
                <a:gd name="connsiteX1" fmla="*/ 513 w 304856"/>
                <a:gd name="connsiteY1" fmla="*/ 354325 h 360762"/>
                <a:gd name="connsiteX2" fmla="*/ 40102 w 304856"/>
                <a:gd name="connsiteY2" fmla="*/ 226035 h 360762"/>
                <a:gd name="connsiteX3" fmla="*/ 112506 w 304856"/>
                <a:gd name="connsiteY3" fmla="*/ 213069 h 360762"/>
                <a:gd name="connsiteX4" fmla="*/ 115465 w 304856"/>
                <a:gd name="connsiteY4" fmla="*/ 201493 h 360762"/>
                <a:gd name="connsiteX5" fmla="*/ 88295 w 304856"/>
                <a:gd name="connsiteY5" fmla="*/ 167534 h 360762"/>
                <a:gd name="connsiteX6" fmla="*/ 84008 w 304856"/>
                <a:gd name="connsiteY6" fmla="*/ 150302 h 360762"/>
                <a:gd name="connsiteX7" fmla="*/ 84008 w 304856"/>
                <a:gd name="connsiteY7" fmla="*/ 107695 h 360762"/>
                <a:gd name="connsiteX8" fmla="*/ 63083 w 304856"/>
                <a:gd name="connsiteY8" fmla="*/ 85474 h 360762"/>
                <a:gd name="connsiteX9" fmla="*/ 72680 w 304856"/>
                <a:gd name="connsiteY9" fmla="*/ 74415 h 360762"/>
                <a:gd name="connsiteX10" fmla="*/ 74081 w 304856"/>
                <a:gd name="connsiteY10" fmla="*/ 62904 h 360762"/>
                <a:gd name="connsiteX11" fmla="*/ 229671 w 304856"/>
                <a:gd name="connsiteY11" fmla="*/ 58835 h 360762"/>
                <a:gd name="connsiteX12" fmla="*/ 232593 w 304856"/>
                <a:gd name="connsiteY12" fmla="*/ 74795 h 360762"/>
                <a:gd name="connsiteX13" fmla="*/ 236768 w 304856"/>
                <a:gd name="connsiteY13" fmla="*/ 77555 h 360762"/>
                <a:gd name="connsiteX14" fmla="*/ 220841 w 304856"/>
                <a:gd name="connsiteY14" fmla="*/ 107695 h 360762"/>
                <a:gd name="connsiteX15" fmla="*/ 220841 w 304856"/>
                <a:gd name="connsiteY15" fmla="*/ 151164 h 360762"/>
                <a:gd name="connsiteX16" fmla="*/ 217148 w 304856"/>
                <a:gd name="connsiteY16" fmla="*/ 166407 h 360762"/>
                <a:gd name="connsiteX17" fmla="*/ 189818 w 304856"/>
                <a:gd name="connsiteY17" fmla="*/ 201268 h 360762"/>
                <a:gd name="connsiteX18" fmla="*/ 192527 w 304856"/>
                <a:gd name="connsiteY18" fmla="*/ 213481 h 360762"/>
                <a:gd name="connsiteX19" fmla="*/ 275848 w 304856"/>
                <a:gd name="connsiteY19" fmla="*/ 233007 h 360762"/>
                <a:gd name="connsiteX20" fmla="*/ 304335 w 304856"/>
                <a:gd name="connsiteY20" fmla="*/ 354325 h 360762"/>
                <a:gd name="connsiteX21" fmla="*/ 300014 w 304856"/>
                <a:gd name="connsiteY21" fmla="*/ 360763 h 360762"/>
                <a:gd name="connsiteX22" fmla="*/ 4834 w 304856"/>
                <a:gd name="connsiteY22" fmla="*/ 360763 h 360762"/>
                <a:gd name="connsiteX23" fmla="*/ 171787 w 304856"/>
                <a:gd name="connsiteY23" fmla="*/ 13870 h 360762"/>
                <a:gd name="connsiteX24" fmla="*/ 133061 w 304856"/>
                <a:gd name="connsiteY24" fmla="*/ 13870 h 360762"/>
                <a:gd name="connsiteX25" fmla="*/ 133061 w 304856"/>
                <a:gd name="connsiteY25" fmla="*/ 74124 h 360762"/>
                <a:gd name="connsiteX26" fmla="*/ 171787 w 304856"/>
                <a:gd name="connsiteY26" fmla="*/ 74124 h 360762"/>
                <a:gd name="connsiteX27" fmla="*/ 171787 w 304856"/>
                <a:gd name="connsiteY27" fmla="*/ 13870 h 360762"/>
                <a:gd name="connsiteX28" fmla="*/ 121013 w 304856"/>
                <a:gd name="connsiteY28" fmla="*/ 19895 h 360762"/>
                <a:gd name="connsiteX29" fmla="*/ 84869 w 304856"/>
                <a:gd name="connsiteY29" fmla="*/ 74124 h 360762"/>
                <a:gd name="connsiteX30" fmla="*/ 121013 w 304856"/>
                <a:gd name="connsiteY30" fmla="*/ 74124 h 360762"/>
                <a:gd name="connsiteX31" fmla="*/ 121013 w 304856"/>
                <a:gd name="connsiteY31" fmla="*/ 19895 h 360762"/>
                <a:gd name="connsiteX32" fmla="*/ 219980 w 304856"/>
                <a:gd name="connsiteY32" fmla="*/ 74124 h 360762"/>
                <a:gd name="connsiteX33" fmla="*/ 183836 w 304856"/>
                <a:gd name="connsiteY33" fmla="*/ 19895 h 360762"/>
                <a:gd name="connsiteX34" fmla="*/ 183836 w 304856"/>
                <a:gd name="connsiteY34" fmla="*/ 74124 h 360762"/>
                <a:gd name="connsiteX35" fmla="*/ 219980 w 304856"/>
                <a:gd name="connsiteY35" fmla="*/ 74124 h 360762"/>
                <a:gd name="connsiteX36" fmla="*/ 79479 w 304856"/>
                <a:gd name="connsiteY36" fmla="*/ 85519 h 360762"/>
                <a:gd name="connsiteX37" fmla="*/ 78374 w 304856"/>
                <a:gd name="connsiteY37" fmla="*/ 95683 h 360762"/>
                <a:gd name="connsiteX38" fmla="*/ 229099 w 304856"/>
                <a:gd name="connsiteY38" fmla="*/ 94866 h 360762"/>
                <a:gd name="connsiteX39" fmla="*/ 223852 w 304856"/>
                <a:gd name="connsiteY39" fmla="*/ 85314 h 360762"/>
                <a:gd name="connsiteX40" fmla="*/ 79479 w 304856"/>
                <a:gd name="connsiteY40" fmla="*/ 85519 h 360762"/>
                <a:gd name="connsiteX41" fmla="*/ 208792 w 304856"/>
                <a:gd name="connsiteY41" fmla="*/ 107695 h 360762"/>
                <a:gd name="connsiteX42" fmla="*/ 96056 w 304856"/>
                <a:gd name="connsiteY42" fmla="*/ 107695 h 360762"/>
                <a:gd name="connsiteX43" fmla="*/ 96056 w 304856"/>
                <a:gd name="connsiteY43" fmla="*/ 151164 h 360762"/>
                <a:gd name="connsiteX44" fmla="*/ 152424 w 304856"/>
                <a:gd name="connsiteY44" fmla="*/ 200714 h 360762"/>
                <a:gd name="connsiteX45" fmla="*/ 208792 w 304856"/>
                <a:gd name="connsiteY45" fmla="*/ 151164 h 360762"/>
                <a:gd name="connsiteX46" fmla="*/ 208792 w 304856"/>
                <a:gd name="connsiteY46" fmla="*/ 107695 h 360762"/>
                <a:gd name="connsiteX47" fmla="*/ 178662 w 304856"/>
                <a:gd name="connsiteY47" fmla="*/ 207541 h 360762"/>
                <a:gd name="connsiteX48" fmla="*/ 126186 w 304856"/>
                <a:gd name="connsiteY48" fmla="*/ 207541 h 360762"/>
                <a:gd name="connsiteX49" fmla="*/ 123979 w 304856"/>
                <a:gd name="connsiteY49" fmla="*/ 220469 h 360762"/>
                <a:gd name="connsiteX50" fmla="*/ 152004 w 304856"/>
                <a:gd name="connsiteY50" fmla="*/ 278126 h 360762"/>
                <a:gd name="connsiteX51" fmla="*/ 154188 w 304856"/>
                <a:gd name="connsiteY51" fmla="*/ 275588 h 360762"/>
                <a:gd name="connsiteX52" fmla="*/ 180433 w 304856"/>
                <a:gd name="connsiteY52" fmla="*/ 221794 h 360762"/>
                <a:gd name="connsiteX53" fmla="*/ 178662 w 304856"/>
                <a:gd name="connsiteY53" fmla="*/ 207541 h 360762"/>
                <a:gd name="connsiteX54" fmla="*/ 90032 w 304856"/>
                <a:gd name="connsiteY54" fmla="*/ 225620 h 360762"/>
                <a:gd name="connsiteX55" fmla="*/ 84869 w 304856"/>
                <a:gd name="connsiteY55" fmla="*/ 225620 h 360762"/>
                <a:gd name="connsiteX56" fmla="*/ 84869 w 304856"/>
                <a:gd name="connsiteY56" fmla="*/ 307394 h 360762"/>
                <a:gd name="connsiteX57" fmla="*/ 90032 w 304856"/>
                <a:gd name="connsiteY57" fmla="*/ 307394 h 360762"/>
                <a:gd name="connsiteX58" fmla="*/ 90032 w 304856"/>
                <a:gd name="connsiteY58" fmla="*/ 225620 h 360762"/>
                <a:gd name="connsiteX59" fmla="*/ 202768 w 304856"/>
                <a:gd name="connsiteY59" fmla="*/ 225620 h 360762"/>
                <a:gd name="connsiteX60" fmla="*/ 191143 w 304856"/>
                <a:gd name="connsiteY60" fmla="*/ 226475 h 360762"/>
                <a:gd name="connsiteX61" fmla="*/ 158190 w 304856"/>
                <a:gd name="connsiteY61" fmla="*/ 294225 h 360762"/>
                <a:gd name="connsiteX62" fmla="*/ 148598 w 304856"/>
                <a:gd name="connsiteY62" fmla="*/ 296583 h 360762"/>
                <a:gd name="connsiteX63" fmla="*/ 113710 w 304856"/>
                <a:gd name="connsiteY63" fmla="*/ 226470 h 360762"/>
                <a:gd name="connsiteX64" fmla="*/ 102080 w 304856"/>
                <a:gd name="connsiteY64" fmla="*/ 225620 h 360762"/>
                <a:gd name="connsiteX65" fmla="*/ 102080 w 304856"/>
                <a:gd name="connsiteY65" fmla="*/ 307394 h 360762"/>
                <a:gd name="connsiteX66" fmla="*/ 202768 w 304856"/>
                <a:gd name="connsiteY66" fmla="*/ 307394 h 360762"/>
                <a:gd name="connsiteX67" fmla="*/ 202768 w 304856"/>
                <a:gd name="connsiteY67" fmla="*/ 225620 h 360762"/>
                <a:gd name="connsiteX68" fmla="*/ 219980 w 304856"/>
                <a:gd name="connsiteY68" fmla="*/ 225620 h 360762"/>
                <a:gd name="connsiteX69" fmla="*/ 214816 w 304856"/>
                <a:gd name="connsiteY69" fmla="*/ 225620 h 360762"/>
                <a:gd name="connsiteX70" fmla="*/ 214816 w 304856"/>
                <a:gd name="connsiteY70" fmla="*/ 307394 h 360762"/>
                <a:gd name="connsiteX71" fmla="*/ 219980 w 304856"/>
                <a:gd name="connsiteY71" fmla="*/ 307394 h 360762"/>
                <a:gd name="connsiteX72" fmla="*/ 219980 w 304856"/>
                <a:gd name="connsiteY72" fmla="*/ 225620 h 360762"/>
                <a:gd name="connsiteX73" fmla="*/ 72820 w 304856"/>
                <a:gd name="connsiteY73" fmla="*/ 227342 h 360762"/>
                <a:gd name="connsiteX74" fmla="*/ 15126 w 304856"/>
                <a:gd name="connsiteY74" fmla="*/ 270776 h 360762"/>
                <a:gd name="connsiteX75" fmla="*/ 12579 w 304856"/>
                <a:gd name="connsiteY75" fmla="*/ 281141 h 360762"/>
                <a:gd name="connsiteX76" fmla="*/ 12579 w 304856"/>
                <a:gd name="connsiteY76" fmla="*/ 348711 h 360762"/>
                <a:gd name="connsiteX77" fmla="*/ 37536 w 304856"/>
                <a:gd name="connsiteY77" fmla="*/ 348711 h 360762"/>
                <a:gd name="connsiteX78" fmla="*/ 37536 w 304856"/>
                <a:gd name="connsiteY78" fmla="*/ 294053 h 360762"/>
                <a:gd name="connsiteX79" fmla="*/ 49585 w 304856"/>
                <a:gd name="connsiteY79" fmla="*/ 294913 h 360762"/>
                <a:gd name="connsiteX80" fmla="*/ 49585 w 304856"/>
                <a:gd name="connsiteY80" fmla="*/ 348711 h 360762"/>
                <a:gd name="connsiteX81" fmla="*/ 65936 w 304856"/>
                <a:gd name="connsiteY81" fmla="*/ 348711 h 360762"/>
                <a:gd name="connsiteX82" fmla="*/ 65936 w 304856"/>
                <a:gd name="connsiteY82" fmla="*/ 310407 h 360762"/>
                <a:gd name="connsiteX83" fmla="*/ 72820 w 304856"/>
                <a:gd name="connsiteY83" fmla="*/ 307394 h 360762"/>
                <a:gd name="connsiteX84" fmla="*/ 72820 w 304856"/>
                <a:gd name="connsiteY84" fmla="*/ 227342 h 360762"/>
                <a:gd name="connsiteX85" fmla="*/ 292269 w 304856"/>
                <a:gd name="connsiteY85" fmla="*/ 348711 h 360762"/>
                <a:gd name="connsiteX86" fmla="*/ 292269 w 304856"/>
                <a:gd name="connsiteY86" fmla="*/ 280280 h 360762"/>
                <a:gd name="connsiteX87" fmla="*/ 286949 w 304856"/>
                <a:gd name="connsiteY87" fmla="*/ 264081 h 360762"/>
                <a:gd name="connsiteX88" fmla="*/ 232028 w 304856"/>
                <a:gd name="connsiteY88" fmla="*/ 227342 h 360762"/>
                <a:gd name="connsiteX89" fmla="*/ 232028 w 304856"/>
                <a:gd name="connsiteY89" fmla="*/ 307394 h 360762"/>
                <a:gd name="connsiteX90" fmla="*/ 239773 w 304856"/>
                <a:gd name="connsiteY90" fmla="*/ 312990 h 360762"/>
                <a:gd name="connsiteX91" fmla="*/ 239773 w 304856"/>
                <a:gd name="connsiteY91" fmla="*/ 348711 h 360762"/>
                <a:gd name="connsiteX92" fmla="*/ 255264 w 304856"/>
                <a:gd name="connsiteY92" fmla="*/ 348711 h 360762"/>
                <a:gd name="connsiteX93" fmla="*/ 255264 w 304856"/>
                <a:gd name="connsiteY93" fmla="*/ 294913 h 360762"/>
                <a:gd name="connsiteX94" fmla="*/ 267311 w 304856"/>
                <a:gd name="connsiteY94" fmla="*/ 294053 h 360762"/>
                <a:gd name="connsiteX95" fmla="*/ 267311 w 304856"/>
                <a:gd name="connsiteY95" fmla="*/ 348711 h 360762"/>
                <a:gd name="connsiteX96" fmla="*/ 292269 w 304856"/>
                <a:gd name="connsiteY96" fmla="*/ 348711 h 360762"/>
                <a:gd name="connsiteX97" fmla="*/ 227725 w 304856"/>
                <a:gd name="connsiteY97" fmla="*/ 319445 h 360762"/>
                <a:gd name="connsiteX98" fmla="*/ 77123 w 304856"/>
                <a:gd name="connsiteY98" fmla="*/ 319445 h 360762"/>
                <a:gd name="connsiteX99" fmla="*/ 77123 w 304856"/>
                <a:gd name="connsiteY99" fmla="*/ 348711 h 360762"/>
                <a:gd name="connsiteX100" fmla="*/ 227725 w 304856"/>
                <a:gd name="connsiteY100" fmla="*/ 348711 h 360762"/>
                <a:gd name="connsiteX101" fmla="*/ 227725 w 304856"/>
                <a:gd name="connsiteY101" fmla="*/ 319445 h 36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304856" h="360762">
                  <a:moveTo>
                    <a:pt x="4834" y="360763"/>
                  </a:moveTo>
                  <a:cubicBezTo>
                    <a:pt x="2634" y="358999"/>
                    <a:pt x="492" y="357487"/>
                    <a:pt x="513" y="354325"/>
                  </a:cubicBezTo>
                  <a:cubicBezTo>
                    <a:pt x="2897" y="303191"/>
                    <a:pt x="-13155" y="255192"/>
                    <a:pt x="40102" y="226035"/>
                  </a:cubicBezTo>
                  <a:cubicBezTo>
                    <a:pt x="63327" y="213319"/>
                    <a:pt x="86640" y="213192"/>
                    <a:pt x="112506" y="213069"/>
                  </a:cubicBezTo>
                  <a:lnTo>
                    <a:pt x="115465" y="201493"/>
                  </a:lnTo>
                  <a:cubicBezTo>
                    <a:pt x="103238" y="193209"/>
                    <a:pt x="93305" y="181548"/>
                    <a:pt x="88295" y="167534"/>
                  </a:cubicBezTo>
                  <a:cubicBezTo>
                    <a:pt x="86830" y="163437"/>
                    <a:pt x="84008" y="154300"/>
                    <a:pt x="84008" y="150302"/>
                  </a:cubicBezTo>
                  <a:lnTo>
                    <a:pt x="84008" y="107695"/>
                  </a:lnTo>
                  <a:cubicBezTo>
                    <a:pt x="69893" y="109698"/>
                    <a:pt x="59627" y="99748"/>
                    <a:pt x="63083" y="85474"/>
                  </a:cubicBezTo>
                  <a:cubicBezTo>
                    <a:pt x="64865" y="78111"/>
                    <a:pt x="72025" y="76397"/>
                    <a:pt x="72680" y="74415"/>
                  </a:cubicBezTo>
                  <a:cubicBezTo>
                    <a:pt x="73450" y="72089"/>
                    <a:pt x="73325" y="66192"/>
                    <a:pt x="74081" y="62904"/>
                  </a:cubicBezTo>
                  <a:cubicBezTo>
                    <a:pt x="92923" y="-19083"/>
                    <a:pt x="208035" y="-21434"/>
                    <a:pt x="229671" y="58835"/>
                  </a:cubicBezTo>
                  <a:cubicBezTo>
                    <a:pt x="230873" y="63293"/>
                    <a:pt x="231393" y="71847"/>
                    <a:pt x="232593" y="74795"/>
                  </a:cubicBezTo>
                  <a:cubicBezTo>
                    <a:pt x="233208" y="76303"/>
                    <a:pt x="235465" y="76401"/>
                    <a:pt x="236768" y="77555"/>
                  </a:cubicBezTo>
                  <a:cubicBezTo>
                    <a:pt x="250372" y="89597"/>
                    <a:pt x="238903" y="111716"/>
                    <a:pt x="220841" y="107695"/>
                  </a:cubicBezTo>
                  <a:lnTo>
                    <a:pt x="220841" y="151164"/>
                  </a:lnTo>
                  <a:cubicBezTo>
                    <a:pt x="220841" y="154289"/>
                    <a:pt x="218274" y="163022"/>
                    <a:pt x="217148" y="166407"/>
                  </a:cubicBezTo>
                  <a:cubicBezTo>
                    <a:pt x="212358" y="180804"/>
                    <a:pt x="202012" y="192659"/>
                    <a:pt x="189818" y="201268"/>
                  </a:cubicBezTo>
                  <a:lnTo>
                    <a:pt x="192527" y="213481"/>
                  </a:lnTo>
                  <a:cubicBezTo>
                    <a:pt x="222728" y="212301"/>
                    <a:pt x="251036" y="214354"/>
                    <a:pt x="275848" y="233007"/>
                  </a:cubicBezTo>
                  <a:cubicBezTo>
                    <a:pt x="316804" y="263798"/>
                    <a:pt x="301443" y="309959"/>
                    <a:pt x="304335" y="354325"/>
                  </a:cubicBezTo>
                  <a:cubicBezTo>
                    <a:pt x="304357" y="357487"/>
                    <a:pt x="302214" y="358999"/>
                    <a:pt x="300014" y="360763"/>
                  </a:cubicBezTo>
                  <a:lnTo>
                    <a:pt x="4834" y="360763"/>
                  </a:lnTo>
                  <a:close/>
                  <a:moveTo>
                    <a:pt x="171787" y="13870"/>
                  </a:moveTo>
                  <a:cubicBezTo>
                    <a:pt x="158655" y="10614"/>
                    <a:pt x="146189" y="10766"/>
                    <a:pt x="133061" y="13870"/>
                  </a:cubicBezTo>
                  <a:lnTo>
                    <a:pt x="133061" y="74124"/>
                  </a:lnTo>
                  <a:lnTo>
                    <a:pt x="171787" y="74124"/>
                  </a:lnTo>
                  <a:lnTo>
                    <a:pt x="171787" y="13870"/>
                  </a:lnTo>
                  <a:close/>
                  <a:moveTo>
                    <a:pt x="121013" y="19895"/>
                  </a:moveTo>
                  <a:cubicBezTo>
                    <a:pt x="100767" y="29330"/>
                    <a:pt x="86177" y="51838"/>
                    <a:pt x="84869" y="74124"/>
                  </a:cubicBezTo>
                  <a:lnTo>
                    <a:pt x="121013" y="74124"/>
                  </a:lnTo>
                  <a:lnTo>
                    <a:pt x="121013" y="19895"/>
                  </a:lnTo>
                  <a:close/>
                  <a:moveTo>
                    <a:pt x="219980" y="74124"/>
                  </a:moveTo>
                  <a:cubicBezTo>
                    <a:pt x="218821" y="51650"/>
                    <a:pt x="204126" y="29366"/>
                    <a:pt x="183836" y="19895"/>
                  </a:cubicBezTo>
                  <a:lnTo>
                    <a:pt x="183836" y="74124"/>
                  </a:lnTo>
                  <a:lnTo>
                    <a:pt x="219980" y="74124"/>
                  </a:lnTo>
                  <a:close/>
                  <a:moveTo>
                    <a:pt x="79479" y="85519"/>
                  </a:moveTo>
                  <a:cubicBezTo>
                    <a:pt x="73361" y="85786"/>
                    <a:pt x="72115" y="94909"/>
                    <a:pt x="78374" y="95683"/>
                  </a:cubicBezTo>
                  <a:lnTo>
                    <a:pt x="229099" y="94866"/>
                  </a:lnTo>
                  <a:cubicBezTo>
                    <a:pt x="232419" y="89786"/>
                    <a:pt x="229743" y="85473"/>
                    <a:pt x="223852" y="85314"/>
                  </a:cubicBezTo>
                  <a:lnTo>
                    <a:pt x="79479" y="85519"/>
                  </a:lnTo>
                  <a:close/>
                  <a:moveTo>
                    <a:pt x="208792" y="107695"/>
                  </a:moveTo>
                  <a:lnTo>
                    <a:pt x="96056" y="107695"/>
                  </a:lnTo>
                  <a:lnTo>
                    <a:pt x="96056" y="151164"/>
                  </a:lnTo>
                  <a:cubicBezTo>
                    <a:pt x="96056" y="177395"/>
                    <a:pt x="127624" y="200712"/>
                    <a:pt x="152424" y="200714"/>
                  </a:cubicBezTo>
                  <a:cubicBezTo>
                    <a:pt x="177298" y="200715"/>
                    <a:pt x="208792" y="177428"/>
                    <a:pt x="208792" y="151164"/>
                  </a:cubicBezTo>
                  <a:lnTo>
                    <a:pt x="208792" y="107695"/>
                  </a:lnTo>
                  <a:close/>
                  <a:moveTo>
                    <a:pt x="178662" y="207541"/>
                  </a:moveTo>
                  <a:cubicBezTo>
                    <a:pt x="161416" y="213979"/>
                    <a:pt x="143432" y="213979"/>
                    <a:pt x="126186" y="207541"/>
                  </a:cubicBezTo>
                  <a:lnTo>
                    <a:pt x="123979" y="220469"/>
                  </a:lnTo>
                  <a:lnTo>
                    <a:pt x="152004" y="278126"/>
                  </a:lnTo>
                  <a:lnTo>
                    <a:pt x="154188" y="275588"/>
                  </a:lnTo>
                  <a:cubicBezTo>
                    <a:pt x="159602" y="258170"/>
                    <a:pt x="175502" y="238551"/>
                    <a:pt x="180433" y="221794"/>
                  </a:cubicBezTo>
                  <a:cubicBezTo>
                    <a:pt x="182153" y="215953"/>
                    <a:pt x="179813" y="213096"/>
                    <a:pt x="178662" y="207541"/>
                  </a:cubicBezTo>
                  <a:close/>
                  <a:moveTo>
                    <a:pt x="90032" y="225620"/>
                  </a:moveTo>
                  <a:lnTo>
                    <a:pt x="84869" y="225620"/>
                  </a:lnTo>
                  <a:lnTo>
                    <a:pt x="84869" y="307394"/>
                  </a:lnTo>
                  <a:lnTo>
                    <a:pt x="90032" y="307394"/>
                  </a:lnTo>
                  <a:lnTo>
                    <a:pt x="90032" y="225620"/>
                  </a:lnTo>
                  <a:close/>
                  <a:moveTo>
                    <a:pt x="202768" y="225620"/>
                  </a:moveTo>
                  <a:lnTo>
                    <a:pt x="191143" y="226475"/>
                  </a:lnTo>
                  <a:lnTo>
                    <a:pt x="158190" y="294225"/>
                  </a:lnTo>
                  <a:cubicBezTo>
                    <a:pt x="156394" y="297858"/>
                    <a:pt x="151903" y="299256"/>
                    <a:pt x="148598" y="296583"/>
                  </a:cubicBezTo>
                  <a:lnTo>
                    <a:pt x="113710" y="226470"/>
                  </a:lnTo>
                  <a:lnTo>
                    <a:pt x="102080" y="225620"/>
                  </a:lnTo>
                  <a:lnTo>
                    <a:pt x="102080" y="307394"/>
                  </a:lnTo>
                  <a:lnTo>
                    <a:pt x="202768" y="307394"/>
                  </a:lnTo>
                  <a:lnTo>
                    <a:pt x="202768" y="225620"/>
                  </a:lnTo>
                  <a:close/>
                  <a:moveTo>
                    <a:pt x="219980" y="225620"/>
                  </a:moveTo>
                  <a:lnTo>
                    <a:pt x="214816" y="225620"/>
                  </a:lnTo>
                  <a:lnTo>
                    <a:pt x="214816" y="307394"/>
                  </a:lnTo>
                  <a:lnTo>
                    <a:pt x="219980" y="307394"/>
                  </a:lnTo>
                  <a:lnTo>
                    <a:pt x="219980" y="225620"/>
                  </a:lnTo>
                  <a:close/>
                  <a:moveTo>
                    <a:pt x="72820" y="227342"/>
                  </a:moveTo>
                  <a:cubicBezTo>
                    <a:pt x="49107" y="230390"/>
                    <a:pt x="22853" y="247388"/>
                    <a:pt x="15126" y="270776"/>
                  </a:cubicBezTo>
                  <a:cubicBezTo>
                    <a:pt x="14477" y="272743"/>
                    <a:pt x="12579" y="279568"/>
                    <a:pt x="12579" y="281141"/>
                  </a:cubicBezTo>
                  <a:lnTo>
                    <a:pt x="12579" y="348711"/>
                  </a:lnTo>
                  <a:lnTo>
                    <a:pt x="37536" y="348711"/>
                  </a:lnTo>
                  <a:lnTo>
                    <a:pt x="37536" y="294053"/>
                  </a:lnTo>
                  <a:cubicBezTo>
                    <a:pt x="37536" y="289309"/>
                    <a:pt x="49585" y="289272"/>
                    <a:pt x="49585" y="294913"/>
                  </a:cubicBezTo>
                  <a:lnTo>
                    <a:pt x="49585" y="348711"/>
                  </a:lnTo>
                  <a:lnTo>
                    <a:pt x="65936" y="348711"/>
                  </a:lnTo>
                  <a:lnTo>
                    <a:pt x="65936" y="310407"/>
                  </a:lnTo>
                  <a:cubicBezTo>
                    <a:pt x="65936" y="309140"/>
                    <a:pt x="71173" y="306674"/>
                    <a:pt x="72820" y="307394"/>
                  </a:cubicBezTo>
                  <a:lnTo>
                    <a:pt x="72820" y="227342"/>
                  </a:lnTo>
                  <a:close/>
                  <a:moveTo>
                    <a:pt x="292269" y="348711"/>
                  </a:moveTo>
                  <a:lnTo>
                    <a:pt x="292269" y="280280"/>
                  </a:lnTo>
                  <a:cubicBezTo>
                    <a:pt x="292269" y="277374"/>
                    <a:pt x="288462" y="267120"/>
                    <a:pt x="286949" y="264081"/>
                  </a:cubicBezTo>
                  <a:cubicBezTo>
                    <a:pt x="277107" y="244300"/>
                    <a:pt x="253575" y="230122"/>
                    <a:pt x="232028" y="227342"/>
                  </a:cubicBezTo>
                  <a:lnTo>
                    <a:pt x="232028" y="307394"/>
                  </a:lnTo>
                  <a:cubicBezTo>
                    <a:pt x="235188" y="306588"/>
                    <a:pt x="239773" y="309970"/>
                    <a:pt x="239773" y="312990"/>
                  </a:cubicBezTo>
                  <a:lnTo>
                    <a:pt x="239773" y="348711"/>
                  </a:lnTo>
                  <a:lnTo>
                    <a:pt x="255264" y="348711"/>
                  </a:lnTo>
                  <a:lnTo>
                    <a:pt x="255264" y="294913"/>
                  </a:lnTo>
                  <a:cubicBezTo>
                    <a:pt x="255264" y="289652"/>
                    <a:pt x="267311" y="288570"/>
                    <a:pt x="267311" y="294053"/>
                  </a:cubicBezTo>
                  <a:lnTo>
                    <a:pt x="267311" y="348711"/>
                  </a:lnTo>
                  <a:lnTo>
                    <a:pt x="292269" y="348711"/>
                  </a:lnTo>
                  <a:close/>
                  <a:moveTo>
                    <a:pt x="227725" y="319445"/>
                  </a:moveTo>
                  <a:lnTo>
                    <a:pt x="77123" y="319445"/>
                  </a:lnTo>
                  <a:lnTo>
                    <a:pt x="77123" y="348711"/>
                  </a:lnTo>
                  <a:lnTo>
                    <a:pt x="227725" y="348711"/>
                  </a:lnTo>
                  <a:lnTo>
                    <a:pt x="227725" y="319445"/>
                  </a:lnTo>
                  <a:close/>
                </a:path>
              </a:pathLst>
            </a:custGeom>
            <a:grpFill/>
            <a:ln w="858"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04A1BBAD-2336-0B4F-FAF1-2B918879DBE4}"/>
                </a:ext>
              </a:extLst>
            </p:cNvPr>
            <p:cNvSpPr/>
            <p:nvPr/>
          </p:nvSpPr>
          <p:spPr>
            <a:xfrm>
              <a:off x="8892963" y="7621324"/>
              <a:ext cx="142234" cy="361537"/>
            </a:xfrm>
            <a:custGeom>
              <a:avLst/>
              <a:gdLst>
                <a:gd name="connsiteX0" fmla="*/ 64782 w 142234"/>
                <a:gd name="connsiteY0" fmla="*/ 361407 h 361537"/>
                <a:gd name="connsiteX1" fmla="*/ 34250 w 142234"/>
                <a:gd name="connsiteY1" fmla="*/ 256411 h 361537"/>
                <a:gd name="connsiteX2" fmla="*/ 44132 w 142234"/>
                <a:gd name="connsiteY2" fmla="*/ 249080 h 361537"/>
                <a:gd name="connsiteX3" fmla="*/ 44182 w 142234"/>
                <a:gd name="connsiteY3" fmla="*/ 132106 h 361537"/>
                <a:gd name="connsiteX4" fmla="*/ 26503 w 142234"/>
                <a:gd name="connsiteY4" fmla="*/ 10228 h 361537"/>
                <a:gd name="connsiteX5" fmla="*/ 48067 w 142234"/>
                <a:gd name="connsiteY5" fmla="*/ 649 h 361537"/>
                <a:gd name="connsiteX6" fmla="*/ 51873 w 142234"/>
                <a:gd name="connsiteY6" fmla="*/ 5476 h 361537"/>
                <a:gd name="connsiteX7" fmla="*/ 51873 w 142234"/>
                <a:gd name="connsiteY7" fmla="*/ 60136 h 361537"/>
                <a:gd name="connsiteX8" fmla="*/ 90600 w 142234"/>
                <a:gd name="connsiteY8" fmla="*/ 60136 h 361537"/>
                <a:gd name="connsiteX9" fmla="*/ 90600 w 142234"/>
                <a:gd name="connsiteY9" fmla="*/ 3755 h 361537"/>
                <a:gd name="connsiteX10" fmla="*/ 95516 w 142234"/>
                <a:gd name="connsiteY10" fmla="*/ 30 h 361537"/>
                <a:gd name="connsiteX11" fmla="*/ 113761 w 142234"/>
                <a:gd name="connsiteY11" fmla="*/ 8993 h 361537"/>
                <a:gd name="connsiteX12" fmla="*/ 142235 w 142234"/>
                <a:gd name="connsiteY12" fmla="*/ 61857 h 361537"/>
                <a:gd name="connsiteX13" fmla="*/ 142235 w 142234"/>
                <a:gd name="connsiteY13" fmla="*/ 69604 h 361537"/>
                <a:gd name="connsiteX14" fmla="*/ 138166 w 142234"/>
                <a:gd name="connsiteY14" fmla="*/ 89206 h 361537"/>
                <a:gd name="connsiteX15" fmla="*/ 108603 w 142234"/>
                <a:gd name="connsiteY15" fmla="*/ 126777 h 361537"/>
                <a:gd name="connsiteX16" fmla="*/ 97481 w 142234"/>
                <a:gd name="connsiteY16" fmla="*/ 133728 h 361537"/>
                <a:gd name="connsiteX17" fmla="*/ 97448 w 142234"/>
                <a:gd name="connsiteY17" fmla="*/ 249792 h 361537"/>
                <a:gd name="connsiteX18" fmla="*/ 86949 w 142234"/>
                <a:gd name="connsiteY18" fmla="*/ 359047 h 361537"/>
                <a:gd name="connsiteX19" fmla="*/ 76830 w 142234"/>
                <a:gd name="connsiteY19" fmla="*/ 361407 h 361537"/>
                <a:gd name="connsiteX20" fmla="*/ 64782 w 142234"/>
                <a:gd name="connsiteY20" fmla="*/ 361407 h 361537"/>
                <a:gd name="connsiteX21" fmla="*/ 39825 w 142234"/>
                <a:gd name="connsiteY21" fmla="*/ 16236 h 361537"/>
                <a:gd name="connsiteX22" fmla="*/ 20202 w 142234"/>
                <a:gd name="connsiteY22" fmla="*/ 34913 h 361537"/>
                <a:gd name="connsiteX23" fmla="*/ 54643 w 142234"/>
                <a:gd name="connsiteY23" fmla="*/ 123215 h 361537"/>
                <a:gd name="connsiteX24" fmla="*/ 127139 w 142234"/>
                <a:gd name="connsiteY24" fmla="*/ 47258 h 361537"/>
                <a:gd name="connsiteX25" fmla="*/ 101787 w 142234"/>
                <a:gd name="connsiteY25" fmla="*/ 16236 h 361537"/>
                <a:gd name="connsiteX26" fmla="*/ 101787 w 142234"/>
                <a:gd name="connsiteY26" fmla="*/ 69173 h 361537"/>
                <a:gd name="connsiteX27" fmla="*/ 96212 w 142234"/>
                <a:gd name="connsiteY27" fmla="*/ 72206 h 361537"/>
                <a:gd name="connsiteX28" fmla="*/ 46240 w 142234"/>
                <a:gd name="connsiteY28" fmla="*/ 72226 h 361537"/>
                <a:gd name="connsiteX29" fmla="*/ 39825 w 142234"/>
                <a:gd name="connsiteY29" fmla="*/ 68313 h 361537"/>
                <a:gd name="connsiteX30" fmla="*/ 39825 w 142234"/>
                <a:gd name="connsiteY30" fmla="*/ 16236 h 361537"/>
                <a:gd name="connsiteX31" fmla="*/ 85436 w 142234"/>
                <a:gd name="connsiteY31" fmla="*/ 135884 h 361537"/>
                <a:gd name="connsiteX32" fmla="*/ 56177 w 142234"/>
                <a:gd name="connsiteY32" fmla="*/ 135884 h 361537"/>
                <a:gd name="connsiteX33" fmla="*/ 56177 w 142234"/>
                <a:gd name="connsiteY33" fmla="*/ 245202 h 361537"/>
                <a:gd name="connsiteX34" fmla="*/ 85436 w 142234"/>
                <a:gd name="connsiteY34" fmla="*/ 245202 h 361537"/>
                <a:gd name="connsiteX35" fmla="*/ 85436 w 142234"/>
                <a:gd name="connsiteY35" fmla="*/ 135884 h 361537"/>
                <a:gd name="connsiteX36" fmla="*/ 65451 w 142234"/>
                <a:gd name="connsiteY36" fmla="*/ 255770 h 361537"/>
                <a:gd name="connsiteX37" fmla="*/ 84580 w 142234"/>
                <a:gd name="connsiteY37" fmla="*/ 347209 h 361537"/>
                <a:gd name="connsiteX38" fmla="*/ 65451 w 142234"/>
                <a:gd name="connsiteY38" fmla="*/ 255770 h 36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2234" h="361537">
                  <a:moveTo>
                    <a:pt x="64782" y="361407"/>
                  </a:moveTo>
                  <a:cubicBezTo>
                    <a:pt x="13405" y="355921"/>
                    <a:pt x="-6870" y="289499"/>
                    <a:pt x="34250" y="256411"/>
                  </a:cubicBezTo>
                  <a:cubicBezTo>
                    <a:pt x="36580" y="254536"/>
                    <a:pt x="43737" y="251169"/>
                    <a:pt x="44132" y="249080"/>
                  </a:cubicBezTo>
                  <a:lnTo>
                    <a:pt x="44182" y="132106"/>
                  </a:lnTo>
                  <a:cubicBezTo>
                    <a:pt x="-5738" y="112638"/>
                    <a:pt x="-15757" y="43361"/>
                    <a:pt x="26503" y="10228"/>
                  </a:cubicBezTo>
                  <a:cubicBezTo>
                    <a:pt x="30745" y="6902"/>
                    <a:pt x="43060" y="-1608"/>
                    <a:pt x="48067" y="649"/>
                  </a:cubicBezTo>
                  <a:cubicBezTo>
                    <a:pt x="49383" y="1242"/>
                    <a:pt x="51873" y="4437"/>
                    <a:pt x="51873" y="5476"/>
                  </a:cubicBezTo>
                  <a:lnTo>
                    <a:pt x="51873" y="60136"/>
                  </a:lnTo>
                  <a:lnTo>
                    <a:pt x="90600" y="60136"/>
                  </a:lnTo>
                  <a:lnTo>
                    <a:pt x="90600" y="3755"/>
                  </a:lnTo>
                  <a:cubicBezTo>
                    <a:pt x="90600" y="3144"/>
                    <a:pt x="94373" y="209"/>
                    <a:pt x="95516" y="30"/>
                  </a:cubicBezTo>
                  <a:cubicBezTo>
                    <a:pt x="99050" y="-521"/>
                    <a:pt x="110525" y="6634"/>
                    <a:pt x="113761" y="8993"/>
                  </a:cubicBezTo>
                  <a:cubicBezTo>
                    <a:pt x="130362" y="21098"/>
                    <a:pt x="140560" y="41456"/>
                    <a:pt x="142235" y="61857"/>
                  </a:cubicBezTo>
                  <a:lnTo>
                    <a:pt x="142235" y="69604"/>
                  </a:lnTo>
                  <a:lnTo>
                    <a:pt x="138166" y="89206"/>
                  </a:lnTo>
                  <a:cubicBezTo>
                    <a:pt x="132821" y="104902"/>
                    <a:pt x="122591" y="117909"/>
                    <a:pt x="108603" y="126777"/>
                  </a:cubicBezTo>
                  <a:cubicBezTo>
                    <a:pt x="105925" y="128474"/>
                    <a:pt x="97970" y="131126"/>
                    <a:pt x="97481" y="133728"/>
                  </a:cubicBezTo>
                  <a:lnTo>
                    <a:pt x="97448" y="249792"/>
                  </a:lnTo>
                  <a:cubicBezTo>
                    <a:pt x="144608" y="273919"/>
                    <a:pt x="138488" y="344366"/>
                    <a:pt x="86949" y="359047"/>
                  </a:cubicBezTo>
                  <a:cubicBezTo>
                    <a:pt x="83499" y="360030"/>
                    <a:pt x="80079" y="360255"/>
                    <a:pt x="76830" y="361407"/>
                  </a:cubicBezTo>
                  <a:cubicBezTo>
                    <a:pt x="72948" y="361114"/>
                    <a:pt x="68585" y="361813"/>
                    <a:pt x="64782" y="361407"/>
                  </a:cubicBezTo>
                  <a:close/>
                  <a:moveTo>
                    <a:pt x="39825" y="16236"/>
                  </a:moveTo>
                  <a:cubicBezTo>
                    <a:pt x="31918" y="19930"/>
                    <a:pt x="24638" y="27490"/>
                    <a:pt x="20202" y="34913"/>
                  </a:cubicBezTo>
                  <a:cubicBezTo>
                    <a:pt x="423" y="68006"/>
                    <a:pt x="16969" y="113036"/>
                    <a:pt x="54643" y="123215"/>
                  </a:cubicBezTo>
                  <a:cubicBezTo>
                    <a:pt x="100668" y="135650"/>
                    <a:pt x="141936" y="92961"/>
                    <a:pt x="127139" y="47258"/>
                  </a:cubicBezTo>
                  <a:cubicBezTo>
                    <a:pt x="123193" y="35067"/>
                    <a:pt x="113519" y="21562"/>
                    <a:pt x="101787" y="16236"/>
                  </a:cubicBezTo>
                  <a:lnTo>
                    <a:pt x="101787" y="69173"/>
                  </a:lnTo>
                  <a:cubicBezTo>
                    <a:pt x="101787" y="70509"/>
                    <a:pt x="97646" y="72036"/>
                    <a:pt x="96212" y="72206"/>
                  </a:cubicBezTo>
                  <a:cubicBezTo>
                    <a:pt x="85065" y="73526"/>
                    <a:pt x="57660" y="73283"/>
                    <a:pt x="46240" y="72226"/>
                  </a:cubicBezTo>
                  <a:cubicBezTo>
                    <a:pt x="44094" y="72027"/>
                    <a:pt x="39825" y="70964"/>
                    <a:pt x="39825" y="68313"/>
                  </a:cubicBezTo>
                  <a:lnTo>
                    <a:pt x="39825" y="16236"/>
                  </a:lnTo>
                  <a:close/>
                  <a:moveTo>
                    <a:pt x="85436" y="135884"/>
                  </a:moveTo>
                  <a:cubicBezTo>
                    <a:pt x="75761" y="138187"/>
                    <a:pt x="65862" y="138000"/>
                    <a:pt x="56177" y="135884"/>
                  </a:cubicBezTo>
                  <a:lnTo>
                    <a:pt x="56177" y="245202"/>
                  </a:lnTo>
                  <a:cubicBezTo>
                    <a:pt x="66068" y="243095"/>
                    <a:pt x="75568" y="242807"/>
                    <a:pt x="85436" y="245202"/>
                  </a:cubicBezTo>
                  <a:lnTo>
                    <a:pt x="85436" y="135884"/>
                  </a:lnTo>
                  <a:close/>
                  <a:moveTo>
                    <a:pt x="65451" y="255770"/>
                  </a:moveTo>
                  <a:cubicBezTo>
                    <a:pt x="-243" y="263193"/>
                    <a:pt x="18841" y="366284"/>
                    <a:pt x="84580" y="347209"/>
                  </a:cubicBezTo>
                  <a:cubicBezTo>
                    <a:pt x="137909" y="331735"/>
                    <a:pt x="122145" y="249363"/>
                    <a:pt x="65451" y="255770"/>
                  </a:cubicBezTo>
                  <a:close/>
                </a:path>
              </a:pathLst>
            </a:custGeom>
            <a:grpFill/>
            <a:ln w="858"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6AD8EC1F-529B-672D-AB74-7C1392C7683F}"/>
                </a:ext>
              </a:extLst>
            </p:cNvPr>
            <p:cNvSpPr/>
            <p:nvPr/>
          </p:nvSpPr>
          <p:spPr>
            <a:xfrm>
              <a:off x="8930542" y="7887134"/>
              <a:ext cx="66510" cy="73210"/>
            </a:xfrm>
            <a:custGeom>
              <a:avLst/>
              <a:gdLst>
                <a:gd name="connsiteX0" fmla="*/ 63943 w 66510"/>
                <a:gd name="connsiteY0" fmla="*/ 16677 h 73210"/>
                <a:gd name="connsiteX1" fmla="*/ 65967 w 66510"/>
                <a:gd name="connsiteY1" fmla="*/ 21105 h 73210"/>
                <a:gd name="connsiteX2" fmla="*/ 65880 w 66510"/>
                <a:gd name="connsiteY2" fmla="*/ 52079 h 73210"/>
                <a:gd name="connsiteX3" fmla="*/ 59831 w 66510"/>
                <a:gd name="connsiteY3" fmla="*/ 58940 h 73210"/>
                <a:gd name="connsiteX4" fmla="*/ 32863 w 66510"/>
                <a:gd name="connsiteY4" fmla="*/ 73209 h 73210"/>
                <a:gd name="connsiteX5" fmla="*/ 18019 w 66510"/>
                <a:gd name="connsiteY5" fmla="*/ 65618 h 73210"/>
                <a:gd name="connsiteX6" fmla="*/ 526 w 66510"/>
                <a:gd name="connsiteY6" fmla="*/ 50406 h 73210"/>
                <a:gd name="connsiteX7" fmla="*/ 526 w 66510"/>
                <a:gd name="connsiteY7" fmla="*/ 22863 h 73210"/>
                <a:gd name="connsiteX8" fmla="*/ 4021 w 66510"/>
                <a:gd name="connsiteY8" fmla="*/ 16029 h 73210"/>
                <a:gd name="connsiteX9" fmla="*/ 25764 w 66510"/>
                <a:gd name="connsiteY9" fmla="*/ 3346 h 73210"/>
                <a:gd name="connsiteX10" fmla="*/ 33658 w 66510"/>
                <a:gd name="connsiteY10" fmla="*/ 0 h 73210"/>
                <a:gd name="connsiteX11" fmla="*/ 63943 w 66510"/>
                <a:gd name="connsiteY11" fmla="*/ 16677 h 73210"/>
                <a:gd name="connsiteX12" fmla="*/ 53742 w 66510"/>
                <a:gd name="connsiteY12" fmla="*/ 24289 h 73210"/>
                <a:gd name="connsiteX13" fmla="*/ 33512 w 66510"/>
                <a:gd name="connsiteY13" fmla="*/ 13151 h 73210"/>
                <a:gd name="connsiteX14" fmla="*/ 12739 w 66510"/>
                <a:gd name="connsiteY14" fmla="*/ 25610 h 73210"/>
                <a:gd name="connsiteX15" fmla="*/ 13010 w 66510"/>
                <a:gd name="connsiteY15" fmla="*/ 48249 h 73210"/>
                <a:gd name="connsiteX16" fmla="*/ 32925 w 66510"/>
                <a:gd name="connsiteY16" fmla="*/ 60126 h 73210"/>
                <a:gd name="connsiteX17" fmla="*/ 53716 w 66510"/>
                <a:gd name="connsiteY17" fmla="*/ 47659 h 73210"/>
                <a:gd name="connsiteX18" fmla="*/ 53742 w 66510"/>
                <a:gd name="connsiteY18" fmla="*/ 24289 h 7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510" h="73210">
                  <a:moveTo>
                    <a:pt x="63943" y="16677"/>
                  </a:moveTo>
                  <a:cubicBezTo>
                    <a:pt x="65013" y="18022"/>
                    <a:pt x="65753" y="19342"/>
                    <a:pt x="65967" y="21105"/>
                  </a:cubicBezTo>
                  <a:cubicBezTo>
                    <a:pt x="66665" y="26838"/>
                    <a:pt x="66748" y="46565"/>
                    <a:pt x="65880" y="52079"/>
                  </a:cubicBezTo>
                  <a:cubicBezTo>
                    <a:pt x="65305" y="55742"/>
                    <a:pt x="62521" y="57065"/>
                    <a:pt x="59831" y="58940"/>
                  </a:cubicBezTo>
                  <a:cubicBezTo>
                    <a:pt x="56249" y="61439"/>
                    <a:pt x="35848" y="73402"/>
                    <a:pt x="32863" y="73209"/>
                  </a:cubicBezTo>
                  <a:cubicBezTo>
                    <a:pt x="30437" y="73052"/>
                    <a:pt x="20887" y="67220"/>
                    <a:pt x="18019" y="65618"/>
                  </a:cubicBezTo>
                  <a:cubicBezTo>
                    <a:pt x="11847" y="62173"/>
                    <a:pt x="1346" y="57622"/>
                    <a:pt x="526" y="50406"/>
                  </a:cubicBezTo>
                  <a:cubicBezTo>
                    <a:pt x="-175" y="44237"/>
                    <a:pt x="-175" y="29031"/>
                    <a:pt x="526" y="22863"/>
                  </a:cubicBezTo>
                  <a:cubicBezTo>
                    <a:pt x="890" y="19654"/>
                    <a:pt x="1529" y="18082"/>
                    <a:pt x="4021" y="16029"/>
                  </a:cubicBezTo>
                  <a:cubicBezTo>
                    <a:pt x="8179" y="12605"/>
                    <a:pt x="20523" y="5982"/>
                    <a:pt x="25764" y="3346"/>
                  </a:cubicBezTo>
                  <a:cubicBezTo>
                    <a:pt x="27886" y="2278"/>
                    <a:pt x="31422" y="2"/>
                    <a:pt x="33658" y="0"/>
                  </a:cubicBezTo>
                  <a:cubicBezTo>
                    <a:pt x="38671" y="-3"/>
                    <a:pt x="57721" y="14515"/>
                    <a:pt x="63943" y="16677"/>
                  </a:cubicBezTo>
                  <a:close/>
                  <a:moveTo>
                    <a:pt x="53742" y="24289"/>
                  </a:moveTo>
                  <a:lnTo>
                    <a:pt x="33512" y="13151"/>
                  </a:lnTo>
                  <a:lnTo>
                    <a:pt x="12739" y="25610"/>
                  </a:lnTo>
                  <a:lnTo>
                    <a:pt x="13010" y="48249"/>
                  </a:lnTo>
                  <a:lnTo>
                    <a:pt x="32925" y="60126"/>
                  </a:lnTo>
                  <a:lnTo>
                    <a:pt x="53716" y="47659"/>
                  </a:lnTo>
                  <a:lnTo>
                    <a:pt x="53742" y="24289"/>
                  </a:lnTo>
                  <a:close/>
                </a:path>
              </a:pathLst>
            </a:custGeom>
            <a:grpFill/>
            <a:ln w="85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556773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75394-C66C-E4F2-49E6-A43FE183611B}"/>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6AF365A3-7EB4-F3DE-A151-67737619B438}"/>
              </a:ext>
            </a:extLst>
          </p:cNvPr>
          <p:cNvSpPr txBox="1">
            <a:spLocks/>
          </p:cNvSpPr>
          <p:nvPr/>
        </p:nvSpPr>
        <p:spPr>
          <a:xfrm>
            <a:off x="568629" y="1179961"/>
            <a:ext cx="533307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most critical challenge facing the HVAC industry is a pervasive skill deficit across all career stages. While newly trained specialists often lack practical, hands-on experience, experienced professionals struggle with the rapid adoption of digital tools and green technologies.</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 This analysis details the specific gaps and corresponding training needs for each major role in the HVAC workforce.</a:t>
            </a:r>
          </a:p>
          <a:p>
            <a:pPr algn="l">
              <a:lnSpc>
                <a:spcPts val="1720"/>
              </a:lnSpc>
            </a:pP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F9870DFC-3531-89DF-48A5-211F4CDEEDE3}"/>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0E9AA62-1C17-931D-3E71-16C5CF7D8FF3}"/>
              </a:ext>
            </a:extLst>
          </p:cNvPr>
          <p:cNvSpPr txBox="1"/>
          <p:nvPr/>
        </p:nvSpPr>
        <p:spPr>
          <a:xfrm>
            <a:off x="1392052" y="498490"/>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Workforce readiness and skill gaps</a:t>
            </a:r>
          </a:p>
        </p:txBody>
      </p:sp>
      <p:grpSp>
        <p:nvGrpSpPr>
          <p:cNvPr id="6" name="Group 5">
            <a:extLst>
              <a:ext uri="{FF2B5EF4-FFF2-40B4-BE49-F238E27FC236}">
                <a16:creationId xmlns:a16="http://schemas.microsoft.com/office/drawing/2014/main" id="{932AE4D2-6E78-D6F9-3B2B-B170137A2B6C}"/>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09755B20-6EF9-CF74-FE7B-C20685E4FE69}"/>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09609E7C-79B2-625C-3C5B-AF866D3DBAF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4.1.3</a:t>
              </a:r>
            </a:p>
          </p:txBody>
        </p:sp>
      </p:grpSp>
      <p:sp>
        <p:nvSpPr>
          <p:cNvPr id="39" name="TextBox 38">
            <a:extLst>
              <a:ext uri="{FF2B5EF4-FFF2-40B4-BE49-F238E27FC236}">
                <a16:creationId xmlns:a16="http://schemas.microsoft.com/office/drawing/2014/main" id="{B3AD40B9-99DB-0037-1010-53591D9A4D8D}"/>
              </a:ext>
            </a:extLst>
          </p:cNvPr>
          <p:cNvSpPr txBox="1"/>
          <p:nvPr/>
        </p:nvSpPr>
        <p:spPr>
          <a:xfrm>
            <a:off x="1124044" y="3577012"/>
            <a:ext cx="5868949"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Designers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1FC2C29B-AF28-1B03-AC91-A22A8DEB3FAF}"/>
              </a:ext>
            </a:extLst>
          </p:cNvPr>
          <p:cNvSpPr txBox="1"/>
          <p:nvPr/>
        </p:nvSpPr>
        <p:spPr>
          <a:xfrm>
            <a:off x="1124044" y="4019437"/>
            <a:ext cx="5871600" cy="2069156"/>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Designers today are facing significant competency gaps, particularly in areas related to digital integration, regulatory literacy, and the practical implementation of complex systems. Many lack proficiency in Building Information Modelling (BIM), especially in managing IFC files and using advanced simulation tools such as Computational Fluid Dynamics (CFD). There is also a widespread deficiency in understanding HVAC standards, current regulations, and comprehensive legislation, including fire protection requirements. Foundational knowledge in hydraulics and energy certification procedures is often missing, which undermines the ability to design compliant and efficient systems. Additionally, a lack of practical site experience and commissioning knowledge means that designers frequently overlook operator needs and installation constraints, resulting in designs that are difficult to maintain or operate. Beyond technical skills, many designers are unfamiliar with project management principles, Life Cycle Assessment (LCA), Total Cost of Ownership (TCO) analysis, procurement law, and economic feasibility, all of which are essential for delivering sustainable and cost-effective solutions.</a:t>
            </a:r>
          </a:p>
        </p:txBody>
      </p:sp>
      <p:cxnSp>
        <p:nvCxnSpPr>
          <p:cNvPr id="51" name="Straight Connector 50">
            <a:extLst>
              <a:ext uri="{FF2B5EF4-FFF2-40B4-BE49-F238E27FC236}">
                <a16:creationId xmlns:a16="http://schemas.microsoft.com/office/drawing/2014/main" id="{3ACD0AB5-27DC-268A-40EF-46F08CE292D0}"/>
              </a:ext>
            </a:extLst>
          </p:cNvPr>
          <p:cNvCxnSpPr>
            <a:cxnSpLocks/>
          </p:cNvCxnSpPr>
          <p:nvPr/>
        </p:nvCxnSpPr>
        <p:spPr>
          <a:xfrm>
            <a:off x="400702" y="3436839"/>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82CDD89-094A-2972-3617-DCDCAF46C19F}"/>
              </a:ext>
            </a:extLst>
          </p:cNvPr>
          <p:cNvCxnSpPr>
            <a:cxnSpLocks/>
          </p:cNvCxnSpPr>
          <p:nvPr/>
        </p:nvCxnSpPr>
        <p:spPr>
          <a:xfrm>
            <a:off x="1021540" y="3436839"/>
            <a:ext cx="0" cy="294002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3" name="Triangle 52">
            <a:extLst>
              <a:ext uri="{FF2B5EF4-FFF2-40B4-BE49-F238E27FC236}">
                <a16:creationId xmlns:a16="http://schemas.microsoft.com/office/drawing/2014/main" id="{9D2B12B5-BDE9-15F2-3E72-2EBD6EED8624}"/>
              </a:ext>
            </a:extLst>
          </p:cNvPr>
          <p:cNvSpPr/>
          <p:nvPr/>
        </p:nvSpPr>
        <p:spPr>
          <a:xfrm rot="5400000">
            <a:off x="664873" y="335121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4" name="Straight Connector 53">
            <a:extLst>
              <a:ext uri="{FF2B5EF4-FFF2-40B4-BE49-F238E27FC236}">
                <a16:creationId xmlns:a16="http://schemas.microsoft.com/office/drawing/2014/main" id="{7D921B53-4A2B-A95F-0024-240F8F649470}"/>
              </a:ext>
            </a:extLst>
          </p:cNvPr>
          <p:cNvCxnSpPr>
            <a:cxnSpLocks/>
          </p:cNvCxnSpPr>
          <p:nvPr/>
        </p:nvCxnSpPr>
        <p:spPr>
          <a:xfrm>
            <a:off x="1033958" y="6378540"/>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8F934CA7-0F8D-541E-F9DE-BAF6C837AEDE}"/>
              </a:ext>
            </a:extLst>
          </p:cNvPr>
          <p:cNvSpPr/>
          <p:nvPr/>
        </p:nvSpPr>
        <p:spPr>
          <a:xfrm>
            <a:off x="6590204" y="6294232"/>
            <a:ext cx="578970" cy="158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7" name="Graphic 2">
            <a:extLst>
              <a:ext uri="{FF2B5EF4-FFF2-40B4-BE49-F238E27FC236}">
                <a16:creationId xmlns:a16="http://schemas.microsoft.com/office/drawing/2014/main" id="{AA983B6B-26C6-4E5C-66C4-84A71CD67F22}"/>
              </a:ext>
            </a:extLst>
          </p:cNvPr>
          <p:cNvGrpSpPr/>
          <p:nvPr/>
        </p:nvGrpSpPr>
        <p:grpSpPr>
          <a:xfrm>
            <a:off x="6656723" y="6081352"/>
            <a:ext cx="445931" cy="445494"/>
            <a:chOff x="10376768" y="2334933"/>
            <a:chExt cx="920484" cy="919581"/>
          </a:xfrm>
          <a:solidFill>
            <a:srgbClr val="ED4D24"/>
          </a:solidFill>
        </p:grpSpPr>
        <p:sp>
          <p:nvSpPr>
            <p:cNvPr id="58" name="Freeform 57">
              <a:extLst>
                <a:ext uri="{FF2B5EF4-FFF2-40B4-BE49-F238E27FC236}">
                  <a16:creationId xmlns:a16="http://schemas.microsoft.com/office/drawing/2014/main" id="{124CBF55-E6C2-2887-6FF9-3CDBD9CF6E31}"/>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94D7BA5C-1BB1-E66D-A64C-C98138AE798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3" name="Freeform 62">
            <a:extLst>
              <a:ext uri="{FF2B5EF4-FFF2-40B4-BE49-F238E27FC236}">
                <a16:creationId xmlns:a16="http://schemas.microsoft.com/office/drawing/2014/main" id="{941977AB-ADB8-761E-7303-9EE6E325C4AF}"/>
              </a:ext>
            </a:extLst>
          </p:cNvPr>
          <p:cNvSpPr/>
          <p:nvPr/>
        </p:nvSpPr>
        <p:spPr>
          <a:xfrm>
            <a:off x="-1153" y="3244323"/>
            <a:ext cx="440291" cy="744748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64" name="Graphic 40">
            <a:extLst>
              <a:ext uri="{FF2B5EF4-FFF2-40B4-BE49-F238E27FC236}">
                <a16:creationId xmlns:a16="http://schemas.microsoft.com/office/drawing/2014/main" id="{63F0318C-D236-21C7-D58B-C994891DA7AB}"/>
              </a:ext>
            </a:extLst>
          </p:cNvPr>
          <p:cNvGrpSpPr/>
          <p:nvPr/>
        </p:nvGrpSpPr>
        <p:grpSpPr>
          <a:xfrm>
            <a:off x="-2538823" y="8513024"/>
            <a:ext cx="3924090" cy="2433120"/>
            <a:chOff x="-3997860" y="6017904"/>
            <a:chExt cx="935163" cy="579845"/>
          </a:xfrm>
          <a:solidFill>
            <a:schemeClr val="bg1">
              <a:alpha val="13000"/>
            </a:schemeClr>
          </a:solidFill>
        </p:grpSpPr>
        <p:sp>
          <p:nvSpPr>
            <p:cNvPr id="65" name="Freeform 64">
              <a:extLst>
                <a:ext uri="{FF2B5EF4-FFF2-40B4-BE49-F238E27FC236}">
                  <a16:creationId xmlns:a16="http://schemas.microsoft.com/office/drawing/2014/main" id="{565E6ADF-CFEB-B9FB-17F2-AC3B90CDB47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03AB58B9-0196-5308-E92D-69E96198989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1D5C38B7-90A8-77D7-677E-2E15962C4058}"/>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3E19A21C-B99E-B3C5-CA13-7EC67CF86D1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0" name="TextBox 19">
            <a:extLst>
              <a:ext uri="{FF2B5EF4-FFF2-40B4-BE49-F238E27FC236}">
                <a16:creationId xmlns:a16="http://schemas.microsoft.com/office/drawing/2014/main" id="{C6A6AF4A-100E-1EC7-C665-46734AF7FDB5}"/>
              </a:ext>
            </a:extLst>
          </p:cNvPr>
          <p:cNvSpPr txBox="1"/>
          <p:nvPr/>
        </p:nvSpPr>
        <p:spPr>
          <a:xfrm>
            <a:off x="1100491" y="7278335"/>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Installers </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0A1EB5D-91FA-F2B6-7AA4-9E5A08A9DB7E}"/>
              </a:ext>
            </a:extLst>
          </p:cNvPr>
          <p:cNvSpPr txBox="1"/>
          <p:nvPr/>
        </p:nvSpPr>
        <p:spPr>
          <a:xfrm>
            <a:off x="1100491" y="7614496"/>
            <a:ext cx="5904000" cy="1980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Installers are currently facing a critical skills crisis, marked by a shortage of foundational trade competencies and a lack of mandatory certification for digital and safety-critical tasks. Many professionals lack basic skills in hydraulics, electrical systems, proper installation techniques, and traditional trades such as welding. This results in recurring physical errors, including leaks in press connections and incorrect pipe slopes. There are also major gaps in the safe handling of flammable refrigerants and high-pressure systems, with many installers either uncertified or inadequately trained in essential safety procedures. Furthermore, there is a widespread inability to correctly set heating curves, perform hydraulic balancing, or commission and tune systems effectively. Installers often lack the skills needed to use mobile applications for diagnostics, controller configuration, and digital documentation. A common issue is the tendency to ignore installation manuals and omit mandatory components, compounded by the absence of required professional certifications necessary for legal compliance and acceptance.</a:t>
            </a:r>
          </a:p>
        </p:txBody>
      </p:sp>
      <p:cxnSp>
        <p:nvCxnSpPr>
          <p:cNvPr id="31" name="Straight Connector 30">
            <a:extLst>
              <a:ext uri="{FF2B5EF4-FFF2-40B4-BE49-F238E27FC236}">
                <a16:creationId xmlns:a16="http://schemas.microsoft.com/office/drawing/2014/main" id="{4CC31FB6-D568-3DAB-6ABC-428B35CBED88}"/>
              </a:ext>
            </a:extLst>
          </p:cNvPr>
          <p:cNvCxnSpPr>
            <a:cxnSpLocks/>
          </p:cNvCxnSpPr>
          <p:nvPr/>
        </p:nvCxnSpPr>
        <p:spPr>
          <a:xfrm>
            <a:off x="400701" y="7170868"/>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0107C7-D5D3-0993-2A2D-974C9920055D}"/>
              </a:ext>
            </a:extLst>
          </p:cNvPr>
          <p:cNvCxnSpPr>
            <a:cxnSpLocks/>
          </p:cNvCxnSpPr>
          <p:nvPr/>
        </p:nvCxnSpPr>
        <p:spPr>
          <a:xfrm>
            <a:off x="1021539" y="7170868"/>
            <a:ext cx="0" cy="253544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8" name="Triangle 37">
            <a:extLst>
              <a:ext uri="{FF2B5EF4-FFF2-40B4-BE49-F238E27FC236}">
                <a16:creationId xmlns:a16="http://schemas.microsoft.com/office/drawing/2014/main" id="{98EA2244-1829-93A2-4F85-72B7A5B57102}"/>
              </a:ext>
            </a:extLst>
          </p:cNvPr>
          <p:cNvSpPr/>
          <p:nvPr/>
        </p:nvSpPr>
        <p:spPr>
          <a:xfrm rot="5400000">
            <a:off x="664872" y="708524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E575AA4C-C661-4A6C-FDDD-8B36078CE127}"/>
              </a:ext>
            </a:extLst>
          </p:cNvPr>
          <p:cNvCxnSpPr>
            <a:cxnSpLocks/>
          </p:cNvCxnSpPr>
          <p:nvPr/>
        </p:nvCxnSpPr>
        <p:spPr>
          <a:xfrm>
            <a:off x="1021538" y="9706308"/>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2" name="Graphic 62">
            <a:extLst>
              <a:ext uri="{FF2B5EF4-FFF2-40B4-BE49-F238E27FC236}">
                <a16:creationId xmlns:a16="http://schemas.microsoft.com/office/drawing/2014/main" id="{740F92B2-6097-F1B2-86FA-5D2377CFD8D5}"/>
              </a:ext>
            </a:extLst>
          </p:cNvPr>
          <p:cNvGrpSpPr/>
          <p:nvPr/>
        </p:nvGrpSpPr>
        <p:grpSpPr>
          <a:xfrm>
            <a:off x="6647520" y="9525539"/>
            <a:ext cx="441149" cy="361537"/>
            <a:chOff x="8594048" y="7621324"/>
            <a:chExt cx="441149" cy="361537"/>
          </a:xfrm>
          <a:solidFill>
            <a:srgbClr val="ED4D24"/>
          </a:solidFill>
        </p:grpSpPr>
        <p:sp>
          <p:nvSpPr>
            <p:cNvPr id="43" name="Freeform 42">
              <a:extLst>
                <a:ext uri="{FF2B5EF4-FFF2-40B4-BE49-F238E27FC236}">
                  <a16:creationId xmlns:a16="http://schemas.microsoft.com/office/drawing/2014/main" id="{A8897F13-D605-D887-428B-30E1821E0199}"/>
                </a:ext>
              </a:extLst>
            </p:cNvPr>
            <p:cNvSpPr/>
            <p:nvPr/>
          </p:nvSpPr>
          <p:spPr>
            <a:xfrm>
              <a:off x="8956897" y="7777286"/>
              <a:ext cx="12683" cy="65820"/>
            </a:xfrm>
            <a:custGeom>
              <a:avLst/>
              <a:gdLst>
                <a:gd name="connsiteX0" fmla="*/ 7795 w 12683"/>
                <a:gd name="connsiteY0" fmla="*/ 0 h 65820"/>
                <a:gd name="connsiteX1" fmla="*/ 12683 w 12683"/>
                <a:gd name="connsiteY1" fmla="*/ 4893 h 65820"/>
                <a:gd name="connsiteX2" fmla="*/ 12683 w 12683"/>
                <a:gd name="connsiteY2" fmla="*/ 60928 h 65820"/>
                <a:gd name="connsiteX3" fmla="*/ 7795 w 12683"/>
                <a:gd name="connsiteY3" fmla="*/ 65821 h 65820"/>
                <a:gd name="connsiteX4" fmla="*/ 4888 w 12683"/>
                <a:gd name="connsiteY4" fmla="*/ 65821 h 65820"/>
                <a:gd name="connsiteX5" fmla="*/ 0 w 12683"/>
                <a:gd name="connsiteY5" fmla="*/ 60928 h 65820"/>
                <a:gd name="connsiteX6" fmla="*/ 0 w 12683"/>
                <a:gd name="connsiteY6" fmla="*/ 4893 h 65820"/>
                <a:gd name="connsiteX7" fmla="*/ 4888 w 12683"/>
                <a:gd name="connsiteY7" fmla="*/ 0 h 6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83" h="65820">
                  <a:moveTo>
                    <a:pt x="7795" y="0"/>
                  </a:moveTo>
                  <a:cubicBezTo>
                    <a:pt x="10494" y="0"/>
                    <a:pt x="12683" y="2191"/>
                    <a:pt x="12683" y="4893"/>
                  </a:cubicBezTo>
                  <a:lnTo>
                    <a:pt x="12683" y="60928"/>
                  </a:lnTo>
                  <a:cubicBezTo>
                    <a:pt x="12683" y="63630"/>
                    <a:pt x="10494" y="65821"/>
                    <a:pt x="7795" y="65821"/>
                  </a:cubicBezTo>
                  <a:lnTo>
                    <a:pt x="4888" y="65821"/>
                  </a:lnTo>
                  <a:cubicBezTo>
                    <a:pt x="2189" y="65821"/>
                    <a:pt x="0" y="63630"/>
                    <a:pt x="0" y="60928"/>
                  </a:cubicBezTo>
                  <a:lnTo>
                    <a:pt x="0" y="4893"/>
                  </a:lnTo>
                  <a:cubicBezTo>
                    <a:pt x="0" y="2191"/>
                    <a:pt x="2189" y="0"/>
                    <a:pt x="4888" y="0"/>
                  </a:cubicBezTo>
                  <a:close/>
                </a:path>
              </a:pathLst>
            </a:custGeom>
            <a:grpFill/>
            <a:ln w="858"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2BE9C459-0649-EA66-B466-0B5782D56FD7}"/>
                </a:ext>
              </a:extLst>
            </p:cNvPr>
            <p:cNvSpPr/>
            <p:nvPr/>
          </p:nvSpPr>
          <p:spPr>
            <a:xfrm>
              <a:off x="8594048" y="7621969"/>
              <a:ext cx="304856" cy="360762"/>
            </a:xfrm>
            <a:custGeom>
              <a:avLst/>
              <a:gdLst>
                <a:gd name="connsiteX0" fmla="*/ 4834 w 304856"/>
                <a:gd name="connsiteY0" fmla="*/ 360763 h 360762"/>
                <a:gd name="connsiteX1" fmla="*/ 513 w 304856"/>
                <a:gd name="connsiteY1" fmla="*/ 354325 h 360762"/>
                <a:gd name="connsiteX2" fmla="*/ 40102 w 304856"/>
                <a:gd name="connsiteY2" fmla="*/ 226035 h 360762"/>
                <a:gd name="connsiteX3" fmla="*/ 112506 w 304856"/>
                <a:gd name="connsiteY3" fmla="*/ 213069 h 360762"/>
                <a:gd name="connsiteX4" fmla="*/ 115465 w 304856"/>
                <a:gd name="connsiteY4" fmla="*/ 201493 h 360762"/>
                <a:gd name="connsiteX5" fmla="*/ 88295 w 304856"/>
                <a:gd name="connsiteY5" fmla="*/ 167534 h 360762"/>
                <a:gd name="connsiteX6" fmla="*/ 84008 w 304856"/>
                <a:gd name="connsiteY6" fmla="*/ 150302 h 360762"/>
                <a:gd name="connsiteX7" fmla="*/ 84008 w 304856"/>
                <a:gd name="connsiteY7" fmla="*/ 107695 h 360762"/>
                <a:gd name="connsiteX8" fmla="*/ 63083 w 304856"/>
                <a:gd name="connsiteY8" fmla="*/ 85474 h 360762"/>
                <a:gd name="connsiteX9" fmla="*/ 72680 w 304856"/>
                <a:gd name="connsiteY9" fmla="*/ 74415 h 360762"/>
                <a:gd name="connsiteX10" fmla="*/ 74081 w 304856"/>
                <a:gd name="connsiteY10" fmla="*/ 62904 h 360762"/>
                <a:gd name="connsiteX11" fmla="*/ 229671 w 304856"/>
                <a:gd name="connsiteY11" fmla="*/ 58835 h 360762"/>
                <a:gd name="connsiteX12" fmla="*/ 232593 w 304856"/>
                <a:gd name="connsiteY12" fmla="*/ 74795 h 360762"/>
                <a:gd name="connsiteX13" fmla="*/ 236768 w 304856"/>
                <a:gd name="connsiteY13" fmla="*/ 77555 h 360762"/>
                <a:gd name="connsiteX14" fmla="*/ 220841 w 304856"/>
                <a:gd name="connsiteY14" fmla="*/ 107695 h 360762"/>
                <a:gd name="connsiteX15" fmla="*/ 220841 w 304856"/>
                <a:gd name="connsiteY15" fmla="*/ 151164 h 360762"/>
                <a:gd name="connsiteX16" fmla="*/ 217148 w 304856"/>
                <a:gd name="connsiteY16" fmla="*/ 166407 h 360762"/>
                <a:gd name="connsiteX17" fmla="*/ 189818 w 304856"/>
                <a:gd name="connsiteY17" fmla="*/ 201268 h 360762"/>
                <a:gd name="connsiteX18" fmla="*/ 192527 w 304856"/>
                <a:gd name="connsiteY18" fmla="*/ 213481 h 360762"/>
                <a:gd name="connsiteX19" fmla="*/ 275848 w 304856"/>
                <a:gd name="connsiteY19" fmla="*/ 233007 h 360762"/>
                <a:gd name="connsiteX20" fmla="*/ 304335 w 304856"/>
                <a:gd name="connsiteY20" fmla="*/ 354325 h 360762"/>
                <a:gd name="connsiteX21" fmla="*/ 300014 w 304856"/>
                <a:gd name="connsiteY21" fmla="*/ 360763 h 360762"/>
                <a:gd name="connsiteX22" fmla="*/ 4834 w 304856"/>
                <a:gd name="connsiteY22" fmla="*/ 360763 h 360762"/>
                <a:gd name="connsiteX23" fmla="*/ 171787 w 304856"/>
                <a:gd name="connsiteY23" fmla="*/ 13870 h 360762"/>
                <a:gd name="connsiteX24" fmla="*/ 133061 w 304856"/>
                <a:gd name="connsiteY24" fmla="*/ 13870 h 360762"/>
                <a:gd name="connsiteX25" fmla="*/ 133061 w 304856"/>
                <a:gd name="connsiteY25" fmla="*/ 74124 h 360762"/>
                <a:gd name="connsiteX26" fmla="*/ 171787 w 304856"/>
                <a:gd name="connsiteY26" fmla="*/ 74124 h 360762"/>
                <a:gd name="connsiteX27" fmla="*/ 171787 w 304856"/>
                <a:gd name="connsiteY27" fmla="*/ 13870 h 360762"/>
                <a:gd name="connsiteX28" fmla="*/ 121013 w 304856"/>
                <a:gd name="connsiteY28" fmla="*/ 19895 h 360762"/>
                <a:gd name="connsiteX29" fmla="*/ 84869 w 304856"/>
                <a:gd name="connsiteY29" fmla="*/ 74124 h 360762"/>
                <a:gd name="connsiteX30" fmla="*/ 121013 w 304856"/>
                <a:gd name="connsiteY30" fmla="*/ 74124 h 360762"/>
                <a:gd name="connsiteX31" fmla="*/ 121013 w 304856"/>
                <a:gd name="connsiteY31" fmla="*/ 19895 h 360762"/>
                <a:gd name="connsiteX32" fmla="*/ 219980 w 304856"/>
                <a:gd name="connsiteY32" fmla="*/ 74124 h 360762"/>
                <a:gd name="connsiteX33" fmla="*/ 183836 w 304856"/>
                <a:gd name="connsiteY33" fmla="*/ 19895 h 360762"/>
                <a:gd name="connsiteX34" fmla="*/ 183836 w 304856"/>
                <a:gd name="connsiteY34" fmla="*/ 74124 h 360762"/>
                <a:gd name="connsiteX35" fmla="*/ 219980 w 304856"/>
                <a:gd name="connsiteY35" fmla="*/ 74124 h 360762"/>
                <a:gd name="connsiteX36" fmla="*/ 79479 w 304856"/>
                <a:gd name="connsiteY36" fmla="*/ 85519 h 360762"/>
                <a:gd name="connsiteX37" fmla="*/ 78374 w 304856"/>
                <a:gd name="connsiteY37" fmla="*/ 95683 h 360762"/>
                <a:gd name="connsiteX38" fmla="*/ 229099 w 304856"/>
                <a:gd name="connsiteY38" fmla="*/ 94866 h 360762"/>
                <a:gd name="connsiteX39" fmla="*/ 223852 w 304856"/>
                <a:gd name="connsiteY39" fmla="*/ 85314 h 360762"/>
                <a:gd name="connsiteX40" fmla="*/ 79479 w 304856"/>
                <a:gd name="connsiteY40" fmla="*/ 85519 h 360762"/>
                <a:gd name="connsiteX41" fmla="*/ 208792 w 304856"/>
                <a:gd name="connsiteY41" fmla="*/ 107695 h 360762"/>
                <a:gd name="connsiteX42" fmla="*/ 96056 w 304856"/>
                <a:gd name="connsiteY42" fmla="*/ 107695 h 360762"/>
                <a:gd name="connsiteX43" fmla="*/ 96056 w 304856"/>
                <a:gd name="connsiteY43" fmla="*/ 151164 h 360762"/>
                <a:gd name="connsiteX44" fmla="*/ 152424 w 304856"/>
                <a:gd name="connsiteY44" fmla="*/ 200714 h 360762"/>
                <a:gd name="connsiteX45" fmla="*/ 208792 w 304856"/>
                <a:gd name="connsiteY45" fmla="*/ 151164 h 360762"/>
                <a:gd name="connsiteX46" fmla="*/ 208792 w 304856"/>
                <a:gd name="connsiteY46" fmla="*/ 107695 h 360762"/>
                <a:gd name="connsiteX47" fmla="*/ 178662 w 304856"/>
                <a:gd name="connsiteY47" fmla="*/ 207541 h 360762"/>
                <a:gd name="connsiteX48" fmla="*/ 126186 w 304856"/>
                <a:gd name="connsiteY48" fmla="*/ 207541 h 360762"/>
                <a:gd name="connsiteX49" fmla="*/ 123979 w 304856"/>
                <a:gd name="connsiteY49" fmla="*/ 220469 h 360762"/>
                <a:gd name="connsiteX50" fmla="*/ 152004 w 304856"/>
                <a:gd name="connsiteY50" fmla="*/ 278126 h 360762"/>
                <a:gd name="connsiteX51" fmla="*/ 154188 w 304856"/>
                <a:gd name="connsiteY51" fmla="*/ 275588 h 360762"/>
                <a:gd name="connsiteX52" fmla="*/ 180433 w 304856"/>
                <a:gd name="connsiteY52" fmla="*/ 221794 h 360762"/>
                <a:gd name="connsiteX53" fmla="*/ 178662 w 304856"/>
                <a:gd name="connsiteY53" fmla="*/ 207541 h 360762"/>
                <a:gd name="connsiteX54" fmla="*/ 90032 w 304856"/>
                <a:gd name="connsiteY54" fmla="*/ 225620 h 360762"/>
                <a:gd name="connsiteX55" fmla="*/ 84869 w 304856"/>
                <a:gd name="connsiteY55" fmla="*/ 225620 h 360762"/>
                <a:gd name="connsiteX56" fmla="*/ 84869 w 304856"/>
                <a:gd name="connsiteY56" fmla="*/ 307394 h 360762"/>
                <a:gd name="connsiteX57" fmla="*/ 90032 w 304856"/>
                <a:gd name="connsiteY57" fmla="*/ 307394 h 360762"/>
                <a:gd name="connsiteX58" fmla="*/ 90032 w 304856"/>
                <a:gd name="connsiteY58" fmla="*/ 225620 h 360762"/>
                <a:gd name="connsiteX59" fmla="*/ 202768 w 304856"/>
                <a:gd name="connsiteY59" fmla="*/ 225620 h 360762"/>
                <a:gd name="connsiteX60" fmla="*/ 191143 w 304856"/>
                <a:gd name="connsiteY60" fmla="*/ 226475 h 360762"/>
                <a:gd name="connsiteX61" fmla="*/ 158190 w 304856"/>
                <a:gd name="connsiteY61" fmla="*/ 294225 h 360762"/>
                <a:gd name="connsiteX62" fmla="*/ 148598 w 304856"/>
                <a:gd name="connsiteY62" fmla="*/ 296583 h 360762"/>
                <a:gd name="connsiteX63" fmla="*/ 113710 w 304856"/>
                <a:gd name="connsiteY63" fmla="*/ 226470 h 360762"/>
                <a:gd name="connsiteX64" fmla="*/ 102080 w 304856"/>
                <a:gd name="connsiteY64" fmla="*/ 225620 h 360762"/>
                <a:gd name="connsiteX65" fmla="*/ 102080 w 304856"/>
                <a:gd name="connsiteY65" fmla="*/ 307394 h 360762"/>
                <a:gd name="connsiteX66" fmla="*/ 202768 w 304856"/>
                <a:gd name="connsiteY66" fmla="*/ 307394 h 360762"/>
                <a:gd name="connsiteX67" fmla="*/ 202768 w 304856"/>
                <a:gd name="connsiteY67" fmla="*/ 225620 h 360762"/>
                <a:gd name="connsiteX68" fmla="*/ 219980 w 304856"/>
                <a:gd name="connsiteY68" fmla="*/ 225620 h 360762"/>
                <a:gd name="connsiteX69" fmla="*/ 214816 w 304856"/>
                <a:gd name="connsiteY69" fmla="*/ 225620 h 360762"/>
                <a:gd name="connsiteX70" fmla="*/ 214816 w 304856"/>
                <a:gd name="connsiteY70" fmla="*/ 307394 h 360762"/>
                <a:gd name="connsiteX71" fmla="*/ 219980 w 304856"/>
                <a:gd name="connsiteY71" fmla="*/ 307394 h 360762"/>
                <a:gd name="connsiteX72" fmla="*/ 219980 w 304856"/>
                <a:gd name="connsiteY72" fmla="*/ 225620 h 360762"/>
                <a:gd name="connsiteX73" fmla="*/ 72820 w 304856"/>
                <a:gd name="connsiteY73" fmla="*/ 227342 h 360762"/>
                <a:gd name="connsiteX74" fmla="*/ 15126 w 304856"/>
                <a:gd name="connsiteY74" fmla="*/ 270776 h 360762"/>
                <a:gd name="connsiteX75" fmla="*/ 12579 w 304856"/>
                <a:gd name="connsiteY75" fmla="*/ 281141 h 360762"/>
                <a:gd name="connsiteX76" fmla="*/ 12579 w 304856"/>
                <a:gd name="connsiteY76" fmla="*/ 348711 h 360762"/>
                <a:gd name="connsiteX77" fmla="*/ 37536 w 304856"/>
                <a:gd name="connsiteY77" fmla="*/ 348711 h 360762"/>
                <a:gd name="connsiteX78" fmla="*/ 37536 w 304856"/>
                <a:gd name="connsiteY78" fmla="*/ 294053 h 360762"/>
                <a:gd name="connsiteX79" fmla="*/ 49585 w 304856"/>
                <a:gd name="connsiteY79" fmla="*/ 294913 h 360762"/>
                <a:gd name="connsiteX80" fmla="*/ 49585 w 304856"/>
                <a:gd name="connsiteY80" fmla="*/ 348711 h 360762"/>
                <a:gd name="connsiteX81" fmla="*/ 65936 w 304856"/>
                <a:gd name="connsiteY81" fmla="*/ 348711 h 360762"/>
                <a:gd name="connsiteX82" fmla="*/ 65936 w 304856"/>
                <a:gd name="connsiteY82" fmla="*/ 310407 h 360762"/>
                <a:gd name="connsiteX83" fmla="*/ 72820 w 304856"/>
                <a:gd name="connsiteY83" fmla="*/ 307394 h 360762"/>
                <a:gd name="connsiteX84" fmla="*/ 72820 w 304856"/>
                <a:gd name="connsiteY84" fmla="*/ 227342 h 360762"/>
                <a:gd name="connsiteX85" fmla="*/ 292269 w 304856"/>
                <a:gd name="connsiteY85" fmla="*/ 348711 h 360762"/>
                <a:gd name="connsiteX86" fmla="*/ 292269 w 304856"/>
                <a:gd name="connsiteY86" fmla="*/ 280280 h 360762"/>
                <a:gd name="connsiteX87" fmla="*/ 286949 w 304856"/>
                <a:gd name="connsiteY87" fmla="*/ 264081 h 360762"/>
                <a:gd name="connsiteX88" fmla="*/ 232028 w 304856"/>
                <a:gd name="connsiteY88" fmla="*/ 227342 h 360762"/>
                <a:gd name="connsiteX89" fmla="*/ 232028 w 304856"/>
                <a:gd name="connsiteY89" fmla="*/ 307394 h 360762"/>
                <a:gd name="connsiteX90" fmla="*/ 239773 w 304856"/>
                <a:gd name="connsiteY90" fmla="*/ 312990 h 360762"/>
                <a:gd name="connsiteX91" fmla="*/ 239773 w 304856"/>
                <a:gd name="connsiteY91" fmla="*/ 348711 h 360762"/>
                <a:gd name="connsiteX92" fmla="*/ 255264 w 304856"/>
                <a:gd name="connsiteY92" fmla="*/ 348711 h 360762"/>
                <a:gd name="connsiteX93" fmla="*/ 255264 w 304856"/>
                <a:gd name="connsiteY93" fmla="*/ 294913 h 360762"/>
                <a:gd name="connsiteX94" fmla="*/ 267311 w 304856"/>
                <a:gd name="connsiteY94" fmla="*/ 294053 h 360762"/>
                <a:gd name="connsiteX95" fmla="*/ 267311 w 304856"/>
                <a:gd name="connsiteY95" fmla="*/ 348711 h 360762"/>
                <a:gd name="connsiteX96" fmla="*/ 292269 w 304856"/>
                <a:gd name="connsiteY96" fmla="*/ 348711 h 360762"/>
                <a:gd name="connsiteX97" fmla="*/ 227725 w 304856"/>
                <a:gd name="connsiteY97" fmla="*/ 319445 h 360762"/>
                <a:gd name="connsiteX98" fmla="*/ 77123 w 304856"/>
                <a:gd name="connsiteY98" fmla="*/ 319445 h 360762"/>
                <a:gd name="connsiteX99" fmla="*/ 77123 w 304856"/>
                <a:gd name="connsiteY99" fmla="*/ 348711 h 360762"/>
                <a:gd name="connsiteX100" fmla="*/ 227725 w 304856"/>
                <a:gd name="connsiteY100" fmla="*/ 348711 h 360762"/>
                <a:gd name="connsiteX101" fmla="*/ 227725 w 304856"/>
                <a:gd name="connsiteY101" fmla="*/ 319445 h 36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304856" h="360762">
                  <a:moveTo>
                    <a:pt x="4834" y="360763"/>
                  </a:moveTo>
                  <a:cubicBezTo>
                    <a:pt x="2634" y="358999"/>
                    <a:pt x="492" y="357487"/>
                    <a:pt x="513" y="354325"/>
                  </a:cubicBezTo>
                  <a:cubicBezTo>
                    <a:pt x="2897" y="303191"/>
                    <a:pt x="-13155" y="255192"/>
                    <a:pt x="40102" y="226035"/>
                  </a:cubicBezTo>
                  <a:cubicBezTo>
                    <a:pt x="63327" y="213319"/>
                    <a:pt x="86640" y="213192"/>
                    <a:pt x="112506" y="213069"/>
                  </a:cubicBezTo>
                  <a:lnTo>
                    <a:pt x="115465" y="201493"/>
                  </a:lnTo>
                  <a:cubicBezTo>
                    <a:pt x="103238" y="193209"/>
                    <a:pt x="93305" y="181548"/>
                    <a:pt x="88295" y="167534"/>
                  </a:cubicBezTo>
                  <a:cubicBezTo>
                    <a:pt x="86830" y="163437"/>
                    <a:pt x="84008" y="154300"/>
                    <a:pt x="84008" y="150302"/>
                  </a:cubicBezTo>
                  <a:lnTo>
                    <a:pt x="84008" y="107695"/>
                  </a:lnTo>
                  <a:cubicBezTo>
                    <a:pt x="69893" y="109698"/>
                    <a:pt x="59627" y="99748"/>
                    <a:pt x="63083" y="85474"/>
                  </a:cubicBezTo>
                  <a:cubicBezTo>
                    <a:pt x="64865" y="78111"/>
                    <a:pt x="72025" y="76397"/>
                    <a:pt x="72680" y="74415"/>
                  </a:cubicBezTo>
                  <a:cubicBezTo>
                    <a:pt x="73450" y="72089"/>
                    <a:pt x="73325" y="66192"/>
                    <a:pt x="74081" y="62904"/>
                  </a:cubicBezTo>
                  <a:cubicBezTo>
                    <a:pt x="92923" y="-19083"/>
                    <a:pt x="208035" y="-21434"/>
                    <a:pt x="229671" y="58835"/>
                  </a:cubicBezTo>
                  <a:cubicBezTo>
                    <a:pt x="230873" y="63293"/>
                    <a:pt x="231393" y="71847"/>
                    <a:pt x="232593" y="74795"/>
                  </a:cubicBezTo>
                  <a:cubicBezTo>
                    <a:pt x="233208" y="76303"/>
                    <a:pt x="235465" y="76401"/>
                    <a:pt x="236768" y="77555"/>
                  </a:cubicBezTo>
                  <a:cubicBezTo>
                    <a:pt x="250372" y="89597"/>
                    <a:pt x="238903" y="111716"/>
                    <a:pt x="220841" y="107695"/>
                  </a:cubicBezTo>
                  <a:lnTo>
                    <a:pt x="220841" y="151164"/>
                  </a:lnTo>
                  <a:cubicBezTo>
                    <a:pt x="220841" y="154289"/>
                    <a:pt x="218274" y="163022"/>
                    <a:pt x="217148" y="166407"/>
                  </a:cubicBezTo>
                  <a:cubicBezTo>
                    <a:pt x="212358" y="180804"/>
                    <a:pt x="202012" y="192659"/>
                    <a:pt x="189818" y="201268"/>
                  </a:cubicBezTo>
                  <a:lnTo>
                    <a:pt x="192527" y="213481"/>
                  </a:lnTo>
                  <a:cubicBezTo>
                    <a:pt x="222728" y="212301"/>
                    <a:pt x="251036" y="214354"/>
                    <a:pt x="275848" y="233007"/>
                  </a:cubicBezTo>
                  <a:cubicBezTo>
                    <a:pt x="316804" y="263798"/>
                    <a:pt x="301443" y="309959"/>
                    <a:pt x="304335" y="354325"/>
                  </a:cubicBezTo>
                  <a:cubicBezTo>
                    <a:pt x="304357" y="357487"/>
                    <a:pt x="302214" y="358999"/>
                    <a:pt x="300014" y="360763"/>
                  </a:cubicBezTo>
                  <a:lnTo>
                    <a:pt x="4834" y="360763"/>
                  </a:lnTo>
                  <a:close/>
                  <a:moveTo>
                    <a:pt x="171787" y="13870"/>
                  </a:moveTo>
                  <a:cubicBezTo>
                    <a:pt x="158655" y="10614"/>
                    <a:pt x="146189" y="10766"/>
                    <a:pt x="133061" y="13870"/>
                  </a:cubicBezTo>
                  <a:lnTo>
                    <a:pt x="133061" y="74124"/>
                  </a:lnTo>
                  <a:lnTo>
                    <a:pt x="171787" y="74124"/>
                  </a:lnTo>
                  <a:lnTo>
                    <a:pt x="171787" y="13870"/>
                  </a:lnTo>
                  <a:close/>
                  <a:moveTo>
                    <a:pt x="121013" y="19895"/>
                  </a:moveTo>
                  <a:cubicBezTo>
                    <a:pt x="100767" y="29330"/>
                    <a:pt x="86177" y="51838"/>
                    <a:pt x="84869" y="74124"/>
                  </a:cubicBezTo>
                  <a:lnTo>
                    <a:pt x="121013" y="74124"/>
                  </a:lnTo>
                  <a:lnTo>
                    <a:pt x="121013" y="19895"/>
                  </a:lnTo>
                  <a:close/>
                  <a:moveTo>
                    <a:pt x="219980" y="74124"/>
                  </a:moveTo>
                  <a:cubicBezTo>
                    <a:pt x="218821" y="51650"/>
                    <a:pt x="204126" y="29366"/>
                    <a:pt x="183836" y="19895"/>
                  </a:cubicBezTo>
                  <a:lnTo>
                    <a:pt x="183836" y="74124"/>
                  </a:lnTo>
                  <a:lnTo>
                    <a:pt x="219980" y="74124"/>
                  </a:lnTo>
                  <a:close/>
                  <a:moveTo>
                    <a:pt x="79479" y="85519"/>
                  </a:moveTo>
                  <a:cubicBezTo>
                    <a:pt x="73361" y="85786"/>
                    <a:pt x="72115" y="94909"/>
                    <a:pt x="78374" y="95683"/>
                  </a:cubicBezTo>
                  <a:lnTo>
                    <a:pt x="229099" y="94866"/>
                  </a:lnTo>
                  <a:cubicBezTo>
                    <a:pt x="232419" y="89786"/>
                    <a:pt x="229743" y="85473"/>
                    <a:pt x="223852" y="85314"/>
                  </a:cubicBezTo>
                  <a:lnTo>
                    <a:pt x="79479" y="85519"/>
                  </a:lnTo>
                  <a:close/>
                  <a:moveTo>
                    <a:pt x="208792" y="107695"/>
                  </a:moveTo>
                  <a:lnTo>
                    <a:pt x="96056" y="107695"/>
                  </a:lnTo>
                  <a:lnTo>
                    <a:pt x="96056" y="151164"/>
                  </a:lnTo>
                  <a:cubicBezTo>
                    <a:pt x="96056" y="177395"/>
                    <a:pt x="127624" y="200712"/>
                    <a:pt x="152424" y="200714"/>
                  </a:cubicBezTo>
                  <a:cubicBezTo>
                    <a:pt x="177298" y="200715"/>
                    <a:pt x="208792" y="177428"/>
                    <a:pt x="208792" y="151164"/>
                  </a:cubicBezTo>
                  <a:lnTo>
                    <a:pt x="208792" y="107695"/>
                  </a:lnTo>
                  <a:close/>
                  <a:moveTo>
                    <a:pt x="178662" y="207541"/>
                  </a:moveTo>
                  <a:cubicBezTo>
                    <a:pt x="161416" y="213979"/>
                    <a:pt x="143432" y="213979"/>
                    <a:pt x="126186" y="207541"/>
                  </a:cubicBezTo>
                  <a:lnTo>
                    <a:pt x="123979" y="220469"/>
                  </a:lnTo>
                  <a:lnTo>
                    <a:pt x="152004" y="278126"/>
                  </a:lnTo>
                  <a:lnTo>
                    <a:pt x="154188" y="275588"/>
                  </a:lnTo>
                  <a:cubicBezTo>
                    <a:pt x="159602" y="258170"/>
                    <a:pt x="175502" y="238551"/>
                    <a:pt x="180433" y="221794"/>
                  </a:cubicBezTo>
                  <a:cubicBezTo>
                    <a:pt x="182153" y="215953"/>
                    <a:pt x="179813" y="213096"/>
                    <a:pt x="178662" y="207541"/>
                  </a:cubicBezTo>
                  <a:close/>
                  <a:moveTo>
                    <a:pt x="90032" y="225620"/>
                  </a:moveTo>
                  <a:lnTo>
                    <a:pt x="84869" y="225620"/>
                  </a:lnTo>
                  <a:lnTo>
                    <a:pt x="84869" y="307394"/>
                  </a:lnTo>
                  <a:lnTo>
                    <a:pt x="90032" y="307394"/>
                  </a:lnTo>
                  <a:lnTo>
                    <a:pt x="90032" y="225620"/>
                  </a:lnTo>
                  <a:close/>
                  <a:moveTo>
                    <a:pt x="202768" y="225620"/>
                  </a:moveTo>
                  <a:lnTo>
                    <a:pt x="191143" y="226475"/>
                  </a:lnTo>
                  <a:lnTo>
                    <a:pt x="158190" y="294225"/>
                  </a:lnTo>
                  <a:cubicBezTo>
                    <a:pt x="156394" y="297858"/>
                    <a:pt x="151903" y="299256"/>
                    <a:pt x="148598" y="296583"/>
                  </a:cubicBezTo>
                  <a:lnTo>
                    <a:pt x="113710" y="226470"/>
                  </a:lnTo>
                  <a:lnTo>
                    <a:pt x="102080" y="225620"/>
                  </a:lnTo>
                  <a:lnTo>
                    <a:pt x="102080" y="307394"/>
                  </a:lnTo>
                  <a:lnTo>
                    <a:pt x="202768" y="307394"/>
                  </a:lnTo>
                  <a:lnTo>
                    <a:pt x="202768" y="225620"/>
                  </a:lnTo>
                  <a:close/>
                  <a:moveTo>
                    <a:pt x="219980" y="225620"/>
                  </a:moveTo>
                  <a:lnTo>
                    <a:pt x="214816" y="225620"/>
                  </a:lnTo>
                  <a:lnTo>
                    <a:pt x="214816" y="307394"/>
                  </a:lnTo>
                  <a:lnTo>
                    <a:pt x="219980" y="307394"/>
                  </a:lnTo>
                  <a:lnTo>
                    <a:pt x="219980" y="225620"/>
                  </a:lnTo>
                  <a:close/>
                  <a:moveTo>
                    <a:pt x="72820" y="227342"/>
                  </a:moveTo>
                  <a:cubicBezTo>
                    <a:pt x="49107" y="230390"/>
                    <a:pt x="22853" y="247388"/>
                    <a:pt x="15126" y="270776"/>
                  </a:cubicBezTo>
                  <a:cubicBezTo>
                    <a:pt x="14477" y="272743"/>
                    <a:pt x="12579" y="279568"/>
                    <a:pt x="12579" y="281141"/>
                  </a:cubicBezTo>
                  <a:lnTo>
                    <a:pt x="12579" y="348711"/>
                  </a:lnTo>
                  <a:lnTo>
                    <a:pt x="37536" y="348711"/>
                  </a:lnTo>
                  <a:lnTo>
                    <a:pt x="37536" y="294053"/>
                  </a:lnTo>
                  <a:cubicBezTo>
                    <a:pt x="37536" y="289309"/>
                    <a:pt x="49585" y="289272"/>
                    <a:pt x="49585" y="294913"/>
                  </a:cubicBezTo>
                  <a:lnTo>
                    <a:pt x="49585" y="348711"/>
                  </a:lnTo>
                  <a:lnTo>
                    <a:pt x="65936" y="348711"/>
                  </a:lnTo>
                  <a:lnTo>
                    <a:pt x="65936" y="310407"/>
                  </a:lnTo>
                  <a:cubicBezTo>
                    <a:pt x="65936" y="309140"/>
                    <a:pt x="71173" y="306674"/>
                    <a:pt x="72820" y="307394"/>
                  </a:cubicBezTo>
                  <a:lnTo>
                    <a:pt x="72820" y="227342"/>
                  </a:lnTo>
                  <a:close/>
                  <a:moveTo>
                    <a:pt x="292269" y="348711"/>
                  </a:moveTo>
                  <a:lnTo>
                    <a:pt x="292269" y="280280"/>
                  </a:lnTo>
                  <a:cubicBezTo>
                    <a:pt x="292269" y="277374"/>
                    <a:pt x="288462" y="267120"/>
                    <a:pt x="286949" y="264081"/>
                  </a:cubicBezTo>
                  <a:cubicBezTo>
                    <a:pt x="277107" y="244300"/>
                    <a:pt x="253575" y="230122"/>
                    <a:pt x="232028" y="227342"/>
                  </a:cubicBezTo>
                  <a:lnTo>
                    <a:pt x="232028" y="307394"/>
                  </a:lnTo>
                  <a:cubicBezTo>
                    <a:pt x="235188" y="306588"/>
                    <a:pt x="239773" y="309970"/>
                    <a:pt x="239773" y="312990"/>
                  </a:cubicBezTo>
                  <a:lnTo>
                    <a:pt x="239773" y="348711"/>
                  </a:lnTo>
                  <a:lnTo>
                    <a:pt x="255264" y="348711"/>
                  </a:lnTo>
                  <a:lnTo>
                    <a:pt x="255264" y="294913"/>
                  </a:lnTo>
                  <a:cubicBezTo>
                    <a:pt x="255264" y="289652"/>
                    <a:pt x="267311" y="288570"/>
                    <a:pt x="267311" y="294053"/>
                  </a:cubicBezTo>
                  <a:lnTo>
                    <a:pt x="267311" y="348711"/>
                  </a:lnTo>
                  <a:lnTo>
                    <a:pt x="292269" y="348711"/>
                  </a:lnTo>
                  <a:close/>
                  <a:moveTo>
                    <a:pt x="227725" y="319445"/>
                  </a:moveTo>
                  <a:lnTo>
                    <a:pt x="77123" y="319445"/>
                  </a:lnTo>
                  <a:lnTo>
                    <a:pt x="77123" y="348711"/>
                  </a:lnTo>
                  <a:lnTo>
                    <a:pt x="227725" y="348711"/>
                  </a:lnTo>
                  <a:lnTo>
                    <a:pt x="227725" y="319445"/>
                  </a:lnTo>
                  <a:close/>
                </a:path>
              </a:pathLst>
            </a:custGeom>
            <a:grpFill/>
            <a:ln w="858"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76FC66A5-987F-A6D0-7F18-ECD4739A6568}"/>
                </a:ext>
              </a:extLst>
            </p:cNvPr>
            <p:cNvSpPr/>
            <p:nvPr/>
          </p:nvSpPr>
          <p:spPr>
            <a:xfrm>
              <a:off x="8892963" y="7621324"/>
              <a:ext cx="142234" cy="361537"/>
            </a:xfrm>
            <a:custGeom>
              <a:avLst/>
              <a:gdLst>
                <a:gd name="connsiteX0" fmla="*/ 64782 w 142234"/>
                <a:gd name="connsiteY0" fmla="*/ 361407 h 361537"/>
                <a:gd name="connsiteX1" fmla="*/ 34250 w 142234"/>
                <a:gd name="connsiteY1" fmla="*/ 256411 h 361537"/>
                <a:gd name="connsiteX2" fmla="*/ 44132 w 142234"/>
                <a:gd name="connsiteY2" fmla="*/ 249080 h 361537"/>
                <a:gd name="connsiteX3" fmla="*/ 44182 w 142234"/>
                <a:gd name="connsiteY3" fmla="*/ 132106 h 361537"/>
                <a:gd name="connsiteX4" fmla="*/ 26503 w 142234"/>
                <a:gd name="connsiteY4" fmla="*/ 10228 h 361537"/>
                <a:gd name="connsiteX5" fmla="*/ 48067 w 142234"/>
                <a:gd name="connsiteY5" fmla="*/ 649 h 361537"/>
                <a:gd name="connsiteX6" fmla="*/ 51873 w 142234"/>
                <a:gd name="connsiteY6" fmla="*/ 5476 h 361537"/>
                <a:gd name="connsiteX7" fmla="*/ 51873 w 142234"/>
                <a:gd name="connsiteY7" fmla="*/ 60136 h 361537"/>
                <a:gd name="connsiteX8" fmla="*/ 90600 w 142234"/>
                <a:gd name="connsiteY8" fmla="*/ 60136 h 361537"/>
                <a:gd name="connsiteX9" fmla="*/ 90600 w 142234"/>
                <a:gd name="connsiteY9" fmla="*/ 3755 h 361537"/>
                <a:gd name="connsiteX10" fmla="*/ 95516 w 142234"/>
                <a:gd name="connsiteY10" fmla="*/ 30 h 361537"/>
                <a:gd name="connsiteX11" fmla="*/ 113761 w 142234"/>
                <a:gd name="connsiteY11" fmla="*/ 8993 h 361537"/>
                <a:gd name="connsiteX12" fmla="*/ 142235 w 142234"/>
                <a:gd name="connsiteY12" fmla="*/ 61857 h 361537"/>
                <a:gd name="connsiteX13" fmla="*/ 142235 w 142234"/>
                <a:gd name="connsiteY13" fmla="*/ 69604 h 361537"/>
                <a:gd name="connsiteX14" fmla="*/ 138166 w 142234"/>
                <a:gd name="connsiteY14" fmla="*/ 89206 h 361537"/>
                <a:gd name="connsiteX15" fmla="*/ 108603 w 142234"/>
                <a:gd name="connsiteY15" fmla="*/ 126777 h 361537"/>
                <a:gd name="connsiteX16" fmla="*/ 97481 w 142234"/>
                <a:gd name="connsiteY16" fmla="*/ 133728 h 361537"/>
                <a:gd name="connsiteX17" fmla="*/ 97448 w 142234"/>
                <a:gd name="connsiteY17" fmla="*/ 249792 h 361537"/>
                <a:gd name="connsiteX18" fmla="*/ 86949 w 142234"/>
                <a:gd name="connsiteY18" fmla="*/ 359047 h 361537"/>
                <a:gd name="connsiteX19" fmla="*/ 76830 w 142234"/>
                <a:gd name="connsiteY19" fmla="*/ 361407 h 361537"/>
                <a:gd name="connsiteX20" fmla="*/ 64782 w 142234"/>
                <a:gd name="connsiteY20" fmla="*/ 361407 h 361537"/>
                <a:gd name="connsiteX21" fmla="*/ 39825 w 142234"/>
                <a:gd name="connsiteY21" fmla="*/ 16236 h 361537"/>
                <a:gd name="connsiteX22" fmla="*/ 20202 w 142234"/>
                <a:gd name="connsiteY22" fmla="*/ 34913 h 361537"/>
                <a:gd name="connsiteX23" fmla="*/ 54643 w 142234"/>
                <a:gd name="connsiteY23" fmla="*/ 123215 h 361537"/>
                <a:gd name="connsiteX24" fmla="*/ 127139 w 142234"/>
                <a:gd name="connsiteY24" fmla="*/ 47258 h 361537"/>
                <a:gd name="connsiteX25" fmla="*/ 101787 w 142234"/>
                <a:gd name="connsiteY25" fmla="*/ 16236 h 361537"/>
                <a:gd name="connsiteX26" fmla="*/ 101787 w 142234"/>
                <a:gd name="connsiteY26" fmla="*/ 69173 h 361537"/>
                <a:gd name="connsiteX27" fmla="*/ 96212 w 142234"/>
                <a:gd name="connsiteY27" fmla="*/ 72206 h 361537"/>
                <a:gd name="connsiteX28" fmla="*/ 46240 w 142234"/>
                <a:gd name="connsiteY28" fmla="*/ 72226 h 361537"/>
                <a:gd name="connsiteX29" fmla="*/ 39825 w 142234"/>
                <a:gd name="connsiteY29" fmla="*/ 68313 h 361537"/>
                <a:gd name="connsiteX30" fmla="*/ 39825 w 142234"/>
                <a:gd name="connsiteY30" fmla="*/ 16236 h 361537"/>
                <a:gd name="connsiteX31" fmla="*/ 85436 w 142234"/>
                <a:gd name="connsiteY31" fmla="*/ 135884 h 361537"/>
                <a:gd name="connsiteX32" fmla="*/ 56177 w 142234"/>
                <a:gd name="connsiteY32" fmla="*/ 135884 h 361537"/>
                <a:gd name="connsiteX33" fmla="*/ 56177 w 142234"/>
                <a:gd name="connsiteY33" fmla="*/ 245202 h 361537"/>
                <a:gd name="connsiteX34" fmla="*/ 85436 w 142234"/>
                <a:gd name="connsiteY34" fmla="*/ 245202 h 361537"/>
                <a:gd name="connsiteX35" fmla="*/ 85436 w 142234"/>
                <a:gd name="connsiteY35" fmla="*/ 135884 h 361537"/>
                <a:gd name="connsiteX36" fmla="*/ 65451 w 142234"/>
                <a:gd name="connsiteY36" fmla="*/ 255770 h 361537"/>
                <a:gd name="connsiteX37" fmla="*/ 84580 w 142234"/>
                <a:gd name="connsiteY37" fmla="*/ 347209 h 361537"/>
                <a:gd name="connsiteX38" fmla="*/ 65451 w 142234"/>
                <a:gd name="connsiteY38" fmla="*/ 255770 h 36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2234" h="361537">
                  <a:moveTo>
                    <a:pt x="64782" y="361407"/>
                  </a:moveTo>
                  <a:cubicBezTo>
                    <a:pt x="13405" y="355921"/>
                    <a:pt x="-6870" y="289499"/>
                    <a:pt x="34250" y="256411"/>
                  </a:cubicBezTo>
                  <a:cubicBezTo>
                    <a:pt x="36580" y="254536"/>
                    <a:pt x="43737" y="251169"/>
                    <a:pt x="44132" y="249080"/>
                  </a:cubicBezTo>
                  <a:lnTo>
                    <a:pt x="44182" y="132106"/>
                  </a:lnTo>
                  <a:cubicBezTo>
                    <a:pt x="-5738" y="112638"/>
                    <a:pt x="-15757" y="43361"/>
                    <a:pt x="26503" y="10228"/>
                  </a:cubicBezTo>
                  <a:cubicBezTo>
                    <a:pt x="30745" y="6902"/>
                    <a:pt x="43060" y="-1608"/>
                    <a:pt x="48067" y="649"/>
                  </a:cubicBezTo>
                  <a:cubicBezTo>
                    <a:pt x="49383" y="1242"/>
                    <a:pt x="51873" y="4437"/>
                    <a:pt x="51873" y="5476"/>
                  </a:cubicBezTo>
                  <a:lnTo>
                    <a:pt x="51873" y="60136"/>
                  </a:lnTo>
                  <a:lnTo>
                    <a:pt x="90600" y="60136"/>
                  </a:lnTo>
                  <a:lnTo>
                    <a:pt x="90600" y="3755"/>
                  </a:lnTo>
                  <a:cubicBezTo>
                    <a:pt x="90600" y="3144"/>
                    <a:pt x="94373" y="209"/>
                    <a:pt x="95516" y="30"/>
                  </a:cubicBezTo>
                  <a:cubicBezTo>
                    <a:pt x="99050" y="-521"/>
                    <a:pt x="110525" y="6634"/>
                    <a:pt x="113761" y="8993"/>
                  </a:cubicBezTo>
                  <a:cubicBezTo>
                    <a:pt x="130362" y="21098"/>
                    <a:pt x="140560" y="41456"/>
                    <a:pt x="142235" y="61857"/>
                  </a:cubicBezTo>
                  <a:lnTo>
                    <a:pt x="142235" y="69604"/>
                  </a:lnTo>
                  <a:lnTo>
                    <a:pt x="138166" y="89206"/>
                  </a:lnTo>
                  <a:cubicBezTo>
                    <a:pt x="132821" y="104902"/>
                    <a:pt x="122591" y="117909"/>
                    <a:pt x="108603" y="126777"/>
                  </a:cubicBezTo>
                  <a:cubicBezTo>
                    <a:pt x="105925" y="128474"/>
                    <a:pt x="97970" y="131126"/>
                    <a:pt x="97481" y="133728"/>
                  </a:cubicBezTo>
                  <a:lnTo>
                    <a:pt x="97448" y="249792"/>
                  </a:lnTo>
                  <a:cubicBezTo>
                    <a:pt x="144608" y="273919"/>
                    <a:pt x="138488" y="344366"/>
                    <a:pt x="86949" y="359047"/>
                  </a:cubicBezTo>
                  <a:cubicBezTo>
                    <a:pt x="83499" y="360030"/>
                    <a:pt x="80079" y="360255"/>
                    <a:pt x="76830" y="361407"/>
                  </a:cubicBezTo>
                  <a:cubicBezTo>
                    <a:pt x="72948" y="361114"/>
                    <a:pt x="68585" y="361813"/>
                    <a:pt x="64782" y="361407"/>
                  </a:cubicBezTo>
                  <a:close/>
                  <a:moveTo>
                    <a:pt x="39825" y="16236"/>
                  </a:moveTo>
                  <a:cubicBezTo>
                    <a:pt x="31918" y="19930"/>
                    <a:pt x="24638" y="27490"/>
                    <a:pt x="20202" y="34913"/>
                  </a:cubicBezTo>
                  <a:cubicBezTo>
                    <a:pt x="423" y="68006"/>
                    <a:pt x="16969" y="113036"/>
                    <a:pt x="54643" y="123215"/>
                  </a:cubicBezTo>
                  <a:cubicBezTo>
                    <a:pt x="100668" y="135650"/>
                    <a:pt x="141936" y="92961"/>
                    <a:pt x="127139" y="47258"/>
                  </a:cubicBezTo>
                  <a:cubicBezTo>
                    <a:pt x="123193" y="35067"/>
                    <a:pt x="113519" y="21562"/>
                    <a:pt x="101787" y="16236"/>
                  </a:cubicBezTo>
                  <a:lnTo>
                    <a:pt x="101787" y="69173"/>
                  </a:lnTo>
                  <a:cubicBezTo>
                    <a:pt x="101787" y="70509"/>
                    <a:pt x="97646" y="72036"/>
                    <a:pt x="96212" y="72206"/>
                  </a:cubicBezTo>
                  <a:cubicBezTo>
                    <a:pt x="85065" y="73526"/>
                    <a:pt x="57660" y="73283"/>
                    <a:pt x="46240" y="72226"/>
                  </a:cubicBezTo>
                  <a:cubicBezTo>
                    <a:pt x="44094" y="72027"/>
                    <a:pt x="39825" y="70964"/>
                    <a:pt x="39825" y="68313"/>
                  </a:cubicBezTo>
                  <a:lnTo>
                    <a:pt x="39825" y="16236"/>
                  </a:lnTo>
                  <a:close/>
                  <a:moveTo>
                    <a:pt x="85436" y="135884"/>
                  </a:moveTo>
                  <a:cubicBezTo>
                    <a:pt x="75761" y="138187"/>
                    <a:pt x="65862" y="138000"/>
                    <a:pt x="56177" y="135884"/>
                  </a:cubicBezTo>
                  <a:lnTo>
                    <a:pt x="56177" y="245202"/>
                  </a:lnTo>
                  <a:cubicBezTo>
                    <a:pt x="66068" y="243095"/>
                    <a:pt x="75568" y="242807"/>
                    <a:pt x="85436" y="245202"/>
                  </a:cubicBezTo>
                  <a:lnTo>
                    <a:pt x="85436" y="135884"/>
                  </a:lnTo>
                  <a:close/>
                  <a:moveTo>
                    <a:pt x="65451" y="255770"/>
                  </a:moveTo>
                  <a:cubicBezTo>
                    <a:pt x="-243" y="263193"/>
                    <a:pt x="18841" y="366284"/>
                    <a:pt x="84580" y="347209"/>
                  </a:cubicBezTo>
                  <a:cubicBezTo>
                    <a:pt x="137909" y="331735"/>
                    <a:pt x="122145" y="249363"/>
                    <a:pt x="65451" y="255770"/>
                  </a:cubicBezTo>
                  <a:close/>
                </a:path>
              </a:pathLst>
            </a:custGeom>
            <a:grpFill/>
            <a:ln w="858"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7FF5C672-49EF-CA23-E83E-48E667D32A20}"/>
                </a:ext>
              </a:extLst>
            </p:cNvPr>
            <p:cNvSpPr/>
            <p:nvPr/>
          </p:nvSpPr>
          <p:spPr>
            <a:xfrm>
              <a:off x="8930542" y="7887134"/>
              <a:ext cx="66510" cy="73210"/>
            </a:xfrm>
            <a:custGeom>
              <a:avLst/>
              <a:gdLst>
                <a:gd name="connsiteX0" fmla="*/ 63943 w 66510"/>
                <a:gd name="connsiteY0" fmla="*/ 16677 h 73210"/>
                <a:gd name="connsiteX1" fmla="*/ 65967 w 66510"/>
                <a:gd name="connsiteY1" fmla="*/ 21105 h 73210"/>
                <a:gd name="connsiteX2" fmla="*/ 65880 w 66510"/>
                <a:gd name="connsiteY2" fmla="*/ 52079 h 73210"/>
                <a:gd name="connsiteX3" fmla="*/ 59831 w 66510"/>
                <a:gd name="connsiteY3" fmla="*/ 58940 h 73210"/>
                <a:gd name="connsiteX4" fmla="*/ 32863 w 66510"/>
                <a:gd name="connsiteY4" fmla="*/ 73209 h 73210"/>
                <a:gd name="connsiteX5" fmla="*/ 18019 w 66510"/>
                <a:gd name="connsiteY5" fmla="*/ 65618 h 73210"/>
                <a:gd name="connsiteX6" fmla="*/ 526 w 66510"/>
                <a:gd name="connsiteY6" fmla="*/ 50406 h 73210"/>
                <a:gd name="connsiteX7" fmla="*/ 526 w 66510"/>
                <a:gd name="connsiteY7" fmla="*/ 22863 h 73210"/>
                <a:gd name="connsiteX8" fmla="*/ 4021 w 66510"/>
                <a:gd name="connsiteY8" fmla="*/ 16029 h 73210"/>
                <a:gd name="connsiteX9" fmla="*/ 25764 w 66510"/>
                <a:gd name="connsiteY9" fmla="*/ 3346 h 73210"/>
                <a:gd name="connsiteX10" fmla="*/ 33658 w 66510"/>
                <a:gd name="connsiteY10" fmla="*/ 0 h 73210"/>
                <a:gd name="connsiteX11" fmla="*/ 63943 w 66510"/>
                <a:gd name="connsiteY11" fmla="*/ 16677 h 73210"/>
                <a:gd name="connsiteX12" fmla="*/ 53742 w 66510"/>
                <a:gd name="connsiteY12" fmla="*/ 24289 h 73210"/>
                <a:gd name="connsiteX13" fmla="*/ 33512 w 66510"/>
                <a:gd name="connsiteY13" fmla="*/ 13151 h 73210"/>
                <a:gd name="connsiteX14" fmla="*/ 12739 w 66510"/>
                <a:gd name="connsiteY14" fmla="*/ 25610 h 73210"/>
                <a:gd name="connsiteX15" fmla="*/ 13010 w 66510"/>
                <a:gd name="connsiteY15" fmla="*/ 48249 h 73210"/>
                <a:gd name="connsiteX16" fmla="*/ 32925 w 66510"/>
                <a:gd name="connsiteY16" fmla="*/ 60126 h 73210"/>
                <a:gd name="connsiteX17" fmla="*/ 53716 w 66510"/>
                <a:gd name="connsiteY17" fmla="*/ 47659 h 73210"/>
                <a:gd name="connsiteX18" fmla="*/ 53742 w 66510"/>
                <a:gd name="connsiteY18" fmla="*/ 24289 h 7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510" h="73210">
                  <a:moveTo>
                    <a:pt x="63943" y="16677"/>
                  </a:moveTo>
                  <a:cubicBezTo>
                    <a:pt x="65013" y="18022"/>
                    <a:pt x="65753" y="19342"/>
                    <a:pt x="65967" y="21105"/>
                  </a:cubicBezTo>
                  <a:cubicBezTo>
                    <a:pt x="66665" y="26838"/>
                    <a:pt x="66748" y="46565"/>
                    <a:pt x="65880" y="52079"/>
                  </a:cubicBezTo>
                  <a:cubicBezTo>
                    <a:pt x="65305" y="55742"/>
                    <a:pt x="62521" y="57065"/>
                    <a:pt x="59831" y="58940"/>
                  </a:cubicBezTo>
                  <a:cubicBezTo>
                    <a:pt x="56249" y="61439"/>
                    <a:pt x="35848" y="73402"/>
                    <a:pt x="32863" y="73209"/>
                  </a:cubicBezTo>
                  <a:cubicBezTo>
                    <a:pt x="30437" y="73052"/>
                    <a:pt x="20887" y="67220"/>
                    <a:pt x="18019" y="65618"/>
                  </a:cubicBezTo>
                  <a:cubicBezTo>
                    <a:pt x="11847" y="62173"/>
                    <a:pt x="1346" y="57622"/>
                    <a:pt x="526" y="50406"/>
                  </a:cubicBezTo>
                  <a:cubicBezTo>
                    <a:pt x="-175" y="44237"/>
                    <a:pt x="-175" y="29031"/>
                    <a:pt x="526" y="22863"/>
                  </a:cubicBezTo>
                  <a:cubicBezTo>
                    <a:pt x="890" y="19654"/>
                    <a:pt x="1529" y="18082"/>
                    <a:pt x="4021" y="16029"/>
                  </a:cubicBezTo>
                  <a:cubicBezTo>
                    <a:pt x="8179" y="12605"/>
                    <a:pt x="20523" y="5982"/>
                    <a:pt x="25764" y="3346"/>
                  </a:cubicBezTo>
                  <a:cubicBezTo>
                    <a:pt x="27886" y="2278"/>
                    <a:pt x="31422" y="2"/>
                    <a:pt x="33658" y="0"/>
                  </a:cubicBezTo>
                  <a:cubicBezTo>
                    <a:pt x="38671" y="-3"/>
                    <a:pt x="57721" y="14515"/>
                    <a:pt x="63943" y="16677"/>
                  </a:cubicBezTo>
                  <a:close/>
                  <a:moveTo>
                    <a:pt x="53742" y="24289"/>
                  </a:moveTo>
                  <a:lnTo>
                    <a:pt x="33512" y="13151"/>
                  </a:lnTo>
                  <a:lnTo>
                    <a:pt x="12739" y="25610"/>
                  </a:lnTo>
                  <a:lnTo>
                    <a:pt x="13010" y="48249"/>
                  </a:lnTo>
                  <a:lnTo>
                    <a:pt x="32925" y="60126"/>
                  </a:lnTo>
                  <a:lnTo>
                    <a:pt x="53716" y="47659"/>
                  </a:lnTo>
                  <a:lnTo>
                    <a:pt x="53742" y="24289"/>
                  </a:lnTo>
                  <a:close/>
                </a:path>
              </a:pathLst>
            </a:custGeom>
            <a:grpFill/>
            <a:ln w="85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9926058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8A0A-6F22-6AF2-9BC0-E8C9019D5BC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52961075-0CB3-D450-5C09-48A726A97227}"/>
              </a:ext>
            </a:extLst>
          </p:cNvPr>
          <p:cNvSpPr/>
          <p:nvPr/>
        </p:nvSpPr>
        <p:spPr>
          <a:xfrm>
            <a:off x="921" y="0"/>
            <a:ext cx="440291" cy="106918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 name="TextBox 3">
            <a:extLst>
              <a:ext uri="{FF2B5EF4-FFF2-40B4-BE49-F238E27FC236}">
                <a16:creationId xmlns:a16="http://schemas.microsoft.com/office/drawing/2014/main" id="{7EDDB057-C4EE-8FFF-5F1E-346BF9C2E2F4}"/>
              </a:ext>
            </a:extLst>
          </p:cNvPr>
          <p:cNvSpPr txBox="1"/>
          <p:nvPr/>
        </p:nvSpPr>
        <p:spPr>
          <a:xfrm>
            <a:off x="1146643" y="636982"/>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Operators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B5681BD6-5C32-D3E3-EF14-2A5083B1DA8C}"/>
              </a:ext>
            </a:extLst>
          </p:cNvPr>
          <p:cNvCxnSpPr>
            <a:cxnSpLocks/>
          </p:cNvCxnSpPr>
          <p:nvPr/>
        </p:nvCxnSpPr>
        <p:spPr>
          <a:xfrm>
            <a:off x="382645" y="599145"/>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BC3B6F0-444D-7ED4-C267-BB69C44D5D44}"/>
              </a:ext>
            </a:extLst>
          </p:cNvPr>
          <p:cNvCxnSpPr>
            <a:cxnSpLocks/>
          </p:cNvCxnSpPr>
          <p:nvPr/>
        </p:nvCxnSpPr>
        <p:spPr>
          <a:xfrm>
            <a:off x="1003483" y="599145"/>
            <a:ext cx="0" cy="244631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1BE1DFE9-3E0A-940B-D21A-A72A5FF77E3C}"/>
              </a:ext>
            </a:extLst>
          </p:cNvPr>
          <p:cNvSpPr/>
          <p:nvPr/>
        </p:nvSpPr>
        <p:spPr>
          <a:xfrm rot="5400000">
            <a:off x="646816" y="51351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E3D7F6A-07CA-7A42-E2CC-E55F35846F6B}"/>
              </a:ext>
            </a:extLst>
          </p:cNvPr>
          <p:cNvSpPr txBox="1"/>
          <p:nvPr/>
        </p:nvSpPr>
        <p:spPr>
          <a:xfrm>
            <a:off x="1146643" y="973144"/>
            <a:ext cx="5871600" cy="1764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Operators represent a significant point of failure in HVAC system performance due to a general lack of interest and foundational knowledge. This often leads to a reliance on manual control and neglect of essential maintenance tasks. Many operators struggle to interpret energy consumption data and monitoring logs, which results in missed indicators of poor system adjustment. They frequently lack the skills needed to detect and resolve problems based on controller messages and alerts. A basic understanding of HVAC principles is often absent, leading to ineffective or incorrect control of systems. Routine maintenance is commonly overlooked, and operators frequently encounter difficulties when using building management systems (BMS), IoT platforms, and mobile applications. Changes to system settings are often made without a clear understanding of their consequences, further compromising system efficiency and reliability.</a:t>
            </a:r>
          </a:p>
        </p:txBody>
      </p:sp>
      <p:cxnSp>
        <p:nvCxnSpPr>
          <p:cNvPr id="10" name="Straight Connector 9">
            <a:extLst>
              <a:ext uri="{FF2B5EF4-FFF2-40B4-BE49-F238E27FC236}">
                <a16:creationId xmlns:a16="http://schemas.microsoft.com/office/drawing/2014/main" id="{B569695C-9C7E-83E1-8B42-7087E823B27C}"/>
              </a:ext>
            </a:extLst>
          </p:cNvPr>
          <p:cNvCxnSpPr>
            <a:cxnSpLocks/>
          </p:cNvCxnSpPr>
          <p:nvPr/>
        </p:nvCxnSpPr>
        <p:spPr>
          <a:xfrm>
            <a:off x="1014107" y="3045460"/>
            <a:ext cx="65935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5358C45-DDB7-5B6B-95EF-2305E508A994}"/>
              </a:ext>
            </a:extLst>
          </p:cNvPr>
          <p:cNvSpPr txBox="1"/>
          <p:nvPr/>
        </p:nvSpPr>
        <p:spPr>
          <a:xfrm>
            <a:off x="1138337" y="3839342"/>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Manufacturers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B52AB003-D2ED-920E-0B30-4E547DFAEF35}"/>
              </a:ext>
            </a:extLst>
          </p:cNvPr>
          <p:cNvSpPr txBox="1"/>
          <p:nvPr/>
        </p:nvSpPr>
        <p:spPr>
          <a:xfrm>
            <a:off x="1138337" y="4175503"/>
            <a:ext cx="5871600" cy="1647695"/>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Manufacturers’ knowledge gaps are increasingly centred not on equipment failure, but on challenges related to system integration, digital interoperability, and effective knowledge transfer to the field. A common issue is the lack of support for open communication protocols such as Modbus and BACnet, along with insufficient product digitization, which hinders seamless integration with third-party building and energy management systems (BMS/EMS). Installation instructions are often incomplete, difficult to interpret, or unavailable in local languages, and after-sales support tends to be inadequate. Furthermore, manufacturers frequently fail to provide sufficient training alongside new equipment sales, and many lack internal competency development programs to keep pace with emerging technologies. These shortcomings contribute to implementation delays, operational inefficiencies, and reduced system performance in real-world applications.</a:t>
            </a:r>
          </a:p>
          <a:p>
            <a:pPr algn="just">
              <a:lnSpc>
                <a:spcPts val="11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3" name="Straight Connector 22">
            <a:extLst>
              <a:ext uri="{FF2B5EF4-FFF2-40B4-BE49-F238E27FC236}">
                <a16:creationId xmlns:a16="http://schemas.microsoft.com/office/drawing/2014/main" id="{4F5F4406-61C6-15C2-083F-30AE245CC347}"/>
              </a:ext>
            </a:extLst>
          </p:cNvPr>
          <p:cNvCxnSpPr>
            <a:cxnSpLocks/>
          </p:cNvCxnSpPr>
          <p:nvPr/>
        </p:nvCxnSpPr>
        <p:spPr>
          <a:xfrm>
            <a:off x="438547" y="3731875"/>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92BC64C-CFD0-930A-4C36-8E7A311F5B5D}"/>
              </a:ext>
            </a:extLst>
          </p:cNvPr>
          <p:cNvCxnSpPr>
            <a:cxnSpLocks/>
          </p:cNvCxnSpPr>
          <p:nvPr/>
        </p:nvCxnSpPr>
        <p:spPr>
          <a:xfrm>
            <a:off x="1059385" y="3731875"/>
            <a:ext cx="0" cy="241987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11703B39-846A-993C-B1F1-BB4255C50CAA}"/>
              </a:ext>
            </a:extLst>
          </p:cNvPr>
          <p:cNvSpPr/>
          <p:nvPr/>
        </p:nvSpPr>
        <p:spPr>
          <a:xfrm rot="5400000">
            <a:off x="702718" y="364624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4E4F4FCE-86C2-3306-A2FD-AB0CA0F6F27A}"/>
              </a:ext>
            </a:extLst>
          </p:cNvPr>
          <p:cNvCxnSpPr>
            <a:cxnSpLocks/>
          </p:cNvCxnSpPr>
          <p:nvPr/>
        </p:nvCxnSpPr>
        <p:spPr>
          <a:xfrm>
            <a:off x="1069532" y="6151753"/>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24A106BF-5B81-D7C2-D010-5B89B1ADBAC7}"/>
              </a:ext>
            </a:extLst>
          </p:cNvPr>
          <p:cNvSpPr/>
          <p:nvPr/>
        </p:nvSpPr>
        <p:spPr>
          <a:xfrm>
            <a:off x="6632295" y="5967448"/>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aphic 62">
            <a:extLst>
              <a:ext uri="{FF2B5EF4-FFF2-40B4-BE49-F238E27FC236}">
                <a16:creationId xmlns:a16="http://schemas.microsoft.com/office/drawing/2014/main" id="{5827E895-6BB3-F219-0A13-A906153F574A}"/>
              </a:ext>
            </a:extLst>
          </p:cNvPr>
          <p:cNvGrpSpPr/>
          <p:nvPr/>
        </p:nvGrpSpPr>
        <p:grpSpPr>
          <a:xfrm>
            <a:off x="6704554" y="5903696"/>
            <a:ext cx="426726" cy="425592"/>
            <a:chOff x="8601573" y="8433160"/>
            <a:chExt cx="426726" cy="425592"/>
          </a:xfrm>
          <a:solidFill>
            <a:srgbClr val="ED4D24"/>
          </a:solidFill>
        </p:grpSpPr>
        <p:sp>
          <p:nvSpPr>
            <p:cNvPr id="29" name="Freeform 28">
              <a:extLst>
                <a:ext uri="{FF2B5EF4-FFF2-40B4-BE49-F238E27FC236}">
                  <a16:creationId xmlns:a16="http://schemas.microsoft.com/office/drawing/2014/main" id="{4B1D1D77-3FEB-BD85-5E9B-87E029F08176}"/>
                </a:ext>
              </a:extLst>
            </p:cNvPr>
            <p:cNvSpPr/>
            <p:nvPr/>
          </p:nvSpPr>
          <p:spPr>
            <a:xfrm>
              <a:off x="8601573" y="8433160"/>
              <a:ext cx="426726" cy="425592"/>
            </a:xfrm>
            <a:custGeom>
              <a:avLst/>
              <a:gdLst>
                <a:gd name="connsiteX0" fmla="*/ 41210 w 426726"/>
                <a:gd name="connsiteY0" fmla="*/ 425592 h 425592"/>
                <a:gd name="connsiteX1" fmla="*/ 30488 w 426726"/>
                <a:gd name="connsiteY1" fmla="*/ 332598 h 425592"/>
                <a:gd name="connsiteX2" fmla="*/ 31087 w 426726"/>
                <a:gd name="connsiteY2" fmla="*/ 320281 h 425592"/>
                <a:gd name="connsiteX3" fmla="*/ 51540 w 426726"/>
                <a:gd name="connsiteY3" fmla="*/ 305858 h 425592"/>
                <a:gd name="connsiteX4" fmla="*/ 47918 w 426726"/>
                <a:gd name="connsiteY4" fmla="*/ 240139 h 425592"/>
                <a:gd name="connsiteX5" fmla="*/ 24179 w 426726"/>
                <a:gd name="connsiteY5" fmla="*/ 215669 h 425592"/>
                <a:gd name="connsiteX6" fmla="*/ 29961 w 426726"/>
                <a:gd name="connsiteY6" fmla="*/ 196896 h 425592"/>
                <a:gd name="connsiteX7" fmla="*/ 21823 w 426726"/>
                <a:gd name="connsiteY7" fmla="*/ 176672 h 425592"/>
                <a:gd name="connsiteX8" fmla="*/ 4145 w 426726"/>
                <a:gd name="connsiteY8" fmla="*/ 166807 h 425592"/>
                <a:gd name="connsiteX9" fmla="*/ 3303 w 426726"/>
                <a:gd name="connsiteY9" fmla="*/ 138272 h 425592"/>
                <a:gd name="connsiteX10" fmla="*/ 21453 w 426726"/>
                <a:gd name="connsiteY10" fmla="*/ 124574 h 425592"/>
                <a:gd name="connsiteX11" fmla="*/ 29646 w 426726"/>
                <a:gd name="connsiteY11" fmla="*/ 105170 h 425592"/>
                <a:gd name="connsiteX12" fmla="*/ 24387 w 426726"/>
                <a:gd name="connsiteY12" fmla="*/ 85292 h 425592"/>
                <a:gd name="connsiteX13" fmla="*/ 46050 w 426726"/>
                <a:gd name="connsiteY13" fmla="*/ 63058 h 425592"/>
                <a:gd name="connsiteX14" fmla="*/ 67022 w 426726"/>
                <a:gd name="connsiteY14" fmla="*/ 67762 h 425592"/>
                <a:gd name="connsiteX15" fmla="*/ 86439 w 426726"/>
                <a:gd name="connsiteY15" fmla="*/ 59554 h 425592"/>
                <a:gd name="connsiteX16" fmla="*/ 100112 w 426726"/>
                <a:gd name="connsiteY16" fmla="*/ 41367 h 425592"/>
                <a:gd name="connsiteX17" fmla="*/ 129216 w 426726"/>
                <a:gd name="connsiteY17" fmla="*/ 42472 h 425592"/>
                <a:gd name="connsiteX18" fmla="*/ 138042 w 426726"/>
                <a:gd name="connsiteY18" fmla="*/ 59476 h 425592"/>
                <a:gd name="connsiteX19" fmla="*/ 148147 w 426726"/>
                <a:gd name="connsiteY19" fmla="*/ 62782 h 425592"/>
                <a:gd name="connsiteX20" fmla="*/ 229231 w 426726"/>
                <a:gd name="connsiteY20" fmla="*/ 14705 h 425592"/>
                <a:gd name="connsiteX21" fmla="*/ 288990 w 426726"/>
                <a:gd name="connsiteY21" fmla="*/ 32417 h 425592"/>
                <a:gd name="connsiteX22" fmla="*/ 338482 w 426726"/>
                <a:gd name="connsiteY22" fmla="*/ 85387 h 425592"/>
                <a:gd name="connsiteX23" fmla="*/ 359607 w 426726"/>
                <a:gd name="connsiteY23" fmla="*/ 133568 h 425592"/>
                <a:gd name="connsiteX24" fmla="*/ 381474 w 426726"/>
                <a:gd name="connsiteY24" fmla="*/ 216204 h 425592"/>
                <a:gd name="connsiteX25" fmla="*/ 354464 w 426726"/>
                <a:gd name="connsiteY25" fmla="*/ 227019 h 425592"/>
                <a:gd name="connsiteX26" fmla="*/ 354277 w 426726"/>
                <a:gd name="connsiteY26" fmla="*/ 187583 h 425592"/>
                <a:gd name="connsiteX27" fmla="*/ 338308 w 426726"/>
                <a:gd name="connsiteY27" fmla="*/ 177631 h 425592"/>
                <a:gd name="connsiteX28" fmla="*/ 321727 w 426726"/>
                <a:gd name="connsiteY28" fmla="*/ 186737 h 425592"/>
                <a:gd name="connsiteX29" fmla="*/ 321761 w 426726"/>
                <a:gd name="connsiteY29" fmla="*/ 224473 h 425592"/>
                <a:gd name="connsiteX30" fmla="*/ 298067 w 426726"/>
                <a:gd name="connsiteY30" fmla="*/ 219734 h 425592"/>
                <a:gd name="connsiteX31" fmla="*/ 306830 w 426726"/>
                <a:gd name="connsiteY31" fmla="*/ 138893 h 425592"/>
                <a:gd name="connsiteX32" fmla="*/ 316494 w 426726"/>
                <a:gd name="connsiteY32" fmla="*/ 132428 h 425592"/>
                <a:gd name="connsiteX33" fmla="*/ 309440 w 426726"/>
                <a:gd name="connsiteY33" fmla="*/ 114872 h 425592"/>
                <a:gd name="connsiteX34" fmla="*/ 254190 w 426726"/>
                <a:gd name="connsiteY34" fmla="*/ 66424 h 425592"/>
                <a:gd name="connsiteX35" fmla="*/ 199467 w 426726"/>
                <a:gd name="connsiteY35" fmla="*/ 112464 h 425592"/>
                <a:gd name="connsiteX36" fmla="*/ 199047 w 426726"/>
                <a:gd name="connsiteY36" fmla="*/ 113827 h 425592"/>
                <a:gd name="connsiteX37" fmla="*/ 203429 w 426726"/>
                <a:gd name="connsiteY37" fmla="*/ 124953 h 425592"/>
                <a:gd name="connsiteX38" fmla="*/ 221101 w 426726"/>
                <a:gd name="connsiteY38" fmla="*/ 137417 h 425592"/>
                <a:gd name="connsiteX39" fmla="*/ 220564 w 426726"/>
                <a:gd name="connsiteY39" fmla="*/ 167143 h 425592"/>
                <a:gd name="connsiteX40" fmla="*/ 203184 w 426726"/>
                <a:gd name="connsiteY40" fmla="*/ 175982 h 425592"/>
                <a:gd name="connsiteX41" fmla="*/ 194791 w 426726"/>
                <a:gd name="connsiteY41" fmla="*/ 196395 h 425592"/>
                <a:gd name="connsiteX42" fmla="*/ 198277 w 426726"/>
                <a:gd name="connsiteY42" fmla="*/ 218880 h 425592"/>
                <a:gd name="connsiteX43" fmla="*/ 180635 w 426726"/>
                <a:gd name="connsiteY43" fmla="*/ 236540 h 425592"/>
                <a:gd name="connsiteX44" fmla="*/ 158673 w 426726"/>
                <a:gd name="connsiteY44" fmla="*/ 232958 h 425592"/>
                <a:gd name="connsiteX45" fmla="*/ 137530 w 426726"/>
                <a:gd name="connsiteY45" fmla="*/ 241770 h 425592"/>
                <a:gd name="connsiteX46" fmla="*/ 153488 w 426726"/>
                <a:gd name="connsiteY46" fmla="*/ 305021 h 425592"/>
                <a:gd name="connsiteX47" fmla="*/ 165102 w 426726"/>
                <a:gd name="connsiteY47" fmla="*/ 307179 h 425592"/>
                <a:gd name="connsiteX48" fmla="*/ 177173 w 426726"/>
                <a:gd name="connsiteY48" fmla="*/ 329120 h 425592"/>
                <a:gd name="connsiteX49" fmla="*/ 207292 w 426726"/>
                <a:gd name="connsiteY49" fmla="*/ 329120 h 425592"/>
                <a:gd name="connsiteX50" fmla="*/ 207292 w 426726"/>
                <a:gd name="connsiteY50" fmla="*/ 260638 h 425592"/>
                <a:gd name="connsiteX51" fmla="*/ 212840 w 426726"/>
                <a:gd name="connsiteY51" fmla="*/ 256711 h 425592"/>
                <a:gd name="connsiteX52" fmla="*/ 286943 w 426726"/>
                <a:gd name="connsiteY52" fmla="*/ 256711 h 425592"/>
                <a:gd name="connsiteX53" fmla="*/ 293345 w 426726"/>
                <a:gd name="connsiteY53" fmla="*/ 260638 h 425592"/>
                <a:gd name="connsiteX54" fmla="*/ 293345 w 426726"/>
                <a:gd name="connsiteY54" fmla="*/ 329120 h 425592"/>
                <a:gd name="connsiteX55" fmla="*/ 309694 w 426726"/>
                <a:gd name="connsiteY55" fmla="*/ 329120 h 425592"/>
                <a:gd name="connsiteX56" fmla="*/ 309694 w 426726"/>
                <a:gd name="connsiteY56" fmla="*/ 260638 h 425592"/>
                <a:gd name="connsiteX57" fmla="*/ 315243 w 426726"/>
                <a:gd name="connsiteY57" fmla="*/ 256711 h 425592"/>
                <a:gd name="connsiteX58" fmla="*/ 390199 w 426726"/>
                <a:gd name="connsiteY58" fmla="*/ 256711 h 425592"/>
                <a:gd name="connsiteX59" fmla="*/ 395298 w 426726"/>
                <a:gd name="connsiteY59" fmla="*/ 260224 h 425592"/>
                <a:gd name="connsiteX60" fmla="*/ 395796 w 426726"/>
                <a:gd name="connsiteY60" fmla="*/ 328740 h 425592"/>
                <a:gd name="connsiteX61" fmla="*/ 394879 w 426726"/>
                <a:gd name="connsiteY61" fmla="*/ 332555 h 425592"/>
                <a:gd name="connsiteX62" fmla="*/ 423440 w 426726"/>
                <a:gd name="connsiteY62" fmla="*/ 359545 h 425592"/>
                <a:gd name="connsiteX63" fmla="*/ 426727 w 426726"/>
                <a:gd name="connsiteY63" fmla="*/ 370464 h 425592"/>
                <a:gd name="connsiteX64" fmla="*/ 426727 w 426726"/>
                <a:gd name="connsiteY64" fmla="*/ 384248 h 425592"/>
                <a:gd name="connsiteX65" fmla="*/ 385421 w 426726"/>
                <a:gd name="connsiteY65" fmla="*/ 425592 h 425592"/>
                <a:gd name="connsiteX66" fmla="*/ 41210 w 426726"/>
                <a:gd name="connsiteY66" fmla="*/ 425592 h 425592"/>
                <a:gd name="connsiteX67" fmla="*/ 253561 w 426726"/>
                <a:gd name="connsiteY67" fmla="*/ 14066 h 425592"/>
                <a:gd name="connsiteX68" fmla="*/ 260835 w 426726"/>
                <a:gd name="connsiteY68" fmla="*/ 49783 h 425592"/>
                <a:gd name="connsiteX69" fmla="*/ 253561 w 426726"/>
                <a:gd name="connsiteY69" fmla="*/ 14066 h 425592"/>
                <a:gd name="connsiteX70" fmla="*/ 239991 w 426726"/>
                <a:gd name="connsiteY70" fmla="*/ 59519 h 425592"/>
                <a:gd name="connsiteX71" fmla="*/ 225809 w 426726"/>
                <a:gd name="connsiteY71" fmla="*/ 43119 h 425592"/>
                <a:gd name="connsiteX72" fmla="*/ 223216 w 426726"/>
                <a:gd name="connsiteY72" fmla="*/ 34540 h 425592"/>
                <a:gd name="connsiteX73" fmla="*/ 177175 w 426726"/>
                <a:gd name="connsiteY73" fmla="*/ 62937 h 425592"/>
                <a:gd name="connsiteX74" fmla="*/ 179786 w 426726"/>
                <a:gd name="connsiteY74" fmla="*/ 64197 h 425592"/>
                <a:gd name="connsiteX75" fmla="*/ 199548 w 426726"/>
                <a:gd name="connsiteY75" fmla="*/ 84041 h 425592"/>
                <a:gd name="connsiteX76" fmla="*/ 199973 w 426726"/>
                <a:gd name="connsiteY76" fmla="*/ 93950 h 425592"/>
                <a:gd name="connsiteX77" fmla="*/ 239991 w 426726"/>
                <a:gd name="connsiteY77" fmla="*/ 59519 h 425592"/>
                <a:gd name="connsiteX78" fmla="*/ 270115 w 426726"/>
                <a:gd name="connsiteY78" fmla="*/ 62928 h 425592"/>
                <a:gd name="connsiteX79" fmla="*/ 313092 w 426726"/>
                <a:gd name="connsiteY79" fmla="*/ 99646 h 425592"/>
                <a:gd name="connsiteX80" fmla="*/ 323399 w 426726"/>
                <a:gd name="connsiteY80" fmla="*/ 89962 h 425592"/>
                <a:gd name="connsiteX81" fmla="*/ 285112 w 426726"/>
                <a:gd name="connsiteY81" fmla="*/ 48333 h 425592"/>
                <a:gd name="connsiteX82" fmla="*/ 276144 w 426726"/>
                <a:gd name="connsiteY82" fmla="*/ 57361 h 425592"/>
                <a:gd name="connsiteX83" fmla="*/ 270115 w 426726"/>
                <a:gd name="connsiteY83" fmla="*/ 62928 h 425592"/>
                <a:gd name="connsiteX84" fmla="*/ 207172 w 426726"/>
                <a:gd name="connsiteY84" fmla="*/ 141456 h 425592"/>
                <a:gd name="connsiteX85" fmla="*/ 191604 w 426726"/>
                <a:gd name="connsiteY85" fmla="*/ 134206 h 425592"/>
                <a:gd name="connsiteX86" fmla="*/ 186196 w 426726"/>
                <a:gd name="connsiteY86" fmla="*/ 118946 h 425592"/>
                <a:gd name="connsiteX87" fmla="*/ 179786 w 426726"/>
                <a:gd name="connsiteY87" fmla="*/ 105481 h 425592"/>
                <a:gd name="connsiteX88" fmla="*/ 185533 w 426726"/>
                <a:gd name="connsiteY88" fmla="*/ 90065 h 425592"/>
                <a:gd name="connsiteX89" fmla="*/ 171788 w 426726"/>
                <a:gd name="connsiteY89" fmla="*/ 77705 h 425592"/>
                <a:gd name="connsiteX90" fmla="*/ 161064 w 426726"/>
                <a:gd name="connsiteY90" fmla="*/ 82565 h 425592"/>
                <a:gd name="connsiteX91" fmla="*/ 141017 w 426726"/>
                <a:gd name="connsiteY91" fmla="*/ 75452 h 425592"/>
                <a:gd name="connsiteX92" fmla="*/ 128144 w 426726"/>
                <a:gd name="connsiteY92" fmla="*/ 71111 h 425592"/>
                <a:gd name="connsiteX93" fmla="*/ 121255 w 426726"/>
                <a:gd name="connsiteY93" fmla="*/ 56472 h 425592"/>
                <a:gd name="connsiteX94" fmla="*/ 103749 w 426726"/>
                <a:gd name="connsiteY94" fmla="*/ 56023 h 425592"/>
                <a:gd name="connsiteX95" fmla="*/ 98188 w 426726"/>
                <a:gd name="connsiteY95" fmla="*/ 68729 h 425592"/>
                <a:gd name="connsiteX96" fmla="*/ 81670 w 426726"/>
                <a:gd name="connsiteY96" fmla="*/ 76316 h 425592"/>
                <a:gd name="connsiteX97" fmla="*/ 68246 w 426726"/>
                <a:gd name="connsiteY97" fmla="*/ 82729 h 425592"/>
                <a:gd name="connsiteX98" fmla="*/ 51280 w 426726"/>
                <a:gd name="connsiteY98" fmla="*/ 77723 h 425592"/>
                <a:gd name="connsiteX99" fmla="*/ 40299 w 426726"/>
                <a:gd name="connsiteY99" fmla="*/ 88313 h 425592"/>
                <a:gd name="connsiteX100" fmla="*/ 44452 w 426726"/>
                <a:gd name="connsiteY100" fmla="*/ 102348 h 425592"/>
                <a:gd name="connsiteX101" fmla="*/ 38225 w 426726"/>
                <a:gd name="connsiteY101" fmla="*/ 119826 h 425592"/>
                <a:gd name="connsiteX102" fmla="*/ 33015 w 426726"/>
                <a:gd name="connsiteY102" fmla="*/ 134422 h 425592"/>
                <a:gd name="connsiteX103" fmla="*/ 18121 w 426726"/>
                <a:gd name="connsiteY103" fmla="*/ 141474 h 425592"/>
                <a:gd name="connsiteX104" fmla="*/ 17922 w 426726"/>
                <a:gd name="connsiteY104" fmla="*/ 159755 h 425592"/>
                <a:gd name="connsiteX105" fmla="*/ 33366 w 426726"/>
                <a:gd name="connsiteY105" fmla="*/ 166841 h 425592"/>
                <a:gd name="connsiteX106" fmla="*/ 38212 w 426726"/>
                <a:gd name="connsiteY106" fmla="*/ 181808 h 425592"/>
                <a:gd name="connsiteX107" fmla="*/ 44609 w 426726"/>
                <a:gd name="connsiteY107" fmla="*/ 194358 h 425592"/>
                <a:gd name="connsiteX108" fmla="*/ 39600 w 426726"/>
                <a:gd name="connsiteY108" fmla="*/ 211353 h 425592"/>
                <a:gd name="connsiteX109" fmla="*/ 51090 w 426726"/>
                <a:gd name="connsiteY109" fmla="*/ 223247 h 425592"/>
                <a:gd name="connsiteX110" fmla="*/ 68100 w 426726"/>
                <a:gd name="connsiteY110" fmla="*/ 218155 h 425592"/>
                <a:gd name="connsiteX111" fmla="*/ 80214 w 426726"/>
                <a:gd name="connsiteY111" fmla="*/ 224180 h 425592"/>
                <a:gd name="connsiteX112" fmla="*/ 97108 w 426726"/>
                <a:gd name="connsiteY112" fmla="*/ 230524 h 425592"/>
                <a:gd name="connsiteX113" fmla="*/ 103285 w 426726"/>
                <a:gd name="connsiteY113" fmla="*/ 245447 h 425592"/>
                <a:gd name="connsiteX114" fmla="*/ 119960 w 426726"/>
                <a:gd name="connsiteY114" fmla="*/ 245577 h 425592"/>
                <a:gd name="connsiteX115" fmla="*/ 130090 w 426726"/>
                <a:gd name="connsiteY115" fmla="*/ 229013 h 425592"/>
                <a:gd name="connsiteX116" fmla="*/ 141878 w 426726"/>
                <a:gd name="connsiteY116" fmla="*/ 225302 h 425592"/>
                <a:gd name="connsiteX117" fmla="*/ 157030 w 426726"/>
                <a:gd name="connsiteY117" fmla="*/ 218008 h 425592"/>
                <a:gd name="connsiteX118" fmla="*/ 173177 w 426726"/>
                <a:gd name="connsiteY118" fmla="*/ 223895 h 425592"/>
                <a:gd name="connsiteX119" fmla="*/ 185393 w 426726"/>
                <a:gd name="connsiteY119" fmla="*/ 211940 h 425592"/>
                <a:gd name="connsiteX120" fmla="*/ 179931 w 426726"/>
                <a:gd name="connsiteY120" fmla="*/ 198415 h 425592"/>
                <a:gd name="connsiteX121" fmla="*/ 187055 w 426726"/>
                <a:gd name="connsiteY121" fmla="*/ 180082 h 425592"/>
                <a:gd name="connsiteX122" fmla="*/ 191400 w 426726"/>
                <a:gd name="connsiteY122" fmla="*/ 167204 h 425592"/>
                <a:gd name="connsiteX123" fmla="*/ 206896 w 426726"/>
                <a:gd name="connsiteY123" fmla="*/ 159462 h 425592"/>
                <a:gd name="connsiteX124" fmla="*/ 207172 w 426726"/>
                <a:gd name="connsiteY124" fmla="*/ 141456 h 425592"/>
                <a:gd name="connsiteX125" fmla="*/ 337053 w 426726"/>
                <a:gd name="connsiteY125" fmla="*/ 100173 h 425592"/>
                <a:gd name="connsiteX126" fmla="*/ 344463 w 426726"/>
                <a:gd name="connsiteY126" fmla="*/ 127465 h 425592"/>
                <a:gd name="connsiteX127" fmla="*/ 337053 w 426726"/>
                <a:gd name="connsiteY127" fmla="*/ 100173 h 425592"/>
                <a:gd name="connsiteX128" fmla="*/ 368211 w 426726"/>
                <a:gd name="connsiteY128" fmla="*/ 209385 h 425592"/>
                <a:gd name="connsiteX129" fmla="*/ 321434 w 426726"/>
                <a:gd name="connsiteY129" fmla="*/ 146627 h 425592"/>
                <a:gd name="connsiteX130" fmla="*/ 307973 w 426726"/>
                <a:gd name="connsiteY130" fmla="*/ 208522 h 425592"/>
                <a:gd name="connsiteX131" fmla="*/ 307973 w 426726"/>
                <a:gd name="connsiteY131" fmla="*/ 179668 h 425592"/>
                <a:gd name="connsiteX132" fmla="*/ 322884 w 426726"/>
                <a:gd name="connsiteY132" fmla="*/ 169612 h 425592"/>
                <a:gd name="connsiteX133" fmla="*/ 338471 w 426726"/>
                <a:gd name="connsiteY133" fmla="*/ 162034 h 425592"/>
                <a:gd name="connsiteX134" fmla="*/ 345554 w 426726"/>
                <a:gd name="connsiteY134" fmla="*/ 165305 h 425592"/>
                <a:gd name="connsiteX135" fmla="*/ 365076 w 426726"/>
                <a:gd name="connsiteY135" fmla="*/ 176776 h 425592"/>
                <a:gd name="connsiteX136" fmla="*/ 368211 w 426726"/>
                <a:gd name="connsiteY136" fmla="*/ 181385 h 425592"/>
                <a:gd name="connsiteX137" fmla="*/ 368211 w 426726"/>
                <a:gd name="connsiteY137" fmla="*/ 209385 h 425592"/>
                <a:gd name="connsiteX138" fmla="*/ 65305 w 426726"/>
                <a:gd name="connsiteY138" fmla="*/ 305858 h 425592"/>
                <a:gd name="connsiteX139" fmla="*/ 139310 w 426726"/>
                <a:gd name="connsiteY139" fmla="*/ 305858 h 425592"/>
                <a:gd name="connsiteX140" fmla="*/ 127180 w 426726"/>
                <a:gd name="connsiteY140" fmla="*/ 259430 h 425592"/>
                <a:gd name="connsiteX141" fmla="*/ 96238 w 426726"/>
                <a:gd name="connsiteY141" fmla="*/ 258955 h 425592"/>
                <a:gd name="connsiteX142" fmla="*/ 86811 w 426726"/>
                <a:gd name="connsiteY142" fmla="*/ 241692 h 425592"/>
                <a:gd name="connsiteX143" fmla="*/ 71339 w 426726"/>
                <a:gd name="connsiteY143" fmla="*/ 235642 h 425592"/>
                <a:gd name="connsiteX144" fmla="*/ 62008 w 426726"/>
                <a:gd name="connsiteY144" fmla="*/ 234511 h 425592"/>
                <a:gd name="connsiteX145" fmla="*/ 65305 w 426726"/>
                <a:gd name="connsiteY145" fmla="*/ 305858 h 425592"/>
                <a:gd name="connsiteX146" fmla="*/ 231386 w 426726"/>
                <a:gd name="connsiteY146" fmla="*/ 270539 h 425592"/>
                <a:gd name="connsiteX147" fmla="*/ 221060 w 426726"/>
                <a:gd name="connsiteY147" fmla="*/ 270539 h 425592"/>
                <a:gd name="connsiteX148" fmla="*/ 221060 w 426726"/>
                <a:gd name="connsiteY148" fmla="*/ 329120 h 425592"/>
                <a:gd name="connsiteX149" fmla="*/ 279576 w 426726"/>
                <a:gd name="connsiteY149" fmla="*/ 329120 h 425592"/>
                <a:gd name="connsiteX150" fmla="*/ 279576 w 426726"/>
                <a:gd name="connsiteY150" fmla="*/ 270539 h 425592"/>
                <a:gd name="connsiteX151" fmla="*/ 269250 w 426726"/>
                <a:gd name="connsiteY151" fmla="*/ 270539 h 425592"/>
                <a:gd name="connsiteX152" fmla="*/ 269250 w 426726"/>
                <a:gd name="connsiteY152" fmla="*/ 295949 h 425592"/>
                <a:gd name="connsiteX153" fmla="*/ 265742 w 426726"/>
                <a:gd name="connsiteY153" fmla="*/ 299333 h 425592"/>
                <a:gd name="connsiteX154" fmla="*/ 235487 w 426726"/>
                <a:gd name="connsiteY154" fmla="*/ 299600 h 425592"/>
                <a:gd name="connsiteX155" fmla="*/ 231386 w 426726"/>
                <a:gd name="connsiteY155" fmla="*/ 295949 h 425592"/>
                <a:gd name="connsiteX156" fmla="*/ 231386 w 426726"/>
                <a:gd name="connsiteY156" fmla="*/ 270539 h 425592"/>
                <a:gd name="connsiteX157" fmla="*/ 255481 w 426726"/>
                <a:gd name="connsiteY157" fmla="*/ 270539 h 425592"/>
                <a:gd name="connsiteX158" fmla="*/ 245155 w 426726"/>
                <a:gd name="connsiteY158" fmla="*/ 270539 h 425592"/>
                <a:gd name="connsiteX159" fmla="*/ 245155 w 426726"/>
                <a:gd name="connsiteY159" fmla="*/ 286049 h 425592"/>
                <a:gd name="connsiteX160" fmla="*/ 255481 w 426726"/>
                <a:gd name="connsiteY160" fmla="*/ 286049 h 425592"/>
                <a:gd name="connsiteX161" fmla="*/ 255481 w 426726"/>
                <a:gd name="connsiteY161" fmla="*/ 270539 h 425592"/>
                <a:gd name="connsiteX162" fmla="*/ 333789 w 426726"/>
                <a:gd name="connsiteY162" fmla="*/ 270539 h 425592"/>
                <a:gd name="connsiteX163" fmla="*/ 323463 w 426726"/>
                <a:gd name="connsiteY163" fmla="*/ 270539 h 425592"/>
                <a:gd name="connsiteX164" fmla="*/ 323463 w 426726"/>
                <a:gd name="connsiteY164" fmla="*/ 329120 h 425592"/>
                <a:gd name="connsiteX165" fmla="*/ 381979 w 426726"/>
                <a:gd name="connsiteY165" fmla="*/ 329120 h 425592"/>
                <a:gd name="connsiteX166" fmla="*/ 381979 w 426726"/>
                <a:gd name="connsiteY166" fmla="*/ 270539 h 425592"/>
                <a:gd name="connsiteX167" fmla="*/ 371652 w 426726"/>
                <a:gd name="connsiteY167" fmla="*/ 270539 h 425592"/>
                <a:gd name="connsiteX168" fmla="*/ 371652 w 426726"/>
                <a:gd name="connsiteY168" fmla="*/ 295949 h 425592"/>
                <a:gd name="connsiteX169" fmla="*/ 368145 w 426726"/>
                <a:gd name="connsiteY169" fmla="*/ 299333 h 425592"/>
                <a:gd name="connsiteX170" fmla="*/ 337890 w 426726"/>
                <a:gd name="connsiteY170" fmla="*/ 299600 h 425592"/>
                <a:gd name="connsiteX171" fmla="*/ 333789 w 426726"/>
                <a:gd name="connsiteY171" fmla="*/ 295949 h 425592"/>
                <a:gd name="connsiteX172" fmla="*/ 333789 w 426726"/>
                <a:gd name="connsiteY172" fmla="*/ 270539 h 425592"/>
                <a:gd name="connsiteX173" fmla="*/ 357884 w 426726"/>
                <a:gd name="connsiteY173" fmla="*/ 270539 h 425592"/>
                <a:gd name="connsiteX174" fmla="*/ 347558 w 426726"/>
                <a:gd name="connsiteY174" fmla="*/ 270539 h 425592"/>
                <a:gd name="connsiteX175" fmla="*/ 347558 w 426726"/>
                <a:gd name="connsiteY175" fmla="*/ 286049 h 425592"/>
                <a:gd name="connsiteX176" fmla="*/ 357884 w 426726"/>
                <a:gd name="connsiteY176" fmla="*/ 286049 h 425592"/>
                <a:gd name="connsiteX177" fmla="*/ 357884 w 426726"/>
                <a:gd name="connsiteY177" fmla="*/ 270539 h 425592"/>
                <a:gd name="connsiteX178" fmla="*/ 163404 w 426726"/>
                <a:gd name="connsiteY178" fmla="*/ 329120 h 425592"/>
                <a:gd name="connsiteX179" fmla="*/ 155266 w 426726"/>
                <a:gd name="connsiteY179" fmla="*/ 319608 h 425592"/>
                <a:gd name="connsiteX180" fmla="*/ 51106 w 426726"/>
                <a:gd name="connsiteY180" fmla="*/ 319642 h 425592"/>
                <a:gd name="connsiteX181" fmla="*/ 45070 w 426726"/>
                <a:gd name="connsiteY181" fmla="*/ 322214 h 425592"/>
                <a:gd name="connsiteX182" fmla="*/ 44652 w 426726"/>
                <a:gd name="connsiteY182" fmla="*/ 329120 h 425592"/>
                <a:gd name="connsiteX183" fmla="*/ 163404 w 426726"/>
                <a:gd name="connsiteY183" fmla="*/ 329120 h 425592"/>
                <a:gd name="connsiteX184" fmla="*/ 41003 w 426726"/>
                <a:gd name="connsiteY184" fmla="*/ 343983 h 425592"/>
                <a:gd name="connsiteX185" fmla="*/ 45956 w 426726"/>
                <a:gd name="connsiteY185" fmla="*/ 411799 h 425592"/>
                <a:gd name="connsiteX186" fmla="*/ 380674 w 426726"/>
                <a:gd name="connsiteY186" fmla="*/ 411799 h 425592"/>
                <a:gd name="connsiteX187" fmla="*/ 384135 w 426726"/>
                <a:gd name="connsiteY187" fmla="*/ 343758 h 425592"/>
                <a:gd name="connsiteX188" fmla="*/ 41003 w 426726"/>
                <a:gd name="connsiteY188" fmla="*/ 343983 h 42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426726" h="425592">
                  <a:moveTo>
                    <a:pt x="41210" y="425592"/>
                  </a:moveTo>
                  <a:cubicBezTo>
                    <a:pt x="-7479" y="416762"/>
                    <a:pt x="-15497" y="351924"/>
                    <a:pt x="30488" y="332598"/>
                  </a:cubicBezTo>
                  <a:cubicBezTo>
                    <a:pt x="31505" y="328559"/>
                    <a:pt x="30407" y="324355"/>
                    <a:pt x="31087" y="320281"/>
                  </a:cubicBezTo>
                  <a:cubicBezTo>
                    <a:pt x="32630" y="311037"/>
                    <a:pt x="42631" y="305357"/>
                    <a:pt x="51540" y="305858"/>
                  </a:cubicBezTo>
                  <a:lnTo>
                    <a:pt x="47918" y="240139"/>
                  </a:lnTo>
                  <a:cubicBezTo>
                    <a:pt x="44899" y="234641"/>
                    <a:pt x="25444" y="219890"/>
                    <a:pt x="24179" y="215669"/>
                  </a:cubicBezTo>
                  <a:cubicBezTo>
                    <a:pt x="22092" y="208712"/>
                    <a:pt x="29958" y="201703"/>
                    <a:pt x="29961" y="196896"/>
                  </a:cubicBezTo>
                  <a:cubicBezTo>
                    <a:pt x="29964" y="193391"/>
                    <a:pt x="21471" y="181877"/>
                    <a:pt x="21823" y="176672"/>
                  </a:cubicBezTo>
                  <a:cubicBezTo>
                    <a:pt x="17236" y="173090"/>
                    <a:pt x="6380" y="172521"/>
                    <a:pt x="4145" y="166807"/>
                  </a:cubicBezTo>
                  <a:cubicBezTo>
                    <a:pt x="2736" y="163199"/>
                    <a:pt x="2844" y="143062"/>
                    <a:pt x="3303" y="138272"/>
                  </a:cubicBezTo>
                  <a:cubicBezTo>
                    <a:pt x="4469" y="126119"/>
                    <a:pt x="17058" y="130003"/>
                    <a:pt x="21453" y="124574"/>
                  </a:cubicBezTo>
                  <a:cubicBezTo>
                    <a:pt x="24316" y="121035"/>
                    <a:pt x="25754" y="109408"/>
                    <a:pt x="29646" y="105170"/>
                  </a:cubicBezTo>
                  <a:cubicBezTo>
                    <a:pt x="30666" y="100406"/>
                    <a:pt x="22011" y="92672"/>
                    <a:pt x="24387" y="85292"/>
                  </a:cubicBezTo>
                  <a:cubicBezTo>
                    <a:pt x="25931" y="80493"/>
                    <a:pt x="42319" y="68038"/>
                    <a:pt x="46050" y="63058"/>
                  </a:cubicBezTo>
                  <a:cubicBezTo>
                    <a:pt x="52097" y="58578"/>
                    <a:pt x="62158" y="68970"/>
                    <a:pt x="67022" y="67762"/>
                  </a:cubicBezTo>
                  <a:cubicBezTo>
                    <a:pt x="70840" y="64197"/>
                    <a:pt x="83503" y="62134"/>
                    <a:pt x="86439" y="59554"/>
                  </a:cubicBezTo>
                  <a:cubicBezTo>
                    <a:pt x="91781" y="54858"/>
                    <a:pt x="88099" y="42524"/>
                    <a:pt x="100112" y="41367"/>
                  </a:cubicBezTo>
                  <a:cubicBezTo>
                    <a:pt x="104876" y="40910"/>
                    <a:pt x="125852" y="40832"/>
                    <a:pt x="129216" y="42472"/>
                  </a:cubicBezTo>
                  <a:cubicBezTo>
                    <a:pt x="134804" y="45200"/>
                    <a:pt x="134619" y="56196"/>
                    <a:pt x="138042" y="59476"/>
                  </a:cubicBezTo>
                  <a:cubicBezTo>
                    <a:pt x="139074" y="60468"/>
                    <a:pt x="146695" y="62980"/>
                    <a:pt x="148147" y="62782"/>
                  </a:cubicBezTo>
                  <a:lnTo>
                    <a:pt x="229231" y="14705"/>
                  </a:lnTo>
                  <a:cubicBezTo>
                    <a:pt x="247808" y="-12337"/>
                    <a:pt x="287053" y="463"/>
                    <a:pt x="288990" y="32417"/>
                  </a:cubicBezTo>
                  <a:lnTo>
                    <a:pt x="338482" y="85387"/>
                  </a:lnTo>
                  <a:cubicBezTo>
                    <a:pt x="362780" y="88123"/>
                    <a:pt x="375518" y="113784"/>
                    <a:pt x="359607" y="133568"/>
                  </a:cubicBezTo>
                  <a:cubicBezTo>
                    <a:pt x="392256" y="147041"/>
                    <a:pt x="402754" y="187781"/>
                    <a:pt x="381474" y="216204"/>
                  </a:cubicBezTo>
                  <a:cubicBezTo>
                    <a:pt x="376759" y="222496"/>
                    <a:pt x="360418" y="239483"/>
                    <a:pt x="354464" y="227019"/>
                  </a:cubicBezTo>
                  <a:lnTo>
                    <a:pt x="354277" y="187583"/>
                  </a:lnTo>
                  <a:lnTo>
                    <a:pt x="338308" y="177631"/>
                  </a:lnTo>
                  <a:lnTo>
                    <a:pt x="321727" y="186737"/>
                  </a:lnTo>
                  <a:cubicBezTo>
                    <a:pt x="320717" y="198657"/>
                    <a:pt x="323126" y="212838"/>
                    <a:pt x="321761" y="224473"/>
                  </a:cubicBezTo>
                  <a:cubicBezTo>
                    <a:pt x="320016" y="239353"/>
                    <a:pt x="302981" y="225241"/>
                    <a:pt x="298067" y="219734"/>
                  </a:cubicBezTo>
                  <a:cubicBezTo>
                    <a:pt x="276514" y="195558"/>
                    <a:pt x="280388" y="157623"/>
                    <a:pt x="306830" y="138893"/>
                  </a:cubicBezTo>
                  <a:cubicBezTo>
                    <a:pt x="308848" y="137469"/>
                    <a:pt x="316753" y="134120"/>
                    <a:pt x="316494" y="132428"/>
                  </a:cubicBezTo>
                  <a:cubicBezTo>
                    <a:pt x="311785" y="127370"/>
                    <a:pt x="311197" y="121199"/>
                    <a:pt x="309440" y="114872"/>
                  </a:cubicBezTo>
                  <a:lnTo>
                    <a:pt x="254190" y="66424"/>
                  </a:lnTo>
                  <a:lnTo>
                    <a:pt x="199467" y="112464"/>
                  </a:lnTo>
                  <a:lnTo>
                    <a:pt x="199047" y="113827"/>
                  </a:lnTo>
                  <a:lnTo>
                    <a:pt x="203429" y="124953"/>
                  </a:lnTo>
                  <a:cubicBezTo>
                    <a:pt x="210067" y="129209"/>
                    <a:pt x="220216" y="127793"/>
                    <a:pt x="221101" y="137417"/>
                  </a:cubicBezTo>
                  <a:cubicBezTo>
                    <a:pt x="221572" y="142535"/>
                    <a:pt x="221799" y="163026"/>
                    <a:pt x="220564" y="167143"/>
                  </a:cubicBezTo>
                  <a:cubicBezTo>
                    <a:pt x="219228" y="171606"/>
                    <a:pt x="207179" y="173962"/>
                    <a:pt x="203184" y="175982"/>
                  </a:cubicBezTo>
                  <a:lnTo>
                    <a:pt x="194791" y="196395"/>
                  </a:lnTo>
                  <a:cubicBezTo>
                    <a:pt x="196392" y="205354"/>
                    <a:pt x="204991" y="210188"/>
                    <a:pt x="198277" y="218880"/>
                  </a:cubicBezTo>
                  <a:cubicBezTo>
                    <a:pt x="195341" y="222678"/>
                    <a:pt x="184434" y="233596"/>
                    <a:pt x="180635" y="236540"/>
                  </a:cubicBezTo>
                  <a:cubicBezTo>
                    <a:pt x="172252" y="243039"/>
                    <a:pt x="167103" y="235426"/>
                    <a:pt x="158673" y="232958"/>
                  </a:cubicBezTo>
                  <a:lnTo>
                    <a:pt x="137530" y="241770"/>
                  </a:lnTo>
                  <a:lnTo>
                    <a:pt x="153488" y="305021"/>
                  </a:lnTo>
                  <a:cubicBezTo>
                    <a:pt x="157344" y="306445"/>
                    <a:pt x="160984" y="305651"/>
                    <a:pt x="165102" y="307179"/>
                  </a:cubicBezTo>
                  <a:cubicBezTo>
                    <a:pt x="174065" y="310485"/>
                    <a:pt x="178366" y="319919"/>
                    <a:pt x="177173" y="329120"/>
                  </a:cubicBezTo>
                  <a:lnTo>
                    <a:pt x="207292" y="329120"/>
                  </a:lnTo>
                  <a:lnTo>
                    <a:pt x="207292" y="260638"/>
                  </a:lnTo>
                  <a:cubicBezTo>
                    <a:pt x="207292" y="260284"/>
                    <a:pt x="211459" y="256021"/>
                    <a:pt x="212840" y="256711"/>
                  </a:cubicBezTo>
                  <a:cubicBezTo>
                    <a:pt x="236552" y="258584"/>
                    <a:pt x="263646" y="254389"/>
                    <a:pt x="286943" y="256711"/>
                  </a:cubicBezTo>
                  <a:cubicBezTo>
                    <a:pt x="288645" y="256875"/>
                    <a:pt x="293345" y="258903"/>
                    <a:pt x="293345" y="260638"/>
                  </a:cubicBezTo>
                  <a:lnTo>
                    <a:pt x="293345" y="329120"/>
                  </a:lnTo>
                  <a:lnTo>
                    <a:pt x="309694" y="329120"/>
                  </a:lnTo>
                  <a:lnTo>
                    <a:pt x="309694" y="260638"/>
                  </a:lnTo>
                  <a:cubicBezTo>
                    <a:pt x="309694" y="260284"/>
                    <a:pt x="313862" y="256021"/>
                    <a:pt x="315243" y="256711"/>
                  </a:cubicBezTo>
                  <a:lnTo>
                    <a:pt x="390199" y="256711"/>
                  </a:lnTo>
                  <a:lnTo>
                    <a:pt x="395298" y="260224"/>
                  </a:lnTo>
                  <a:cubicBezTo>
                    <a:pt x="395514" y="282847"/>
                    <a:pt x="396540" y="306039"/>
                    <a:pt x="395796" y="328740"/>
                  </a:cubicBezTo>
                  <a:cubicBezTo>
                    <a:pt x="395751" y="330121"/>
                    <a:pt x="395512" y="331338"/>
                    <a:pt x="394879" y="332555"/>
                  </a:cubicBezTo>
                  <a:cubicBezTo>
                    <a:pt x="407002" y="335835"/>
                    <a:pt x="418913" y="347988"/>
                    <a:pt x="423440" y="359545"/>
                  </a:cubicBezTo>
                  <a:cubicBezTo>
                    <a:pt x="424432" y="362074"/>
                    <a:pt x="426435" y="368030"/>
                    <a:pt x="426727" y="370464"/>
                  </a:cubicBezTo>
                  <a:lnTo>
                    <a:pt x="426727" y="384248"/>
                  </a:lnTo>
                  <a:cubicBezTo>
                    <a:pt x="422511" y="405921"/>
                    <a:pt x="407070" y="421372"/>
                    <a:pt x="385421" y="425592"/>
                  </a:cubicBezTo>
                  <a:lnTo>
                    <a:pt x="41210" y="425592"/>
                  </a:lnTo>
                  <a:close/>
                  <a:moveTo>
                    <a:pt x="253561" y="14066"/>
                  </a:moveTo>
                  <a:cubicBezTo>
                    <a:pt x="229989" y="16966"/>
                    <a:pt x="234689" y="56023"/>
                    <a:pt x="260835" y="49783"/>
                  </a:cubicBezTo>
                  <a:cubicBezTo>
                    <a:pt x="282314" y="44656"/>
                    <a:pt x="276582" y="11226"/>
                    <a:pt x="253561" y="14066"/>
                  </a:cubicBezTo>
                  <a:close/>
                  <a:moveTo>
                    <a:pt x="239991" y="59519"/>
                  </a:moveTo>
                  <a:cubicBezTo>
                    <a:pt x="233366" y="57119"/>
                    <a:pt x="228151" y="49541"/>
                    <a:pt x="225809" y="43119"/>
                  </a:cubicBezTo>
                  <a:cubicBezTo>
                    <a:pt x="224667" y="39986"/>
                    <a:pt x="224975" y="36896"/>
                    <a:pt x="223216" y="34540"/>
                  </a:cubicBezTo>
                  <a:lnTo>
                    <a:pt x="177175" y="62937"/>
                  </a:lnTo>
                  <a:cubicBezTo>
                    <a:pt x="178197" y="62928"/>
                    <a:pt x="179052" y="63550"/>
                    <a:pt x="179786" y="64197"/>
                  </a:cubicBezTo>
                  <a:cubicBezTo>
                    <a:pt x="183925" y="67857"/>
                    <a:pt x="196959" y="80131"/>
                    <a:pt x="199548" y="84041"/>
                  </a:cubicBezTo>
                  <a:cubicBezTo>
                    <a:pt x="202455" y="88434"/>
                    <a:pt x="200126" y="89591"/>
                    <a:pt x="199973" y="93950"/>
                  </a:cubicBezTo>
                  <a:lnTo>
                    <a:pt x="239991" y="59519"/>
                  </a:lnTo>
                  <a:close/>
                  <a:moveTo>
                    <a:pt x="270115" y="62928"/>
                  </a:moveTo>
                  <a:lnTo>
                    <a:pt x="313092" y="99646"/>
                  </a:lnTo>
                  <a:lnTo>
                    <a:pt x="323399" y="89962"/>
                  </a:lnTo>
                  <a:lnTo>
                    <a:pt x="285112" y="48333"/>
                  </a:lnTo>
                  <a:cubicBezTo>
                    <a:pt x="284409" y="48177"/>
                    <a:pt x="277651" y="56006"/>
                    <a:pt x="276144" y="57361"/>
                  </a:cubicBezTo>
                  <a:cubicBezTo>
                    <a:pt x="274897" y="58475"/>
                    <a:pt x="269056" y="61366"/>
                    <a:pt x="270115" y="62928"/>
                  </a:cubicBezTo>
                  <a:close/>
                  <a:moveTo>
                    <a:pt x="207172" y="141456"/>
                  </a:moveTo>
                  <a:cubicBezTo>
                    <a:pt x="202845" y="139497"/>
                    <a:pt x="194313" y="138185"/>
                    <a:pt x="191604" y="134206"/>
                  </a:cubicBezTo>
                  <a:cubicBezTo>
                    <a:pt x="189495" y="131116"/>
                    <a:pt x="187874" y="123063"/>
                    <a:pt x="186196" y="118946"/>
                  </a:cubicBezTo>
                  <a:cubicBezTo>
                    <a:pt x="184721" y="115329"/>
                    <a:pt x="180021" y="108692"/>
                    <a:pt x="179786" y="105481"/>
                  </a:cubicBezTo>
                  <a:cubicBezTo>
                    <a:pt x="179437" y="100691"/>
                    <a:pt x="184296" y="94744"/>
                    <a:pt x="185533" y="90065"/>
                  </a:cubicBezTo>
                  <a:cubicBezTo>
                    <a:pt x="182922" y="87778"/>
                    <a:pt x="174666" y="77282"/>
                    <a:pt x="171788" y="77705"/>
                  </a:cubicBezTo>
                  <a:cubicBezTo>
                    <a:pt x="169325" y="78076"/>
                    <a:pt x="163907" y="81969"/>
                    <a:pt x="161064" y="82565"/>
                  </a:cubicBezTo>
                  <a:cubicBezTo>
                    <a:pt x="154770" y="83877"/>
                    <a:pt x="147142" y="77964"/>
                    <a:pt x="141017" y="75452"/>
                  </a:cubicBezTo>
                  <a:cubicBezTo>
                    <a:pt x="137431" y="73985"/>
                    <a:pt x="130760" y="73096"/>
                    <a:pt x="128144" y="71111"/>
                  </a:cubicBezTo>
                  <a:cubicBezTo>
                    <a:pt x="124658" y="68470"/>
                    <a:pt x="124235" y="60071"/>
                    <a:pt x="121255" y="56472"/>
                  </a:cubicBezTo>
                  <a:lnTo>
                    <a:pt x="103749" y="56023"/>
                  </a:lnTo>
                  <a:cubicBezTo>
                    <a:pt x="102604" y="56300"/>
                    <a:pt x="99474" y="66718"/>
                    <a:pt x="98188" y="68729"/>
                  </a:cubicBezTo>
                  <a:cubicBezTo>
                    <a:pt x="95267" y="73303"/>
                    <a:pt x="86741" y="74235"/>
                    <a:pt x="81670" y="76316"/>
                  </a:cubicBezTo>
                  <a:cubicBezTo>
                    <a:pt x="78028" y="77809"/>
                    <a:pt x="71515" y="82271"/>
                    <a:pt x="68246" y="82729"/>
                  </a:cubicBezTo>
                  <a:cubicBezTo>
                    <a:pt x="61775" y="83626"/>
                    <a:pt x="57437" y="78258"/>
                    <a:pt x="51280" y="77723"/>
                  </a:cubicBezTo>
                  <a:cubicBezTo>
                    <a:pt x="50541" y="77904"/>
                    <a:pt x="40834" y="87407"/>
                    <a:pt x="40299" y="88313"/>
                  </a:cubicBezTo>
                  <a:cubicBezTo>
                    <a:pt x="37980" y="92232"/>
                    <a:pt x="43650" y="98032"/>
                    <a:pt x="44452" y="102348"/>
                  </a:cubicBezTo>
                  <a:cubicBezTo>
                    <a:pt x="45548" y="108243"/>
                    <a:pt x="40510" y="114268"/>
                    <a:pt x="38225" y="119826"/>
                  </a:cubicBezTo>
                  <a:cubicBezTo>
                    <a:pt x="36706" y="123521"/>
                    <a:pt x="34775" y="132083"/>
                    <a:pt x="33015" y="134422"/>
                  </a:cubicBezTo>
                  <a:cubicBezTo>
                    <a:pt x="30429" y="137866"/>
                    <a:pt x="21937" y="139230"/>
                    <a:pt x="18121" y="141474"/>
                  </a:cubicBezTo>
                  <a:lnTo>
                    <a:pt x="17922" y="159755"/>
                  </a:lnTo>
                  <a:cubicBezTo>
                    <a:pt x="18146" y="160584"/>
                    <a:pt x="31042" y="163527"/>
                    <a:pt x="33366" y="166841"/>
                  </a:cubicBezTo>
                  <a:cubicBezTo>
                    <a:pt x="35148" y="169388"/>
                    <a:pt x="36655" y="177984"/>
                    <a:pt x="38212" y="181808"/>
                  </a:cubicBezTo>
                  <a:cubicBezTo>
                    <a:pt x="39600" y="185200"/>
                    <a:pt x="44184" y="191700"/>
                    <a:pt x="44609" y="194358"/>
                  </a:cubicBezTo>
                  <a:cubicBezTo>
                    <a:pt x="45645" y="200823"/>
                    <a:pt x="40400" y="205173"/>
                    <a:pt x="39600" y="211353"/>
                  </a:cubicBezTo>
                  <a:lnTo>
                    <a:pt x="51090" y="223247"/>
                  </a:lnTo>
                  <a:cubicBezTo>
                    <a:pt x="53867" y="225043"/>
                    <a:pt x="62547" y="217076"/>
                    <a:pt x="68100" y="218155"/>
                  </a:cubicBezTo>
                  <a:cubicBezTo>
                    <a:pt x="71029" y="218724"/>
                    <a:pt x="76852" y="222807"/>
                    <a:pt x="80214" y="224180"/>
                  </a:cubicBezTo>
                  <a:cubicBezTo>
                    <a:pt x="85815" y="226450"/>
                    <a:pt x="91723" y="227744"/>
                    <a:pt x="97108" y="230524"/>
                  </a:cubicBezTo>
                  <a:lnTo>
                    <a:pt x="103285" y="245447"/>
                  </a:lnTo>
                  <a:cubicBezTo>
                    <a:pt x="103985" y="245896"/>
                    <a:pt x="118414" y="245879"/>
                    <a:pt x="119960" y="245577"/>
                  </a:cubicBezTo>
                  <a:cubicBezTo>
                    <a:pt x="123883" y="244808"/>
                    <a:pt x="123723" y="232103"/>
                    <a:pt x="130090" y="229013"/>
                  </a:cubicBezTo>
                  <a:cubicBezTo>
                    <a:pt x="133218" y="227494"/>
                    <a:pt x="138268" y="226821"/>
                    <a:pt x="141878" y="225302"/>
                  </a:cubicBezTo>
                  <a:cubicBezTo>
                    <a:pt x="145297" y="223869"/>
                    <a:pt x="154666" y="218250"/>
                    <a:pt x="157030" y="218008"/>
                  </a:cubicBezTo>
                  <a:cubicBezTo>
                    <a:pt x="161572" y="217551"/>
                    <a:pt x="168577" y="222842"/>
                    <a:pt x="173177" y="223895"/>
                  </a:cubicBezTo>
                  <a:lnTo>
                    <a:pt x="185393" y="211940"/>
                  </a:lnTo>
                  <a:cubicBezTo>
                    <a:pt x="186258" y="210197"/>
                    <a:pt x="180488" y="201186"/>
                    <a:pt x="179931" y="198415"/>
                  </a:cubicBezTo>
                  <a:cubicBezTo>
                    <a:pt x="178983" y="193693"/>
                    <a:pt x="184962" y="185071"/>
                    <a:pt x="187055" y="180082"/>
                  </a:cubicBezTo>
                  <a:cubicBezTo>
                    <a:pt x="188600" y="176405"/>
                    <a:pt x="189509" y="170087"/>
                    <a:pt x="191400" y="167204"/>
                  </a:cubicBezTo>
                  <a:cubicBezTo>
                    <a:pt x="194335" y="162733"/>
                    <a:pt x="202551" y="162215"/>
                    <a:pt x="206896" y="159462"/>
                  </a:cubicBezTo>
                  <a:lnTo>
                    <a:pt x="207172" y="141456"/>
                  </a:lnTo>
                  <a:close/>
                  <a:moveTo>
                    <a:pt x="337053" y="100173"/>
                  </a:moveTo>
                  <a:cubicBezTo>
                    <a:pt x="315468" y="102339"/>
                    <a:pt x="323543" y="136675"/>
                    <a:pt x="344463" y="127465"/>
                  </a:cubicBezTo>
                  <a:cubicBezTo>
                    <a:pt x="359262" y="120957"/>
                    <a:pt x="352450" y="98619"/>
                    <a:pt x="337053" y="100173"/>
                  </a:cubicBezTo>
                  <a:close/>
                  <a:moveTo>
                    <a:pt x="368211" y="209385"/>
                  </a:moveTo>
                  <a:cubicBezTo>
                    <a:pt x="397330" y="177570"/>
                    <a:pt x="361235" y="128829"/>
                    <a:pt x="321434" y="146627"/>
                  </a:cubicBezTo>
                  <a:cubicBezTo>
                    <a:pt x="297889" y="157148"/>
                    <a:pt x="289979" y="189723"/>
                    <a:pt x="307973" y="208522"/>
                  </a:cubicBezTo>
                  <a:lnTo>
                    <a:pt x="307973" y="179668"/>
                  </a:lnTo>
                  <a:cubicBezTo>
                    <a:pt x="311994" y="175516"/>
                    <a:pt x="317793" y="172521"/>
                    <a:pt x="322884" y="169612"/>
                  </a:cubicBezTo>
                  <a:cubicBezTo>
                    <a:pt x="326084" y="167782"/>
                    <a:pt x="335508" y="161827"/>
                    <a:pt x="338471" y="162034"/>
                  </a:cubicBezTo>
                  <a:cubicBezTo>
                    <a:pt x="340122" y="162146"/>
                    <a:pt x="343809" y="164407"/>
                    <a:pt x="345554" y="165305"/>
                  </a:cubicBezTo>
                  <a:cubicBezTo>
                    <a:pt x="349838" y="167506"/>
                    <a:pt x="361894" y="174049"/>
                    <a:pt x="365076" y="176776"/>
                  </a:cubicBezTo>
                  <a:cubicBezTo>
                    <a:pt x="365898" y="177475"/>
                    <a:pt x="368211" y="180781"/>
                    <a:pt x="368211" y="181385"/>
                  </a:cubicBezTo>
                  <a:lnTo>
                    <a:pt x="368211" y="209385"/>
                  </a:lnTo>
                  <a:close/>
                  <a:moveTo>
                    <a:pt x="65305" y="305858"/>
                  </a:moveTo>
                  <a:lnTo>
                    <a:pt x="139310" y="305858"/>
                  </a:lnTo>
                  <a:lnTo>
                    <a:pt x="127180" y="259430"/>
                  </a:lnTo>
                  <a:cubicBezTo>
                    <a:pt x="125950" y="258368"/>
                    <a:pt x="101113" y="260440"/>
                    <a:pt x="96238" y="258955"/>
                  </a:cubicBezTo>
                  <a:cubicBezTo>
                    <a:pt x="90096" y="257091"/>
                    <a:pt x="89943" y="244739"/>
                    <a:pt x="86811" y="241692"/>
                  </a:cubicBezTo>
                  <a:cubicBezTo>
                    <a:pt x="85783" y="240691"/>
                    <a:pt x="74093" y="236833"/>
                    <a:pt x="71339" y="235642"/>
                  </a:cubicBezTo>
                  <a:cubicBezTo>
                    <a:pt x="67448" y="233967"/>
                    <a:pt x="66931" y="231197"/>
                    <a:pt x="62008" y="234511"/>
                  </a:cubicBezTo>
                  <a:lnTo>
                    <a:pt x="65305" y="305858"/>
                  </a:lnTo>
                  <a:close/>
                  <a:moveTo>
                    <a:pt x="231386" y="270539"/>
                  </a:moveTo>
                  <a:lnTo>
                    <a:pt x="221060" y="270539"/>
                  </a:lnTo>
                  <a:lnTo>
                    <a:pt x="221060" y="329120"/>
                  </a:lnTo>
                  <a:lnTo>
                    <a:pt x="279576" y="329120"/>
                  </a:lnTo>
                  <a:lnTo>
                    <a:pt x="279576" y="270539"/>
                  </a:lnTo>
                  <a:lnTo>
                    <a:pt x="269250" y="270539"/>
                  </a:lnTo>
                  <a:lnTo>
                    <a:pt x="269250" y="295949"/>
                  </a:lnTo>
                  <a:cubicBezTo>
                    <a:pt x="269250" y="296200"/>
                    <a:pt x="266361" y="299005"/>
                    <a:pt x="265742" y="299333"/>
                  </a:cubicBezTo>
                  <a:cubicBezTo>
                    <a:pt x="261895" y="301387"/>
                    <a:pt x="239534" y="301413"/>
                    <a:pt x="235487" y="299600"/>
                  </a:cubicBezTo>
                  <a:cubicBezTo>
                    <a:pt x="234605" y="299203"/>
                    <a:pt x="231386" y="296320"/>
                    <a:pt x="231386" y="295949"/>
                  </a:cubicBezTo>
                  <a:lnTo>
                    <a:pt x="231386" y="270539"/>
                  </a:lnTo>
                  <a:close/>
                  <a:moveTo>
                    <a:pt x="255481" y="270539"/>
                  </a:moveTo>
                  <a:lnTo>
                    <a:pt x="245155" y="270539"/>
                  </a:lnTo>
                  <a:lnTo>
                    <a:pt x="245155" y="286049"/>
                  </a:lnTo>
                  <a:lnTo>
                    <a:pt x="255481" y="286049"/>
                  </a:lnTo>
                  <a:lnTo>
                    <a:pt x="255481" y="270539"/>
                  </a:lnTo>
                  <a:close/>
                  <a:moveTo>
                    <a:pt x="333789" y="270539"/>
                  </a:moveTo>
                  <a:lnTo>
                    <a:pt x="323463" y="270539"/>
                  </a:lnTo>
                  <a:lnTo>
                    <a:pt x="323463" y="329120"/>
                  </a:lnTo>
                  <a:lnTo>
                    <a:pt x="381979" y="329120"/>
                  </a:lnTo>
                  <a:lnTo>
                    <a:pt x="381979" y="270539"/>
                  </a:lnTo>
                  <a:lnTo>
                    <a:pt x="371652" y="270539"/>
                  </a:lnTo>
                  <a:lnTo>
                    <a:pt x="371652" y="295949"/>
                  </a:lnTo>
                  <a:cubicBezTo>
                    <a:pt x="371652" y="296200"/>
                    <a:pt x="368764" y="299005"/>
                    <a:pt x="368145" y="299333"/>
                  </a:cubicBezTo>
                  <a:cubicBezTo>
                    <a:pt x="364297" y="301387"/>
                    <a:pt x="341937" y="301413"/>
                    <a:pt x="337890" y="299600"/>
                  </a:cubicBezTo>
                  <a:cubicBezTo>
                    <a:pt x="337007" y="299203"/>
                    <a:pt x="333789" y="296320"/>
                    <a:pt x="333789" y="295949"/>
                  </a:cubicBezTo>
                  <a:lnTo>
                    <a:pt x="333789" y="270539"/>
                  </a:lnTo>
                  <a:close/>
                  <a:moveTo>
                    <a:pt x="357884" y="270539"/>
                  </a:moveTo>
                  <a:lnTo>
                    <a:pt x="347558" y="270539"/>
                  </a:lnTo>
                  <a:lnTo>
                    <a:pt x="347558" y="286049"/>
                  </a:lnTo>
                  <a:lnTo>
                    <a:pt x="357884" y="286049"/>
                  </a:lnTo>
                  <a:lnTo>
                    <a:pt x="357884" y="270539"/>
                  </a:lnTo>
                  <a:close/>
                  <a:moveTo>
                    <a:pt x="163404" y="329120"/>
                  </a:moveTo>
                  <a:cubicBezTo>
                    <a:pt x="163948" y="321455"/>
                    <a:pt x="162495" y="320108"/>
                    <a:pt x="155266" y="319608"/>
                  </a:cubicBezTo>
                  <a:cubicBezTo>
                    <a:pt x="121526" y="317277"/>
                    <a:pt x="85129" y="321420"/>
                    <a:pt x="51106" y="319642"/>
                  </a:cubicBezTo>
                  <a:lnTo>
                    <a:pt x="45070" y="322214"/>
                  </a:lnTo>
                  <a:lnTo>
                    <a:pt x="44652" y="329120"/>
                  </a:lnTo>
                  <a:lnTo>
                    <a:pt x="163404" y="329120"/>
                  </a:lnTo>
                  <a:close/>
                  <a:moveTo>
                    <a:pt x="41003" y="343983"/>
                  </a:moveTo>
                  <a:cubicBezTo>
                    <a:pt x="2215" y="353581"/>
                    <a:pt x="6226" y="407665"/>
                    <a:pt x="45956" y="411799"/>
                  </a:cubicBezTo>
                  <a:lnTo>
                    <a:pt x="380674" y="411799"/>
                  </a:lnTo>
                  <a:cubicBezTo>
                    <a:pt x="421305" y="407458"/>
                    <a:pt x="424109" y="351880"/>
                    <a:pt x="384135" y="343758"/>
                  </a:cubicBezTo>
                  <a:lnTo>
                    <a:pt x="41003" y="343983"/>
                  </a:lnTo>
                  <a:close/>
                </a:path>
              </a:pathLst>
            </a:custGeom>
            <a:grpFill/>
            <a:ln w="858"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C44EC418-E998-4622-764D-BFD0824AFD99}"/>
                </a:ext>
              </a:extLst>
            </p:cNvPr>
            <p:cNvSpPr/>
            <p:nvPr/>
          </p:nvSpPr>
          <p:spPr>
            <a:xfrm>
              <a:off x="8658891" y="8528683"/>
              <a:ext cx="110260" cy="110333"/>
            </a:xfrm>
            <a:custGeom>
              <a:avLst/>
              <a:gdLst>
                <a:gd name="connsiteX0" fmla="*/ 47379 w 110260"/>
                <a:gd name="connsiteY0" fmla="*/ 394 h 110333"/>
                <a:gd name="connsiteX1" fmla="*/ 96644 w 110260"/>
                <a:gd name="connsiteY1" fmla="*/ 91058 h 110333"/>
                <a:gd name="connsiteX2" fmla="*/ 255 w 110260"/>
                <a:gd name="connsiteY2" fmla="*/ 48842 h 110333"/>
                <a:gd name="connsiteX3" fmla="*/ 47379 w 110260"/>
                <a:gd name="connsiteY3" fmla="*/ 394 h 110333"/>
                <a:gd name="connsiteX4" fmla="*/ 49963 w 110260"/>
                <a:gd name="connsiteY4" fmla="*/ 14179 h 110333"/>
                <a:gd name="connsiteX5" fmla="*/ 14115 w 110260"/>
                <a:gd name="connsiteY5" fmla="*/ 59053 h 110333"/>
                <a:gd name="connsiteX6" fmla="*/ 80682 w 110260"/>
                <a:gd name="connsiteY6" fmla="*/ 87139 h 110333"/>
                <a:gd name="connsiteX7" fmla="*/ 49963 w 110260"/>
                <a:gd name="connsiteY7" fmla="*/ 14179 h 110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260" h="110333">
                  <a:moveTo>
                    <a:pt x="47379" y="394"/>
                  </a:moveTo>
                  <a:cubicBezTo>
                    <a:pt x="97985" y="-5328"/>
                    <a:pt x="129870" y="52510"/>
                    <a:pt x="96644" y="91058"/>
                  </a:cubicBezTo>
                  <a:cubicBezTo>
                    <a:pt x="61411" y="131928"/>
                    <a:pt x="-4617" y="103064"/>
                    <a:pt x="255" y="48842"/>
                  </a:cubicBezTo>
                  <a:cubicBezTo>
                    <a:pt x="2381" y="25184"/>
                    <a:pt x="23787" y="3061"/>
                    <a:pt x="47379" y="394"/>
                  </a:cubicBezTo>
                  <a:close/>
                  <a:moveTo>
                    <a:pt x="49963" y="14179"/>
                  </a:moveTo>
                  <a:cubicBezTo>
                    <a:pt x="28226" y="16768"/>
                    <a:pt x="12028" y="37319"/>
                    <a:pt x="14115" y="59053"/>
                  </a:cubicBezTo>
                  <a:cubicBezTo>
                    <a:pt x="17201" y="91214"/>
                    <a:pt x="55500" y="107544"/>
                    <a:pt x="80682" y="87139"/>
                  </a:cubicBezTo>
                  <a:cubicBezTo>
                    <a:pt x="112584" y="61289"/>
                    <a:pt x="90926" y="9302"/>
                    <a:pt x="49963" y="14179"/>
                  </a:cubicBezTo>
                  <a:close/>
                </a:path>
              </a:pathLst>
            </a:custGeom>
            <a:grpFill/>
            <a:ln w="858"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E97D9427-300E-677F-F43D-CFAEC1C90AE4}"/>
                </a:ext>
              </a:extLst>
            </p:cNvPr>
            <p:cNvSpPr/>
            <p:nvPr/>
          </p:nvSpPr>
          <p:spPr>
            <a:xfrm>
              <a:off x="8621168" y="8781908"/>
              <a:ext cx="56694" cy="57590"/>
            </a:xfrm>
            <a:custGeom>
              <a:avLst/>
              <a:gdLst>
                <a:gd name="connsiteX0" fmla="*/ 23130 w 56694"/>
                <a:gd name="connsiteY0" fmla="*/ 405 h 57590"/>
                <a:gd name="connsiteX1" fmla="*/ 34736 w 56694"/>
                <a:gd name="connsiteY1" fmla="*/ 56811 h 57590"/>
                <a:gd name="connsiteX2" fmla="*/ 23130 w 56694"/>
                <a:gd name="connsiteY2" fmla="*/ 405 h 57590"/>
                <a:gd name="connsiteX3" fmla="*/ 25690 w 56694"/>
                <a:gd name="connsiteY3" fmla="*/ 14172 h 57590"/>
                <a:gd name="connsiteX4" fmla="*/ 25559 w 56694"/>
                <a:gd name="connsiteY4" fmla="*/ 43173 h 57590"/>
                <a:gd name="connsiteX5" fmla="*/ 25690 w 56694"/>
                <a:gd name="connsiteY5" fmla="*/ 14172 h 5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94" h="57590">
                  <a:moveTo>
                    <a:pt x="23130" y="405"/>
                  </a:moveTo>
                  <a:cubicBezTo>
                    <a:pt x="61653" y="-5231"/>
                    <a:pt x="69016" y="49733"/>
                    <a:pt x="34736" y="56811"/>
                  </a:cubicBezTo>
                  <a:cubicBezTo>
                    <a:pt x="-5073" y="65028"/>
                    <a:pt x="-12971" y="5687"/>
                    <a:pt x="23130" y="405"/>
                  </a:cubicBezTo>
                  <a:close/>
                  <a:moveTo>
                    <a:pt x="25690" y="14172"/>
                  </a:moveTo>
                  <a:cubicBezTo>
                    <a:pt x="9568" y="16787"/>
                    <a:pt x="9924" y="41084"/>
                    <a:pt x="25559" y="43173"/>
                  </a:cubicBezTo>
                  <a:cubicBezTo>
                    <a:pt x="49277" y="46332"/>
                    <a:pt x="47813" y="10581"/>
                    <a:pt x="25690" y="14172"/>
                  </a:cubicBezTo>
                  <a:close/>
                </a:path>
              </a:pathLst>
            </a:custGeom>
            <a:grpFill/>
            <a:ln w="858"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3026AB29-7D4E-925D-7C70-ABE9923252FA}"/>
                </a:ext>
              </a:extLst>
            </p:cNvPr>
            <p:cNvSpPr/>
            <p:nvPr/>
          </p:nvSpPr>
          <p:spPr>
            <a:xfrm>
              <a:off x="8951169" y="8781507"/>
              <a:ext cx="58265" cy="58231"/>
            </a:xfrm>
            <a:custGeom>
              <a:avLst/>
              <a:gdLst>
                <a:gd name="connsiteX0" fmla="*/ 8592 w 58265"/>
                <a:gd name="connsiteY0" fmla="*/ 49375 h 58231"/>
                <a:gd name="connsiteX1" fmla="*/ 50057 w 58265"/>
                <a:gd name="connsiteY1" fmla="*/ 9161 h 58231"/>
                <a:gd name="connsiteX2" fmla="*/ 8592 w 58265"/>
                <a:gd name="connsiteY2" fmla="*/ 49375 h 58231"/>
                <a:gd name="connsiteX3" fmla="*/ 26135 w 58265"/>
                <a:gd name="connsiteY3" fmla="*/ 14573 h 58231"/>
                <a:gd name="connsiteX4" fmla="*/ 25261 w 58265"/>
                <a:gd name="connsiteY4" fmla="*/ 43454 h 58231"/>
                <a:gd name="connsiteX5" fmla="*/ 26135 w 58265"/>
                <a:gd name="connsiteY5" fmla="*/ 14573 h 5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65" h="58231">
                  <a:moveTo>
                    <a:pt x="8592" y="49375"/>
                  </a:moveTo>
                  <a:cubicBezTo>
                    <a:pt x="-18238" y="22083"/>
                    <a:pt x="23996" y="-18278"/>
                    <a:pt x="50057" y="9161"/>
                  </a:cubicBezTo>
                  <a:cubicBezTo>
                    <a:pt x="75879" y="36350"/>
                    <a:pt x="34862" y="76106"/>
                    <a:pt x="8592" y="49375"/>
                  </a:cubicBezTo>
                  <a:close/>
                  <a:moveTo>
                    <a:pt x="26135" y="14573"/>
                  </a:moveTo>
                  <a:cubicBezTo>
                    <a:pt x="11239" y="16990"/>
                    <a:pt x="10445" y="40381"/>
                    <a:pt x="25261" y="43454"/>
                  </a:cubicBezTo>
                  <a:cubicBezTo>
                    <a:pt x="49303" y="48434"/>
                    <a:pt x="49732" y="10741"/>
                    <a:pt x="26135" y="14573"/>
                  </a:cubicBezTo>
                  <a:close/>
                </a:path>
              </a:pathLst>
            </a:custGeom>
            <a:grpFill/>
            <a:ln w="858"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499E5B1F-0391-99B0-03D1-CE243C542EC1}"/>
                </a:ext>
              </a:extLst>
            </p:cNvPr>
            <p:cNvSpPr/>
            <p:nvPr/>
          </p:nvSpPr>
          <p:spPr>
            <a:xfrm>
              <a:off x="8840933" y="8781515"/>
              <a:ext cx="58227" cy="58262"/>
            </a:xfrm>
            <a:custGeom>
              <a:avLst/>
              <a:gdLst>
                <a:gd name="connsiteX0" fmla="*/ 49378 w 58227"/>
                <a:gd name="connsiteY0" fmla="*/ 8626 h 58262"/>
                <a:gd name="connsiteX1" fmla="*/ 8340 w 58227"/>
                <a:gd name="connsiteY1" fmla="*/ 49280 h 58262"/>
                <a:gd name="connsiteX2" fmla="*/ 49378 w 58227"/>
                <a:gd name="connsiteY2" fmla="*/ 8626 h 58262"/>
                <a:gd name="connsiteX3" fmla="*/ 26223 w 58227"/>
                <a:gd name="connsiteY3" fmla="*/ 14565 h 58262"/>
                <a:gd name="connsiteX4" fmla="*/ 26089 w 58227"/>
                <a:gd name="connsiteY4" fmla="*/ 43566 h 58262"/>
                <a:gd name="connsiteX5" fmla="*/ 26223 w 58227"/>
                <a:gd name="connsiteY5" fmla="*/ 14565 h 5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27" h="58262">
                  <a:moveTo>
                    <a:pt x="49378" y="8626"/>
                  </a:moveTo>
                  <a:cubicBezTo>
                    <a:pt x="76518" y="35375"/>
                    <a:pt x="35020" y="76598"/>
                    <a:pt x="8340" y="49280"/>
                  </a:cubicBezTo>
                  <a:cubicBezTo>
                    <a:pt x="-17476" y="22842"/>
                    <a:pt x="22439" y="-17915"/>
                    <a:pt x="49378" y="8626"/>
                  </a:cubicBezTo>
                  <a:close/>
                  <a:moveTo>
                    <a:pt x="26223" y="14565"/>
                  </a:moveTo>
                  <a:cubicBezTo>
                    <a:pt x="10899" y="17051"/>
                    <a:pt x="10536" y="41365"/>
                    <a:pt x="26089" y="43566"/>
                  </a:cubicBezTo>
                  <a:cubicBezTo>
                    <a:pt x="50099" y="46958"/>
                    <a:pt x="48693" y="10922"/>
                    <a:pt x="26223" y="14565"/>
                  </a:cubicBezTo>
                  <a:close/>
                </a:path>
              </a:pathLst>
            </a:custGeom>
            <a:grpFill/>
            <a:ln w="85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1EB8FC2-695F-79E8-3FC6-7C6419B5796B}"/>
                </a:ext>
              </a:extLst>
            </p:cNvPr>
            <p:cNvSpPr/>
            <p:nvPr/>
          </p:nvSpPr>
          <p:spPr>
            <a:xfrm>
              <a:off x="8730617" y="8781515"/>
              <a:ext cx="58227" cy="58262"/>
            </a:xfrm>
            <a:custGeom>
              <a:avLst/>
              <a:gdLst>
                <a:gd name="connsiteX0" fmla="*/ 8849 w 58227"/>
                <a:gd name="connsiteY0" fmla="*/ 8626 h 58262"/>
                <a:gd name="connsiteX1" fmla="*/ 49887 w 58227"/>
                <a:gd name="connsiteY1" fmla="*/ 49280 h 58262"/>
                <a:gd name="connsiteX2" fmla="*/ 8849 w 58227"/>
                <a:gd name="connsiteY2" fmla="*/ 8626 h 58262"/>
                <a:gd name="connsiteX3" fmla="*/ 26392 w 58227"/>
                <a:gd name="connsiteY3" fmla="*/ 14565 h 58262"/>
                <a:gd name="connsiteX4" fmla="*/ 26258 w 58227"/>
                <a:gd name="connsiteY4" fmla="*/ 43566 h 58262"/>
                <a:gd name="connsiteX5" fmla="*/ 26392 w 58227"/>
                <a:gd name="connsiteY5" fmla="*/ 14565 h 5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227" h="58262">
                  <a:moveTo>
                    <a:pt x="8849" y="8626"/>
                  </a:moveTo>
                  <a:cubicBezTo>
                    <a:pt x="35788" y="-17915"/>
                    <a:pt x="75704" y="22842"/>
                    <a:pt x="49887" y="49280"/>
                  </a:cubicBezTo>
                  <a:cubicBezTo>
                    <a:pt x="23207" y="76598"/>
                    <a:pt x="-18291" y="35375"/>
                    <a:pt x="8849" y="8626"/>
                  </a:cubicBezTo>
                  <a:close/>
                  <a:moveTo>
                    <a:pt x="26392" y="14565"/>
                  </a:moveTo>
                  <a:cubicBezTo>
                    <a:pt x="10562" y="17232"/>
                    <a:pt x="10745" y="41374"/>
                    <a:pt x="26258" y="43566"/>
                  </a:cubicBezTo>
                  <a:cubicBezTo>
                    <a:pt x="50320" y="46967"/>
                    <a:pt x="48369" y="10862"/>
                    <a:pt x="26392" y="14565"/>
                  </a:cubicBezTo>
                  <a:close/>
                </a:path>
              </a:pathLst>
            </a:custGeom>
            <a:grpFill/>
            <a:ln w="858"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A473DAF2-7E01-D9FB-F9D9-5335FEC45B9B}"/>
                </a:ext>
              </a:extLst>
            </p:cNvPr>
            <p:cNvSpPr/>
            <p:nvPr/>
          </p:nvSpPr>
          <p:spPr>
            <a:xfrm>
              <a:off x="8681521" y="8824698"/>
              <a:ext cx="46476" cy="15630"/>
            </a:xfrm>
            <a:custGeom>
              <a:avLst/>
              <a:gdLst>
                <a:gd name="connsiteX0" fmla="*/ 5759 w 46476"/>
                <a:gd name="connsiteY0" fmla="*/ 643 h 15630"/>
                <a:gd name="connsiteX1" fmla="*/ 39796 w 46476"/>
                <a:gd name="connsiteY1" fmla="*/ 668 h 15630"/>
                <a:gd name="connsiteX2" fmla="*/ 38180 w 46476"/>
                <a:gd name="connsiteY2" fmla="*/ 15005 h 15630"/>
                <a:gd name="connsiteX3" fmla="*/ 6642 w 46476"/>
                <a:gd name="connsiteY3" fmla="*/ 14901 h 15630"/>
                <a:gd name="connsiteX4" fmla="*/ 5759 w 46476"/>
                <a:gd name="connsiteY4" fmla="*/ 643 h 15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76" h="15630">
                  <a:moveTo>
                    <a:pt x="5759" y="643"/>
                  </a:moveTo>
                  <a:cubicBezTo>
                    <a:pt x="9863" y="-290"/>
                    <a:pt x="35339" y="-143"/>
                    <a:pt x="39796" y="668"/>
                  </a:cubicBezTo>
                  <a:cubicBezTo>
                    <a:pt x="48834" y="2300"/>
                    <a:pt x="49089" y="13684"/>
                    <a:pt x="38180" y="15005"/>
                  </a:cubicBezTo>
                  <a:cubicBezTo>
                    <a:pt x="31991" y="15756"/>
                    <a:pt x="12488" y="15955"/>
                    <a:pt x="6642" y="14901"/>
                  </a:cubicBezTo>
                  <a:cubicBezTo>
                    <a:pt x="-1976" y="13348"/>
                    <a:pt x="-2141" y="2429"/>
                    <a:pt x="5759" y="643"/>
                  </a:cubicBezTo>
                  <a:close/>
                </a:path>
              </a:pathLst>
            </a:custGeom>
            <a:grpFill/>
            <a:ln w="858"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15E7281C-6EDC-18CD-4F2B-D84AF205D186}"/>
                </a:ext>
              </a:extLst>
            </p:cNvPr>
            <p:cNvSpPr/>
            <p:nvPr/>
          </p:nvSpPr>
          <p:spPr>
            <a:xfrm>
              <a:off x="8901790" y="8824698"/>
              <a:ext cx="46485" cy="15634"/>
            </a:xfrm>
            <a:custGeom>
              <a:avLst/>
              <a:gdLst>
                <a:gd name="connsiteX0" fmla="*/ 6669 w 46485"/>
                <a:gd name="connsiteY0" fmla="*/ 668 h 15634"/>
                <a:gd name="connsiteX1" fmla="*/ 40706 w 46485"/>
                <a:gd name="connsiteY1" fmla="*/ 643 h 15634"/>
                <a:gd name="connsiteX2" fmla="*/ 39088 w 46485"/>
                <a:gd name="connsiteY2" fmla="*/ 15022 h 15634"/>
                <a:gd name="connsiteX3" fmla="*/ 7554 w 46485"/>
                <a:gd name="connsiteY3" fmla="*/ 14876 h 15634"/>
                <a:gd name="connsiteX4" fmla="*/ 6669 w 46485"/>
                <a:gd name="connsiteY4" fmla="*/ 668 h 1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85" h="15634">
                  <a:moveTo>
                    <a:pt x="6669" y="668"/>
                  </a:moveTo>
                  <a:cubicBezTo>
                    <a:pt x="11144" y="-143"/>
                    <a:pt x="36592" y="-290"/>
                    <a:pt x="40706" y="643"/>
                  </a:cubicBezTo>
                  <a:cubicBezTo>
                    <a:pt x="48849" y="2490"/>
                    <a:pt x="48457" y="13710"/>
                    <a:pt x="39088" y="15022"/>
                  </a:cubicBezTo>
                  <a:cubicBezTo>
                    <a:pt x="32939" y="15894"/>
                    <a:pt x="13675" y="15825"/>
                    <a:pt x="7554" y="14876"/>
                  </a:cubicBezTo>
                  <a:cubicBezTo>
                    <a:pt x="-2598" y="13296"/>
                    <a:pt x="-2140" y="2248"/>
                    <a:pt x="6669" y="668"/>
                  </a:cubicBezTo>
                  <a:close/>
                </a:path>
              </a:pathLst>
            </a:custGeom>
            <a:grpFill/>
            <a:ln w="858"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403DE467-5FBD-1CD6-405A-B91D5D42220A}"/>
                </a:ext>
              </a:extLst>
            </p:cNvPr>
            <p:cNvSpPr/>
            <p:nvPr/>
          </p:nvSpPr>
          <p:spPr>
            <a:xfrm>
              <a:off x="8791695" y="8824745"/>
              <a:ext cx="46401" cy="15570"/>
            </a:xfrm>
            <a:custGeom>
              <a:avLst/>
              <a:gdLst>
                <a:gd name="connsiteX0" fmla="*/ 5735 w 46401"/>
                <a:gd name="connsiteY0" fmla="*/ 596 h 15570"/>
                <a:gd name="connsiteX1" fmla="*/ 40653 w 46401"/>
                <a:gd name="connsiteY1" fmla="*/ 596 h 15570"/>
                <a:gd name="connsiteX2" fmla="*/ 38153 w 46401"/>
                <a:gd name="connsiteY2" fmla="*/ 14958 h 15570"/>
                <a:gd name="connsiteX3" fmla="*/ 7501 w 46401"/>
                <a:gd name="connsiteY3" fmla="*/ 14829 h 15570"/>
                <a:gd name="connsiteX4" fmla="*/ 5735 w 46401"/>
                <a:gd name="connsiteY4" fmla="*/ 596 h 15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1" h="15570">
                  <a:moveTo>
                    <a:pt x="5735" y="596"/>
                  </a:moveTo>
                  <a:cubicBezTo>
                    <a:pt x="9279" y="-199"/>
                    <a:pt x="37109" y="-199"/>
                    <a:pt x="40653" y="596"/>
                  </a:cubicBezTo>
                  <a:cubicBezTo>
                    <a:pt x="48449" y="2348"/>
                    <a:pt x="48967" y="13646"/>
                    <a:pt x="38153" y="14958"/>
                  </a:cubicBezTo>
                  <a:cubicBezTo>
                    <a:pt x="31569" y="15761"/>
                    <a:pt x="13932" y="15830"/>
                    <a:pt x="7501" y="14829"/>
                  </a:cubicBezTo>
                  <a:cubicBezTo>
                    <a:pt x="-2587" y="13266"/>
                    <a:pt x="-1811" y="2296"/>
                    <a:pt x="5735" y="596"/>
                  </a:cubicBezTo>
                  <a:close/>
                </a:path>
              </a:pathLst>
            </a:custGeom>
            <a:grpFill/>
            <a:ln w="858"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7C0C7AE7-BD52-A142-D529-63C44EAB4929}"/>
                </a:ext>
              </a:extLst>
            </p:cNvPr>
            <p:cNvSpPr/>
            <p:nvPr/>
          </p:nvSpPr>
          <p:spPr>
            <a:xfrm>
              <a:off x="8791611" y="8782270"/>
              <a:ext cx="46521" cy="14120"/>
            </a:xfrm>
            <a:custGeom>
              <a:avLst/>
              <a:gdLst>
                <a:gd name="connsiteX0" fmla="*/ 4960 w 46521"/>
                <a:gd name="connsiteY0" fmla="*/ 0 h 14120"/>
                <a:gd name="connsiteX1" fmla="*/ 41595 w 46521"/>
                <a:gd name="connsiteY1" fmla="*/ 0 h 14120"/>
                <a:gd name="connsiteX2" fmla="*/ 40864 w 46521"/>
                <a:gd name="connsiteY2" fmla="*/ 13551 h 14120"/>
                <a:gd name="connsiteX3" fmla="*/ 4960 w 46521"/>
                <a:gd name="connsiteY3" fmla="*/ 13413 h 14120"/>
                <a:gd name="connsiteX4" fmla="*/ 4960 w 46521"/>
                <a:gd name="connsiteY4" fmla="*/ 0 h 14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21" h="14120">
                  <a:moveTo>
                    <a:pt x="4960" y="0"/>
                  </a:moveTo>
                  <a:lnTo>
                    <a:pt x="41595" y="0"/>
                  </a:lnTo>
                  <a:cubicBezTo>
                    <a:pt x="48781" y="2028"/>
                    <a:pt x="47734" y="12446"/>
                    <a:pt x="40864" y="13551"/>
                  </a:cubicBezTo>
                  <a:cubicBezTo>
                    <a:pt x="36188" y="14302"/>
                    <a:pt x="9195" y="14363"/>
                    <a:pt x="4960" y="13413"/>
                  </a:cubicBezTo>
                  <a:cubicBezTo>
                    <a:pt x="-1649" y="11937"/>
                    <a:pt x="-1658" y="1683"/>
                    <a:pt x="4960" y="0"/>
                  </a:cubicBezTo>
                  <a:close/>
                </a:path>
              </a:pathLst>
            </a:custGeom>
            <a:grpFill/>
            <a:ln w="858"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30B3E2F4-4DB0-3CA8-3BAD-C66B8AB7C7AF}"/>
                </a:ext>
              </a:extLst>
            </p:cNvPr>
            <p:cNvSpPr/>
            <p:nvPr/>
          </p:nvSpPr>
          <p:spPr>
            <a:xfrm>
              <a:off x="8681443" y="8781480"/>
              <a:ext cx="46353" cy="15028"/>
            </a:xfrm>
            <a:custGeom>
              <a:avLst/>
              <a:gdLst>
                <a:gd name="connsiteX0" fmla="*/ 44536 w 46353"/>
                <a:gd name="connsiteY0" fmla="*/ 12399 h 15028"/>
                <a:gd name="connsiteX1" fmla="*/ 40113 w 46353"/>
                <a:gd name="connsiteY1" fmla="*/ 14427 h 15028"/>
                <a:gd name="connsiteX2" fmla="*/ 5708 w 46353"/>
                <a:gd name="connsiteY2" fmla="*/ 14341 h 15028"/>
                <a:gd name="connsiteX3" fmla="*/ 5708 w 46353"/>
                <a:gd name="connsiteY3" fmla="*/ 660 h 15028"/>
                <a:gd name="connsiteX4" fmla="*/ 40885 w 46353"/>
                <a:gd name="connsiteY4" fmla="*/ 660 h 15028"/>
                <a:gd name="connsiteX5" fmla="*/ 44536 w 46353"/>
                <a:gd name="connsiteY5" fmla="*/ 12399 h 1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3" h="15028">
                  <a:moveTo>
                    <a:pt x="44536" y="12399"/>
                  </a:moveTo>
                  <a:cubicBezTo>
                    <a:pt x="43571" y="13452"/>
                    <a:pt x="41566" y="14255"/>
                    <a:pt x="40113" y="14427"/>
                  </a:cubicBezTo>
                  <a:cubicBezTo>
                    <a:pt x="33807" y="15195"/>
                    <a:pt x="11773" y="15290"/>
                    <a:pt x="5708" y="14341"/>
                  </a:cubicBezTo>
                  <a:cubicBezTo>
                    <a:pt x="-1915" y="13141"/>
                    <a:pt x="-1891" y="1843"/>
                    <a:pt x="5708" y="660"/>
                  </a:cubicBezTo>
                  <a:cubicBezTo>
                    <a:pt x="11322" y="-220"/>
                    <a:pt x="35289" y="-220"/>
                    <a:pt x="40885" y="660"/>
                  </a:cubicBezTo>
                  <a:cubicBezTo>
                    <a:pt x="46194" y="1506"/>
                    <a:pt x="48092" y="8498"/>
                    <a:pt x="44536" y="12399"/>
                  </a:cubicBezTo>
                  <a:close/>
                </a:path>
              </a:pathLst>
            </a:custGeom>
            <a:grpFill/>
            <a:ln w="858"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8CBE27E-9609-CD62-FADF-71F9CA238622}"/>
                </a:ext>
              </a:extLst>
            </p:cNvPr>
            <p:cNvSpPr/>
            <p:nvPr/>
          </p:nvSpPr>
          <p:spPr>
            <a:xfrm>
              <a:off x="8901981" y="8781480"/>
              <a:ext cx="46353" cy="15028"/>
            </a:xfrm>
            <a:custGeom>
              <a:avLst/>
              <a:gdLst>
                <a:gd name="connsiteX0" fmla="*/ 1816 w 46353"/>
                <a:gd name="connsiteY0" fmla="*/ 12399 h 15028"/>
                <a:gd name="connsiteX1" fmla="*/ 5468 w 46353"/>
                <a:gd name="connsiteY1" fmla="*/ 660 h 15028"/>
                <a:gd name="connsiteX2" fmla="*/ 40645 w 46353"/>
                <a:gd name="connsiteY2" fmla="*/ 660 h 15028"/>
                <a:gd name="connsiteX3" fmla="*/ 40645 w 46353"/>
                <a:gd name="connsiteY3" fmla="*/ 14341 h 15028"/>
                <a:gd name="connsiteX4" fmla="*/ 6240 w 46353"/>
                <a:gd name="connsiteY4" fmla="*/ 14427 h 15028"/>
                <a:gd name="connsiteX5" fmla="*/ 1816 w 46353"/>
                <a:gd name="connsiteY5" fmla="*/ 12399 h 1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53" h="15028">
                  <a:moveTo>
                    <a:pt x="1816" y="12399"/>
                  </a:moveTo>
                  <a:cubicBezTo>
                    <a:pt x="-1739" y="8498"/>
                    <a:pt x="159" y="1506"/>
                    <a:pt x="5468" y="660"/>
                  </a:cubicBezTo>
                  <a:cubicBezTo>
                    <a:pt x="11063" y="-220"/>
                    <a:pt x="35032" y="-220"/>
                    <a:pt x="40645" y="660"/>
                  </a:cubicBezTo>
                  <a:cubicBezTo>
                    <a:pt x="48244" y="1843"/>
                    <a:pt x="48267" y="13141"/>
                    <a:pt x="40645" y="14341"/>
                  </a:cubicBezTo>
                  <a:cubicBezTo>
                    <a:pt x="34580" y="15290"/>
                    <a:pt x="12546" y="15195"/>
                    <a:pt x="6240" y="14427"/>
                  </a:cubicBezTo>
                  <a:cubicBezTo>
                    <a:pt x="4788" y="14255"/>
                    <a:pt x="2782" y="13452"/>
                    <a:pt x="1816" y="12399"/>
                  </a:cubicBezTo>
                  <a:close/>
                </a:path>
              </a:pathLst>
            </a:custGeom>
            <a:grpFill/>
            <a:ln w="858"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A3E3A7AA-07CF-17A9-3E5F-F656F7E05FE4}"/>
                </a:ext>
              </a:extLst>
            </p:cNvPr>
            <p:cNvSpPr/>
            <p:nvPr/>
          </p:nvSpPr>
          <p:spPr>
            <a:xfrm>
              <a:off x="8848076" y="8455624"/>
              <a:ext cx="19393" cy="19343"/>
            </a:xfrm>
            <a:custGeom>
              <a:avLst/>
              <a:gdLst>
                <a:gd name="connsiteX0" fmla="*/ 16434 w 19393"/>
                <a:gd name="connsiteY0" fmla="*/ 2875 h 19343"/>
                <a:gd name="connsiteX1" fmla="*/ 2619 w 19393"/>
                <a:gd name="connsiteY1" fmla="*/ 16271 h 19343"/>
                <a:gd name="connsiteX2" fmla="*/ 16434 w 19393"/>
                <a:gd name="connsiteY2" fmla="*/ 2875 h 19343"/>
              </a:gdLst>
              <a:ahLst/>
              <a:cxnLst>
                <a:cxn ang="0">
                  <a:pos x="connsiteX0" y="connsiteY0"/>
                </a:cxn>
                <a:cxn ang="0">
                  <a:pos x="connsiteX1" y="connsiteY1"/>
                </a:cxn>
                <a:cxn ang="0">
                  <a:pos x="connsiteX2" y="connsiteY2"/>
                </a:cxn>
              </a:cxnLst>
              <a:rect l="l" t="t" r="r" b="b"/>
              <a:pathLst>
                <a:path w="19393" h="19343">
                  <a:moveTo>
                    <a:pt x="16434" y="2875"/>
                  </a:moveTo>
                  <a:cubicBezTo>
                    <a:pt x="25679" y="12128"/>
                    <a:pt x="11068" y="25411"/>
                    <a:pt x="2619" y="16271"/>
                  </a:cubicBezTo>
                  <a:cubicBezTo>
                    <a:pt x="-5706" y="7260"/>
                    <a:pt x="7713" y="-5860"/>
                    <a:pt x="16434" y="2875"/>
                  </a:cubicBezTo>
                  <a:close/>
                </a:path>
              </a:pathLst>
            </a:custGeom>
            <a:grpFill/>
            <a:ln w="858" cap="flat">
              <a:noFill/>
              <a:prstDash val="solid"/>
              <a:miter/>
            </a:ln>
          </p:spPr>
          <p:txBody>
            <a:bodyPr rtlCol="0" anchor="ctr"/>
            <a:lstStyle/>
            <a:p>
              <a:endParaRPr lang="en-US" dirty="0"/>
            </a:p>
          </p:txBody>
        </p:sp>
      </p:grpSp>
      <p:sp>
        <p:nvSpPr>
          <p:cNvPr id="20" name="Rectangle 19">
            <a:extLst>
              <a:ext uri="{FF2B5EF4-FFF2-40B4-BE49-F238E27FC236}">
                <a16:creationId xmlns:a16="http://schemas.microsoft.com/office/drawing/2014/main" id="{0A1B03EC-A193-15A4-BFA1-2C356C5BDB8A}"/>
              </a:ext>
            </a:extLst>
          </p:cNvPr>
          <p:cNvSpPr/>
          <p:nvPr/>
        </p:nvSpPr>
        <p:spPr>
          <a:xfrm>
            <a:off x="6605549" y="2862838"/>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3" name="Graphic 62">
            <a:extLst>
              <a:ext uri="{FF2B5EF4-FFF2-40B4-BE49-F238E27FC236}">
                <a16:creationId xmlns:a16="http://schemas.microsoft.com/office/drawing/2014/main" id="{B3B7323E-962F-90A0-15CA-EC977FC18519}"/>
              </a:ext>
            </a:extLst>
          </p:cNvPr>
          <p:cNvGrpSpPr/>
          <p:nvPr/>
        </p:nvGrpSpPr>
        <p:grpSpPr>
          <a:xfrm>
            <a:off x="6714591" y="2844453"/>
            <a:ext cx="441478" cy="441062"/>
            <a:chOff x="8603300" y="9182238"/>
            <a:chExt cx="441478" cy="441062"/>
          </a:xfrm>
          <a:solidFill>
            <a:srgbClr val="ED4D24"/>
          </a:solidFill>
        </p:grpSpPr>
        <p:sp>
          <p:nvSpPr>
            <p:cNvPr id="44" name="Freeform 43">
              <a:extLst>
                <a:ext uri="{FF2B5EF4-FFF2-40B4-BE49-F238E27FC236}">
                  <a16:creationId xmlns:a16="http://schemas.microsoft.com/office/drawing/2014/main" id="{F47F3C7D-BE6F-6ADD-E361-BFAF2B78698B}"/>
                </a:ext>
              </a:extLst>
            </p:cNvPr>
            <p:cNvSpPr/>
            <p:nvPr/>
          </p:nvSpPr>
          <p:spPr>
            <a:xfrm>
              <a:off x="8686852" y="9182238"/>
              <a:ext cx="357926" cy="355032"/>
            </a:xfrm>
            <a:custGeom>
              <a:avLst/>
              <a:gdLst>
                <a:gd name="connsiteX0" fmla="*/ 337232 w 357926"/>
                <a:gd name="connsiteY0" fmla="*/ 0 h 355032"/>
                <a:gd name="connsiteX1" fmla="*/ 357926 w 357926"/>
                <a:gd name="connsiteY1" fmla="*/ 20672 h 355032"/>
                <a:gd name="connsiteX2" fmla="*/ 357926 w 357926"/>
                <a:gd name="connsiteY2" fmla="*/ 336830 h 355032"/>
                <a:gd name="connsiteX3" fmla="*/ 337251 w 357926"/>
                <a:gd name="connsiteY3" fmla="*/ 353601 h 355032"/>
                <a:gd name="connsiteX4" fmla="*/ 344130 w 357926"/>
                <a:gd name="connsiteY4" fmla="*/ 332955 h 355032"/>
                <a:gd name="connsiteX5" fmla="*/ 344130 w 357926"/>
                <a:gd name="connsiteY5" fmla="*/ 264465 h 355032"/>
                <a:gd name="connsiteX6" fmla="*/ 302310 w 357926"/>
                <a:gd name="connsiteY6" fmla="*/ 264465 h 355032"/>
                <a:gd name="connsiteX7" fmla="*/ 302310 w 357926"/>
                <a:gd name="connsiteY7" fmla="*/ 250681 h 355032"/>
                <a:gd name="connsiteX8" fmla="*/ 344130 w 357926"/>
                <a:gd name="connsiteY8" fmla="*/ 250681 h 355032"/>
                <a:gd name="connsiteX9" fmla="*/ 344130 w 357926"/>
                <a:gd name="connsiteY9" fmla="*/ 24548 h 355032"/>
                <a:gd name="connsiteX10" fmla="*/ 330795 w 357926"/>
                <a:gd name="connsiteY10" fmla="*/ 13750 h 355032"/>
                <a:gd name="connsiteX11" fmla="*/ 6535 w 357926"/>
                <a:gd name="connsiteY11" fmla="*/ 13802 h 355032"/>
                <a:gd name="connsiteX12" fmla="*/ 4398 w 357926"/>
                <a:gd name="connsiteY12" fmla="*/ 0 h 355032"/>
                <a:gd name="connsiteX13" fmla="*/ 337232 w 357926"/>
                <a:gd name="connsiteY13" fmla="*/ 0 h 35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7926" h="355032">
                  <a:moveTo>
                    <a:pt x="337232" y="0"/>
                  </a:moveTo>
                  <a:cubicBezTo>
                    <a:pt x="347951" y="3228"/>
                    <a:pt x="354678" y="9917"/>
                    <a:pt x="357926" y="20672"/>
                  </a:cubicBezTo>
                  <a:lnTo>
                    <a:pt x="357926" y="336830"/>
                  </a:lnTo>
                  <a:cubicBezTo>
                    <a:pt x="356051" y="343994"/>
                    <a:pt x="345982" y="359859"/>
                    <a:pt x="337251" y="353601"/>
                  </a:cubicBezTo>
                  <a:cubicBezTo>
                    <a:pt x="327504" y="346618"/>
                    <a:pt x="344130" y="340015"/>
                    <a:pt x="344130" y="332955"/>
                  </a:cubicBezTo>
                  <a:lnTo>
                    <a:pt x="344130" y="264465"/>
                  </a:lnTo>
                  <a:lnTo>
                    <a:pt x="302310" y="264465"/>
                  </a:lnTo>
                  <a:cubicBezTo>
                    <a:pt x="296297" y="264465"/>
                    <a:pt x="296298" y="250681"/>
                    <a:pt x="302310" y="250681"/>
                  </a:cubicBezTo>
                  <a:lnTo>
                    <a:pt x="344130" y="250681"/>
                  </a:lnTo>
                  <a:lnTo>
                    <a:pt x="344130" y="24548"/>
                  </a:lnTo>
                  <a:cubicBezTo>
                    <a:pt x="344130" y="18532"/>
                    <a:pt x="336635" y="13335"/>
                    <a:pt x="330795" y="13750"/>
                  </a:cubicBezTo>
                  <a:lnTo>
                    <a:pt x="6535" y="13802"/>
                  </a:lnTo>
                  <a:cubicBezTo>
                    <a:pt x="-1471" y="12878"/>
                    <a:pt x="-2046" y="3703"/>
                    <a:pt x="4398" y="0"/>
                  </a:cubicBezTo>
                  <a:lnTo>
                    <a:pt x="337232" y="0"/>
                  </a:lnTo>
                  <a:close/>
                </a:path>
              </a:pathLst>
            </a:custGeom>
            <a:grpFill/>
            <a:ln w="858"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CD8DDD71-61E9-5270-073E-41299B4DB758}"/>
                </a:ext>
              </a:extLst>
            </p:cNvPr>
            <p:cNvSpPr/>
            <p:nvPr/>
          </p:nvSpPr>
          <p:spPr>
            <a:xfrm>
              <a:off x="8603300" y="9182238"/>
              <a:ext cx="190643" cy="357407"/>
            </a:xfrm>
            <a:custGeom>
              <a:avLst/>
              <a:gdLst>
                <a:gd name="connsiteX0" fmla="*/ 65532 w 190643"/>
                <a:gd name="connsiteY0" fmla="*/ 0 h 357407"/>
                <a:gd name="connsiteX1" fmla="*/ 62554 w 190643"/>
                <a:gd name="connsiteY1" fmla="*/ 13819 h 357407"/>
                <a:gd name="connsiteX2" fmla="*/ 20080 w 190643"/>
                <a:gd name="connsiteY2" fmla="*/ 15321 h 357407"/>
                <a:gd name="connsiteX3" fmla="*/ 13796 w 190643"/>
                <a:gd name="connsiteY3" fmla="*/ 24548 h 357407"/>
                <a:gd name="connsiteX4" fmla="*/ 13796 w 190643"/>
                <a:gd name="connsiteY4" fmla="*/ 250681 h 357407"/>
                <a:gd name="connsiteX5" fmla="*/ 185818 w 190643"/>
                <a:gd name="connsiteY5" fmla="*/ 250681 h 357407"/>
                <a:gd name="connsiteX6" fmla="*/ 190637 w 190643"/>
                <a:gd name="connsiteY6" fmla="*/ 257146 h 357407"/>
                <a:gd name="connsiteX7" fmla="*/ 185818 w 190643"/>
                <a:gd name="connsiteY7" fmla="*/ 264465 h 357407"/>
                <a:gd name="connsiteX8" fmla="*/ 13796 w 190643"/>
                <a:gd name="connsiteY8" fmla="*/ 264465 h 357407"/>
                <a:gd name="connsiteX9" fmla="*/ 13796 w 190643"/>
                <a:gd name="connsiteY9" fmla="*/ 332955 h 357407"/>
                <a:gd name="connsiteX10" fmla="*/ 26309 w 190643"/>
                <a:gd name="connsiteY10" fmla="*/ 343709 h 357407"/>
                <a:gd name="connsiteX11" fmla="*/ 147827 w 190643"/>
                <a:gd name="connsiteY11" fmla="*/ 343770 h 357407"/>
                <a:gd name="connsiteX12" fmla="*/ 148527 w 190643"/>
                <a:gd name="connsiteY12" fmla="*/ 357269 h 357407"/>
                <a:gd name="connsiteX13" fmla="*/ 22083 w 190643"/>
                <a:gd name="connsiteY13" fmla="*/ 357407 h 357407"/>
                <a:gd name="connsiteX14" fmla="*/ 0 w 190643"/>
                <a:gd name="connsiteY14" fmla="*/ 336830 h 357407"/>
                <a:gd name="connsiteX15" fmla="*/ 0 w 190643"/>
                <a:gd name="connsiteY15" fmla="*/ 20672 h 357407"/>
                <a:gd name="connsiteX16" fmla="*/ 20694 w 190643"/>
                <a:gd name="connsiteY16" fmla="*/ 0 h 357407"/>
                <a:gd name="connsiteX17" fmla="*/ 65532 w 190643"/>
                <a:gd name="connsiteY17" fmla="*/ 0 h 357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0643" h="357407">
                  <a:moveTo>
                    <a:pt x="65532" y="0"/>
                  </a:moveTo>
                  <a:cubicBezTo>
                    <a:pt x="71837" y="4531"/>
                    <a:pt x="71094" y="13033"/>
                    <a:pt x="62554" y="13819"/>
                  </a:cubicBezTo>
                  <a:cubicBezTo>
                    <a:pt x="52224" y="14777"/>
                    <a:pt x="27973" y="11488"/>
                    <a:pt x="20080" y="15321"/>
                  </a:cubicBezTo>
                  <a:cubicBezTo>
                    <a:pt x="17329" y="16658"/>
                    <a:pt x="13796" y="21604"/>
                    <a:pt x="13796" y="24548"/>
                  </a:cubicBezTo>
                  <a:lnTo>
                    <a:pt x="13796" y="250681"/>
                  </a:lnTo>
                  <a:lnTo>
                    <a:pt x="185818" y="250681"/>
                  </a:lnTo>
                  <a:cubicBezTo>
                    <a:pt x="187388" y="250681"/>
                    <a:pt x="190516" y="255178"/>
                    <a:pt x="190637" y="257146"/>
                  </a:cubicBezTo>
                  <a:cubicBezTo>
                    <a:pt x="190792" y="259683"/>
                    <a:pt x="188269" y="264465"/>
                    <a:pt x="185818" y="264465"/>
                  </a:cubicBezTo>
                  <a:lnTo>
                    <a:pt x="13796" y="264465"/>
                  </a:lnTo>
                  <a:lnTo>
                    <a:pt x="13796" y="332955"/>
                  </a:lnTo>
                  <a:cubicBezTo>
                    <a:pt x="13796" y="338591"/>
                    <a:pt x="20729" y="343891"/>
                    <a:pt x="26309" y="343709"/>
                  </a:cubicBezTo>
                  <a:lnTo>
                    <a:pt x="147827" y="343770"/>
                  </a:lnTo>
                  <a:cubicBezTo>
                    <a:pt x="155341" y="344944"/>
                    <a:pt x="155028" y="354965"/>
                    <a:pt x="148527" y="357269"/>
                  </a:cubicBezTo>
                  <a:lnTo>
                    <a:pt x="22083" y="357407"/>
                  </a:lnTo>
                  <a:cubicBezTo>
                    <a:pt x="10636" y="355491"/>
                    <a:pt x="3297" y="347637"/>
                    <a:pt x="0" y="336830"/>
                  </a:cubicBezTo>
                  <a:lnTo>
                    <a:pt x="0" y="20672"/>
                  </a:lnTo>
                  <a:cubicBezTo>
                    <a:pt x="3235" y="9961"/>
                    <a:pt x="9929" y="3245"/>
                    <a:pt x="20694" y="0"/>
                  </a:cubicBezTo>
                  <a:lnTo>
                    <a:pt x="65532" y="0"/>
                  </a:lnTo>
                  <a:close/>
                </a:path>
              </a:pathLst>
            </a:custGeom>
            <a:grpFill/>
            <a:ln w="858"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07270A81-60EE-9B22-0817-C2FFA063138F}"/>
                </a:ext>
              </a:extLst>
            </p:cNvPr>
            <p:cNvSpPr/>
            <p:nvPr/>
          </p:nvSpPr>
          <p:spPr>
            <a:xfrm>
              <a:off x="8751125" y="9274496"/>
              <a:ext cx="275976" cy="348804"/>
            </a:xfrm>
            <a:custGeom>
              <a:avLst/>
              <a:gdLst>
                <a:gd name="connsiteX0" fmla="*/ 187164 w 275976"/>
                <a:gd name="connsiteY0" fmla="*/ 335020 h 348804"/>
                <a:gd name="connsiteX1" fmla="*/ 187371 w 275976"/>
                <a:gd name="connsiteY1" fmla="*/ 348148 h 348804"/>
                <a:gd name="connsiteX2" fmla="*/ 15571 w 275976"/>
                <a:gd name="connsiteY2" fmla="*/ 348804 h 348804"/>
                <a:gd name="connsiteX3" fmla="*/ 2170 w 275976"/>
                <a:gd name="connsiteY3" fmla="*/ 338939 h 348804"/>
                <a:gd name="connsiteX4" fmla="*/ 448 w 275976"/>
                <a:gd name="connsiteY4" fmla="*/ 296654 h 348804"/>
                <a:gd name="connsiteX5" fmla="*/ 91521 w 275976"/>
                <a:gd name="connsiteY5" fmla="*/ 235164 h 348804"/>
                <a:gd name="connsiteX6" fmla="*/ 93491 w 275976"/>
                <a:gd name="connsiteY6" fmla="*/ 233679 h 348804"/>
                <a:gd name="connsiteX7" fmla="*/ 93190 w 275976"/>
                <a:gd name="connsiteY7" fmla="*/ 212679 h 348804"/>
                <a:gd name="connsiteX8" fmla="*/ 51389 w 275976"/>
                <a:gd name="connsiteY8" fmla="*/ 115930 h 348804"/>
                <a:gd name="connsiteX9" fmla="*/ 44880 w 275976"/>
                <a:gd name="connsiteY9" fmla="*/ 80878 h 348804"/>
                <a:gd name="connsiteX10" fmla="*/ 58056 w 275976"/>
                <a:gd name="connsiteY10" fmla="*/ 67345 h 348804"/>
                <a:gd name="connsiteX11" fmla="*/ 85061 w 275976"/>
                <a:gd name="connsiteY11" fmla="*/ 16791 h 348804"/>
                <a:gd name="connsiteX12" fmla="*/ 104619 w 275976"/>
                <a:gd name="connsiteY12" fmla="*/ 10049 h 348804"/>
                <a:gd name="connsiteX13" fmla="*/ 107500 w 275976"/>
                <a:gd name="connsiteY13" fmla="*/ 5604 h 348804"/>
                <a:gd name="connsiteX14" fmla="*/ 115652 w 275976"/>
                <a:gd name="connsiteY14" fmla="*/ 831 h 348804"/>
                <a:gd name="connsiteX15" fmla="*/ 157882 w 275976"/>
                <a:gd name="connsiteY15" fmla="*/ 745 h 348804"/>
                <a:gd name="connsiteX16" fmla="*/ 169000 w 275976"/>
                <a:gd name="connsiteY16" fmla="*/ 6001 h 348804"/>
                <a:gd name="connsiteX17" fmla="*/ 171219 w 275976"/>
                <a:gd name="connsiteY17" fmla="*/ 9816 h 348804"/>
                <a:gd name="connsiteX18" fmla="*/ 188172 w 275976"/>
                <a:gd name="connsiteY18" fmla="*/ 15280 h 348804"/>
                <a:gd name="connsiteX19" fmla="*/ 218762 w 275976"/>
                <a:gd name="connsiteY19" fmla="*/ 69140 h 348804"/>
                <a:gd name="connsiteX20" fmla="*/ 233745 w 275976"/>
                <a:gd name="connsiteY20" fmla="*/ 84322 h 348804"/>
                <a:gd name="connsiteX21" fmla="*/ 224655 w 275976"/>
                <a:gd name="connsiteY21" fmla="*/ 115956 h 348804"/>
                <a:gd name="connsiteX22" fmla="*/ 203557 w 275976"/>
                <a:gd name="connsiteY22" fmla="*/ 196340 h 348804"/>
                <a:gd name="connsiteX23" fmla="*/ 182858 w 275976"/>
                <a:gd name="connsiteY23" fmla="*/ 212705 h 348804"/>
                <a:gd name="connsiteX24" fmla="*/ 182411 w 275976"/>
                <a:gd name="connsiteY24" fmla="*/ 232946 h 348804"/>
                <a:gd name="connsiteX25" fmla="*/ 183857 w 275976"/>
                <a:gd name="connsiteY25" fmla="*/ 234948 h 348804"/>
                <a:gd name="connsiteX26" fmla="*/ 243607 w 275976"/>
                <a:gd name="connsiteY26" fmla="*/ 252789 h 348804"/>
                <a:gd name="connsiteX27" fmla="*/ 274467 w 275976"/>
                <a:gd name="connsiteY27" fmla="*/ 287427 h 348804"/>
                <a:gd name="connsiteX28" fmla="*/ 274091 w 275976"/>
                <a:gd name="connsiteY28" fmla="*/ 338309 h 348804"/>
                <a:gd name="connsiteX29" fmla="*/ 261976 w 275976"/>
                <a:gd name="connsiteY29" fmla="*/ 348597 h 348804"/>
                <a:gd name="connsiteX30" fmla="*/ 205484 w 275976"/>
                <a:gd name="connsiteY30" fmla="*/ 348571 h 348804"/>
                <a:gd name="connsiteX31" fmla="*/ 200584 w 275976"/>
                <a:gd name="connsiteY31" fmla="*/ 342288 h 348804"/>
                <a:gd name="connsiteX32" fmla="*/ 200900 w 275976"/>
                <a:gd name="connsiteY32" fmla="*/ 312561 h 348804"/>
                <a:gd name="connsiteX33" fmla="*/ 215188 w 275976"/>
                <a:gd name="connsiteY33" fmla="*/ 314780 h 348804"/>
                <a:gd name="connsiteX34" fmla="*/ 215188 w 275976"/>
                <a:gd name="connsiteY34" fmla="*/ 335020 h 348804"/>
                <a:gd name="connsiteX35" fmla="*/ 258732 w 275976"/>
                <a:gd name="connsiteY35" fmla="*/ 335020 h 348804"/>
                <a:gd name="connsiteX36" fmla="*/ 260888 w 275976"/>
                <a:gd name="connsiteY36" fmla="*/ 334157 h 348804"/>
                <a:gd name="connsiteX37" fmla="*/ 260888 w 275976"/>
                <a:gd name="connsiteY37" fmla="*/ 289792 h 348804"/>
                <a:gd name="connsiteX38" fmla="*/ 243820 w 275976"/>
                <a:gd name="connsiteY38" fmla="*/ 268084 h 348804"/>
                <a:gd name="connsiteX39" fmla="*/ 172543 w 275976"/>
                <a:gd name="connsiteY39" fmla="*/ 247119 h 348804"/>
                <a:gd name="connsiteX40" fmla="*/ 98739 w 275976"/>
                <a:gd name="connsiteY40" fmla="*/ 247541 h 348804"/>
                <a:gd name="connsiteX41" fmla="*/ 26342 w 275976"/>
                <a:gd name="connsiteY41" fmla="*/ 271692 h 348804"/>
                <a:gd name="connsiteX42" fmla="*/ 15142 w 275976"/>
                <a:gd name="connsiteY42" fmla="*/ 289792 h 348804"/>
                <a:gd name="connsiteX43" fmla="*/ 15142 w 275976"/>
                <a:gd name="connsiteY43" fmla="*/ 334157 h 348804"/>
                <a:gd name="connsiteX44" fmla="*/ 17298 w 275976"/>
                <a:gd name="connsiteY44" fmla="*/ 335020 h 348804"/>
                <a:gd name="connsiteX45" fmla="*/ 60842 w 275976"/>
                <a:gd name="connsiteY45" fmla="*/ 335020 h 348804"/>
                <a:gd name="connsiteX46" fmla="*/ 60842 w 275976"/>
                <a:gd name="connsiteY46" fmla="*/ 313917 h 348804"/>
                <a:gd name="connsiteX47" fmla="*/ 63445 w 275976"/>
                <a:gd name="connsiteY47" fmla="*/ 308772 h 348804"/>
                <a:gd name="connsiteX48" fmla="*/ 75501 w 275976"/>
                <a:gd name="connsiteY48" fmla="*/ 313053 h 348804"/>
                <a:gd name="connsiteX49" fmla="*/ 75501 w 275976"/>
                <a:gd name="connsiteY49" fmla="*/ 335020 h 348804"/>
                <a:gd name="connsiteX50" fmla="*/ 187164 w 275976"/>
                <a:gd name="connsiteY50" fmla="*/ 335020 h 348804"/>
                <a:gd name="connsiteX51" fmla="*/ 103093 w 275976"/>
                <a:gd name="connsiteY51" fmla="*/ 56340 h 348804"/>
                <a:gd name="connsiteX52" fmla="*/ 103093 w 275976"/>
                <a:gd name="connsiteY52" fmla="*/ 24895 h 348804"/>
                <a:gd name="connsiteX53" fmla="*/ 67317 w 275976"/>
                <a:gd name="connsiteY53" fmla="*/ 79178 h 348804"/>
                <a:gd name="connsiteX54" fmla="*/ 58647 w 275976"/>
                <a:gd name="connsiteY54" fmla="*/ 102465 h 348804"/>
                <a:gd name="connsiteX55" fmla="*/ 220342 w 275976"/>
                <a:gd name="connsiteY55" fmla="*/ 101982 h 348804"/>
                <a:gd name="connsiteX56" fmla="*/ 208710 w 275976"/>
                <a:gd name="connsiteY56" fmla="*/ 79178 h 348804"/>
                <a:gd name="connsiteX57" fmla="*/ 172937 w 275976"/>
                <a:gd name="connsiteY57" fmla="*/ 24895 h 348804"/>
                <a:gd name="connsiteX58" fmla="*/ 172937 w 275976"/>
                <a:gd name="connsiteY58" fmla="*/ 55476 h 348804"/>
                <a:gd name="connsiteX59" fmla="*/ 170975 w 275976"/>
                <a:gd name="connsiteY59" fmla="*/ 59119 h 348804"/>
                <a:gd name="connsiteX60" fmla="*/ 159526 w 275976"/>
                <a:gd name="connsiteY60" fmla="*/ 56814 h 348804"/>
                <a:gd name="connsiteX61" fmla="*/ 159156 w 275976"/>
                <a:gd name="connsiteY61" fmla="*/ 19285 h 348804"/>
                <a:gd name="connsiteX62" fmla="*/ 157425 w 275976"/>
                <a:gd name="connsiteY62" fmla="*/ 14978 h 348804"/>
                <a:gd name="connsiteX63" fmla="*/ 120730 w 275976"/>
                <a:gd name="connsiteY63" fmla="*/ 14520 h 348804"/>
                <a:gd name="connsiteX64" fmla="*/ 116914 w 275976"/>
                <a:gd name="connsiteY64" fmla="*/ 17602 h 348804"/>
                <a:gd name="connsiteX65" fmla="*/ 116503 w 275976"/>
                <a:gd name="connsiteY65" fmla="*/ 56814 h 348804"/>
                <a:gd name="connsiteX66" fmla="*/ 103093 w 275976"/>
                <a:gd name="connsiteY66" fmla="*/ 56340 h 348804"/>
                <a:gd name="connsiteX67" fmla="*/ 210014 w 275976"/>
                <a:gd name="connsiteY67" fmla="*/ 117070 h 348804"/>
                <a:gd name="connsiteX68" fmla="*/ 65154 w 275976"/>
                <a:gd name="connsiteY68" fmla="*/ 117070 h 348804"/>
                <a:gd name="connsiteX69" fmla="*/ 82903 w 275976"/>
                <a:gd name="connsiteY69" fmla="*/ 186777 h 348804"/>
                <a:gd name="connsiteX70" fmla="*/ 112251 w 275976"/>
                <a:gd name="connsiteY70" fmla="*/ 203979 h 348804"/>
                <a:gd name="connsiteX71" fmla="*/ 133859 w 275976"/>
                <a:gd name="connsiteY71" fmla="*/ 206940 h 348804"/>
                <a:gd name="connsiteX72" fmla="*/ 134150 w 275976"/>
                <a:gd name="connsiteY72" fmla="*/ 216356 h 348804"/>
                <a:gd name="connsiteX73" fmla="*/ 108267 w 275976"/>
                <a:gd name="connsiteY73" fmla="*/ 217867 h 348804"/>
                <a:gd name="connsiteX74" fmla="*/ 108267 w 275976"/>
                <a:gd name="connsiteY74" fmla="*/ 232506 h 348804"/>
                <a:gd name="connsiteX75" fmla="*/ 167763 w 275976"/>
                <a:gd name="connsiteY75" fmla="*/ 232506 h 348804"/>
                <a:gd name="connsiteX76" fmla="*/ 167763 w 275976"/>
                <a:gd name="connsiteY76" fmla="*/ 217867 h 348804"/>
                <a:gd name="connsiteX77" fmla="*/ 148301 w 275976"/>
                <a:gd name="connsiteY77" fmla="*/ 212731 h 348804"/>
                <a:gd name="connsiteX78" fmla="*/ 164523 w 275976"/>
                <a:gd name="connsiteY78" fmla="*/ 203858 h 348804"/>
                <a:gd name="connsiteX79" fmla="*/ 202693 w 275976"/>
                <a:gd name="connsiteY79" fmla="*/ 166182 h 348804"/>
                <a:gd name="connsiteX80" fmla="*/ 210014 w 275976"/>
                <a:gd name="connsiteY80" fmla="*/ 117070 h 34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75976" h="348804">
                  <a:moveTo>
                    <a:pt x="187164" y="335020"/>
                  </a:moveTo>
                  <a:cubicBezTo>
                    <a:pt x="191593" y="336280"/>
                    <a:pt x="193221" y="345818"/>
                    <a:pt x="187371" y="348148"/>
                  </a:cubicBezTo>
                  <a:lnTo>
                    <a:pt x="15571" y="348804"/>
                  </a:lnTo>
                  <a:cubicBezTo>
                    <a:pt x="9506" y="347924"/>
                    <a:pt x="4427" y="344644"/>
                    <a:pt x="2170" y="338939"/>
                  </a:cubicBezTo>
                  <a:cubicBezTo>
                    <a:pt x="-679" y="331732"/>
                    <a:pt x="-92" y="305510"/>
                    <a:pt x="448" y="296654"/>
                  </a:cubicBezTo>
                  <a:cubicBezTo>
                    <a:pt x="3557" y="245617"/>
                    <a:pt x="54903" y="250079"/>
                    <a:pt x="91521" y="235164"/>
                  </a:cubicBezTo>
                  <a:lnTo>
                    <a:pt x="93491" y="233679"/>
                  </a:lnTo>
                  <a:lnTo>
                    <a:pt x="93190" y="212679"/>
                  </a:lnTo>
                  <a:cubicBezTo>
                    <a:pt x="55051" y="194355"/>
                    <a:pt x="57045" y="152009"/>
                    <a:pt x="51389" y="115930"/>
                  </a:cubicBezTo>
                  <a:cubicBezTo>
                    <a:pt x="35867" y="108395"/>
                    <a:pt x="34202" y="93748"/>
                    <a:pt x="44880" y="80878"/>
                  </a:cubicBezTo>
                  <a:cubicBezTo>
                    <a:pt x="48205" y="76874"/>
                    <a:pt x="55878" y="71401"/>
                    <a:pt x="58056" y="67345"/>
                  </a:cubicBezTo>
                  <a:cubicBezTo>
                    <a:pt x="67843" y="49072"/>
                    <a:pt x="63676" y="30540"/>
                    <a:pt x="85061" y="16791"/>
                  </a:cubicBezTo>
                  <a:cubicBezTo>
                    <a:pt x="91549" y="12613"/>
                    <a:pt x="101300" y="12043"/>
                    <a:pt x="104619" y="10049"/>
                  </a:cubicBezTo>
                  <a:cubicBezTo>
                    <a:pt x="105009" y="9816"/>
                    <a:pt x="106310" y="6770"/>
                    <a:pt x="107500" y="5604"/>
                  </a:cubicBezTo>
                  <a:cubicBezTo>
                    <a:pt x="109230" y="3913"/>
                    <a:pt x="113274" y="1202"/>
                    <a:pt x="115652" y="831"/>
                  </a:cubicBezTo>
                  <a:cubicBezTo>
                    <a:pt x="124031" y="-463"/>
                    <a:pt x="148917" y="-49"/>
                    <a:pt x="157882" y="745"/>
                  </a:cubicBezTo>
                  <a:cubicBezTo>
                    <a:pt x="162215" y="1125"/>
                    <a:pt x="165969" y="2929"/>
                    <a:pt x="169000" y="6001"/>
                  </a:cubicBezTo>
                  <a:cubicBezTo>
                    <a:pt x="169977" y="6994"/>
                    <a:pt x="170101" y="9126"/>
                    <a:pt x="171219" y="9816"/>
                  </a:cubicBezTo>
                  <a:cubicBezTo>
                    <a:pt x="173608" y="11292"/>
                    <a:pt x="183148" y="12578"/>
                    <a:pt x="188172" y="15280"/>
                  </a:cubicBezTo>
                  <a:cubicBezTo>
                    <a:pt x="213221" y="28711"/>
                    <a:pt x="207531" y="50151"/>
                    <a:pt x="218762" y="69140"/>
                  </a:cubicBezTo>
                  <a:cubicBezTo>
                    <a:pt x="221637" y="73999"/>
                    <a:pt x="230054" y="79489"/>
                    <a:pt x="233745" y="84322"/>
                  </a:cubicBezTo>
                  <a:cubicBezTo>
                    <a:pt x="242187" y="95371"/>
                    <a:pt x="237008" y="110665"/>
                    <a:pt x="224655" y="115956"/>
                  </a:cubicBezTo>
                  <a:cubicBezTo>
                    <a:pt x="219421" y="142152"/>
                    <a:pt x="221493" y="174943"/>
                    <a:pt x="203557" y="196340"/>
                  </a:cubicBezTo>
                  <a:cubicBezTo>
                    <a:pt x="197847" y="203150"/>
                    <a:pt x="190397" y="208131"/>
                    <a:pt x="182858" y="212705"/>
                  </a:cubicBezTo>
                  <a:cubicBezTo>
                    <a:pt x="182228" y="213750"/>
                    <a:pt x="182031" y="230935"/>
                    <a:pt x="182411" y="232946"/>
                  </a:cubicBezTo>
                  <a:cubicBezTo>
                    <a:pt x="182600" y="233956"/>
                    <a:pt x="182776" y="234620"/>
                    <a:pt x="183857" y="234948"/>
                  </a:cubicBezTo>
                  <a:cubicBezTo>
                    <a:pt x="203175" y="241698"/>
                    <a:pt x="224516" y="245772"/>
                    <a:pt x="243607" y="252789"/>
                  </a:cubicBezTo>
                  <a:cubicBezTo>
                    <a:pt x="259703" y="258710"/>
                    <a:pt x="271391" y="270061"/>
                    <a:pt x="274467" y="287427"/>
                  </a:cubicBezTo>
                  <a:cubicBezTo>
                    <a:pt x="276119" y="296749"/>
                    <a:pt x="276954" y="330178"/>
                    <a:pt x="274091" y="338309"/>
                  </a:cubicBezTo>
                  <a:cubicBezTo>
                    <a:pt x="272169" y="343755"/>
                    <a:pt x="267512" y="347311"/>
                    <a:pt x="261976" y="348597"/>
                  </a:cubicBezTo>
                  <a:lnTo>
                    <a:pt x="205484" y="348571"/>
                  </a:lnTo>
                  <a:cubicBezTo>
                    <a:pt x="202690" y="347648"/>
                    <a:pt x="200988" y="345162"/>
                    <a:pt x="200584" y="342288"/>
                  </a:cubicBezTo>
                  <a:cubicBezTo>
                    <a:pt x="199896" y="337394"/>
                    <a:pt x="199850" y="317033"/>
                    <a:pt x="200900" y="312561"/>
                  </a:cubicBezTo>
                  <a:cubicBezTo>
                    <a:pt x="202984" y="303697"/>
                    <a:pt x="215188" y="306390"/>
                    <a:pt x="215188" y="314780"/>
                  </a:cubicBezTo>
                  <a:lnTo>
                    <a:pt x="215188" y="335020"/>
                  </a:lnTo>
                  <a:lnTo>
                    <a:pt x="258732" y="335020"/>
                  </a:lnTo>
                  <a:cubicBezTo>
                    <a:pt x="259016" y="335020"/>
                    <a:pt x="260041" y="333881"/>
                    <a:pt x="260888" y="334157"/>
                  </a:cubicBezTo>
                  <a:lnTo>
                    <a:pt x="260888" y="289792"/>
                  </a:lnTo>
                  <a:cubicBezTo>
                    <a:pt x="260888" y="282136"/>
                    <a:pt x="250525" y="271235"/>
                    <a:pt x="243820" y="268084"/>
                  </a:cubicBezTo>
                  <a:cubicBezTo>
                    <a:pt x="223678" y="258598"/>
                    <a:pt x="194031" y="254343"/>
                    <a:pt x="172543" y="247119"/>
                  </a:cubicBezTo>
                  <a:lnTo>
                    <a:pt x="98739" y="247541"/>
                  </a:lnTo>
                  <a:cubicBezTo>
                    <a:pt x="80567" y="256328"/>
                    <a:pt x="41047" y="259893"/>
                    <a:pt x="26342" y="271692"/>
                  </a:cubicBezTo>
                  <a:cubicBezTo>
                    <a:pt x="22183" y="275032"/>
                    <a:pt x="15142" y="284458"/>
                    <a:pt x="15142" y="289792"/>
                  </a:cubicBezTo>
                  <a:lnTo>
                    <a:pt x="15142" y="334157"/>
                  </a:lnTo>
                  <a:cubicBezTo>
                    <a:pt x="15989" y="333881"/>
                    <a:pt x="17013" y="335020"/>
                    <a:pt x="17298" y="335020"/>
                  </a:cubicBezTo>
                  <a:lnTo>
                    <a:pt x="60842" y="335020"/>
                  </a:lnTo>
                  <a:lnTo>
                    <a:pt x="60842" y="313917"/>
                  </a:lnTo>
                  <a:cubicBezTo>
                    <a:pt x="60842" y="313416"/>
                    <a:pt x="62818" y="309333"/>
                    <a:pt x="63445" y="308772"/>
                  </a:cubicBezTo>
                  <a:cubicBezTo>
                    <a:pt x="67436" y="305182"/>
                    <a:pt x="75501" y="308246"/>
                    <a:pt x="75501" y="313053"/>
                  </a:cubicBezTo>
                  <a:lnTo>
                    <a:pt x="75501" y="335020"/>
                  </a:lnTo>
                  <a:lnTo>
                    <a:pt x="187164" y="335020"/>
                  </a:lnTo>
                  <a:close/>
                  <a:moveTo>
                    <a:pt x="103093" y="56340"/>
                  </a:moveTo>
                  <a:lnTo>
                    <a:pt x="103093" y="24895"/>
                  </a:lnTo>
                  <a:cubicBezTo>
                    <a:pt x="75445" y="28063"/>
                    <a:pt x="79525" y="63685"/>
                    <a:pt x="67317" y="79178"/>
                  </a:cubicBezTo>
                  <a:cubicBezTo>
                    <a:pt x="62519" y="85272"/>
                    <a:pt x="41626" y="98581"/>
                    <a:pt x="58647" y="102465"/>
                  </a:cubicBezTo>
                  <a:lnTo>
                    <a:pt x="220342" y="101982"/>
                  </a:lnTo>
                  <a:cubicBezTo>
                    <a:pt x="230421" y="94974"/>
                    <a:pt x="213581" y="85246"/>
                    <a:pt x="208710" y="79178"/>
                  </a:cubicBezTo>
                  <a:cubicBezTo>
                    <a:pt x="196013" y="63374"/>
                    <a:pt x="200544" y="28477"/>
                    <a:pt x="172937" y="24895"/>
                  </a:cubicBezTo>
                  <a:lnTo>
                    <a:pt x="172937" y="55476"/>
                  </a:lnTo>
                  <a:cubicBezTo>
                    <a:pt x="172937" y="55684"/>
                    <a:pt x="171184" y="58912"/>
                    <a:pt x="170975" y="59119"/>
                  </a:cubicBezTo>
                  <a:cubicBezTo>
                    <a:pt x="167779" y="62286"/>
                    <a:pt x="161008" y="61544"/>
                    <a:pt x="159526" y="56814"/>
                  </a:cubicBezTo>
                  <a:cubicBezTo>
                    <a:pt x="157811" y="44834"/>
                    <a:pt x="160494" y="31058"/>
                    <a:pt x="159156" y="19285"/>
                  </a:cubicBezTo>
                  <a:cubicBezTo>
                    <a:pt x="159004" y="17956"/>
                    <a:pt x="158620" y="15686"/>
                    <a:pt x="157425" y="14978"/>
                  </a:cubicBezTo>
                  <a:cubicBezTo>
                    <a:pt x="155845" y="14046"/>
                    <a:pt x="124334" y="14046"/>
                    <a:pt x="120730" y="14520"/>
                  </a:cubicBezTo>
                  <a:cubicBezTo>
                    <a:pt x="118546" y="14814"/>
                    <a:pt x="117361" y="15237"/>
                    <a:pt x="116914" y="17602"/>
                  </a:cubicBezTo>
                  <a:lnTo>
                    <a:pt x="116503" y="56814"/>
                  </a:lnTo>
                  <a:cubicBezTo>
                    <a:pt x="114432" y="63434"/>
                    <a:pt x="104182" y="61156"/>
                    <a:pt x="103093" y="56340"/>
                  </a:cubicBezTo>
                  <a:close/>
                  <a:moveTo>
                    <a:pt x="210014" y="117070"/>
                  </a:moveTo>
                  <a:lnTo>
                    <a:pt x="65154" y="117070"/>
                  </a:lnTo>
                  <a:cubicBezTo>
                    <a:pt x="71189" y="139287"/>
                    <a:pt x="68148" y="168047"/>
                    <a:pt x="82903" y="186777"/>
                  </a:cubicBezTo>
                  <a:cubicBezTo>
                    <a:pt x="89714" y="195425"/>
                    <a:pt x="101391" y="202097"/>
                    <a:pt x="112251" y="203979"/>
                  </a:cubicBezTo>
                  <a:cubicBezTo>
                    <a:pt x="117520" y="204885"/>
                    <a:pt x="131146" y="203970"/>
                    <a:pt x="133859" y="206940"/>
                  </a:cubicBezTo>
                  <a:cubicBezTo>
                    <a:pt x="136278" y="209581"/>
                    <a:pt x="136284" y="213542"/>
                    <a:pt x="134150" y="216356"/>
                  </a:cubicBezTo>
                  <a:cubicBezTo>
                    <a:pt x="130681" y="220940"/>
                    <a:pt x="113973" y="218134"/>
                    <a:pt x="108267" y="217867"/>
                  </a:cubicBezTo>
                  <a:lnTo>
                    <a:pt x="108267" y="232506"/>
                  </a:lnTo>
                  <a:lnTo>
                    <a:pt x="167763" y="232506"/>
                  </a:lnTo>
                  <a:lnTo>
                    <a:pt x="167763" y="217867"/>
                  </a:lnTo>
                  <a:cubicBezTo>
                    <a:pt x="161675" y="218178"/>
                    <a:pt x="149277" y="221880"/>
                    <a:pt x="148301" y="212731"/>
                  </a:cubicBezTo>
                  <a:cubicBezTo>
                    <a:pt x="147272" y="203073"/>
                    <a:pt x="158493" y="205101"/>
                    <a:pt x="164523" y="203858"/>
                  </a:cubicBezTo>
                  <a:cubicBezTo>
                    <a:pt x="184470" y="199750"/>
                    <a:pt x="198040" y="185715"/>
                    <a:pt x="202693" y="166182"/>
                  </a:cubicBezTo>
                  <a:cubicBezTo>
                    <a:pt x="206416" y="150559"/>
                    <a:pt x="207671" y="132977"/>
                    <a:pt x="210014" y="117070"/>
                  </a:cubicBezTo>
                  <a:close/>
                </a:path>
              </a:pathLst>
            </a:custGeom>
            <a:grpFill/>
            <a:ln w="858"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8F24F29-A7FA-E2C5-DC6C-D17C68A6FCB8}"/>
                </a:ext>
              </a:extLst>
            </p:cNvPr>
            <p:cNvSpPr/>
            <p:nvPr/>
          </p:nvSpPr>
          <p:spPr>
            <a:xfrm>
              <a:off x="8658763" y="9218638"/>
              <a:ext cx="330090" cy="190829"/>
            </a:xfrm>
            <a:custGeom>
              <a:avLst/>
              <a:gdLst>
                <a:gd name="connsiteX0" fmla="*/ 88535 w 330090"/>
                <a:gd name="connsiteY0" fmla="*/ 19592 h 190829"/>
                <a:gd name="connsiteX1" fmla="*/ 326088 w 330090"/>
                <a:gd name="connsiteY1" fmla="*/ 19592 h 190829"/>
                <a:gd name="connsiteX2" fmla="*/ 330013 w 330090"/>
                <a:gd name="connsiteY2" fmla="*/ 25151 h 190829"/>
                <a:gd name="connsiteX3" fmla="*/ 329947 w 330090"/>
                <a:gd name="connsiteY3" fmla="*/ 102704 h 190829"/>
                <a:gd name="connsiteX4" fmla="*/ 318786 w 330090"/>
                <a:gd name="connsiteY4" fmla="*/ 106139 h 190829"/>
                <a:gd name="connsiteX5" fmla="*/ 316172 w 330090"/>
                <a:gd name="connsiteY5" fmla="*/ 101867 h 190829"/>
                <a:gd name="connsiteX6" fmla="*/ 316172 w 330090"/>
                <a:gd name="connsiteY6" fmla="*/ 33377 h 190829"/>
                <a:gd name="connsiteX7" fmla="*/ 88535 w 330090"/>
                <a:gd name="connsiteY7" fmla="*/ 33377 h 190829"/>
                <a:gd name="connsiteX8" fmla="*/ 82826 w 330090"/>
                <a:gd name="connsiteY8" fmla="*/ 50501 h 190829"/>
                <a:gd name="connsiteX9" fmla="*/ 76894 w 330090"/>
                <a:gd name="connsiteY9" fmla="*/ 52331 h 190829"/>
                <a:gd name="connsiteX10" fmla="*/ 51457 w 330090"/>
                <a:gd name="connsiteY10" fmla="*/ 52331 h 190829"/>
                <a:gd name="connsiteX11" fmla="*/ 51457 w 330090"/>
                <a:gd name="connsiteY11" fmla="*/ 68696 h 190829"/>
                <a:gd name="connsiteX12" fmla="*/ 85002 w 330090"/>
                <a:gd name="connsiteY12" fmla="*/ 85579 h 190829"/>
                <a:gd name="connsiteX13" fmla="*/ 84173 w 330090"/>
                <a:gd name="connsiteY13" fmla="*/ 106985 h 190829"/>
                <a:gd name="connsiteX14" fmla="*/ 51457 w 330090"/>
                <a:gd name="connsiteY14" fmla="*/ 122970 h 190829"/>
                <a:gd name="connsiteX15" fmla="*/ 51457 w 330090"/>
                <a:gd name="connsiteY15" fmla="*/ 140198 h 190829"/>
                <a:gd name="connsiteX16" fmla="*/ 80343 w 330090"/>
                <a:gd name="connsiteY16" fmla="*/ 140198 h 190829"/>
                <a:gd name="connsiteX17" fmla="*/ 85130 w 330090"/>
                <a:gd name="connsiteY17" fmla="*/ 143168 h 190829"/>
                <a:gd name="connsiteX18" fmla="*/ 88535 w 330090"/>
                <a:gd name="connsiteY18" fmla="*/ 158290 h 190829"/>
                <a:gd name="connsiteX19" fmla="*/ 110522 w 330090"/>
                <a:gd name="connsiteY19" fmla="*/ 158290 h 190829"/>
                <a:gd name="connsiteX20" fmla="*/ 115180 w 330090"/>
                <a:gd name="connsiteY20" fmla="*/ 161388 h 190829"/>
                <a:gd name="connsiteX21" fmla="*/ 109660 w 330090"/>
                <a:gd name="connsiteY21" fmla="*/ 172928 h 190829"/>
                <a:gd name="connsiteX22" fmla="*/ 88535 w 330090"/>
                <a:gd name="connsiteY22" fmla="*/ 172928 h 190829"/>
                <a:gd name="connsiteX23" fmla="*/ 80146 w 330090"/>
                <a:gd name="connsiteY23" fmla="*/ 190830 h 190829"/>
                <a:gd name="connsiteX24" fmla="*/ 8318 w 330090"/>
                <a:gd name="connsiteY24" fmla="*/ 190614 h 190829"/>
                <a:gd name="connsiteX25" fmla="*/ 765 w 330090"/>
                <a:gd name="connsiteY25" fmla="*/ 183519 h 190829"/>
                <a:gd name="connsiteX26" fmla="*/ 543 w 330090"/>
                <a:gd name="connsiteY26" fmla="*/ 150064 h 190829"/>
                <a:gd name="connsiteX27" fmla="*/ 8775 w 330090"/>
                <a:gd name="connsiteY27" fmla="*/ 140198 h 190829"/>
                <a:gd name="connsiteX28" fmla="*/ 37661 w 330090"/>
                <a:gd name="connsiteY28" fmla="*/ 140198 h 190829"/>
                <a:gd name="connsiteX29" fmla="*/ 37661 w 330090"/>
                <a:gd name="connsiteY29" fmla="*/ 124256 h 190829"/>
                <a:gd name="connsiteX30" fmla="*/ 4017 w 330090"/>
                <a:gd name="connsiteY30" fmla="*/ 106182 h 190829"/>
                <a:gd name="connsiteX31" fmla="*/ 4944 w 330090"/>
                <a:gd name="connsiteY31" fmla="*/ 84681 h 190829"/>
                <a:gd name="connsiteX32" fmla="*/ 37661 w 330090"/>
                <a:gd name="connsiteY32" fmla="*/ 68696 h 190829"/>
                <a:gd name="connsiteX33" fmla="*/ 37661 w 330090"/>
                <a:gd name="connsiteY33" fmla="*/ 52331 h 190829"/>
                <a:gd name="connsiteX34" fmla="*/ 12224 w 330090"/>
                <a:gd name="connsiteY34" fmla="*/ 52331 h 190829"/>
                <a:gd name="connsiteX35" fmla="*/ 633 w 330090"/>
                <a:gd name="connsiteY35" fmla="*/ 43234 h 190829"/>
                <a:gd name="connsiteX36" fmla="*/ 639 w 330090"/>
                <a:gd name="connsiteY36" fmla="*/ 9744 h 190829"/>
                <a:gd name="connsiteX37" fmla="*/ 12189 w 330090"/>
                <a:gd name="connsiteY37" fmla="*/ 603 h 190829"/>
                <a:gd name="connsiteX38" fmla="*/ 79281 w 330090"/>
                <a:gd name="connsiteY38" fmla="*/ 845 h 190829"/>
                <a:gd name="connsiteX39" fmla="*/ 88535 w 330090"/>
                <a:gd name="connsiteY39" fmla="*/ 19592 h 190829"/>
                <a:gd name="connsiteX40" fmla="*/ 74739 w 330090"/>
                <a:gd name="connsiteY40" fmla="*/ 14422 h 190829"/>
                <a:gd name="connsiteX41" fmla="*/ 14380 w 330090"/>
                <a:gd name="connsiteY41" fmla="*/ 14422 h 190829"/>
                <a:gd name="connsiteX42" fmla="*/ 14380 w 330090"/>
                <a:gd name="connsiteY42" fmla="*/ 37684 h 190829"/>
                <a:gd name="connsiteX43" fmla="*/ 74739 w 330090"/>
                <a:gd name="connsiteY43" fmla="*/ 37684 h 190829"/>
                <a:gd name="connsiteX44" fmla="*/ 74739 w 330090"/>
                <a:gd name="connsiteY44" fmla="*/ 14422 h 190829"/>
                <a:gd name="connsiteX45" fmla="*/ 74736 w 330090"/>
                <a:gd name="connsiteY45" fmla="*/ 95410 h 190829"/>
                <a:gd name="connsiteX46" fmla="*/ 44269 w 330090"/>
                <a:gd name="connsiteY46" fmla="*/ 80953 h 190829"/>
                <a:gd name="connsiteX47" fmla="*/ 14382 w 330090"/>
                <a:gd name="connsiteY47" fmla="*/ 95410 h 190829"/>
                <a:gd name="connsiteX48" fmla="*/ 44925 w 330090"/>
                <a:gd name="connsiteY48" fmla="*/ 110895 h 190829"/>
                <a:gd name="connsiteX49" fmla="*/ 74736 w 330090"/>
                <a:gd name="connsiteY49" fmla="*/ 95410 h 190829"/>
                <a:gd name="connsiteX50" fmla="*/ 74739 w 330090"/>
                <a:gd name="connsiteY50" fmla="*/ 153983 h 190829"/>
                <a:gd name="connsiteX51" fmla="*/ 14380 w 330090"/>
                <a:gd name="connsiteY51" fmla="*/ 153983 h 190829"/>
                <a:gd name="connsiteX52" fmla="*/ 14380 w 330090"/>
                <a:gd name="connsiteY52" fmla="*/ 177244 h 190829"/>
                <a:gd name="connsiteX53" fmla="*/ 74739 w 330090"/>
                <a:gd name="connsiteY53" fmla="*/ 177244 h 190829"/>
                <a:gd name="connsiteX54" fmla="*/ 74739 w 330090"/>
                <a:gd name="connsiteY54" fmla="*/ 153983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0090" h="190829">
                  <a:moveTo>
                    <a:pt x="88535" y="19592"/>
                  </a:moveTo>
                  <a:lnTo>
                    <a:pt x="326088" y="19592"/>
                  </a:lnTo>
                  <a:cubicBezTo>
                    <a:pt x="326442" y="19592"/>
                    <a:pt x="330710" y="23761"/>
                    <a:pt x="330013" y="25151"/>
                  </a:cubicBezTo>
                  <a:lnTo>
                    <a:pt x="329947" y="102704"/>
                  </a:lnTo>
                  <a:cubicBezTo>
                    <a:pt x="328636" y="107149"/>
                    <a:pt x="322294" y="109125"/>
                    <a:pt x="318786" y="106139"/>
                  </a:cubicBezTo>
                  <a:cubicBezTo>
                    <a:pt x="318314" y="105742"/>
                    <a:pt x="316172" y="102117"/>
                    <a:pt x="316172" y="101867"/>
                  </a:cubicBezTo>
                  <a:lnTo>
                    <a:pt x="316172" y="33377"/>
                  </a:lnTo>
                  <a:lnTo>
                    <a:pt x="88535" y="33377"/>
                  </a:lnTo>
                  <a:cubicBezTo>
                    <a:pt x="88965" y="39315"/>
                    <a:pt x="88927" y="47325"/>
                    <a:pt x="82826" y="50501"/>
                  </a:cubicBezTo>
                  <a:cubicBezTo>
                    <a:pt x="82066" y="50898"/>
                    <a:pt x="77405" y="52331"/>
                    <a:pt x="76894" y="52331"/>
                  </a:cubicBezTo>
                  <a:lnTo>
                    <a:pt x="51457" y="52331"/>
                  </a:lnTo>
                  <a:lnTo>
                    <a:pt x="51457" y="68696"/>
                  </a:lnTo>
                  <a:lnTo>
                    <a:pt x="85002" y="85579"/>
                  </a:lnTo>
                  <a:cubicBezTo>
                    <a:pt x="90316" y="90637"/>
                    <a:pt x="90179" y="102402"/>
                    <a:pt x="84173" y="106985"/>
                  </a:cubicBezTo>
                  <a:lnTo>
                    <a:pt x="51457" y="122970"/>
                  </a:lnTo>
                  <a:lnTo>
                    <a:pt x="51457" y="140198"/>
                  </a:lnTo>
                  <a:lnTo>
                    <a:pt x="80343" y="140198"/>
                  </a:lnTo>
                  <a:cubicBezTo>
                    <a:pt x="80646" y="140198"/>
                    <a:pt x="84539" y="142607"/>
                    <a:pt x="85130" y="143168"/>
                  </a:cubicBezTo>
                  <a:cubicBezTo>
                    <a:pt x="89557" y="147354"/>
                    <a:pt x="88515" y="152783"/>
                    <a:pt x="88535" y="158290"/>
                  </a:cubicBezTo>
                  <a:lnTo>
                    <a:pt x="110522" y="158290"/>
                  </a:lnTo>
                  <a:cubicBezTo>
                    <a:pt x="110941" y="158290"/>
                    <a:pt x="114705" y="160646"/>
                    <a:pt x="115180" y="161388"/>
                  </a:cubicBezTo>
                  <a:cubicBezTo>
                    <a:pt x="118105" y="165937"/>
                    <a:pt x="114915" y="172928"/>
                    <a:pt x="109660" y="172928"/>
                  </a:cubicBezTo>
                  <a:lnTo>
                    <a:pt x="88535" y="172928"/>
                  </a:lnTo>
                  <a:cubicBezTo>
                    <a:pt x="89168" y="180740"/>
                    <a:pt x="88684" y="188189"/>
                    <a:pt x="80146" y="190830"/>
                  </a:cubicBezTo>
                  <a:lnTo>
                    <a:pt x="8318" y="190614"/>
                  </a:lnTo>
                  <a:cubicBezTo>
                    <a:pt x="5496" y="189475"/>
                    <a:pt x="1474" y="186652"/>
                    <a:pt x="765" y="183519"/>
                  </a:cubicBezTo>
                  <a:cubicBezTo>
                    <a:pt x="-365" y="178513"/>
                    <a:pt x="-1" y="155985"/>
                    <a:pt x="543" y="150064"/>
                  </a:cubicBezTo>
                  <a:cubicBezTo>
                    <a:pt x="887" y="146309"/>
                    <a:pt x="5025" y="140198"/>
                    <a:pt x="8775" y="140198"/>
                  </a:cubicBezTo>
                  <a:lnTo>
                    <a:pt x="37661" y="140198"/>
                  </a:lnTo>
                  <a:lnTo>
                    <a:pt x="37661" y="124256"/>
                  </a:lnTo>
                  <a:cubicBezTo>
                    <a:pt x="29028" y="117455"/>
                    <a:pt x="11490" y="113415"/>
                    <a:pt x="4017" y="106182"/>
                  </a:cubicBezTo>
                  <a:cubicBezTo>
                    <a:pt x="-1262" y="101081"/>
                    <a:pt x="-1009" y="89222"/>
                    <a:pt x="4944" y="84681"/>
                  </a:cubicBezTo>
                  <a:lnTo>
                    <a:pt x="37661" y="68696"/>
                  </a:lnTo>
                  <a:lnTo>
                    <a:pt x="37661" y="52331"/>
                  </a:lnTo>
                  <a:lnTo>
                    <a:pt x="12224" y="52331"/>
                  </a:lnTo>
                  <a:cubicBezTo>
                    <a:pt x="7917" y="52331"/>
                    <a:pt x="1339" y="47679"/>
                    <a:pt x="633" y="43234"/>
                  </a:cubicBezTo>
                  <a:cubicBezTo>
                    <a:pt x="-223" y="37848"/>
                    <a:pt x="-201" y="15164"/>
                    <a:pt x="639" y="9744"/>
                  </a:cubicBezTo>
                  <a:cubicBezTo>
                    <a:pt x="1565" y="3762"/>
                    <a:pt x="6636" y="1095"/>
                    <a:pt x="12189" y="603"/>
                  </a:cubicBezTo>
                  <a:cubicBezTo>
                    <a:pt x="33470" y="-1270"/>
                    <a:pt x="57696" y="1915"/>
                    <a:pt x="79281" y="845"/>
                  </a:cubicBezTo>
                  <a:cubicBezTo>
                    <a:pt x="88724" y="3227"/>
                    <a:pt x="89254" y="11185"/>
                    <a:pt x="88535" y="19592"/>
                  </a:cubicBezTo>
                  <a:close/>
                  <a:moveTo>
                    <a:pt x="74739" y="14422"/>
                  </a:moveTo>
                  <a:lnTo>
                    <a:pt x="14380" y="14422"/>
                  </a:lnTo>
                  <a:lnTo>
                    <a:pt x="14380" y="37684"/>
                  </a:lnTo>
                  <a:lnTo>
                    <a:pt x="74739" y="37684"/>
                  </a:lnTo>
                  <a:lnTo>
                    <a:pt x="74739" y="14422"/>
                  </a:lnTo>
                  <a:close/>
                  <a:moveTo>
                    <a:pt x="74736" y="95410"/>
                  </a:moveTo>
                  <a:lnTo>
                    <a:pt x="44269" y="80953"/>
                  </a:lnTo>
                  <a:lnTo>
                    <a:pt x="14382" y="95410"/>
                  </a:lnTo>
                  <a:cubicBezTo>
                    <a:pt x="13345" y="96783"/>
                    <a:pt x="42534" y="110230"/>
                    <a:pt x="44925" y="110895"/>
                  </a:cubicBezTo>
                  <a:lnTo>
                    <a:pt x="74736" y="95410"/>
                  </a:lnTo>
                  <a:close/>
                  <a:moveTo>
                    <a:pt x="74739" y="153983"/>
                  </a:moveTo>
                  <a:lnTo>
                    <a:pt x="14380" y="153983"/>
                  </a:lnTo>
                  <a:lnTo>
                    <a:pt x="14380" y="177244"/>
                  </a:lnTo>
                  <a:lnTo>
                    <a:pt x="74739" y="177244"/>
                  </a:lnTo>
                  <a:lnTo>
                    <a:pt x="74739" y="153983"/>
                  </a:lnTo>
                  <a:close/>
                </a:path>
              </a:pathLst>
            </a:custGeom>
            <a:grpFill/>
            <a:ln w="858"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9722C2CF-243B-C69A-0914-8285DCC31C88}"/>
                </a:ext>
              </a:extLst>
            </p:cNvPr>
            <p:cNvSpPr/>
            <p:nvPr/>
          </p:nvSpPr>
          <p:spPr>
            <a:xfrm>
              <a:off x="8631294" y="9459399"/>
              <a:ext cx="116097" cy="53837"/>
            </a:xfrm>
            <a:custGeom>
              <a:avLst/>
              <a:gdLst>
                <a:gd name="connsiteX0" fmla="*/ 23551 w 116097"/>
                <a:gd name="connsiteY0" fmla="*/ 1330 h 53837"/>
                <a:gd name="connsiteX1" fmla="*/ 89738 w 116097"/>
                <a:gd name="connsiteY1" fmla="*/ 1054 h 53837"/>
                <a:gd name="connsiteX2" fmla="*/ 91318 w 116097"/>
                <a:gd name="connsiteY2" fmla="*/ 52660 h 53837"/>
                <a:gd name="connsiteX3" fmla="*/ 25866 w 116097"/>
                <a:gd name="connsiteY3" fmla="*/ 52807 h 53837"/>
                <a:gd name="connsiteX4" fmla="*/ 23551 w 116097"/>
                <a:gd name="connsiteY4" fmla="*/ 1330 h 53837"/>
                <a:gd name="connsiteX5" fmla="*/ 21767 w 116097"/>
                <a:gd name="connsiteY5" fmla="*/ 15917 h 53837"/>
                <a:gd name="connsiteX6" fmla="*/ 22497 w 116097"/>
                <a:gd name="connsiteY6" fmla="*/ 38082 h 53837"/>
                <a:gd name="connsiteX7" fmla="*/ 93099 w 116097"/>
                <a:gd name="connsiteY7" fmla="*/ 38073 h 53837"/>
                <a:gd name="connsiteX8" fmla="*/ 93099 w 116097"/>
                <a:gd name="connsiteY8" fmla="*/ 15787 h 53837"/>
                <a:gd name="connsiteX9" fmla="*/ 21767 w 116097"/>
                <a:gd name="connsiteY9" fmla="*/ 15917 h 5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097" h="53837">
                  <a:moveTo>
                    <a:pt x="23551" y="1330"/>
                  </a:moveTo>
                  <a:cubicBezTo>
                    <a:pt x="39718" y="-604"/>
                    <a:pt x="73120" y="-189"/>
                    <a:pt x="89738" y="1054"/>
                  </a:cubicBezTo>
                  <a:cubicBezTo>
                    <a:pt x="124902" y="3686"/>
                    <a:pt x="124336" y="49553"/>
                    <a:pt x="91318" y="52660"/>
                  </a:cubicBezTo>
                  <a:cubicBezTo>
                    <a:pt x="74357" y="54257"/>
                    <a:pt x="42961" y="54154"/>
                    <a:pt x="25866" y="52807"/>
                  </a:cubicBezTo>
                  <a:cubicBezTo>
                    <a:pt x="-8227" y="50123"/>
                    <a:pt x="-8225" y="5119"/>
                    <a:pt x="23551" y="1330"/>
                  </a:cubicBezTo>
                  <a:close/>
                  <a:moveTo>
                    <a:pt x="21767" y="15917"/>
                  </a:moveTo>
                  <a:cubicBezTo>
                    <a:pt x="11076" y="20396"/>
                    <a:pt x="11547" y="34517"/>
                    <a:pt x="22497" y="38082"/>
                  </a:cubicBezTo>
                  <a:lnTo>
                    <a:pt x="93099" y="38073"/>
                  </a:lnTo>
                  <a:cubicBezTo>
                    <a:pt x="105080" y="35009"/>
                    <a:pt x="105116" y="18877"/>
                    <a:pt x="93099" y="15787"/>
                  </a:cubicBezTo>
                  <a:lnTo>
                    <a:pt x="21767" y="15917"/>
                  </a:lnTo>
                  <a:close/>
                </a:path>
              </a:pathLst>
            </a:custGeom>
            <a:grpFill/>
            <a:ln w="858"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D676724C-A7AD-14EC-9F5A-4819F516010A}"/>
                </a:ext>
              </a:extLst>
            </p:cNvPr>
            <p:cNvSpPr/>
            <p:nvPr/>
          </p:nvSpPr>
          <p:spPr>
            <a:xfrm>
              <a:off x="8761716" y="9460623"/>
              <a:ext cx="50567" cy="51488"/>
            </a:xfrm>
            <a:custGeom>
              <a:avLst/>
              <a:gdLst>
                <a:gd name="connsiteX0" fmla="*/ 23361 w 50567"/>
                <a:gd name="connsiteY0" fmla="*/ 63 h 51488"/>
                <a:gd name="connsiteX1" fmla="*/ 32835 w 50567"/>
                <a:gd name="connsiteY1" fmla="*/ 50091 h 51488"/>
                <a:gd name="connsiteX2" fmla="*/ 23361 w 50567"/>
                <a:gd name="connsiteY2" fmla="*/ 63 h 51488"/>
                <a:gd name="connsiteX3" fmla="*/ 21544 w 50567"/>
                <a:gd name="connsiteY3" fmla="*/ 14693 h 51488"/>
                <a:gd name="connsiteX4" fmla="*/ 25691 w 50567"/>
                <a:gd name="connsiteY4" fmla="*/ 36954 h 51488"/>
                <a:gd name="connsiteX5" fmla="*/ 21544 w 50567"/>
                <a:gd name="connsiteY5" fmla="*/ 14693 h 5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67" h="51488">
                  <a:moveTo>
                    <a:pt x="23361" y="63"/>
                  </a:moveTo>
                  <a:cubicBezTo>
                    <a:pt x="53364" y="-1879"/>
                    <a:pt x="61451" y="41416"/>
                    <a:pt x="32835" y="50091"/>
                  </a:cubicBezTo>
                  <a:cubicBezTo>
                    <a:pt x="-3876" y="61208"/>
                    <a:pt x="-13617" y="2454"/>
                    <a:pt x="23361" y="63"/>
                  </a:cubicBezTo>
                  <a:close/>
                  <a:moveTo>
                    <a:pt x="21544" y="14693"/>
                  </a:moveTo>
                  <a:cubicBezTo>
                    <a:pt x="10625" y="17205"/>
                    <a:pt x="10985" y="37592"/>
                    <a:pt x="25691" y="36954"/>
                  </a:cubicBezTo>
                  <a:cubicBezTo>
                    <a:pt x="41939" y="36255"/>
                    <a:pt x="39081" y="10654"/>
                    <a:pt x="21544" y="14693"/>
                  </a:cubicBezTo>
                  <a:close/>
                </a:path>
              </a:pathLst>
            </a:custGeom>
            <a:grpFill/>
            <a:ln w="858"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EA690D45-DC18-99C7-7EAA-8F16C9B0B76B}"/>
                </a:ext>
              </a:extLst>
            </p:cNvPr>
            <p:cNvSpPr/>
            <p:nvPr/>
          </p:nvSpPr>
          <p:spPr>
            <a:xfrm>
              <a:off x="8966204" y="9460613"/>
              <a:ext cx="50465" cy="51475"/>
            </a:xfrm>
            <a:custGeom>
              <a:avLst/>
              <a:gdLst>
                <a:gd name="connsiteX0" fmla="*/ 23219 w 50465"/>
                <a:gd name="connsiteY0" fmla="*/ 90 h 51475"/>
                <a:gd name="connsiteX1" fmla="*/ 32702 w 50465"/>
                <a:gd name="connsiteY1" fmla="*/ 50100 h 51475"/>
                <a:gd name="connsiteX2" fmla="*/ 23219 w 50465"/>
                <a:gd name="connsiteY2" fmla="*/ 90 h 51475"/>
                <a:gd name="connsiteX3" fmla="*/ 22297 w 50465"/>
                <a:gd name="connsiteY3" fmla="*/ 14729 h 51475"/>
                <a:gd name="connsiteX4" fmla="*/ 14962 w 50465"/>
                <a:gd name="connsiteY4" fmla="*/ 20313 h 51475"/>
                <a:gd name="connsiteX5" fmla="*/ 33756 w 50465"/>
                <a:gd name="connsiteY5" fmla="*/ 33062 h 51475"/>
                <a:gd name="connsiteX6" fmla="*/ 22297 w 50465"/>
                <a:gd name="connsiteY6" fmla="*/ 14729 h 5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65" h="51475">
                  <a:moveTo>
                    <a:pt x="23219" y="90"/>
                  </a:moveTo>
                  <a:cubicBezTo>
                    <a:pt x="52822" y="-2240"/>
                    <a:pt x="61696" y="41314"/>
                    <a:pt x="32702" y="50100"/>
                  </a:cubicBezTo>
                  <a:cubicBezTo>
                    <a:pt x="-3507" y="61062"/>
                    <a:pt x="-13814" y="2999"/>
                    <a:pt x="23219" y="90"/>
                  </a:cubicBezTo>
                  <a:close/>
                  <a:moveTo>
                    <a:pt x="22297" y="14729"/>
                  </a:moveTo>
                  <a:cubicBezTo>
                    <a:pt x="19550" y="15238"/>
                    <a:pt x="16145" y="17793"/>
                    <a:pt x="14962" y="20313"/>
                  </a:cubicBezTo>
                  <a:cubicBezTo>
                    <a:pt x="8997" y="33036"/>
                    <a:pt x="25040" y="43299"/>
                    <a:pt x="33756" y="33062"/>
                  </a:cubicBezTo>
                  <a:cubicBezTo>
                    <a:pt x="41029" y="24517"/>
                    <a:pt x="33790" y="12597"/>
                    <a:pt x="22297" y="14729"/>
                  </a:cubicBezTo>
                  <a:close/>
                </a:path>
              </a:pathLst>
            </a:custGeom>
            <a:grpFill/>
            <a:ln w="858" cap="flat">
              <a:noFill/>
              <a:prstDash val="solid"/>
              <a:miter/>
            </a:ln>
          </p:spPr>
          <p:txBody>
            <a:bodyPr rtlCol="0" anchor="ctr"/>
            <a:lstStyle/>
            <a:p>
              <a:endParaRPr lang="en-US" dirty="0"/>
            </a:p>
          </p:txBody>
        </p:sp>
      </p:grpSp>
      <p:pic>
        <p:nvPicPr>
          <p:cNvPr id="60" name="Picture 59" descr="A person typing on a keyboard&#10;&#10;AI-generated content may be incorrect.">
            <a:extLst>
              <a:ext uri="{FF2B5EF4-FFF2-40B4-BE49-F238E27FC236}">
                <a16:creationId xmlns:a16="http://schemas.microsoft.com/office/drawing/2014/main" id="{B7EAC038-24FE-4AFD-6C48-4BF2CABDAF0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7525" b="7525"/>
          <a:stretch>
            <a:fillRect/>
          </a:stretch>
        </p:blipFill>
        <p:spPr>
          <a:xfrm>
            <a:off x="-921" y="6480308"/>
            <a:ext cx="7559675" cy="3612360"/>
          </a:xfrm>
          <a:prstGeom prst="rect">
            <a:avLst/>
          </a:prstGeom>
        </p:spPr>
      </p:pic>
      <p:grpSp>
        <p:nvGrpSpPr>
          <p:cNvPr id="61" name="Graphic 40">
            <a:extLst>
              <a:ext uri="{FF2B5EF4-FFF2-40B4-BE49-F238E27FC236}">
                <a16:creationId xmlns:a16="http://schemas.microsoft.com/office/drawing/2014/main" id="{13334E89-AE50-DD43-8CFF-1CF5C701968D}"/>
              </a:ext>
            </a:extLst>
          </p:cNvPr>
          <p:cNvGrpSpPr/>
          <p:nvPr/>
        </p:nvGrpSpPr>
        <p:grpSpPr>
          <a:xfrm>
            <a:off x="-1873128" y="7607154"/>
            <a:ext cx="3924090" cy="2433120"/>
            <a:chOff x="-3997860" y="6017904"/>
            <a:chExt cx="935163" cy="579845"/>
          </a:xfrm>
          <a:solidFill>
            <a:schemeClr val="bg1">
              <a:alpha val="13000"/>
            </a:schemeClr>
          </a:solidFill>
        </p:grpSpPr>
        <p:sp>
          <p:nvSpPr>
            <p:cNvPr id="62" name="Freeform 61">
              <a:extLst>
                <a:ext uri="{FF2B5EF4-FFF2-40B4-BE49-F238E27FC236}">
                  <a16:creationId xmlns:a16="http://schemas.microsoft.com/office/drawing/2014/main" id="{69C464FB-124A-FBE3-FD7F-657E469FF110}"/>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BCFB8A65-750A-4FA9-E838-DF463F072D7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1592CD52-71A2-446E-36E5-6F1F8B6869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630A3A1E-DF61-1674-50E6-C2651519780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4603787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E51FD-6B20-EE9F-FBFF-F16AA209C79D}"/>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8F19C053-8ACB-7F3F-C5DD-06338226B302}"/>
              </a:ext>
            </a:extLst>
          </p:cNvPr>
          <p:cNvSpPr txBox="1">
            <a:spLocks/>
          </p:cNvSpPr>
          <p:nvPr/>
        </p:nvSpPr>
        <p:spPr>
          <a:xfrm>
            <a:off x="643517" y="1318302"/>
            <a:ext cx="597931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This chapter presents the findings of an investigation into how training and education systems are adapting or must adapt, to meet the evolving demands of industry-driven by technological change and shifting workforce needs.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E3A64322-31BD-279F-A741-055340C93596}"/>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454061-1C4D-686B-9F61-7924076464F4}"/>
              </a:ext>
            </a:extLst>
          </p:cNvPr>
          <p:cNvSpPr txBox="1"/>
          <p:nvPr/>
        </p:nvSpPr>
        <p:spPr>
          <a:xfrm>
            <a:off x="1392052" y="498490"/>
            <a:ext cx="5052744"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Educational programs and training improvements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262D05E-FEC2-2351-C888-B96E26343E04}"/>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7850DAAE-DF9E-FEA1-A41D-EA6915DFEDE5}"/>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4DFC00D4-5CF2-8D09-730E-27346C303124}"/>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4.1.4</a:t>
              </a:r>
            </a:p>
          </p:txBody>
        </p:sp>
      </p:grpSp>
      <p:sp>
        <p:nvSpPr>
          <p:cNvPr id="9" name="TextBox 8">
            <a:extLst>
              <a:ext uri="{FF2B5EF4-FFF2-40B4-BE49-F238E27FC236}">
                <a16:creationId xmlns:a16="http://schemas.microsoft.com/office/drawing/2014/main" id="{14B00743-5600-8B7B-0958-7EB19D7C6A78}"/>
              </a:ext>
            </a:extLst>
          </p:cNvPr>
          <p:cNvSpPr txBox="1"/>
          <p:nvPr/>
        </p:nvSpPr>
        <p:spPr>
          <a:xfrm>
            <a:off x="605490" y="3612415"/>
            <a:ext cx="5676377"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Key training topics to be included</a:t>
            </a:r>
          </a:p>
        </p:txBody>
      </p:sp>
      <p:cxnSp>
        <p:nvCxnSpPr>
          <p:cNvPr id="22" name="Straight Connector 21">
            <a:extLst>
              <a:ext uri="{FF2B5EF4-FFF2-40B4-BE49-F238E27FC236}">
                <a16:creationId xmlns:a16="http://schemas.microsoft.com/office/drawing/2014/main" id="{70E405BA-24FC-6C78-7F88-4E837207781A}"/>
              </a:ext>
            </a:extLst>
          </p:cNvPr>
          <p:cNvCxnSpPr>
            <a:cxnSpLocks/>
          </p:cNvCxnSpPr>
          <p:nvPr/>
        </p:nvCxnSpPr>
        <p:spPr>
          <a:xfrm>
            <a:off x="-21700" y="3749404"/>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589C48-4E62-5065-FFB3-09C0278A94AD}"/>
              </a:ext>
            </a:extLst>
          </p:cNvPr>
          <p:cNvCxnSpPr>
            <a:cxnSpLocks/>
          </p:cNvCxnSpPr>
          <p:nvPr/>
        </p:nvCxnSpPr>
        <p:spPr>
          <a:xfrm>
            <a:off x="858701" y="3934645"/>
            <a:ext cx="0" cy="595698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E6A03CC5-2C1A-1F73-3579-2EE498D5D32A}"/>
              </a:ext>
            </a:extLst>
          </p:cNvPr>
          <p:cNvSpPr/>
          <p:nvPr/>
        </p:nvSpPr>
        <p:spPr>
          <a:xfrm rot="5400000">
            <a:off x="202593" y="365572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0C3E787F-1FE9-ECBD-8113-A1E24A42FC4F}"/>
              </a:ext>
            </a:extLst>
          </p:cNvPr>
          <p:cNvSpPr txBox="1"/>
          <p:nvPr/>
        </p:nvSpPr>
        <p:spPr>
          <a:xfrm>
            <a:off x="1197060" y="4140450"/>
            <a:ext cx="5676377" cy="6150402"/>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Regulatory literacy and standards: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Mandatory, updated education on legal regulations, emission standards, eco-design, energy labelling, and safety norms.</a:t>
            </a: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Foundational engineering (practical): </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en-IE" sz="1100" dirty="0">
                <a:solidFill>
                  <a:srgbClr val="404040"/>
                </a:solidFill>
                <a:latin typeface="Calibri" panose="020F0502020204030204" pitchFamily="34" charset="0"/>
                <a:cs typeface="Calibri" panose="020F0502020204030204" pitchFamily="34" charset="0"/>
              </a:rPr>
              <a:t>Deeper, consistent knowledge of hydraulics, electrical systems, reading diagrams, and heat demand calculation. Many academic subjects felt irrelevant if not tied to practice.</a:t>
            </a: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r>
              <a:rPr lang="en-IE" sz="1600" b="1" dirty="0">
                <a:solidFill>
                  <a:srgbClr val="ED4D24"/>
                </a:solidFill>
                <a:latin typeface="Calibri" panose="020F0502020204030204" pitchFamily="34" charset="0"/>
                <a:cs typeface="Calibri" panose="020F0502020204030204" pitchFamily="34" charset="0"/>
              </a:rPr>
              <a:t>Digitalisation and automation: </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BIM/3D design tools, EMS/BMS configuration and logic, IoT platforms, AI-supported calculation, data analysis and cybersecurity.</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Commissioning and optimisation: </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System setup, tuning for real-world use, sensor calibration, hydraulic balancing, and fault diagnosis. </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Safety and sustainability: </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Safe handling of new refrigerants, which requires mandatory certification. Also, training in carbon and water footprints and LCA/TCO analysis.</a:t>
            </a:r>
          </a:p>
          <a:p>
            <a:pPr>
              <a:lnSpc>
                <a:spcPts val="1340"/>
              </a:lnSpc>
            </a:pPr>
            <a:endParaRPr lang="en-IE" sz="1100" b="1" dirty="0">
              <a:solidFill>
                <a:srgbClr val="ED4D24"/>
              </a:solidFill>
              <a:latin typeface="Calibri" panose="020F0502020204030204" pitchFamily="34" charset="0"/>
              <a:cs typeface="Calibri" panose="020F0502020204030204" pitchFamily="34" charset="0"/>
            </a:endParaRPr>
          </a:p>
          <a:p>
            <a:pPr>
              <a:lnSpc>
                <a:spcPts val="1340"/>
              </a:lnSpc>
            </a:pPr>
            <a:endParaRPr lang="en-IE" sz="1100" b="1" dirty="0">
              <a:solidFill>
                <a:srgbClr val="ED4D24"/>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Clean energy adoption: </a:t>
            </a:r>
          </a:p>
          <a:p>
            <a:endParaRPr lang="en-IE" sz="600" b="1" dirty="0">
              <a:solidFill>
                <a:srgbClr val="ED4D24"/>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The complexity and poor implementation stemming from skill gaps undermine trust in clean technologies, reinforcing the perception that "unclean" solutions are still more financially attractive. Projects often fail to deliver the expected energy savings, despite significant initial investment.</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E3FA070A-5C30-C572-F5CF-5FA53B6FE291}"/>
              </a:ext>
            </a:extLst>
          </p:cNvPr>
          <p:cNvCxnSpPr>
            <a:cxnSpLocks/>
          </p:cNvCxnSpPr>
          <p:nvPr/>
        </p:nvCxnSpPr>
        <p:spPr>
          <a:xfrm>
            <a:off x="858701" y="9891634"/>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A4DFEA5-4309-B103-49A1-C2269C1D4E36}"/>
              </a:ext>
            </a:extLst>
          </p:cNvPr>
          <p:cNvGrpSpPr/>
          <p:nvPr/>
        </p:nvGrpSpPr>
        <p:grpSpPr>
          <a:xfrm>
            <a:off x="661245" y="4229717"/>
            <a:ext cx="6909386" cy="288000"/>
            <a:chOff x="644327" y="1972700"/>
            <a:chExt cx="6909386" cy="288000"/>
          </a:xfrm>
        </p:grpSpPr>
        <p:cxnSp>
          <p:nvCxnSpPr>
            <p:cNvPr id="28" name="Straight Connector 27">
              <a:extLst>
                <a:ext uri="{FF2B5EF4-FFF2-40B4-BE49-F238E27FC236}">
                  <a16:creationId xmlns:a16="http://schemas.microsoft.com/office/drawing/2014/main" id="{354194CA-C6A6-8E5B-3901-C24D905291FF}"/>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B05D453-447E-41FD-89BE-D779D8D6765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0" name="Group 29">
            <a:extLst>
              <a:ext uri="{FF2B5EF4-FFF2-40B4-BE49-F238E27FC236}">
                <a16:creationId xmlns:a16="http://schemas.microsoft.com/office/drawing/2014/main" id="{2BB9702E-192B-8866-81CE-4CBF1D37B89B}"/>
              </a:ext>
            </a:extLst>
          </p:cNvPr>
          <p:cNvGrpSpPr/>
          <p:nvPr/>
        </p:nvGrpSpPr>
        <p:grpSpPr>
          <a:xfrm>
            <a:off x="661245" y="5124371"/>
            <a:ext cx="6909386" cy="288000"/>
            <a:chOff x="644327" y="1972700"/>
            <a:chExt cx="6909386" cy="288000"/>
          </a:xfrm>
        </p:grpSpPr>
        <p:cxnSp>
          <p:nvCxnSpPr>
            <p:cNvPr id="32" name="Straight Connector 31">
              <a:extLst>
                <a:ext uri="{FF2B5EF4-FFF2-40B4-BE49-F238E27FC236}">
                  <a16:creationId xmlns:a16="http://schemas.microsoft.com/office/drawing/2014/main" id="{6C906356-6886-1463-D431-D9ACAA86A2F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7CC3C8C3-1BA1-C61C-4428-69379BF0785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4" name="Group 33">
            <a:extLst>
              <a:ext uri="{FF2B5EF4-FFF2-40B4-BE49-F238E27FC236}">
                <a16:creationId xmlns:a16="http://schemas.microsoft.com/office/drawing/2014/main" id="{4E7C1B2B-8538-75EE-23F9-14604A49047D}"/>
              </a:ext>
            </a:extLst>
          </p:cNvPr>
          <p:cNvGrpSpPr/>
          <p:nvPr/>
        </p:nvGrpSpPr>
        <p:grpSpPr>
          <a:xfrm>
            <a:off x="661245" y="6075376"/>
            <a:ext cx="6909386" cy="288000"/>
            <a:chOff x="644327" y="1972700"/>
            <a:chExt cx="6909386" cy="288000"/>
          </a:xfrm>
        </p:grpSpPr>
        <p:cxnSp>
          <p:nvCxnSpPr>
            <p:cNvPr id="36" name="Straight Connector 35">
              <a:extLst>
                <a:ext uri="{FF2B5EF4-FFF2-40B4-BE49-F238E27FC236}">
                  <a16:creationId xmlns:a16="http://schemas.microsoft.com/office/drawing/2014/main" id="{CEB8F83E-8463-966B-607F-99C0BE1F790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03B53D8-D1D8-5497-B4EB-233A174189E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2" name="Text Placeholder 1">
            <a:extLst>
              <a:ext uri="{FF2B5EF4-FFF2-40B4-BE49-F238E27FC236}">
                <a16:creationId xmlns:a16="http://schemas.microsoft.com/office/drawing/2014/main" id="{DB9207FB-5C8F-86F1-FCE2-E3A7E23A4120}"/>
              </a:ext>
            </a:extLst>
          </p:cNvPr>
          <p:cNvSpPr txBox="1">
            <a:spLocks/>
          </p:cNvSpPr>
          <p:nvPr/>
        </p:nvSpPr>
        <p:spPr>
          <a:xfrm>
            <a:off x="659903" y="2431922"/>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The analysis of educational programs and training improvements reveals a consensus that current HVAC education is often insufficient, outdated, and lacks the necessary focus on practical, cross-functional, and digital competencies required by the rapidly transforming industry. The core challenge is bridging the gap between theoretical knowledge and real-world application, compounded by a lack of regulatory literacy.</a:t>
            </a:r>
          </a:p>
        </p:txBody>
      </p:sp>
      <p:grpSp>
        <p:nvGrpSpPr>
          <p:cNvPr id="12" name="Group 11">
            <a:extLst>
              <a:ext uri="{FF2B5EF4-FFF2-40B4-BE49-F238E27FC236}">
                <a16:creationId xmlns:a16="http://schemas.microsoft.com/office/drawing/2014/main" id="{7B9AB074-7E41-9724-CD54-91E97D6AFF41}"/>
              </a:ext>
            </a:extLst>
          </p:cNvPr>
          <p:cNvGrpSpPr/>
          <p:nvPr/>
        </p:nvGrpSpPr>
        <p:grpSpPr>
          <a:xfrm>
            <a:off x="661245" y="8859614"/>
            <a:ext cx="6909386" cy="288000"/>
            <a:chOff x="644327" y="1972700"/>
            <a:chExt cx="6909386" cy="288000"/>
          </a:xfrm>
        </p:grpSpPr>
        <p:cxnSp>
          <p:nvCxnSpPr>
            <p:cNvPr id="13" name="Straight Connector 12">
              <a:extLst>
                <a:ext uri="{FF2B5EF4-FFF2-40B4-BE49-F238E27FC236}">
                  <a16:creationId xmlns:a16="http://schemas.microsoft.com/office/drawing/2014/main" id="{21C8E20B-3404-244B-8F52-B0A06356E62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4A801D8-3E72-3B7A-FB65-18DD0326D2F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06</a:t>
              </a:r>
              <a:endParaRPr lang="en-US" sz="1800" dirty="0"/>
            </a:p>
          </p:txBody>
        </p:sp>
      </p:grpSp>
      <p:grpSp>
        <p:nvGrpSpPr>
          <p:cNvPr id="15" name="Group 14">
            <a:extLst>
              <a:ext uri="{FF2B5EF4-FFF2-40B4-BE49-F238E27FC236}">
                <a16:creationId xmlns:a16="http://schemas.microsoft.com/office/drawing/2014/main" id="{E7627AE0-3B37-0D22-20C7-AD3353202F4C}"/>
              </a:ext>
            </a:extLst>
          </p:cNvPr>
          <p:cNvGrpSpPr/>
          <p:nvPr/>
        </p:nvGrpSpPr>
        <p:grpSpPr>
          <a:xfrm>
            <a:off x="661245" y="7946332"/>
            <a:ext cx="6909386" cy="288000"/>
            <a:chOff x="644327" y="1972700"/>
            <a:chExt cx="6909386" cy="288000"/>
          </a:xfrm>
        </p:grpSpPr>
        <p:cxnSp>
          <p:nvCxnSpPr>
            <p:cNvPr id="16" name="Straight Connector 15">
              <a:extLst>
                <a:ext uri="{FF2B5EF4-FFF2-40B4-BE49-F238E27FC236}">
                  <a16:creationId xmlns:a16="http://schemas.microsoft.com/office/drawing/2014/main" id="{5C8A3409-B68E-C25F-D217-3CD1EFF0BB9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2E144AF-2FC2-D1EC-20A5-996C32A9988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grpSp>
        <p:nvGrpSpPr>
          <p:cNvPr id="18" name="Group 17">
            <a:extLst>
              <a:ext uri="{FF2B5EF4-FFF2-40B4-BE49-F238E27FC236}">
                <a16:creationId xmlns:a16="http://schemas.microsoft.com/office/drawing/2014/main" id="{40F85808-6A0D-CAE6-481E-71155B96F72F}"/>
              </a:ext>
            </a:extLst>
          </p:cNvPr>
          <p:cNvGrpSpPr/>
          <p:nvPr/>
        </p:nvGrpSpPr>
        <p:grpSpPr>
          <a:xfrm>
            <a:off x="661245" y="7036823"/>
            <a:ext cx="6909386" cy="288000"/>
            <a:chOff x="644327" y="1972700"/>
            <a:chExt cx="6909386" cy="288000"/>
          </a:xfrm>
        </p:grpSpPr>
        <p:cxnSp>
          <p:nvCxnSpPr>
            <p:cNvPr id="19" name="Straight Connector 18">
              <a:extLst>
                <a:ext uri="{FF2B5EF4-FFF2-40B4-BE49-F238E27FC236}">
                  <a16:creationId xmlns:a16="http://schemas.microsoft.com/office/drawing/2014/main" id="{A2882759-37BD-A6C0-6759-2E4B5288AA2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17C22C8-975E-19A9-465F-C7BF99671B0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spTree>
    <p:extLst>
      <p:ext uri="{BB962C8B-B14F-4D97-AF65-F5344CB8AC3E}">
        <p14:creationId xmlns:p14="http://schemas.microsoft.com/office/powerpoint/2010/main" val="4125313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E55BD-56E2-2354-950C-F9F665600B4F}"/>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4A23546-EF0E-AE06-694E-71440C0E37AD}"/>
              </a:ext>
            </a:extLst>
          </p:cNvPr>
          <p:cNvCxnSpPr>
            <a:cxnSpLocks/>
          </p:cNvCxnSpPr>
          <p:nvPr/>
        </p:nvCxnSpPr>
        <p:spPr>
          <a:xfrm>
            <a:off x="3129350" y="728572"/>
            <a:ext cx="0" cy="281781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B7E06234-FAF3-BD97-2726-F2682A3A093D}"/>
              </a:ext>
            </a:extLst>
          </p:cNvPr>
          <p:cNvSpPr/>
          <p:nvPr/>
        </p:nvSpPr>
        <p:spPr>
          <a:xfrm rot="10800000">
            <a:off x="3026346" y="86310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4458C933-05D6-0F17-232D-7ED996247F30}"/>
              </a:ext>
            </a:extLst>
          </p:cNvPr>
          <p:cNvCxnSpPr>
            <a:cxnSpLocks/>
          </p:cNvCxnSpPr>
          <p:nvPr/>
        </p:nvCxnSpPr>
        <p:spPr>
          <a:xfrm>
            <a:off x="2735175" y="71539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7656D7B-B457-3AC4-10BC-71316C60D38A}"/>
              </a:ext>
            </a:extLst>
          </p:cNvPr>
          <p:cNvCxnSpPr>
            <a:cxnSpLocks/>
          </p:cNvCxnSpPr>
          <p:nvPr/>
        </p:nvCxnSpPr>
        <p:spPr>
          <a:xfrm>
            <a:off x="3124423" y="3546385"/>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8A34102E-3E14-F3B9-29E9-3AEC53A4EBEE}"/>
              </a:ext>
            </a:extLst>
          </p:cNvPr>
          <p:cNvSpPr/>
          <p:nvPr/>
        </p:nvSpPr>
        <p:spPr>
          <a:xfrm>
            <a:off x="-6350" y="-1"/>
            <a:ext cx="2741525" cy="1069181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9AA05572-8AA1-74F5-1837-97E51B9A224C}"/>
              </a:ext>
            </a:extLst>
          </p:cNvPr>
          <p:cNvSpPr txBox="1"/>
          <p:nvPr/>
        </p:nvSpPr>
        <p:spPr>
          <a:xfrm>
            <a:off x="587524" y="889336"/>
            <a:ext cx="1936216" cy="922688"/>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Education structure: specificity vs. interdisciplinarity</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27" name="Graphic 40">
            <a:extLst>
              <a:ext uri="{FF2B5EF4-FFF2-40B4-BE49-F238E27FC236}">
                <a16:creationId xmlns:a16="http://schemas.microsoft.com/office/drawing/2014/main" id="{C031EE60-5DFA-107E-A908-7C4C2AD967D2}"/>
              </a:ext>
            </a:extLst>
          </p:cNvPr>
          <p:cNvGrpSpPr/>
          <p:nvPr/>
        </p:nvGrpSpPr>
        <p:grpSpPr>
          <a:xfrm>
            <a:off x="-1499474" y="8109350"/>
            <a:ext cx="3924090" cy="2433120"/>
            <a:chOff x="-3997860" y="6017904"/>
            <a:chExt cx="935163" cy="579845"/>
          </a:xfrm>
          <a:solidFill>
            <a:schemeClr val="bg1">
              <a:alpha val="29965"/>
            </a:schemeClr>
          </a:solidFill>
        </p:grpSpPr>
        <p:sp>
          <p:nvSpPr>
            <p:cNvPr id="28" name="Freeform 27">
              <a:extLst>
                <a:ext uri="{FF2B5EF4-FFF2-40B4-BE49-F238E27FC236}">
                  <a16:creationId xmlns:a16="http://schemas.microsoft.com/office/drawing/2014/main" id="{5F413F64-A960-544C-F22E-6F25EE4AD00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84D7230C-102E-9652-13A0-6CAAD9F87AE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FA5E8C58-E53C-92FE-B87E-5994521A521F}"/>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EED00E4C-727C-C149-1F4E-D500D06D8D0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2" name="TextBox 11">
            <a:extLst>
              <a:ext uri="{FF2B5EF4-FFF2-40B4-BE49-F238E27FC236}">
                <a16:creationId xmlns:a16="http://schemas.microsoft.com/office/drawing/2014/main" id="{AF8D9613-775A-F168-C39A-9742668C6047}"/>
              </a:ext>
            </a:extLst>
          </p:cNvPr>
          <p:cNvSpPr txBox="1"/>
          <p:nvPr/>
        </p:nvSpPr>
        <p:spPr>
          <a:xfrm>
            <a:off x="3376506" y="1311382"/>
            <a:ext cx="4035556" cy="2085186"/>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Role-Specific Depth: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Training must remain task-specific to ensure deep technical expertise for designers, installers, and operators.</a:t>
            </a:r>
          </a:p>
          <a:p>
            <a:pPr lvl="0"/>
            <a:endParaRPr lang="en-IE" sz="1000" b="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Cross-Functional Overview: </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Education must include more cross-functional training to improve collaboration. This is necessary to foster a holistic view of the system, ensure designers understand installation realities, and improve communication across the lifecycle. Topics should include interrelation with all processes.</a:t>
            </a:r>
          </a:p>
        </p:txBody>
      </p:sp>
      <p:grpSp>
        <p:nvGrpSpPr>
          <p:cNvPr id="16" name="Group 15">
            <a:extLst>
              <a:ext uri="{FF2B5EF4-FFF2-40B4-BE49-F238E27FC236}">
                <a16:creationId xmlns:a16="http://schemas.microsoft.com/office/drawing/2014/main" id="{A2F4CE60-A1EB-9FD7-BBD0-49384D37E0AE}"/>
              </a:ext>
            </a:extLst>
          </p:cNvPr>
          <p:cNvGrpSpPr/>
          <p:nvPr/>
        </p:nvGrpSpPr>
        <p:grpSpPr>
          <a:xfrm>
            <a:off x="2925912" y="1426149"/>
            <a:ext cx="4627413" cy="288000"/>
            <a:chOff x="644327" y="1972700"/>
            <a:chExt cx="4627413" cy="288000"/>
          </a:xfrm>
        </p:grpSpPr>
        <p:cxnSp>
          <p:nvCxnSpPr>
            <p:cNvPr id="17" name="Straight Connector 16">
              <a:extLst>
                <a:ext uri="{FF2B5EF4-FFF2-40B4-BE49-F238E27FC236}">
                  <a16:creationId xmlns:a16="http://schemas.microsoft.com/office/drawing/2014/main" id="{0043BCC7-C9D6-A548-3C96-BA07C5BE584B}"/>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334B03B-F208-25F0-9525-B31FCA32129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sp>
        <p:nvSpPr>
          <p:cNvPr id="20" name="TextBox 19">
            <a:extLst>
              <a:ext uri="{FF2B5EF4-FFF2-40B4-BE49-F238E27FC236}">
                <a16:creationId xmlns:a16="http://schemas.microsoft.com/office/drawing/2014/main" id="{11F60F8B-FEF8-3E2F-5BD9-7196248B70FE}"/>
              </a:ext>
            </a:extLst>
          </p:cNvPr>
          <p:cNvSpPr txBox="1"/>
          <p:nvPr/>
        </p:nvSpPr>
        <p:spPr>
          <a:xfrm>
            <a:off x="587524" y="1652034"/>
            <a:ext cx="1837092" cy="1592744"/>
          </a:xfrm>
          <a:prstGeom prst="rect">
            <a:avLst/>
          </a:prstGeom>
          <a:noFill/>
        </p:spPr>
        <p:txBody>
          <a:bodyPr wrap="square">
            <a:spAutoFit/>
          </a:bodyPr>
          <a:lstStyle/>
          <a:p>
            <a:pPr>
              <a:lnSpc>
                <a:spcPts val="1340"/>
              </a:lnSpc>
            </a:pPr>
            <a:r>
              <a:rPr lang="en-IE" sz="1200" dirty="0">
                <a:solidFill>
                  <a:schemeClr val="bg1"/>
                </a:solidFill>
                <a:latin typeface="Calibri" panose="020F0502020204030204" pitchFamily="34" charset="0"/>
                <a:cs typeface="Calibri" panose="020F0502020204030204" pitchFamily="34" charset="0"/>
              </a:rPr>
              <a:t>There is a near-universal call for interdisciplinary knowledge and collaboration between design, installation, and operation, but experts advocate for a "twin-track" approach.</a:t>
            </a:r>
          </a:p>
          <a:p>
            <a:pPr>
              <a:lnSpc>
                <a:spcPts val="1340"/>
              </a:lnSpc>
            </a:pPr>
            <a:endParaRPr lang="en-IE"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3" name="Group 22">
            <a:extLst>
              <a:ext uri="{FF2B5EF4-FFF2-40B4-BE49-F238E27FC236}">
                <a16:creationId xmlns:a16="http://schemas.microsoft.com/office/drawing/2014/main" id="{10FA9342-ED1A-90EE-B6FE-A0247D52E3D6}"/>
              </a:ext>
            </a:extLst>
          </p:cNvPr>
          <p:cNvGrpSpPr/>
          <p:nvPr/>
        </p:nvGrpSpPr>
        <p:grpSpPr>
          <a:xfrm>
            <a:off x="2925912" y="2316798"/>
            <a:ext cx="4627413" cy="288000"/>
            <a:chOff x="644327" y="1972700"/>
            <a:chExt cx="4627413" cy="288000"/>
          </a:xfrm>
        </p:grpSpPr>
        <p:cxnSp>
          <p:nvCxnSpPr>
            <p:cNvPr id="26" name="Straight Connector 25">
              <a:extLst>
                <a:ext uri="{FF2B5EF4-FFF2-40B4-BE49-F238E27FC236}">
                  <a16:creationId xmlns:a16="http://schemas.microsoft.com/office/drawing/2014/main" id="{1D25A768-9BE3-CE4F-61FE-F418F9D4D8C3}"/>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217C8C8-86F6-354C-E44D-277DE817110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cxnSp>
        <p:nvCxnSpPr>
          <p:cNvPr id="36" name="Straight Connector 35">
            <a:extLst>
              <a:ext uri="{FF2B5EF4-FFF2-40B4-BE49-F238E27FC236}">
                <a16:creationId xmlns:a16="http://schemas.microsoft.com/office/drawing/2014/main" id="{21F9F9A7-3B0D-B83E-F38B-7348ACE9915B}"/>
              </a:ext>
            </a:extLst>
          </p:cNvPr>
          <p:cNvCxnSpPr>
            <a:cxnSpLocks/>
          </p:cNvCxnSpPr>
          <p:nvPr/>
        </p:nvCxnSpPr>
        <p:spPr>
          <a:xfrm>
            <a:off x="3129350" y="4689082"/>
            <a:ext cx="0" cy="443258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0" name="Triangle 39">
            <a:extLst>
              <a:ext uri="{FF2B5EF4-FFF2-40B4-BE49-F238E27FC236}">
                <a16:creationId xmlns:a16="http://schemas.microsoft.com/office/drawing/2014/main" id="{FD488C16-370D-8D80-42BA-A5BC3DA72952}"/>
              </a:ext>
            </a:extLst>
          </p:cNvPr>
          <p:cNvSpPr/>
          <p:nvPr/>
        </p:nvSpPr>
        <p:spPr>
          <a:xfrm rot="10800000">
            <a:off x="3026346" y="482361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DB47C653-CD0C-511D-9E79-01089CEF974A}"/>
              </a:ext>
            </a:extLst>
          </p:cNvPr>
          <p:cNvCxnSpPr>
            <a:cxnSpLocks/>
          </p:cNvCxnSpPr>
          <p:nvPr/>
        </p:nvCxnSpPr>
        <p:spPr>
          <a:xfrm>
            <a:off x="2735175" y="467590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B56BDFA-38F6-C916-113A-BAF08A204C87}"/>
              </a:ext>
            </a:extLst>
          </p:cNvPr>
          <p:cNvCxnSpPr>
            <a:cxnSpLocks/>
          </p:cNvCxnSpPr>
          <p:nvPr/>
        </p:nvCxnSpPr>
        <p:spPr>
          <a:xfrm>
            <a:off x="3135018" y="9121664"/>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1059B6E-D3DB-1D05-8E58-B517F2950E66}"/>
              </a:ext>
            </a:extLst>
          </p:cNvPr>
          <p:cNvSpPr txBox="1"/>
          <p:nvPr/>
        </p:nvSpPr>
        <p:spPr>
          <a:xfrm>
            <a:off x="587524" y="4849846"/>
            <a:ext cx="1936216" cy="922688"/>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Preferred learning methods and formats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5E16655E-CAEE-2D6A-C194-97BF0D0C3B0E}"/>
              </a:ext>
            </a:extLst>
          </p:cNvPr>
          <p:cNvSpPr txBox="1"/>
          <p:nvPr/>
        </p:nvSpPr>
        <p:spPr>
          <a:xfrm>
            <a:off x="3376506" y="5271892"/>
            <a:ext cx="4035556" cy="3849772"/>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Practical &amp; Hands-on Training: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For complex technical skills, installation, commissioning, and troubleshooting. Best results achieved when training is on-site with the installation running</a:t>
            </a:r>
            <a:endParaRPr lang="en-IE" sz="1000" b="1" dirty="0">
              <a:solidFill>
                <a:srgbClr val="404040"/>
              </a:solidFill>
              <a:latin typeface="Calibri" panose="020F0502020204030204" pitchFamily="34" charset="0"/>
              <a:cs typeface="Calibri" panose="020F0502020204030204" pitchFamily="34" charset="0"/>
            </a:endParaRPr>
          </a:p>
          <a:p>
            <a:pPr lvl="0"/>
            <a:endParaRPr lang="en-IE" sz="14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Mentorship: </a:t>
            </a:r>
          </a:p>
          <a:p>
            <a:pPr lvl="0"/>
            <a:r>
              <a:rPr lang="en-IE" sz="600" b="1" dirty="0">
                <a:solidFill>
                  <a:srgbClr val="ED4D24"/>
                </a:solidFill>
                <a:latin typeface="Calibri" panose="020F0502020204030204" pitchFamily="34" charset="0"/>
                <a:cs typeface="Calibri" panose="020F0502020204030204" pitchFamily="34" charset="0"/>
              </a:rPr>
              <a:t> </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Crucial for knowledge transfer from experienced to new specialists. Helps bridge the theory-practice gap and fosters problem detection/resolution skills.</a:t>
            </a:r>
          </a:p>
          <a:p>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Online Courses / Webinars: </a:t>
            </a:r>
          </a:p>
          <a:p>
            <a:pPr lvl="0"/>
            <a:r>
              <a:rPr lang="en-IE" sz="300" b="1" dirty="0">
                <a:solidFill>
                  <a:srgbClr val="ED4D24"/>
                </a:solidFill>
                <a:latin typeface="Calibri" panose="020F0502020204030204" pitchFamily="34" charset="0"/>
                <a:cs typeface="Calibri" panose="020F0502020204030204" pitchFamily="34" charset="0"/>
              </a:rPr>
              <a:t> </a:t>
            </a:r>
            <a:endParaRPr lang="en-IE" sz="9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Excellent for acquiring theoretical knowledge (standards, regulations, basics of new technologies) and for quick, modular refreshers. Best used as supplementary material.</a:t>
            </a:r>
          </a:p>
          <a:p>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Case Studies &amp; Internships: </a:t>
            </a:r>
          </a:p>
          <a:p>
            <a:pPr lvl="0"/>
            <a:r>
              <a:rPr lang="en-IE" sz="300" b="1" dirty="0">
                <a:solidFill>
                  <a:srgbClr val="ED4D24"/>
                </a:solidFill>
                <a:latin typeface="Calibri" panose="020F0502020204030204" pitchFamily="34" charset="0"/>
                <a:cs typeface="Calibri" panose="020F0502020204030204" pitchFamily="34" charset="0"/>
              </a:rPr>
              <a:t> </a:t>
            </a:r>
            <a:endParaRPr lang="en-IE" sz="9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Essential for providing real-world context and facilitating decision-making. Practical classes and internships on actual projects are recommended.</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p:txBody>
      </p:sp>
      <p:grpSp>
        <p:nvGrpSpPr>
          <p:cNvPr id="46" name="Group 45">
            <a:extLst>
              <a:ext uri="{FF2B5EF4-FFF2-40B4-BE49-F238E27FC236}">
                <a16:creationId xmlns:a16="http://schemas.microsoft.com/office/drawing/2014/main" id="{0576ED5D-65A9-1426-CB4E-1E30AB746706}"/>
              </a:ext>
            </a:extLst>
          </p:cNvPr>
          <p:cNvGrpSpPr/>
          <p:nvPr/>
        </p:nvGrpSpPr>
        <p:grpSpPr>
          <a:xfrm>
            <a:off x="2940478" y="5386659"/>
            <a:ext cx="4627413" cy="288000"/>
            <a:chOff x="644327" y="1972700"/>
            <a:chExt cx="4627413" cy="288000"/>
          </a:xfrm>
        </p:grpSpPr>
        <p:cxnSp>
          <p:nvCxnSpPr>
            <p:cNvPr id="47" name="Straight Connector 46">
              <a:extLst>
                <a:ext uri="{FF2B5EF4-FFF2-40B4-BE49-F238E27FC236}">
                  <a16:creationId xmlns:a16="http://schemas.microsoft.com/office/drawing/2014/main" id="{A1A7C377-55CF-ED55-6D40-7ECFE20DDE6C}"/>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08E46F85-215D-1AE9-4FCF-3BF55D098ED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50" name="Group 49">
            <a:extLst>
              <a:ext uri="{FF2B5EF4-FFF2-40B4-BE49-F238E27FC236}">
                <a16:creationId xmlns:a16="http://schemas.microsoft.com/office/drawing/2014/main" id="{C6A7ADE1-D7F8-1ECD-E8F4-E4F61A6B34DC}"/>
              </a:ext>
            </a:extLst>
          </p:cNvPr>
          <p:cNvGrpSpPr/>
          <p:nvPr/>
        </p:nvGrpSpPr>
        <p:grpSpPr>
          <a:xfrm>
            <a:off x="2940478" y="6346445"/>
            <a:ext cx="4627413" cy="288000"/>
            <a:chOff x="644327" y="1972700"/>
            <a:chExt cx="4627413" cy="288000"/>
          </a:xfrm>
        </p:grpSpPr>
        <p:cxnSp>
          <p:nvCxnSpPr>
            <p:cNvPr id="51" name="Straight Connector 50">
              <a:extLst>
                <a:ext uri="{FF2B5EF4-FFF2-40B4-BE49-F238E27FC236}">
                  <a16:creationId xmlns:a16="http://schemas.microsoft.com/office/drawing/2014/main" id="{2BC243F7-B888-48BC-C834-BE1353C0E380}"/>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4F3350ED-A421-CC37-02A7-C22027FE655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7" name="Group 56">
            <a:extLst>
              <a:ext uri="{FF2B5EF4-FFF2-40B4-BE49-F238E27FC236}">
                <a16:creationId xmlns:a16="http://schemas.microsoft.com/office/drawing/2014/main" id="{FE46E760-6D33-1499-941F-CD294754D0AA}"/>
              </a:ext>
            </a:extLst>
          </p:cNvPr>
          <p:cNvGrpSpPr/>
          <p:nvPr/>
        </p:nvGrpSpPr>
        <p:grpSpPr>
          <a:xfrm>
            <a:off x="2940478" y="7281477"/>
            <a:ext cx="4627413" cy="288000"/>
            <a:chOff x="644327" y="1972700"/>
            <a:chExt cx="4627413" cy="288000"/>
          </a:xfrm>
        </p:grpSpPr>
        <p:cxnSp>
          <p:nvCxnSpPr>
            <p:cNvPr id="58" name="Straight Connector 57">
              <a:extLst>
                <a:ext uri="{FF2B5EF4-FFF2-40B4-BE49-F238E27FC236}">
                  <a16:creationId xmlns:a16="http://schemas.microsoft.com/office/drawing/2014/main" id="{238AB830-C3BC-9574-4625-DB9D15188C3D}"/>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01BF04AD-EFB2-9313-E6ED-7B3ED88C4AF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60" name="Group 59">
            <a:extLst>
              <a:ext uri="{FF2B5EF4-FFF2-40B4-BE49-F238E27FC236}">
                <a16:creationId xmlns:a16="http://schemas.microsoft.com/office/drawing/2014/main" id="{1B75AD94-DD5C-51BF-BC36-663C87106B35}"/>
              </a:ext>
            </a:extLst>
          </p:cNvPr>
          <p:cNvGrpSpPr/>
          <p:nvPr/>
        </p:nvGrpSpPr>
        <p:grpSpPr>
          <a:xfrm>
            <a:off x="2940478" y="8198220"/>
            <a:ext cx="4627413" cy="288000"/>
            <a:chOff x="644327" y="1972700"/>
            <a:chExt cx="4627413" cy="288000"/>
          </a:xfrm>
        </p:grpSpPr>
        <p:cxnSp>
          <p:nvCxnSpPr>
            <p:cNvPr id="61" name="Straight Connector 60">
              <a:extLst>
                <a:ext uri="{FF2B5EF4-FFF2-40B4-BE49-F238E27FC236}">
                  <a16:creationId xmlns:a16="http://schemas.microsoft.com/office/drawing/2014/main" id="{5634E275-EE29-A044-49C6-7E1E323FFE08}"/>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68645334-F16D-560B-B6B0-009FA426DD4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cxnSp>
        <p:nvCxnSpPr>
          <p:cNvPr id="63" name="Straight Connector 62">
            <a:extLst>
              <a:ext uri="{FF2B5EF4-FFF2-40B4-BE49-F238E27FC236}">
                <a16:creationId xmlns:a16="http://schemas.microsoft.com/office/drawing/2014/main" id="{291C1D4C-9402-79F0-9580-9B044C1F2593}"/>
              </a:ext>
            </a:extLst>
          </p:cNvPr>
          <p:cNvCxnSpPr>
            <a:cxnSpLocks/>
          </p:cNvCxnSpPr>
          <p:nvPr/>
        </p:nvCxnSpPr>
        <p:spPr>
          <a:xfrm>
            <a:off x="-6350" y="4675908"/>
            <a:ext cx="273517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0242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FB450-C501-023D-DE60-B450A390A8B8}"/>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4E235C8-CD69-4588-4B01-250655E4810D}"/>
              </a:ext>
            </a:extLst>
          </p:cNvPr>
          <p:cNvCxnSpPr>
            <a:cxnSpLocks/>
          </p:cNvCxnSpPr>
          <p:nvPr/>
        </p:nvCxnSpPr>
        <p:spPr>
          <a:xfrm>
            <a:off x="3129350" y="711895"/>
            <a:ext cx="0" cy="411367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514AA4DE-08D8-CB49-3BE3-75E932C2BC9C}"/>
              </a:ext>
            </a:extLst>
          </p:cNvPr>
          <p:cNvSpPr/>
          <p:nvPr/>
        </p:nvSpPr>
        <p:spPr>
          <a:xfrm rot="10800000">
            <a:off x="3026346" y="84642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D0B6D8A4-7E80-2AE8-AA29-F66667DBF64D}"/>
              </a:ext>
            </a:extLst>
          </p:cNvPr>
          <p:cNvCxnSpPr>
            <a:cxnSpLocks/>
          </p:cNvCxnSpPr>
          <p:nvPr/>
        </p:nvCxnSpPr>
        <p:spPr>
          <a:xfrm>
            <a:off x="2735175" y="698721"/>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67AE548-09F1-F796-D768-FF548BCBB4DA}"/>
              </a:ext>
            </a:extLst>
          </p:cNvPr>
          <p:cNvCxnSpPr>
            <a:cxnSpLocks/>
          </p:cNvCxnSpPr>
          <p:nvPr/>
        </p:nvCxnSpPr>
        <p:spPr>
          <a:xfrm>
            <a:off x="3130939" y="4825565"/>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6653DA5E-2D91-CFE0-8D6F-837B1F5E1408}"/>
              </a:ext>
            </a:extLst>
          </p:cNvPr>
          <p:cNvSpPr/>
          <p:nvPr/>
        </p:nvSpPr>
        <p:spPr>
          <a:xfrm>
            <a:off x="-6350" y="-1"/>
            <a:ext cx="2741525" cy="1069181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2B8AB27F-22BE-F806-8DB3-B306E93F6EFF}"/>
              </a:ext>
            </a:extLst>
          </p:cNvPr>
          <p:cNvSpPr txBox="1"/>
          <p:nvPr/>
        </p:nvSpPr>
        <p:spPr>
          <a:xfrm>
            <a:off x="587524" y="872659"/>
            <a:ext cx="1936216" cy="717504"/>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Role of stakeholders and incentives</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27" name="Graphic 40">
            <a:extLst>
              <a:ext uri="{FF2B5EF4-FFF2-40B4-BE49-F238E27FC236}">
                <a16:creationId xmlns:a16="http://schemas.microsoft.com/office/drawing/2014/main" id="{53969DA8-3ECF-2DB3-19C3-D5AC2E878670}"/>
              </a:ext>
            </a:extLst>
          </p:cNvPr>
          <p:cNvGrpSpPr/>
          <p:nvPr/>
        </p:nvGrpSpPr>
        <p:grpSpPr>
          <a:xfrm>
            <a:off x="-1814432" y="2792551"/>
            <a:ext cx="3924090" cy="2433120"/>
            <a:chOff x="-3997860" y="6017904"/>
            <a:chExt cx="935163" cy="579845"/>
          </a:xfrm>
          <a:solidFill>
            <a:schemeClr val="bg1">
              <a:alpha val="29965"/>
            </a:schemeClr>
          </a:solidFill>
        </p:grpSpPr>
        <p:sp>
          <p:nvSpPr>
            <p:cNvPr id="28" name="Freeform 27">
              <a:extLst>
                <a:ext uri="{FF2B5EF4-FFF2-40B4-BE49-F238E27FC236}">
                  <a16:creationId xmlns:a16="http://schemas.microsoft.com/office/drawing/2014/main" id="{9FB14C64-7EFD-5642-6E36-6D5F6A301B4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1509B3B-1E2D-52CC-81CD-B31E6BBE251D}"/>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483D8F50-FFB5-FBAD-34DF-97B8C2147548}"/>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E5A885F1-5857-FD03-E723-48EEDD760E50}"/>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2" name="TextBox 11">
            <a:extLst>
              <a:ext uri="{FF2B5EF4-FFF2-40B4-BE49-F238E27FC236}">
                <a16:creationId xmlns:a16="http://schemas.microsoft.com/office/drawing/2014/main" id="{01B2D4CE-F043-6233-503E-EB8F18045C53}"/>
              </a:ext>
            </a:extLst>
          </p:cNvPr>
          <p:cNvSpPr txBox="1"/>
          <p:nvPr/>
        </p:nvSpPr>
        <p:spPr>
          <a:xfrm>
            <a:off x="3376506" y="1294705"/>
            <a:ext cx="4035556" cy="3421449"/>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Government/Regulators: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Provide financial sources and subsidies, mandate sensible legal requirements, and link subsidies to performance to incentivise quality. Should support competence centres and make trade professions more appealing.</a:t>
            </a:r>
          </a:p>
          <a:p>
            <a:endParaRPr lang="en-IE" sz="14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Training Institutions (Schools/Universities): </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en-IE" sz="1100" dirty="0">
                <a:solidFill>
                  <a:srgbClr val="404040"/>
                </a:solidFill>
                <a:latin typeface="Calibri" panose="020F0502020204030204" pitchFamily="34" charset="0"/>
                <a:cs typeface="Calibri" panose="020F0502020204030204" pitchFamily="34" charset="0"/>
              </a:rPr>
              <a:t>Update curricula rapidly in line with industry requirements (digitalisation, RES). Collaborate with industry for internships, apprenticeships, and project work. Need well-trained teachers and standardised, quality programs. Dual courses are highly effective.</a:t>
            </a:r>
            <a:endParaRPr lang="en-IE" sz="1100" b="1" dirty="0">
              <a:solidFill>
                <a:srgbClr val="ED4D24"/>
              </a:solidFill>
              <a:latin typeface="Calibri" panose="020F0502020204030204" pitchFamily="34" charset="0"/>
              <a:cs typeface="Calibri" panose="020F0502020204030204" pitchFamily="34" charset="0"/>
            </a:endParaRPr>
          </a:p>
          <a:p>
            <a:endParaRPr lang="en-IE" sz="1400" b="1" dirty="0">
              <a:solidFill>
                <a:srgbClr val="ED4D24"/>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Companies/Manufacturers: </a:t>
            </a:r>
          </a:p>
          <a:p>
            <a:pPr lvl="0"/>
            <a:r>
              <a:rPr lang="en-IE" sz="300" b="1" dirty="0">
                <a:solidFill>
                  <a:srgbClr val="ED4D24"/>
                </a:solidFill>
                <a:latin typeface="Calibri" panose="020F0502020204030204" pitchFamily="34" charset="0"/>
                <a:cs typeface="Calibri" panose="020F0502020204030204" pitchFamily="34" charset="0"/>
              </a:rPr>
              <a:t> </a:t>
            </a:r>
          </a:p>
          <a:p>
            <a:pPr>
              <a:lnSpc>
                <a:spcPts val="1340"/>
              </a:lnSpc>
            </a:pPr>
            <a:r>
              <a:rPr lang="en-IE" sz="1100" dirty="0">
                <a:solidFill>
                  <a:srgbClr val="404040"/>
                </a:solidFill>
                <a:latin typeface="Calibri" panose="020F0502020204030204" pitchFamily="34" charset="0"/>
                <a:cs typeface="Calibri" panose="020F0502020204030204" pitchFamily="34" charset="0"/>
              </a:rPr>
              <a:t>Invest in employee training and offer internal mentoring. Manufacturers should act as training providers by providing hands-on workshops and technical equipment. Offer incentives for skills development and ensure product training covers system logic and installation errors.</a:t>
            </a:r>
          </a:p>
        </p:txBody>
      </p:sp>
      <p:grpSp>
        <p:nvGrpSpPr>
          <p:cNvPr id="16" name="Group 15">
            <a:extLst>
              <a:ext uri="{FF2B5EF4-FFF2-40B4-BE49-F238E27FC236}">
                <a16:creationId xmlns:a16="http://schemas.microsoft.com/office/drawing/2014/main" id="{8E7E73FB-1DCB-8352-D080-5A7E9C6F922E}"/>
              </a:ext>
            </a:extLst>
          </p:cNvPr>
          <p:cNvGrpSpPr/>
          <p:nvPr/>
        </p:nvGrpSpPr>
        <p:grpSpPr>
          <a:xfrm>
            <a:off x="2938778" y="1400328"/>
            <a:ext cx="4627413" cy="288000"/>
            <a:chOff x="644327" y="1972700"/>
            <a:chExt cx="4627413" cy="288000"/>
          </a:xfrm>
        </p:grpSpPr>
        <p:cxnSp>
          <p:nvCxnSpPr>
            <p:cNvPr id="17" name="Straight Connector 16">
              <a:extLst>
                <a:ext uri="{FF2B5EF4-FFF2-40B4-BE49-F238E27FC236}">
                  <a16:creationId xmlns:a16="http://schemas.microsoft.com/office/drawing/2014/main" id="{187E5B0F-DFE4-739E-9DE6-D1426818F63C}"/>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97E5B573-D239-2004-CBCF-E585A248EAC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sp>
        <p:nvSpPr>
          <p:cNvPr id="20" name="TextBox 19">
            <a:extLst>
              <a:ext uri="{FF2B5EF4-FFF2-40B4-BE49-F238E27FC236}">
                <a16:creationId xmlns:a16="http://schemas.microsoft.com/office/drawing/2014/main" id="{A0CB561D-5D59-48ED-2745-7856A7366E16}"/>
              </a:ext>
            </a:extLst>
          </p:cNvPr>
          <p:cNvSpPr txBox="1"/>
          <p:nvPr/>
        </p:nvSpPr>
        <p:spPr>
          <a:xfrm>
            <a:off x="587524" y="6862873"/>
            <a:ext cx="1837092" cy="925894"/>
          </a:xfrm>
          <a:prstGeom prst="rect">
            <a:avLst/>
          </a:prstGeom>
          <a:noFill/>
        </p:spPr>
        <p:txBody>
          <a:bodyPr wrap="square">
            <a:spAutoFit/>
          </a:bodyPr>
          <a:lstStyle/>
          <a:p>
            <a:pPr>
              <a:lnSpc>
                <a:spcPts val="1340"/>
              </a:lnSpc>
            </a:pPr>
            <a:r>
              <a:rPr lang="en-IE" sz="1200" dirty="0">
                <a:solidFill>
                  <a:schemeClr val="bg1"/>
                </a:solidFill>
                <a:latin typeface="Calibri" panose="020F0502020204030204" pitchFamily="34" charset="0"/>
                <a:cs typeface="Calibri" panose="020F0502020204030204" pitchFamily="34" charset="0"/>
              </a:rPr>
              <a:t>New certifications should focus on practical application, safety, and digital integration.</a:t>
            </a:r>
          </a:p>
          <a:p>
            <a:pPr>
              <a:lnSpc>
                <a:spcPts val="1340"/>
              </a:lnSpc>
            </a:pPr>
            <a:endParaRPr lang="en-IE"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3" name="Group 22">
            <a:extLst>
              <a:ext uri="{FF2B5EF4-FFF2-40B4-BE49-F238E27FC236}">
                <a16:creationId xmlns:a16="http://schemas.microsoft.com/office/drawing/2014/main" id="{232240CD-5A96-76EF-9387-ECE2C26747C2}"/>
              </a:ext>
            </a:extLst>
          </p:cNvPr>
          <p:cNvGrpSpPr/>
          <p:nvPr/>
        </p:nvGrpSpPr>
        <p:grpSpPr>
          <a:xfrm>
            <a:off x="2938778" y="2535662"/>
            <a:ext cx="4627413" cy="288000"/>
            <a:chOff x="644327" y="1972700"/>
            <a:chExt cx="4627413" cy="288000"/>
          </a:xfrm>
        </p:grpSpPr>
        <p:cxnSp>
          <p:nvCxnSpPr>
            <p:cNvPr id="26" name="Straight Connector 25">
              <a:extLst>
                <a:ext uri="{FF2B5EF4-FFF2-40B4-BE49-F238E27FC236}">
                  <a16:creationId xmlns:a16="http://schemas.microsoft.com/office/drawing/2014/main" id="{6F21E088-95D5-6549-6DDE-5465E151E0CE}"/>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14CF6D9D-3890-1491-A583-047EDBAB6AE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cxnSp>
        <p:nvCxnSpPr>
          <p:cNvPr id="36" name="Straight Connector 35">
            <a:extLst>
              <a:ext uri="{FF2B5EF4-FFF2-40B4-BE49-F238E27FC236}">
                <a16:creationId xmlns:a16="http://schemas.microsoft.com/office/drawing/2014/main" id="{093C8F19-4CF5-2ED7-E3A8-F8C29130B7A2}"/>
              </a:ext>
            </a:extLst>
          </p:cNvPr>
          <p:cNvCxnSpPr>
            <a:cxnSpLocks/>
          </p:cNvCxnSpPr>
          <p:nvPr/>
        </p:nvCxnSpPr>
        <p:spPr>
          <a:xfrm>
            <a:off x="3135704" y="5948030"/>
            <a:ext cx="0" cy="337834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0" name="Triangle 39">
            <a:extLst>
              <a:ext uri="{FF2B5EF4-FFF2-40B4-BE49-F238E27FC236}">
                <a16:creationId xmlns:a16="http://schemas.microsoft.com/office/drawing/2014/main" id="{CFCE76E2-45B3-DF91-4445-76008FE1093B}"/>
              </a:ext>
            </a:extLst>
          </p:cNvPr>
          <p:cNvSpPr/>
          <p:nvPr/>
        </p:nvSpPr>
        <p:spPr>
          <a:xfrm rot="10800000">
            <a:off x="3032700" y="608256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35D355FF-48AE-A7BD-25C2-A46CA30F50F6}"/>
              </a:ext>
            </a:extLst>
          </p:cNvPr>
          <p:cNvCxnSpPr>
            <a:cxnSpLocks/>
          </p:cNvCxnSpPr>
          <p:nvPr/>
        </p:nvCxnSpPr>
        <p:spPr>
          <a:xfrm>
            <a:off x="2741529" y="5934856"/>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70E1070-9DFF-0FD1-326F-290D84BBDF84}"/>
              </a:ext>
            </a:extLst>
          </p:cNvPr>
          <p:cNvCxnSpPr>
            <a:cxnSpLocks/>
          </p:cNvCxnSpPr>
          <p:nvPr/>
        </p:nvCxnSpPr>
        <p:spPr>
          <a:xfrm>
            <a:off x="3118936" y="932637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AD2CB952-9557-9B63-654E-988893AD5311}"/>
              </a:ext>
            </a:extLst>
          </p:cNvPr>
          <p:cNvSpPr txBox="1"/>
          <p:nvPr/>
        </p:nvSpPr>
        <p:spPr>
          <a:xfrm>
            <a:off x="593878" y="6108794"/>
            <a:ext cx="1936216" cy="710772"/>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Certifications and professional standards</a:t>
            </a:r>
          </a:p>
        </p:txBody>
      </p:sp>
      <p:sp>
        <p:nvSpPr>
          <p:cNvPr id="45" name="TextBox 44">
            <a:extLst>
              <a:ext uri="{FF2B5EF4-FFF2-40B4-BE49-F238E27FC236}">
                <a16:creationId xmlns:a16="http://schemas.microsoft.com/office/drawing/2014/main" id="{1818B31B-2D18-830D-08FE-C4EE3BA317C4}"/>
              </a:ext>
            </a:extLst>
          </p:cNvPr>
          <p:cNvSpPr txBox="1"/>
          <p:nvPr/>
        </p:nvSpPr>
        <p:spPr>
          <a:xfrm>
            <a:off x="3382860" y="6530840"/>
            <a:ext cx="4035556" cy="2921313"/>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Mandatory certification: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There is strong support for mandatory training for special professions (e.g., BMS operators, cleanroom specialists). Certifications should be renewed to keep pace with technology.</a:t>
            </a:r>
          </a:p>
          <a:p>
            <a:pPr lvl="0"/>
            <a:endParaRPr lang="en-IE" sz="14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Key certification topics: </a:t>
            </a:r>
          </a:p>
          <a:p>
            <a:pPr lvl="0"/>
            <a:r>
              <a:rPr lang="en-IE" sz="600" b="1" dirty="0">
                <a:solidFill>
                  <a:srgbClr val="ED4D24"/>
                </a:solidFill>
                <a:latin typeface="Calibri" panose="020F0502020204030204" pitchFamily="34" charset="0"/>
                <a:cs typeface="Calibri" panose="020F0502020204030204" pitchFamily="34" charset="0"/>
              </a:rPr>
              <a:t> </a:t>
            </a: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flammable/natural refrigerant handling, BIM/AI software use, digital diagnostics and automation protocols, and commissioning/system optimization.</a:t>
            </a:r>
          </a:p>
          <a:p>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Linking to salary: </a:t>
            </a:r>
          </a:p>
          <a:p>
            <a:pPr lvl="0"/>
            <a:r>
              <a:rPr lang="en-IE" sz="300" b="1" dirty="0">
                <a:solidFill>
                  <a:srgbClr val="ED4D24"/>
                </a:solidFill>
                <a:latin typeface="Calibri" panose="020F0502020204030204" pitchFamily="34" charset="0"/>
                <a:cs typeface="Calibri" panose="020F0502020204030204" pitchFamily="34" charset="0"/>
              </a:rPr>
              <a:t> </a:t>
            </a:r>
            <a:endParaRPr lang="en-IE" sz="9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One expert recommended linking the educational system to the entitlement salary to ensure high standards and participation.</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p:txBody>
      </p:sp>
      <p:grpSp>
        <p:nvGrpSpPr>
          <p:cNvPr id="46" name="Group 45">
            <a:extLst>
              <a:ext uri="{FF2B5EF4-FFF2-40B4-BE49-F238E27FC236}">
                <a16:creationId xmlns:a16="http://schemas.microsoft.com/office/drawing/2014/main" id="{903D32DF-3382-EC1D-545E-13E21686E22C}"/>
              </a:ext>
            </a:extLst>
          </p:cNvPr>
          <p:cNvGrpSpPr/>
          <p:nvPr/>
        </p:nvGrpSpPr>
        <p:grpSpPr>
          <a:xfrm>
            <a:off x="2946832" y="6645607"/>
            <a:ext cx="4627413" cy="288000"/>
            <a:chOff x="644327" y="1972700"/>
            <a:chExt cx="4627413" cy="288000"/>
          </a:xfrm>
        </p:grpSpPr>
        <p:cxnSp>
          <p:nvCxnSpPr>
            <p:cNvPr id="47" name="Straight Connector 46">
              <a:extLst>
                <a:ext uri="{FF2B5EF4-FFF2-40B4-BE49-F238E27FC236}">
                  <a16:creationId xmlns:a16="http://schemas.microsoft.com/office/drawing/2014/main" id="{F503DF4B-D4CA-98E9-DD7A-57EC422ACC00}"/>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613276EB-1BAA-AC8D-F75C-D67C33584EA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50" name="Group 49">
            <a:extLst>
              <a:ext uri="{FF2B5EF4-FFF2-40B4-BE49-F238E27FC236}">
                <a16:creationId xmlns:a16="http://schemas.microsoft.com/office/drawing/2014/main" id="{DB28B19D-57D8-32D6-5E5F-34597824BF1B}"/>
              </a:ext>
            </a:extLst>
          </p:cNvPr>
          <p:cNvGrpSpPr/>
          <p:nvPr/>
        </p:nvGrpSpPr>
        <p:grpSpPr>
          <a:xfrm>
            <a:off x="2946832" y="7605393"/>
            <a:ext cx="4627413" cy="288000"/>
            <a:chOff x="644327" y="1972700"/>
            <a:chExt cx="4627413" cy="288000"/>
          </a:xfrm>
        </p:grpSpPr>
        <p:cxnSp>
          <p:nvCxnSpPr>
            <p:cNvPr id="51" name="Straight Connector 50">
              <a:extLst>
                <a:ext uri="{FF2B5EF4-FFF2-40B4-BE49-F238E27FC236}">
                  <a16:creationId xmlns:a16="http://schemas.microsoft.com/office/drawing/2014/main" id="{67C1C090-FD84-DB1E-3D09-222B3F594693}"/>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9BC37081-8293-4206-D515-043A89C1834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7" name="Group 56">
            <a:extLst>
              <a:ext uri="{FF2B5EF4-FFF2-40B4-BE49-F238E27FC236}">
                <a16:creationId xmlns:a16="http://schemas.microsoft.com/office/drawing/2014/main" id="{81C78691-78BB-B058-8E46-B9D4951C5619}"/>
              </a:ext>
            </a:extLst>
          </p:cNvPr>
          <p:cNvGrpSpPr/>
          <p:nvPr/>
        </p:nvGrpSpPr>
        <p:grpSpPr>
          <a:xfrm>
            <a:off x="2946832" y="8558713"/>
            <a:ext cx="4627413" cy="288000"/>
            <a:chOff x="644327" y="1972700"/>
            <a:chExt cx="4627413" cy="288000"/>
          </a:xfrm>
        </p:grpSpPr>
        <p:cxnSp>
          <p:nvCxnSpPr>
            <p:cNvPr id="58" name="Straight Connector 57">
              <a:extLst>
                <a:ext uri="{FF2B5EF4-FFF2-40B4-BE49-F238E27FC236}">
                  <a16:creationId xmlns:a16="http://schemas.microsoft.com/office/drawing/2014/main" id="{51AA60D4-5055-E5D0-8C8F-741C12B12887}"/>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1BF8F8EA-1AE7-351E-6520-B9555AA692B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cxnSp>
        <p:nvCxnSpPr>
          <p:cNvPr id="63" name="Straight Connector 62">
            <a:extLst>
              <a:ext uri="{FF2B5EF4-FFF2-40B4-BE49-F238E27FC236}">
                <a16:creationId xmlns:a16="http://schemas.microsoft.com/office/drawing/2014/main" id="{763F53A1-C5E6-A46C-BEB6-AFA8B11CA7F6}"/>
              </a:ext>
            </a:extLst>
          </p:cNvPr>
          <p:cNvCxnSpPr>
            <a:cxnSpLocks/>
          </p:cNvCxnSpPr>
          <p:nvPr/>
        </p:nvCxnSpPr>
        <p:spPr>
          <a:xfrm>
            <a:off x="4" y="5934856"/>
            <a:ext cx="273517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A163B685-3B3A-117F-7F5E-161786321E71}"/>
              </a:ext>
            </a:extLst>
          </p:cNvPr>
          <p:cNvGrpSpPr/>
          <p:nvPr/>
        </p:nvGrpSpPr>
        <p:grpSpPr>
          <a:xfrm>
            <a:off x="2938778" y="3648447"/>
            <a:ext cx="4627413" cy="288000"/>
            <a:chOff x="644327" y="1972700"/>
            <a:chExt cx="4627413" cy="288000"/>
          </a:xfrm>
        </p:grpSpPr>
        <p:cxnSp>
          <p:nvCxnSpPr>
            <p:cNvPr id="3" name="Straight Connector 2">
              <a:extLst>
                <a:ext uri="{FF2B5EF4-FFF2-40B4-BE49-F238E27FC236}">
                  <a16:creationId xmlns:a16="http://schemas.microsoft.com/office/drawing/2014/main" id="{757D6F03-FEAF-FDDF-D38F-661DB72553C0}"/>
                </a:ext>
              </a:extLst>
            </p:cNvPr>
            <p:cNvCxnSpPr>
              <a:cxnSpLocks/>
            </p:cNvCxnSpPr>
            <p:nvPr/>
          </p:nvCxnSpPr>
          <p:spPr>
            <a:xfrm>
              <a:off x="796374" y="2116700"/>
              <a:ext cx="44753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3EE851CB-6559-D5CC-4C28-AFEF615BF6E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Tree>
    <p:extLst>
      <p:ext uri="{BB962C8B-B14F-4D97-AF65-F5344CB8AC3E}">
        <p14:creationId xmlns:p14="http://schemas.microsoft.com/office/powerpoint/2010/main" val="2876149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68DBD-7409-61DB-C02D-92546C797592}"/>
            </a:ext>
          </a:extLst>
        </p:cNvPr>
        <p:cNvGrpSpPr/>
        <p:nvPr/>
      </p:nvGrpSpPr>
      <p:grpSpPr>
        <a:xfrm>
          <a:off x="0" y="0"/>
          <a:ext cx="0" cy="0"/>
          <a:chOff x="0" y="0"/>
          <a:chExt cx="0" cy="0"/>
        </a:xfrm>
      </p:grpSpPr>
      <p:pic>
        <p:nvPicPr>
          <p:cNvPr id="276" name="Picture 275">
            <a:extLst>
              <a:ext uri="{FF2B5EF4-FFF2-40B4-BE49-F238E27FC236}">
                <a16:creationId xmlns:a16="http://schemas.microsoft.com/office/drawing/2014/main" id="{758B1B13-65D4-D913-2024-7D1047CFBE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33" t="14784" r="31770" b="18862"/>
          <a:stretch>
            <a:fillRect/>
          </a:stretch>
        </p:blipFill>
        <p:spPr>
          <a:xfrm>
            <a:off x="3917932" y="1018173"/>
            <a:ext cx="3679730" cy="2247594"/>
          </a:xfrm>
          <a:prstGeom prst="rect">
            <a:avLst/>
          </a:prstGeom>
        </p:spPr>
      </p:pic>
      <p:sp>
        <p:nvSpPr>
          <p:cNvPr id="17" name="Freeform 16">
            <a:extLst>
              <a:ext uri="{FF2B5EF4-FFF2-40B4-BE49-F238E27FC236}">
                <a16:creationId xmlns:a16="http://schemas.microsoft.com/office/drawing/2014/main" id="{DF4E55E5-820A-36F6-E22D-B1B758921CEF}"/>
              </a:ext>
            </a:extLst>
          </p:cNvPr>
          <p:cNvSpPr/>
          <p:nvPr/>
        </p:nvSpPr>
        <p:spPr>
          <a:xfrm>
            <a:off x="-31692" y="1006338"/>
            <a:ext cx="7591367" cy="227798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50000">
                <a:srgbClr val="2D62AE"/>
              </a:gs>
              <a:gs pos="82000">
                <a:srgbClr val="33A5CC">
                  <a:alpha val="63000"/>
                </a:srgbClr>
              </a:gs>
              <a:gs pos="100000">
                <a:srgbClr val="77CBC4">
                  <a:alpha val="49000"/>
                </a:srgbClr>
              </a:gs>
            </a:gsLst>
            <a:lin ang="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B6CD5634-538D-9183-F576-88321101758F}"/>
              </a:ext>
            </a:extLst>
          </p:cNvPr>
          <p:cNvSpPr txBox="1">
            <a:spLocks/>
          </p:cNvSpPr>
          <p:nvPr/>
        </p:nvSpPr>
        <p:spPr>
          <a:xfrm>
            <a:off x="506679" y="1689154"/>
            <a:ext cx="3423572" cy="1556610"/>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rPr>
              <a:t>WP2 followed a structured three-phase plan: desk research, fieldwork, and reporting. Below is a research design scheme (see Figure 1) and a structured plan for collecting relevant data.</a:t>
            </a: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0D710C56-2993-6A65-0713-76709C1176D8}"/>
              </a:ext>
            </a:extLst>
          </p:cNvPr>
          <p:cNvSpPr txBox="1">
            <a:spLocks/>
          </p:cNvSpPr>
          <p:nvPr/>
        </p:nvSpPr>
        <p:spPr>
          <a:xfrm>
            <a:off x="516766" y="763162"/>
            <a:ext cx="2631264"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A40474AD-E232-F2C1-0347-91AF4E0BB5E7}"/>
              </a:ext>
            </a:extLst>
          </p:cNvPr>
          <p:cNvSpPr txBox="1">
            <a:spLocks/>
          </p:cNvSpPr>
          <p:nvPr/>
        </p:nvSpPr>
        <p:spPr>
          <a:xfrm>
            <a:off x="656812" y="736792"/>
            <a:ext cx="3423572"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Methodology</a:t>
            </a:r>
          </a:p>
          <a:p>
            <a:endParaRPr lang="en-US" sz="3000" dirty="0">
              <a:solidFill>
                <a:schemeClr val="bg1"/>
              </a:solidFill>
            </a:endParaRPr>
          </a:p>
        </p:txBody>
      </p:sp>
      <p:sp>
        <p:nvSpPr>
          <p:cNvPr id="141" name="Text Placeholder 1">
            <a:extLst>
              <a:ext uri="{FF2B5EF4-FFF2-40B4-BE49-F238E27FC236}">
                <a16:creationId xmlns:a16="http://schemas.microsoft.com/office/drawing/2014/main" id="{AEA712DC-AE6F-AF37-BED0-D762A1A0AA68}"/>
              </a:ext>
            </a:extLst>
          </p:cNvPr>
          <p:cNvSpPr txBox="1">
            <a:spLocks/>
          </p:cNvSpPr>
          <p:nvPr/>
        </p:nvSpPr>
        <p:spPr>
          <a:xfrm>
            <a:off x="3779837" y="3864462"/>
            <a:ext cx="3371222" cy="1097874"/>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Equip educational institutions (universities, VET colleges, CVET providers) with up-to-date knowledge of the technological developments, industry advancements and enterprise insights that most drive the decarbonization of heating and cooling in their region, as well as their links to the EU 'Green' Taxonomy, in order to enable innovation in curricular design and training provision. Additionally, identify existing knowledge and skills gaps through expert consultations and current educational programs.</a:t>
            </a:r>
          </a:p>
          <a:p>
            <a:pPr algn="just">
              <a:lnSpc>
                <a:spcPts val="1120"/>
              </a:lnSpc>
              <a:spcBef>
                <a:spcPts val="0"/>
              </a:spcBef>
            </a:pPr>
            <a:endParaRPr lang="en-US" sz="1100" b="0" dirty="0">
              <a:solidFill>
                <a:srgbClr val="404040"/>
              </a:solidFill>
            </a:endParaRPr>
          </a:p>
        </p:txBody>
      </p:sp>
      <p:cxnSp>
        <p:nvCxnSpPr>
          <p:cNvPr id="142" name="Straight Connector 141">
            <a:extLst>
              <a:ext uri="{FF2B5EF4-FFF2-40B4-BE49-F238E27FC236}">
                <a16:creationId xmlns:a16="http://schemas.microsoft.com/office/drawing/2014/main" id="{969D8C2B-FA02-D0E8-794A-C1899C2E1446}"/>
              </a:ext>
            </a:extLst>
          </p:cNvPr>
          <p:cNvCxnSpPr>
            <a:cxnSpLocks/>
          </p:cNvCxnSpPr>
          <p:nvPr/>
        </p:nvCxnSpPr>
        <p:spPr>
          <a:xfrm>
            <a:off x="-2" y="3931394"/>
            <a:ext cx="352572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D03C0188-133E-0B5D-8D2E-9E2A6B99E7D6}"/>
              </a:ext>
            </a:extLst>
          </p:cNvPr>
          <p:cNvSpPr txBox="1"/>
          <p:nvPr/>
        </p:nvSpPr>
        <p:spPr>
          <a:xfrm>
            <a:off x="512968" y="3843173"/>
            <a:ext cx="2847754" cy="505588"/>
          </a:xfrm>
          <a:prstGeom prst="rect">
            <a:avLst/>
          </a:prstGeom>
          <a:noFill/>
          <a:ln>
            <a:noFill/>
          </a:ln>
        </p:spPr>
        <p:txBody>
          <a:bodyPr wrap="square" rtlCol="0">
            <a:spAutoFit/>
          </a:bodyPr>
          <a:lstStyle/>
          <a:p>
            <a:pPr>
              <a:lnSpc>
                <a:spcPts val="1580"/>
              </a:lnSpc>
            </a:pPr>
            <a:r>
              <a:rPr lang="en-US" sz="2800" b="1" dirty="0">
                <a:solidFill>
                  <a:srgbClr val="ED4D24"/>
                </a:solidFill>
                <a:highlight>
                  <a:srgbClr val="FFFFFF"/>
                </a:highlight>
                <a:latin typeface="Calibri" panose="020F0502020204030204" pitchFamily="34" charset="0"/>
                <a:cs typeface="Calibri" panose="020F0502020204030204" pitchFamily="34" charset="0"/>
              </a:rPr>
              <a:t>Overall Goal</a:t>
            </a:r>
          </a:p>
          <a:p>
            <a:pPr>
              <a:lnSpc>
                <a:spcPts val="1580"/>
              </a:lnSpc>
            </a:pPr>
            <a:endParaRPr lang="en-US" sz="1600"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208" name="Straight Connector 207">
            <a:extLst>
              <a:ext uri="{FF2B5EF4-FFF2-40B4-BE49-F238E27FC236}">
                <a16:creationId xmlns:a16="http://schemas.microsoft.com/office/drawing/2014/main" id="{F8AC2533-82E6-7675-3FE0-66CD31BA7836}"/>
              </a:ext>
            </a:extLst>
          </p:cNvPr>
          <p:cNvCxnSpPr>
            <a:cxnSpLocks/>
          </p:cNvCxnSpPr>
          <p:nvPr/>
        </p:nvCxnSpPr>
        <p:spPr>
          <a:xfrm>
            <a:off x="3525722" y="3952235"/>
            <a:ext cx="0" cy="3982968"/>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09" name="Straight Connector 208">
            <a:extLst>
              <a:ext uri="{FF2B5EF4-FFF2-40B4-BE49-F238E27FC236}">
                <a16:creationId xmlns:a16="http://schemas.microsoft.com/office/drawing/2014/main" id="{10B0B439-862D-E2EF-AEC1-AC6EAD61451B}"/>
              </a:ext>
            </a:extLst>
          </p:cNvPr>
          <p:cNvCxnSpPr>
            <a:cxnSpLocks/>
          </p:cNvCxnSpPr>
          <p:nvPr/>
        </p:nvCxnSpPr>
        <p:spPr>
          <a:xfrm flipH="1">
            <a:off x="2086011" y="7070433"/>
            <a:ext cx="2843738" cy="0"/>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sp>
        <p:nvSpPr>
          <p:cNvPr id="210" name="Rectangle 209">
            <a:extLst>
              <a:ext uri="{FF2B5EF4-FFF2-40B4-BE49-F238E27FC236}">
                <a16:creationId xmlns:a16="http://schemas.microsoft.com/office/drawing/2014/main" id="{EFFC753B-0A4E-652E-337C-B75B101A2547}"/>
              </a:ext>
            </a:extLst>
          </p:cNvPr>
          <p:cNvSpPr/>
          <p:nvPr/>
        </p:nvSpPr>
        <p:spPr>
          <a:xfrm>
            <a:off x="593184" y="6313862"/>
            <a:ext cx="1244811" cy="440252"/>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lang="en-IE" sz="1408" b="1" dirty="0">
                <a:solidFill>
                  <a:srgbClr val="EE2D24"/>
                </a:solidFill>
                <a:latin typeface="Calibri" panose="020F0502020204030204" pitchFamily="34" charset="0"/>
                <a:cs typeface="Calibri" panose="020F0502020204030204" pitchFamily="34" charset="0"/>
              </a:rPr>
              <a:t>    Interviews</a:t>
            </a:r>
          </a:p>
        </p:txBody>
      </p:sp>
      <p:sp>
        <p:nvSpPr>
          <p:cNvPr id="211" name="Rectangle 210">
            <a:extLst>
              <a:ext uri="{FF2B5EF4-FFF2-40B4-BE49-F238E27FC236}">
                <a16:creationId xmlns:a16="http://schemas.microsoft.com/office/drawing/2014/main" id="{F1E8DCFC-B7E8-8E3B-B8BE-AC4359F758B6}"/>
              </a:ext>
            </a:extLst>
          </p:cNvPr>
          <p:cNvSpPr/>
          <p:nvPr/>
        </p:nvSpPr>
        <p:spPr>
          <a:xfrm>
            <a:off x="595343" y="7330461"/>
            <a:ext cx="1242653" cy="440252"/>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defRPr sz="1200"/>
            </a:pPr>
            <a:r>
              <a:rPr lang="en-IE" sz="1408" b="1" dirty="0">
                <a:solidFill>
                  <a:srgbClr val="EE2D24"/>
                </a:solidFill>
                <a:latin typeface="Calibri" panose="020F0502020204030204" pitchFamily="34" charset="0"/>
                <a:cs typeface="Calibri" panose="020F0502020204030204" pitchFamily="34" charset="0"/>
              </a:rPr>
              <a:t>    Survey</a:t>
            </a:r>
          </a:p>
        </p:txBody>
      </p:sp>
      <p:sp>
        <p:nvSpPr>
          <p:cNvPr id="213" name="Rectangle 212">
            <a:extLst>
              <a:ext uri="{FF2B5EF4-FFF2-40B4-BE49-F238E27FC236}">
                <a16:creationId xmlns:a16="http://schemas.microsoft.com/office/drawing/2014/main" id="{4CEF1C37-3DC1-A3A2-1A0D-F718C85CCC50}"/>
              </a:ext>
            </a:extLst>
          </p:cNvPr>
          <p:cNvSpPr/>
          <p:nvPr/>
        </p:nvSpPr>
        <p:spPr>
          <a:xfrm>
            <a:off x="2904389" y="6431289"/>
            <a:ext cx="1242654" cy="1317278"/>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defRPr sz="1200"/>
            </a:pPr>
            <a:endParaRPr lang="en-IE" sz="1408" b="1" dirty="0">
              <a:solidFill>
                <a:srgbClr val="EE2D24"/>
              </a:solidFill>
              <a:latin typeface="Calibri" panose="020F0502020204030204" pitchFamily="34" charset="0"/>
              <a:cs typeface="Calibri" panose="020F0502020204030204" pitchFamily="34" charset="0"/>
            </a:endParaRPr>
          </a:p>
        </p:txBody>
      </p:sp>
      <p:grpSp>
        <p:nvGrpSpPr>
          <p:cNvPr id="214" name="Group 213">
            <a:extLst>
              <a:ext uri="{FF2B5EF4-FFF2-40B4-BE49-F238E27FC236}">
                <a16:creationId xmlns:a16="http://schemas.microsoft.com/office/drawing/2014/main" id="{A09DB4F2-28DA-E2BF-04E6-5278072AEE6E}"/>
              </a:ext>
            </a:extLst>
          </p:cNvPr>
          <p:cNvGrpSpPr/>
          <p:nvPr/>
        </p:nvGrpSpPr>
        <p:grpSpPr>
          <a:xfrm rot="5400000">
            <a:off x="3833878" y="7499466"/>
            <a:ext cx="2421386" cy="186743"/>
            <a:chOff x="266856" y="859361"/>
            <a:chExt cx="5140188" cy="229646"/>
          </a:xfrm>
        </p:grpSpPr>
        <p:cxnSp>
          <p:nvCxnSpPr>
            <p:cNvPr id="262" name="Straight Connector 261">
              <a:extLst>
                <a:ext uri="{FF2B5EF4-FFF2-40B4-BE49-F238E27FC236}">
                  <a16:creationId xmlns:a16="http://schemas.microsoft.com/office/drawing/2014/main" id="{FD060B6A-9A96-FAD5-F5DD-A88BB613E9AF}"/>
                </a:ext>
              </a:extLst>
            </p:cNvPr>
            <p:cNvCxnSpPr>
              <a:cxnSpLocks/>
            </p:cNvCxnSpPr>
            <p:nvPr/>
          </p:nvCxnSpPr>
          <p:spPr>
            <a:xfrm>
              <a:off x="266856" y="859361"/>
              <a:ext cx="0" cy="223895"/>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63" name="Straight Connector 262">
              <a:extLst>
                <a:ext uri="{FF2B5EF4-FFF2-40B4-BE49-F238E27FC236}">
                  <a16:creationId xmlns:a16="http://schemas.microsoft.com/office/drawing/2014/main" id="{22C27F92-1844-21C2-7D83-5E284DF60335}"/>
                </a:ext>
              </a:extLst>
            </p:cNvPr>
            <p:cNvCxnSpPr/>
            <p:nvPr/>
          </p:nvCxnSpPr>
          <p:spPr>
            <a:xfrm>
              <a:off x="5407044" y="859361"/>
              <a:ext cx="0" cy="223895"/>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A9FDB1B5-9E96-3FC0-6539-F56A8F79C1C5}"/>
                </a:ext>
              </a:extLst>
            </p:cNvPr>
            <p:cNvCxnSpPr>
              <a:cxnSpLocks/>
            </p:cNvCxnSpPr>
            <p:nvPr/>
          </p:nvCxnSpPr>
          <p:spPr>
            <a:xfrm>
              <a:off x="266856" y="1089007"/>
              <a:ext cx="5140188" cy="0"/>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grpSp>
      <p:sp>
        <p:nvSpPr>
          <p:cNvPr id="215" name="Rectangle 214">
            <a:extLst>
              <a:ext uri="{FF2B5EF4-FFF2-40B4-BE49-F238E27FC236}">
                <a16:creationId xmlns:a16="http://schemas.microsoft.com/office/drawing/2014/main" id="{37E5AE0E-99A7-44E1-43E9-5495C9C94642}"/>
              </a:ext>
            </a:extLst>
          </p:cNvPr>
          <p:cNvSpPr/>
          <p:nvPr/>
        </p:nvSpPr>
        <p:spPr>
          <a:xfrm>
            <a:off x="3685061" y="6872398"/>
            <a:ext cx="935260" cy="393216"/>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1050"/>
              </a:lnSpc>
              <a:defRPr sz="1200"/>
            </a:pPr>
            <a:r>
              <a:rPr lang="en-IE" sz="1408" b="1" dirty="0">
                <a:solidFill>
                  <a:srgbClr val="2D62AE"/>
                </a:solidFill>
                <a:latin typeface="Calibri" panose="020F0502020204030204" pitchFamily="34" charset="0"/>
                <a:cs typeface="Calibri" panose="020F0502020204030204" pitchFamily="34" charset="0"/>
              </a:rPr>
              <a:t>Desk Research</a:t>
            </a:r>
          </a:p>
        </p:txBody>
      </p:sp>
      <p:sp>
        <p:nvSpPr>
          <p:cNvPr id="216" name="Rectangle 215">
            <a:extLst>
              <a:ext uri="{FF2B5EF4-FFF2-40B4-BE49-F238E27FC236}">
                <a16:creationId xmlns:a16="http://schemas.microsoft.com/office/drawing/2014/main" id="{0D970852-4324-8356-D010-97D43C1A3503}"/>
              </a:ext>
            </a:extLst>
          </p:cNvPr>
          <p:cNvSpPr/>
          <p:nvPr/>
        </p:nvSpPr>
        <p:spPr>
          <a:xfrm>
            <a:off x="2436953" y="6872398"/>
            <a:ext cx="935260" cy="393216"/>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1050"/>
              </a:lnSpc>
              <a:defRPr sz="1200"/>
            </a:pPr>
            <a:r>
              <a:rPr lang="en-IE" sz="1408" b="1" dirty="0">
                <a:solidFill>
                  <a:srgbClr val="2D62AE"/>
                </a:solidFill>
                <a:latin typeface="Calibri" panose="020F0502020204030204" pitchFamily="34" charset="0"/>
                <a:cs typeface="Calibri" panose="020F0502020204030204" pitchFamily="34" charset="0"/>
              </a:rPr>
              <a:t>Field Research</a:t>
            </a:r>
          </a:p>
        </p:txBody>
      </p:sp>
      <p:sp>
        <p:nvSpPr>
          <p:cNvPr id="217" name="Rectangle 216">
            <a:extLst>
              <a:ext uri="{FF2B5EF4-FFF2-40B4-BE49-F238E27FC236}">
                <a16:creationId xmlns:a16="http://schemas.microsoft.com/office/drawing/2014/main" id="{474FB5B6-A61D-ADD2-7BE4-AC912B32E232}"/>
              </a:ext>
            </a:extLst>
          </p:cNvPr>
          <p:cNvSpPr/>
          <p:nvPr/>
        </p:nvSpPr>
        <p:spPr>
          <a:xfrm>
            <a:off x="2641299" y="8031500"/>
            <a:ext cx="1768836" cy="440252"/>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1306"/>
              </a:lnSpc>
              <a:defRPr sz="1200"/>
            </a:pPr>
            <a:r>
              <a:rPr lang="en-IE" sz="1408" b="1" dirty="0">
                <a:solidFill>
                  <a:srgbClr val="2D62AE"/>
                </a:solidFill>
                <a:latin typeface="Calibri" panose="020F0502020204030204" pitchFamily="34" charset="0"/>
                <a:cs typeface="Calibri" panose="020F0502020204030204" pitchFamily="34" charset="0"/>
              </a:rPr>
              <a:t>Landscape Analysis Report</a:t>
            </a:r>
          </a:p>
        </p:txBody>
      </p:sp>
      <p:grpSp>
        <p:nvGrpSpPr>
          <p:cNvPr id="218" name="Group 217">
            <a:extLst>
              <a:ext uri="{FF2B5EF4-FFF2-40B4-BE49-F238E27FC236}">
                <a16:creationId xmlns:a16="http://schemas.microsoft.com/office/drawing/2014/main" id="{85810E4C-698F-C3D3-012C-395766A9EC52}"/>
              </a:ext>
            </a:extLst>
          </p:cNvPr>
          <p:cNvGrpSpPr/>
          <p:nvPr/>
        </p:nvGrpSpPr>
        <p:grpSpPr>
          <a:xfrm rot="16200000">
            <a:off x="1464789" y="6924576"/>
            <a:ext cx="1018690" cy="235551"/>
            <a:chOff x="266856" y="859361"/>
            <a:chExt cx="5140188" cy="229646"/>
          </a:xfrm>
        </p:grpSpPr>
        <p:cxnSp>
          <p:nvCxnSpPr>
            <p:cNvPr id="259" name="Straight Connector 258">
              <a:extLst>
                <a:ext uri="{FF2B5EF4-FFF2-40B4-BE49-F238E27FC236}">
                  <a16:creationId xmlns:a16="http://schemas.microsoft.com/office/drawing/2014/main" id="{455A0E1F-D18A-5D25-CBD6-B3769E6B7AD4}"/>
                </a:ext>
              </a:extLst>
            </p:cNvPr>
            <p:cNvCxnSpPr>
              <a:cxnSpLocks/>
            </p:cNvCxnSpPr>
            <p:nvPr/>
          </p:nvCxnSpPr>
          <p:spPr>
            <a:xfrm>
              <a:off x="266856" y="859361"/>
              <a:ext cx="0" cy="223895"/>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60" name="Straight Connector 259">
              <a:extLst>
                <a:ext uri="{FF2B5EF4-FFF2-40B4-BE49-F238E27FC236}">
                  <a16:creationId xmlns:a16="http://schemas.microsoft.com/office/drawing/2014/main" id="{FF3493FD-3639-504D-7349-72CEF6EFC8A0}"/>
                </a:ext>
              </a:extLst>
            </p:cNvPr>
            <p:cNvCxnSpPr/>
            <p:nvPr/>
          </p:nvCxnSpPr>
          <p:spPr>
            <a:xfrm>
              <a:off x="5407044" y="859361"/>
              <a:ext cx="0" cy="223895"/>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61" name="Straight Connector 260">
              <a:extLst>
                <a:ext uri="{FF2B5EF4-FFF2-40B4-BE49-F238E27FC236}">
                  <a16:creationId xmlns:a16="http://schemas.microsoft.com/office/drawing/2014/main" id="{09729823-4FB5-2A88-070E-5BD56F237624}"/>
                </a:ext>
              </a:extLst>
            </p:cNvPr>
            <p:cNvCxnSpPr>
              <a:cxnSpLocks/>
            </p:cNvCxnSpPr>
            <p:nvPr/>
          </p:nvCxnSpPr>
          <p:spPr>
            <a:xfrm>
              <a:off x="266856" y="1089007"/>
              <a:ext cx="5140188" cy="0"/>
            </a:xfrm>
            <a:prstGeom prst="line">
              <a:avLst/>
            </a:prstGeom>
            <a:ln w="12700">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grpSp>
      <p:cxnSp>
        <p:nvCxnSpPr>
          <p:cNvPr id="219" name="Straight Connector 218">
            <a:extLst>
              <a:ext uri="{FF2B5EF4-FFF2-40B4-BE49-F238E27FC236}">
                <a16:creationId xmlns:a16="http://schemas.microsoft.com/office/drawing/2014/main" id="{A6B1BB0C-8A86-4269-A97E-EA3542973697}"/>
              </a:ext>
            </a:extLst>
          </p:cNvPr>
          <p:cNvCxnSpPr>
            <a:cxnSpLocks/>
          </p:cNvCxnSpPr>
          <p:nvPr/>
        </p:nvCxnSpPr>
        <p:spPr>
          <a:xfrm rot="5400000">
            <a:off x="5059234" y="6979400"/>
            <a:ext cx="0" cy="182066"/>
          </a:xfrm>
          <a:prstGeom prst="line">
            <a:avLst/>
          </a:prstGeom>
          <a:ln w="9525">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D1ADD6B9-AE45-9D11-3748-63FB895FECBE}"/>
              </a:ext>
            </a:extLst>
          </p:cNvPr>
          <p:cNvCxnSpPr>
            <a:cxnSpLocks/>
          </p:cNvCxnSpPr>
          <p:nvPr/>
        </p:nvCxnSpPr>
        <p:spPr>
          <a:xfrm rot="5400000">
            <a:off x="5059234" y="6663081"/>
            <a:ext cx="0" cy="182066"/>
          </a:xfrm>
          <a:prstGeom prst="line">
            <a:avLst/>
          </a:prstGeom>
          <a:ln w="9525">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30C4998E-B9D3-1408-CABC-63C7D361AE2A}"/>
              </a:ext>
            </a:extLst>
          </p:cNvPr>
          <p:cNvCxnSpPr>
            <a:cxnSpLocks/>
          </p:cNvCxnSpPr>
          <p:nvPr/>
        </p:nvCxnSpPr>
        <p:spPr>
          <a:xfrm rot="5400000">
            <a:off x="5059234" y="7323762"/>
            <a:ext cx="0" cy="182066"/>
          </a:xfrm>
          <a:prstGeom prst="line">
            <a:avLst/>
          </a:prstGeom>
          <a:ln w="9525">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03AD6CD0-9468-C683-F7FB-DEA8B951D562}"/>
              </a:ext>
            </a:extLst>
          </p:cNvPr>
          <p:cNvCxnSpPr>
            <a:cxnSpLocks/>
          </p:cNvCxnSpPr>
          <p:nvPr/>
        </p:nvCxnSpPr>
        <p:spPr>
          <a:xfrm rot="5400000">
            <a:off x="5059234" y="7986306"/>
            <a:ext cx="0" cy="182066"/>
          </a:xfrm>
          <a:prstGeom prst="line">
            <a:avLst/>
          </a:prstGeom>
          <a:ln w="9525">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23" name="Straight Connector 222">
            <a:extLst>
              <a:ext uri="{FF2B5EF4-FFF2-40B4-BE49-F238E27FC236}">
                <a16:creationId xmlns:a16="http://schemas.microsoft.com/office/drawing/2014/main" id="{21A52AA7-8F5D-00D1-0AB9-485785B83C4D}"/>
              </a:ext>
            </a:extLst>
          </p:cNvPr>
          <p:cNvCxnSpPr>
            <a:cxnSpLocks/>
          </p:cNvCxnSpPr>
          <p:nvPr/>
        </p:nvCxnSpPr>
        <p:spPr>
          <a:xfrm rot="5400000">
            <a:off x="5059234" y="7646443"/>
            <a:ext cx="0" cy="182066"/>
          </a:xfrm>
          <a:prstGeom prst="line">
            <a:avLst/>
          </a:prstGeom>
          <a:ln w="9525">
            <a:solidFill>
              <a:srgbClr val="EE2D24"/>
            </a:solidFill>
            <a:prstDash val="sysDot"/>
          </a:ln>
          <a:effectLst/>
        </p:spPr>
        <p:style>
          <a:lnRef idx="2">
            <a:schemeClr val="accent1"/>
          </a:lnRef>
          <a:fillRef idx="0">
            <a:schemeClr val="accent1"/>
          </a:fillRef>
          <a:effectRef idx="1">
            <a:schemeClr val="accent1"/>
          </a:effectRef>
          <a:fontRef idx="minor">
            <a:schemeClr val="tx1"/>
          </a:fontRef>
        </p:style>
      </p:cxnSp>
      <p:sp>
        <p:nvSpPr>
          <p:cNvPr id="224" name="Rectangle 223">
            <a:extLst>
              <a:ext uri="{FF2B5EF4-FFF2-40B4-BE49-F238E27FC236}">
                <a16:creationId xmlns:a16="http://schemas.microsoft.com/office/drawing/2014/main" id="{F2559374-927B-8630-9200-03A3D69A3280}"/>
              </a:ext>
            </a:extLst>
          </p:cNvPr>
          <p:cNvSpPr/>
          <p:nvPr/>
        </p:nvSpPr>
        <p:spPr>
          <a:xfrm>
            <a:off x="5169807" y="6233956"/>
            <a:ext cx="1981252" cy="308176"/>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Published Academic </a:t>
            </a:r>
          </a:p>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and Research Papers</a:t>
            </a:r>
          </a:p>
        </p:txBody>
      </p:sp>
      <p:sp>
        <p:nvSpPr>
          <p:cNvPr id="225" name="Rectangle 224">
            <a:extLst>
              <a:ext uri="{FF2B5EF4-FFF2-40B4-BE49-F238E27FC236}">
                <a16:creationId xmlns:a16="http://schemas.microsoft.com/office/drawing/2014/main" id="{44D6AD4C-ED16-1EF4-37F7-D39E2D82BD79}"/>
              </a:ext>
            </a:extLst>
          </p:cNvPr>
          <p:cNvSpPr/>
          <p:nvPr/>
        </p:nvSpPr>
        <p:spPr>
          <a:xfrm>
            <a:off x="5169807" y="6623935"/>
            <a:ext cx="1981252" cy="227992"/>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Industry Information</a:t>
            </a:r>
          </a:p>
        </p:txBody>
      </p:sp>
      <p:sp>
        <p:nvSpPr>
          <p:cNvPr id="226" name="Rectangle 225">
            <a:extLst>
              <a:ext uri="{FF2B5EF4-FFF2-40B4-BE49-F238E27FC236}">
                <a16:creationId xmlns:a16="http://schemas.microsoft.com/office/drawing/2014/main" id="{BBCCF4AD-D14B-0F70-C3A6-7DDBC4C03A9E}"/>
              </a:ext>
            </a:extLst>
          </p:cNvPr>
          <p:cNvSpPr/>
          <p:nvPr/>
        </p:nvSpPr>
        <p:spPr>
          <a:xfrm>
            <a:off x="5169807" y="6933730"/>
            <a:ext cx="1981252" cy="227992"/>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Government Sites</a:t>
            </a:r>
          </a:p>
        </p:txBody>
      </p:sp>
      <p:sp>
        <p:nvSpPr>
          <p:cNvPr id="227" name="Rectangle 226">
            <a:extLst>
              <a:ext uri="{FF2B5EF4-FFF2-40B4-BE49-F238E27FC236}">
                <a16:creationId xmlns:a16="http://schemas.microsoft.com/office/drawing/2014/main" id="{579C3F2A-BCE8-4565-9967-7EE8BEE12582}"/>
              </a:ext>
            </a:extLst>
          </p:cNvPr>
          <p:cNvSpPr/>
          <p:nvPr/>
        </p:nvSpPr>
        <p:spPr>
          <a:xfrm>
            <a:off x="5169807" y="7633504"/>
            <a:ext cx="1981252" cy="207944"/>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Regulatory Agencies Information</a:t>
            </a:r>
          </a:p>
        </p:txBody>
      </p:sp>
      <p:sp>
        <p:nvSpPr>
          <p:cNvPr id="228" name="Rectangle 227">
            <a:extLst>
              <a:ext uri="{FF2B5EF4-FFF2-40B4-BE49-F238E27FC236}">
                <a16:creationId xmlns:a16="http://schemas.microsoft.com/office/drawing/2014/main" id="{C3B4EC52-A68C-C9DD-248E-569EA73FF702}"/>
              </a:ext>
            </a:extLst>
          </p:cNvPr>
          <p:cNvSpPr/>
          <p:nvPr/>
        </p:nvSpPr>
        <p:spPr>
          <a:xfrm>
            <a:off x="5169807" y="7923251"/>
            <a:ext cx="1981252" cy="308176"/>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University/ VET College/</a:t>
            </a:r>
          </a:p>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CVET Provider Data</a:t>
            </a:r>
          </a:p>
        </p:txBody>
      </p:sp>
      <p:sp>
        <p:nvSpPr>
          <p:cNvPr id="229" name="Rectangle 228">
            <a:extLst>
              <a:ext uri="{FF2B5EF4-FFF2-40B4-BE49-F238E27FC236}">
                <a16:creationId xmlns:a16="http://schemas.microsoft.com/office/drawing/2014/main" id="{705065FB-4452-88BE-078F-262040B770A5}"/>
              </a:ext>
            </a:extLst>
          </p:cNvPr>
          <p:cNvSpPr/>
          <p:nvPr/>
        </p:nvSpPr>
        <p:spPr>
          <a:xfrm>
            <a:off x="5169807" y="8313229"/>
            <a:ext cx="1981252" cy="699541"/>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Mapping of the Existing Knowledge, Skills and Competencies that Students Acquire within the Framework of the Study Program/Course</a:t>
            </a:r>
          </a:p>
        </p:txBody>
      </p:sp>
      <p:sp>
        <p:nvSpPr>
          <p:cNvPr id="230" name="Rectangle 229">
            <a:extLst>
              <a:ext uri="{FF2B5EF4-FFF2-40B4-BE49-F238E27FC236}">
                <a16:creationId xmlns:a16="http://schemas.microsoft.com/office/drawing/2014/main" id="{5EF8E5EC-1435-C45B-1CE3-6838B1521FBC}"/>
              </a:ext>
            </a:extLst>
          </p:cNvPr>
          <p:cNvSpPr/>
          <p:nvPr/>
        </p:nvSpPr>
        <p:spPr>
          <a:xfrm>
            <a:off x="5169807" y="7243525"/>
            <a:ext cx="1981252" cy="308176"/>
          </a:xfrm>
          <a:prstGeom prst="rect">
            <a:avLst/>
          </a:prstGeom>
          <a:solidFill>
            <a:schemeClr val="bg1"/>
          </a:solidFill>
          <a:ln w="9525">
            <a:solidFill>
              <a:srgbClr val="EE2D2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nSpc>
                <a:spcPts val="1050"/>
              </a:lnSpc>
              <a:defRPr sz="1100"/>
            </a:pPr>
            <a:r>
              <a:rPr lang="en-IE" sz="1024" dirty="0">
                <a:solidFill>
                  <a:srgbClr val="404040"/>
                </a:solidFill>
                <a:latin typeface="Calibri" panose="020F0502020204030204" pitchFamily="34" charset="0"/>
                <a:cs typeface="Calibri" panose="020F0502020204030204" pitchFamily="34" charset="0"/>
              </a:rPr>
              <a:t>Social Media Monitoring (LinkedIn, Facebook)</a:t>
            </a:r>
          </a:p>
        </p:txBody>
      </p:sp>
      <p:sp>
        <p:nvSpPr>
          <p:cNvPr id="231" name="Rectangle 230">
            <a:extLst>
              <a:ext uri="{FF2B5EF4-FFF2-40B4-BE49-F238E27FC236}">
                <a16:creationId xmlns:a16="http://schemas.microsoft.com/office/drawing/2014/main" id="{79B22DAD-63D3-E413-7DB8-58E47DA64EED}"/>
              </a:ext>
            </a:extLst>
          </p:cNvPr>
          <p:cNvSpPr/>
          <p:nvPr/>
        </p:nvSpPr>
        <p:spPr>
          <a:xfrm>
            <a:off x="412700" y="7383191"/>
            <a:ext cx="386906" cy="354286"/>
          </a:xfrm>
          <a:prstGeom prst="rect">
            <a:avLst/>
          </a:prstGeom>
          <a:solidFill>
            <a:schemeClr val="bg1"/>
          </a:solidFill>
          <a:ln>
            <a:no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defRPr sz="1200"/>
            </a:pPr>
            <a:endParaRPr lang="en-IE" sz="1408" b="1" dirty="0">
              <a:solidFill>
                <a:srgbClr val="EE2D24"/>
              </a:solidFill>
              <a:latin typeface="Calibri" panose="020F0502020204030204" pitchFamily="34" charset="0"/>
              <a:cs typeface="Calibri" panose="020F0502020204030204" pitchFamily="34" charset="0"/>
            </a:endParaRPr>
          </a:p>
        </p:txBody>
      </p:sp>
      <p:sp>
        <p:nvSpPr>
          <p:cNvPr id="232" name="Rectangle 231">
            <a:extLst>
              <a:ext uri="{FF2B5EF4-FFF2-40B4-BE49-F238E27FC236}">
                <a16:creationId xmlns:a16="http://schemas.microsoft.com/office/drawing/2014/main" id="{BC64B669-A7AD-A7AE-EED3-2343131706F5}"/>
              </a:ext>
            </a:extLst>
          </p:cNvPr>
          <p:cNvSpPr/>
          <p:nvPr/>
        </p:nvSpPr>
        <p:spPr>
          <a:xfrm>
            <a:off x="399731" y="6371272"/>
            <a:ext cx="386906" cy="354286"/>
          </a:xfrm>
          <a:prstGeom prst="rect">
            <a:avLst/>
          </a:prstGeom>
          <a:solidFill>
            <a:schemeClr val="bg1"/>
          </a:solidFill>
          <a:ln>
            <a:no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defRPr sz="1200"/>
            </a:pPr>
            <a:endParaRPr lang="en-IE" sz="1408" b="1" dirty="0">
              <a:solidFill>
                <a:srgbClr val="EE2D24"/>
              </a:solidFill>
              <a:latin typeface="Calibri" panose="020F0502020204030204" pitchFamily="34" charset="0"/>
              <a:cs typeface="Calibri" panose="020F0502020204030204" pitchFamily="34" charset="0"/>
            </a:endParaRPr>
          </a:p>
        </p:txBody>
      </p:sp>
      <p:grpSp>
        <p:nvGrpSpPr>
          <p:cNvPr id="233" name="Group 232">
            <a:extLst>
              <a:ext uri="{FF2B5EF4-FFF2-40B4-BE49-F238E27FC236}">
                <a16:creationId xmlns:a16="http://schemas.microsoft.com/office/drawing/2014/main" id="{3E608F6F-EF3D-BF8E-3270-B31565E4C3D4}"/>
              </a:ext>
            </a:extLst>
          </p:cNvPr>
          <p:cNvGrpSpPr/>
          <p:nvPr/>
        </p:nvGrpSpPr>
        <p:grpSpPr>
          <a:xfrm>
            <a:off x="405093" y="7362083"/>
            <a:ext cx="332598" cy="332271"/>
            <a:chOff x="10376768" y="2334933"/>
            <a:chExt cx="920484" cy="919581"/>
          </a:xfrm>
          <a:solidFill>
            <a:srgbClr val="404040"/>
          </a:solidFill>
        </p:grpSpPr>
        <p:sp>
          <p:nvSpPr>
            <p:cNvPr id="254" name="Freeform 253">
              <a:extLst>
                <a:ext uri="{FF2B5EF4-FFF2-40B4-BE49-F238E27FC236}">
                  <a16:creationId xmlns:a16="http://schemas.microsoft.com/office/drawing/2014/main" id="{75064B2E-8888-9E80-CCD9-EDB38A9CC1B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4D24"/>
            </a:solid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55" name="Freeform 254">
              <a:extLst>
                <a:ext uri="{FF2B5EF4-FFF2-40B4-BE49-F238E27FC236}">
                  <a16:creationId xmlns:a16="http://schemas.microsoft.com/office/drawing/2014/main" id="{BD1B2FB4-AF3A-2DE2-70F4-9ED3F2B6ED77}"/>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4D24"/>
            </a:solid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grpSp>
          <p:nvGrpSpPr>
            <p:cNvPr id="256" name="Graphic 2">
              <a:extLst>
                <a:ext uri="{FF2B5EF4-FFF2-40B4-BE49-F238E27FC236}">
                  <a16:creationId xmlns:a16="http://schemas.microsoft.com/office/drawing/2014/main" id="{0962A446-777C-32ED-AB35-ED45C11D6A16}"/>
                </a:ext>
              </a:extLst>
            </p:cNvPr>
            <p:cNvGrpSpPr/>
            <p:nvPr/>
          </p:nvGrpSpPr>
          <p:grpSpPr>
            <a:xfrm>
              <a:off x="10376768" y="2334933"/>
              <a:ext cx="920484" cy="919581"/>
              <a:chOff x="10376768" y="2334933"/>
              <a:chExt cx="920484" cy="919581"/>
            </a:xfrm>
            <a:grpFill/>
          </p:grpSpPr>
          <p:sp>
            <p:nvSpPr>
              <p:cNvPr id="257" name="Freeform 256">
                <a:extLst>
                  <a:ext uri="{FF2B5EF4-FFF2-40B4-BE49-F238E27FC236}">
                    <a16:creationId xmlns:a16="http://schemas.microsoft.com/office/drawing/2014/main" id="{902A6810-671B-3CC4-057A-E3EB0318E5FB}"/>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58" name="Freeform 257">
                <a:extLst>
                  <a:ext uri="{FF2B5EF4-FFF2-40B4-BE49-F238E27FC236}">
                    <a16:creationId xmlns:a16="http://schemas.microsoft.com/office/drawing/2014/main" id="{400C3D14-4604-3303-AD12-D713814B5673}"/>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grpSp>
      </p:grpSp>
      <p:grpSp>
        <p:nvGrpSpPr>
          <p:cNvPr id="234" name="Group 233">
            <a:extLst>
              <a:ext uri="{FF2B5EF4-FFF2-40B4-BE49-F238E27FC236}">
                <a16:creationId xmlns:a16="http://schemas.microsoft.com/office/drawing/2014/main" id="{8A1C3E44-A078-3E51-575E-8999BCBCEC5F}"/>
              </a:ext>
            </a:extLst>
          </p:cNvPr>
          <p:cNvGrpSpPr/>
          <p:nvPr/>
        </p:nvGrpSpPr>
        <p:grpSpPr>
          <a:xfrm>
            <a:off x="433566" y="6389510"/>
            <a:ext cx="313340" cy="287229"/>
            <a:chOff x="5632524" y="3887743"/>
            <a:chExt cx="867188" cy="794922"/>
          </a:xfrm>
          <a:solidFill>
            <a:srgbClr val="404040"/>
          </a:solidFill>
        </p:grpSpPr>
        <p:sp>
          <p:nvSpPr>
            <p:cNvPr id="241" name="Freeform 240">
              <a:extLst>
                <a:ext uri="{FF2B5EF4-FFF2-40B4-BE49-F238E27FC236}">
                  <a16:creationId xmlns:a16="http://schemas.microsoft.com/office/drawing/2014/main" id="{DD72DA02-4397-8867-7C53-BD6D1AC48774}"/>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ED4D24"/>
            </a:solid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42" name="Freeform 241">
              <a:extLst>
                <a:ext uri="{FF2B5EF4-FFF2-40B4-BE49-F238E27FC236}">
                  <a16:creationId xmlns:a16="http://schemas.microsoft.com/office/drawing/2014/main" id="{84F6A7C5-D0B7-AF5B-EDF8-AC08DF0C26B6}"/>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ED4D24"/>
            </a:solid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43" name="Freeform 242">
              <a:extLst>
                <a:ext uri="{FF2B5EF4-FFF2-40B4-BE49-F238E27FC236}">
                  <a16:creationId xmlns:a16="http://schemas.microsoft.com/office/drawing/2014/main" id="{7CF2F339-F265-8670-9C09-EADFE7D065EA}"/>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ED4D24"/>
            </a:solid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grpSp>
          <p:nvGrpSpPr>
            <p:cNvPr id="244" name="Graphic 2">
              <a:extLst>
                <a:ext uri="{FF2B5EF4-FFF2-40B4-BE49-F238E27FC236}">
                  <a16:creationId xmlns:a16="http://schemas.microsoft.com/office/drawing/2014/main" id="{7FBA02A1-4766-FC7F-0A90-90A686BD1260}"/>
                </a:ext>
              </a:extLst>
            </p:cNvPr>
            <p:cNvGrpSpPr/>
            <p:nvPr/>
          </p:nvGrpSpPr>
          <p:grpSpPr>
            <a:xfrm>
              <a:off x="5632524" y="3887743"/>
              <a:ext cx="867188" cy="794922"/>
              <a:chOff x="5632524" y="3887743"/>
              <a:chExt cx="867188" cy="794922"/>
            </a:xfrm>
            <a:grpFill/>
          </p:grpSpPr>
          <p:sp>
            <p:nvSpPr>
              <p:cNvPr id="245" name="Freeform 244">
                <a:extLst>
                  <a:ext uri="{FF2B5EF4-FFF2-40B4-BE49-F238E27FC236}">
                    <a16:creationId xmlns:a16="http://schemas.microsoft.com/office/drawing/2014/main" id="{F7A58622-4B2A-CA1B-8237-92ED9B72E7C1}"/>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46" name="Freeform 245">
                <a:extLst>
                  <a:ext uri="{FF2B5EF4-FFF2-40B4-BE49-F238E27FC236}">
                    <a16:creationId xmlns:a16="http://schemas.microsoft.com/office/drawing/2014/main" id="{768425C6-D494-675D-6AF0-D8C037F9DB9A}"/>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47" name="Freeform 246">
                <a:extLst>
                  <a:ext uri="{FF2B5EF4-FFF2-40B4-BE49-F238E27FC236}">
                    <a16:creationId xmlns:a16="http://schemas.microsoft.com/office/drawing/2014/main" id="{6943730D-6CB7-427D-FFEC-BFC03BF6F979}"/>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48" name="Freeform 247">
                <a:extLst>
                  <a:ext uri="{FF2B5EF4-FFF2-40B4-BE49-F238E27FC236}">
                    <a16:creationId xmlns:a16="http://schemas.microsoft.com/office/drawing/2014/main" id="{3ECB7E1B-D487-C7B1-76F0-D23B8F31E94F}"/>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49" name="Freeform 248">
                <a:extLst>
                  <a:ext uri="{FF2B5EF4-FFF2-40B4-BE49-F238E27FC236}">
                    <a16:creationId xmlns:a16="http://schemas.microsoft.com/office/drawing/2014/main" id="{A8E06E6C-4EB4-8934-8106-45AF9F569304}"/>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50" name="Freeform 249">
                <a:extLst>
                  <a:ext uri="{FF2B5EF4-FFF2-40B4-BE49-F238E27FC236}">
                    <a16:creationId xmlns:a16="http://schemas.microsoft.com/office/drawing/2014/main" id="{2470D18F-633C-8D35-E30A-FA6DE36C3F26}"/>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51" name="Freeform 250">
                <a:extLst>
                  <a:ext uri="{FF2B5EF4-FFF2-40B4-BE49-F238E27FC236}">
                    <a16:creationId xmlns:a16="http://schemas.microsoft.com/office/drawing/2014/main" id="{0B304CC9-6BDE-A466-5573-7C879BDF2EDB}"/>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52" name="Freeform 251">
                <a:extLst>
                  <a:ext uri="{FF2B5EF4-FFF2-40B4-BE49-F238E27FC236}">
                    <a16:creationId xmlns:a16="http://schemas.microsoft.com/office/drawing/2014/main" id="{23A633AE-8B3C-F8F0-CD9B-051D52D1FA10}"/>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sp>
            <p:nvSpPr>
              <p:cNvPr id="253" name="Freeform 252">
                <a:extLst>
                  <a:ext uri="{FF2B5EF4-FFF2-40B4-BE49-F238E27FC236}">
                    <a16:creationId xmlns:a16="http://schemas.microsoft.com/office/drawing/2014/main" id="{D53D703D-BC57-6554-2607-F17BC70C1A73}"/>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sz="1607" dirty="0">
                  <a:latin typeface="Calibri" panose="020F0502020204030204" pitchFamily="34" charset="0"/>
                  <a:cs typeface="Calibri" panose="020F0502020204030204" pitchFamily="34" charset="0"/>
                </a:endParaRPr>
              </a:p>
            </p:txBody>
          </p:sp>
        </p:grpSp>
      </p:grpSp>
      <p:sp>
        <p:nvSpPr>
          <p:cNvPr id="235" name="Triangle 234">
            <a:extLst>
              <a:ext uri="{FF2B5EF4-FFF2-40B4-BE49-F238E27FC236}">
                <a16:creationId xmlns:a16="http://schemas.microsoft.com/office/drawing/2014/main" id="{78F5B683-8456-4805-2ED1-FC46DD7719A9}"/>
              </a:ext>
            </a:extLst>
          </p:cNvPr>
          <p:cNvSpPr/>
          <p:nvPr/>
        </p:nvSpPr>
        <p:spPr>
          <a:xfrm rot="10800000">
            <a:off x="3458077" y="6190791"/>
            <a:ext cx="135306" cy="116642"/>
          </a:xfrm>
          <a:prstGeom prst="triangle">
            <a:avLst/>
          </a:prstGeom>
          <a:gradFill>
            <a:gsLst>
              <a:gs pos="34000">
                <a:srgbClr val="2D62AE"/>
              </a:gs>
              <a:gs pos="73000">
                <a:srgbClr val="33A5CC"/>
              </a:gs>
              <a:gs pos="100000">
                <a:srgbClr val="77CBC4"/>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7" dirty="0"/>
          </a:p>
        </p:txBody>
      </p:sp>
      <p:sp>
        <p:nvSpPr>
          <p:cNvPr id="236" name="Triangle 235">
            <a:extLst>
              <a:ext uri="{FF2B5EF4-FFF2-40B4-BE49-F238E27FC236}">
                <a16:creationId xmlns:a16="http://schemas.microsoft.com/office/drawing/2014/main" id="{4957E8A9-6423-44A9-F71B-1EDFECC48375}"/>
              </a:ext>
            </a:extLst>
          </p:cNvPr>
          <p:cNvSpPr/>
          <p:nvPr/>
        </p:nvSpPr>
        <p:spPr>
          <a:xfrm rot="10800000">
            <a:off x="2846302" y="6551305"/>
            <a:ext cx="135306" cy="116642"/>
          </a:xfrm>
          <a:prstGeom prst="triangle">
            <a:avLst/>
          </a:prstGeom>
          <a:gradFill>
            <a:gsLst>
              <a:gs pos="34000">
                <a:srgbClr val="2D62AE"/>
              </a:gs>
              <a:gs pos="73000">
                <a:srgbClr val="33A5CC"/>
              </a:gs>
              <a:gs pos="100000">
                <a:srgbClr val="77CBC4"/>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7" dirty="0"/>
          </a:p>
        </p:txBody>
      </p:sp>
      <p:sp>
        <p:nvSpPr>
          <p:cNvPr id="237" name="Triangle 236">
            <a:extLst>
              <a:ext uri="{FF2B5EF4-FFF2-40B4-BE49-F238E27FC236}">
                <a16:creationId xmlns:a16="http://schemas.microsoft.com/office/drawing/2014/main" id="{A037B7B7-9393-8A4E-350E-3AC447194236}"/>
              </a:ext>
            </a:extLst>
          </p:cNvPr>
          <p:cNvSpPr/>
          <p:nvPr/>
        </p:nvSpPr>
        <p:spPr>
          <a:xfrm rot="10800000">
            <a:off x="3458077" y="7848363"/>
            <a:ext cx="135306" cy="116642"/>
          </a:xfrm>
          <a:prstGeom prst="triangle">
            <a:avLst/>
          </a:prstGeom>
          <a:gradFill>
            <a:gsLst>
              <a:gs pos="34000">
                <a:srgbClr val="2D62AE"/>
              </a:gs>
              <a:gs pos="73000">
                <a:srgbClr val="33A5CC"/>
              </a:gs>
              <a:gs pos="100000">
                <a:srgbClr val="77CBC4"/>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7" dirty="0"/>
          </a:p>
        </p:txBody>
      </p:sp>
      <p:sp>
        <p:nvSpPr>
          <p:cNvPr id="238" name="Triangle 237">
            <a:extLst>
              <a:ext uri="{FF2B5EF4-FFF2-40B4-BE49-F238E27FC236}">
                <a16:creationId xmlns:a16="http://schemas.microsoft.com/office/drawing/2014/main" id="{85EFD98B-F3B3-D9B2-FE95-2CC5EA4D96B8}"/>
              </a:ext>
            </a:extLst>
          </p:cNvPr>
          <p:cNvSpPr/>
          <p:nvPr/>
        </p:nvSpPr>
        <p:spPr>
          <a:xfrm rot="10800000">
            <a:off x="4085886" y="6551305"/>
            <a:ext cx="135306" cy="116642"/>
          </a:xfrm>
          <a:prstGeom prst="triangle">
            <a:avLst/>
          </a:prstGeom>
          <a:gradFill>
            <a:gsLst>
              <a:gs pos="34000">
                <a:srgbClr val="2D62AE"/>
              </a:gs>
              <a:gs pos="73000">
                <a:srgbClr val="33A5CC"/>
              </a:gs>
              <a:gs pos="100000">
                <a:srgbClr val="77CBC4"/>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7" dirty="0"/>
          </a:p>
        </p:txBody>
      </p:sp>
      <p:sp>
        <p:nvSpPr>
          <p:cNvPr id="239" name="Triangle 238">
            <a:extLst>
              <a:ext uri="{FF2B5EF4-FFF2-40B4-BE49-F238E27FC236}">
                <a16:creationId xmlns:a16="http://schemas.microsoft.com/office/drawing/2014/main" id="{2B5A087D-D3FF-56AB-603A-66E446810DF1}"/>
              </a:ext>
            </a:extLst>
          </p:cNvPr>
          <p:cNvSpPr/>
          <p:nvPr/>
        </p:nvSpPr>
        <p:spPr>
          <a:xfrm rot="5400000">
            <a:off x="4718168" y="7014116"/>
            <a:ext cx="135306" cy="116642"/>
          </a:xfrm>
          <a:prstGeom prst="triangle">
            <a:avLst/>
          </a:prstGeom>
          <a:gradFill>
            <a:gsLst>
              <a:gs pos="34000">
                <a:srgbClr val="2D62AE"/>
              </a:gs>
              <a:gs pos="73000">
                <a:srgbClr val="33A5CC"/>
              </a:gs>
              <a:gs pos="100000">
                <a:srgbClr val="77CBC4"/>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7" dirty="0"/>
          </a:p>
        </p:txBody>
      </p:sp>
      <p:sp>
        <p:nvSpPr>
          <p:cNvPr id="240" name="Triangle 239">
            <a:extLst>
              <a:ext uri="{FF2B5EF4-FFF2-40B4-BE49-F238E27FC236}">
                <a16:creationId xmlns:a16="http://schemas.microsoft.com/office/drawing/2014/main" id="{8B7D5FE1-2356-7093-864B-639CD2FF08DF}"/>
              </a:ext>
            </a:extLst>
          </p:cNvPr>
          <p:cNvSpPr/>
          <p:nvPr/>
        </p:nvSpPr>
        <p:spPr>
          <a:xfrm rot="16200000">
            <a:off x="2177761" y="7014114"/>
            <a:ext cx="135306" cy="116642"/>
          </a:xfrm>
          <a:prstGeom prst="triangle">
            <a:avLst/>
          </a:prstGeom>
          <a:gradFill>
            <a:gsLst>
              <a:gs pos="34000">
                <a:srgbClr val="2D62AE"/>
              </a:gs>
              <a:gs pos="73000">
                <a:srgbClr val="33A5CC"/>
              </a:gs>
              <a:gs pos="100000">
                <a:srgbClr val="77CBC4"/>
              </a:gs>
            </a:gsLst>
            <a:lin ang="72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7" dirty="0"/>
          </a:p>
        </p:txBody>
      </p:sp>
      <p:sp>
        <p:nvSpPr>
          <p:cNvPr id="274" name="TextBox 273">
            <a:extLst>
              <a:ext uri="{FF2B5EF4-FFF2-40B4-BE49-F238E27FC236}">
                <a16:creationId xmlns:a16="http://schemas.microsoft.com/office/drawing/2014/main" id="{FBE0C975-D488-BF83-4F76-EEE15992E569}"/>
              </a:ext>
            </a:extLst>
          </p:cNvPr>
          <p:cNvSpPr txBox="1"/>
          <p:nvPr/>
        </p:nvSpPr>
        <p:spPr>
          <a:xfrm>
            <a:off x="-18367" y="9448626"/>
            <a:ext cx="7596406" cy="430887"/>
          </a:xfrm>
          <a:prstGeom prst="rect">
            <a:avLst/>
          </a:prstGeom>
          <a:noFill/>
        </p:spPr>
        <p:txBody>
          <a:bodyPr wrap="square">
            <a:spAutoFit/>
          </a:bodyPr>
          <a:lstStyle/>
          <a:p>
            <a:pPr algn="ct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Figure 1</a:t>
            </a:r>
            <a:r>
              <a:rPr lang="en-IE"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Methodology of the landscape analysis</a:t>
            </a:r>
          </a:p>
          <a:p>
            <a:pPr algn="ctr"/>
            <a:endParaRPr lang="en-US" sz="1100" i="1" dirty="0">
              <a:solidFill>
                <a:srgbClr val="404040"/>
              </a:solidFill>
              <a:latin typeface="Calibri" panose="020F0502020204030204" pitchFamily="34" charset="0"/>
              <a:cs typeface="Calibri" panose="020F0502020204030204" pitchFamily="34" charset="0"/>
            </a:endParaRPr>
          </a:p>
        </p:txBody>
      </p:sp>
      <p:grpSp>
        <p:nvGrpSpPr>
          <p:cNvPr id="277" name="Graphic 40">
            <a:extLst>
              <a:ext uri="{FF2B5EF4-FFF2-40B4-BE49-F238E27FC236}">
                <a16:creationId xmlns:a16="http://schemas.microsoft.com/office/drawing/2014/main" id="{F38D53BC-8125-BF07-434E-8BF3D143930A}"/>
              </a:ext>
            </a:extLst>
          </p:cNvPr>
          <p:cNvGrpSpPr/>
          <p:nvPr/>
        </p:nvGrpSpPr>
        <p:grpSpPr>
          <a:xfrm>
            <a:off x="5737676" y="-4645"/>
            <a:ext cx="3924090" cy="2433120"/>
            <a:chOff x="-3997860" y="6017904"/>
            <a:chExt cx="935163" cy="579845"/>
          </a:xfrm>
          <a:solidFill>
            <a:schemeClr val="bg1">
              <a:alpha val="29965"/>
            </a:schemeClr>
          </a:solidFill>
        </p:grpSpPr>
        <p:sp>
          <p:nvSpPr>
            <p:cNvPr id="278" name="Freeform 277">
              <a:extLst>
                <a:ext uri="{FF2B5EF4-FFF2-40B4-BE49-F238E27FC236}">
                  <a16:creationId xmlns:a16="http://schemas.microsoft.com/office/drawing/2014/main" id="{D18D3790-FDB6-E0E1-8A72-B352FA1E791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79" name="Freeform 278">
              <a:extLst>
                <a:ext uri="{FF2B5EF4-FFF2-40B4-BE49-F238E27FC236}">
                  <a16:creationId xmlns:a16="http://schemas.microsoft.com/office/drawing/2014/main" id="{4462C61B-6877-3AE4-4A82-79F24C265E6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80" name="Freeform 279">
              <a:extLst>
                <a:ext uri="{FF2B5EF4-FFF2-40B4-BE49-F238E27FC236}">
                  <a16:creationId xmlns:a16="http://schemas.microsoft.com/office/drawing/2014/main" id="{BD28E2A9-EE1B-5009-F984-57C1686DB66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81" name="Freeform 280">
              <a:extLst>
                <a:ext uri="{FF2B5EF4-FFF2-40B4-BE49-F238E27FC236}">
                  <a16:creationId xmlns:a16="http://schemas.microsoft.com/office/drawing/2014/main" id="{01FC2FA1-855C-65D6-8A7C-E5FCCF6C0F3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2880887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50AA38E-6663-2D25-29D7-D3A92AA69213}"/>
              </a:ext>
            </a:extLst>
          </p:cNvPr>
          <p:cNvSpPr/>
          <p:nvPr/>
        </p:nvSpPr>
        <p:spPr>
          <a:xfrm>
            <a:off x="-6435" y="1213475"/>
            <a:ext cx="7566109" cy="883057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62000">
                <a:srgbClr val="2D62AE"/>
              </a:gs>
              <a:gs pos="100000">
                <a:srgbClr val="33A5CC"/>
              </a:gs>
            </a:gsLst>
            <a:lin ang="2700000" scaled="0"/>
          </a:gradFill>
          <a:ln w="30808" cap="flat">
            <a:noFill/>
            <a:prstDash val="solid"/>
            <a:miter/>
          </a:ln>
        </p:spPr>
        <p:txBody>
          <a:bodyPr rtlCol="0" anchor="ctr"/>
          <a:lstStyle/>
          <a:p>
            <a:endParaRPr lang="en-US" dirty="0"/>
          </a:p>
        </p:txBody>
      </p:sp>
      <p:sp>
        <p:nvSpPr>
          <p:cNvPr id="11" name="Rounded Rectangle 10">
            <a:extLst>
              <a:ext uri="{FF2B5EF4-FFF2-40B4-BE49-F238E27FC236}">
                <a16:creationId xmlns:a16="http://schemas.microsoft.com/office/drawing/2014/main" id="{FE2D1921-83BD-FB4C-9448-A9431AA4149E}"/>
              </a:ext>
            </a:extLst>
          </p:cNvPr>
          <p:cNvSpPr/>
          <p:nvPr/>
        </p:nvSpPr>
        <p:spPr>
          <a:xfrm>
            <a:off x="578266" y="2172403"/>
            <a:ext cx="2291934" cy="1643605"/>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a:extLst>
              <a:ext uri="{FF2B5EF4-FFF2-40B4-BE49-F238E27FC236}">
                <a16:creationId xmlns:a16="http://schemas.microsoft.com/office/drawing/2014/main" id="{B90AE0EF-D188-4F72-33AE-3C3E78A406D7}"/>
              </a:ext>
            </a:extLst>
          </p:cNvPr>
          <p:cNvSpPr/>
          <p:nvPr/>
        </p:nvSpPr>
        <p:spPr>
          <a:xfrm>
            <a:off x="2735091" y="1584859"/>
            <a:ext cx="4354713" cy="1642959"/>
          </a:xfrm>
          <a:prstGeom prst="roundRect">
            <a:avLst>
              <a:gd name="adj" fmla="val 21109"/>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A1485E3C-192F-B51A-B73F-3C89CE933C2D}"/>
              </a:ext>
            </a:extLst>
          </p:cNvPr>
          <p:cNvSpPr txBox="1"/>
          <p:nvPr/>
        </p:nvSpPr>
        <p:spPr>
          <a:xfrm>
            <a:off x="779147" y="2345631"/>
            <a:ext cx="1929329" cy="1631216"/>
          </a:xfrm>
          <a:prstGeom prst="rect">
            <a:avLst/>
          </a:prstGeom>
          <a:noFill/>
        </p:spPr>
        <p:txBody>
          <a:bodyPr wrap="square">
            <a:spAutoFit/>
          </a:bodyPr>
          <a:lstStyle/>
          <a:p>
            <a:pPr algn="ctr">
              <a:lnSpc>
                <a:spcPts val="1960"/>
              </a:lnSpc>
            </a:pPr>
            <a:r>
              <a:rPr lang="fr-FR"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"Everyone works within their narrow task. No one sees the whole picture."</a:t>
            </a:r>
          </a:p>
          <a:p>
            <a:pPr algn="ctr">
              <a:lnSpc>
                <a:spcPts val="1960"/>
              </a:lnSpc>
            </a:pPr>
            <a:endParaRPr lang="en-IE"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B142EB17-F396-DCE0-BFBF-13286E5A9D58}"/>
              </a:ext>
            </a:extLst>
          </p:cNvPr>
          <p:cNvSpPr txBox="1"/>
          <p:nvPr/>
        </p:nvSpPr>
        <p:spPr>
          <a:xfrm>
            <a:off x="3193851" y="1791409"/>
            <a:ext cx="3452276" cy="1438855"/>
          </a:xfrm>
          <a:prstGeom prst="rect">
            <a:avLst/>
          </a:prstGeom>
          <a:noFill/>
        </p:spPr>
        <p:txBody>
          <a:bodyPr wrap="square">
            <a:spAutoFit/>
          </a:bodyPr>
          <a:lstStyle/>
          <a:p>
            <a:pPr algn="ctr">
              <a:lnSpc>
                <a:spcPts val="1460"/>
              </a:lnSpc>
            </a:pPr>
            <a:r>
              <a:rPr lang="fr-FR" sz="14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"Often, the inefficiency of HVAC systems results not so much from a lack of skills of individual specialists, but from a lack of cross-disciplinary, common knowledge and communication between different groups: designers, installers, and users."</a:t>
            </a:r>
          </a:p>
          <a:p>
            <a:pPr algn="ctr">
              <a:lnSpc>
                <a:spcPts val="1460"/>
              </a:lnSpc>
            </a:pPr>
            <a:endParaRPr lang="en-IE" sz="14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D15C6878-D4D2-3145-4E85-D574221F5F5E}"/>
              </a:ext>
            </a:extLst>
          </p:cNvPr>
          <p:cNvSpPr txBox="1"/>
          <p:nvPr/>
        </p:nvSpPr>
        <p:spPr>
          <a:xfrm>
            <a:off x="1331766" y="8020953"/>
            <a:ext cx="2360778" cy="1364797"/>
          </a:xfrm>
          <a:prstGeom prst="rect">
            <a:avLst/>
          </a:prstGeom>
          <a:noFill/>
        </p:spPr>
        <p:txBody>
          <a:bodyPr wrap="square">
            <a:spAutoFit/>
          </a:bodyPr>
          <a:lstStyle/>
          <a:p>
            <a:pPr algn="ctr">
              <a:lnSpc>
                <a:spcPts val="1960"/>
              </a:lnSpc>
            </a:pPr>
            <a:r>
              <a:rPr lang="fr-FR" sz="16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"It follows the principle: install, start, forget – and then there is a sudden awakening related to unexpected bills."</a:t>
            </a:r>
          </a:p>
        </p:txBody>
      </p:sp>
      <p:sp>
        <p:nvSpPr>
          <p:cNvPr id="30" name="TextBox 29">
            <a:extLst>
              <a:ext uri="{FF2B5EF4-FFF2-40B4-BE49-F238E27FC236}">
                <a16:creationId xmlns:a16="http://schemas.microsoft.com/office/drawing/2014/main" id="{E0D1147E-A405-8FB7-3D77-DF412A182CB1}"/>
              </a:ext>
            </a:extLst>
          </p:cNvPr>
          <p:cNvSpPr txBox="1"/>
          <p:nvPr/>
        </p:nvSpPr>
        <p:spPr>
          <a:xfrm>
            <a:off x="2909357" y="3855374"/>
            <a:ext cx="4151895" cy="1364797"/>
          </a:xfrm>
          <a:prstGeom prst="rect">
            <a:avLst/>
          </a:prstGeom>
          <a:noFill/>
        </p:spPr>
        <p:txBody>
          <a:bodyPr wrap="square">
            <a:spAutoFit/>
          </a:bodyPr>
          <a:lstStyle/>
          <a:p>
            <a:pPr algn="ctr">
              <a:lnSpc>
                <a:spcPts val="1960"/>
              </a:lnSpc>
            </a:pPr>
            <a:r>
              <a:rPr lang="fr-FR" sz="16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"What really leads to inefficiencies in this sector is not the lack cross-functional knowledge, but the lack of communication and collaboration amongst the involved parties."</a:t>
            </a:r>
          </a:p>
          <a:p>
            <a:pPr algn="ctr">
              <a:lnSpc>
                <a:spcPts val="1960"/>
              </a:lnSpc>
            </a:pPr>
            <a:endParaRPr lang="en-IE" sz="16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4" name="Rounded Rectangle 33">
            <a:extLst>
              <a:ext uri="{FF2B5EF4-FFF2-40B4-BE49-F238E27FC236}">
                <a16:creationId xmlns:a16="http://schemas.microsoft.com/office/drawing/2014/main" id="{21B6A660-D2CF-68AD-2876-135C2F008B21}"/>
              </a:ext>
            </a:extLst>
          </p:cNvPr>
          <p:cNvSpPr/>
          <p:nvPr/>
        </p:nvSpPr>
        <p:spPr>
          <a:xfrm>
            <a:off x="2598115" y="3444150"/>
            <a:ext cx="4661136" cy="1776021"/>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a:extLst>
              <a:ext uri="{FF2B5EF4-FFF2-40B4-BE49-F238E27FC236}">
                <a16:creationId xmlns:a16="http://schemas.microsoft.com/office/drawing/2014/main" id="{574C04CA-9778-D4A6-9B11-07A6D2B93F0F}"/>
              </a:ext>
            </a:extLst>
          </p:cNvPr>
          <p:cNvSpPr/>
          <p:nvPr/>
        </p:nvSpPr>
        <p:spPr>
          <a:xfrm>
            <a:off x="453995" y="5922787"/>
            <a:ext cx="3648625" cy="1504401"/>
          </a:xfrm>
          <a:prstGeom prst="roundRect">
            <a:avLst>
              <a:gd name="adj" fmla="val 21109"/>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65DDE71C-653A-9D8F-952F-E47720C755E0}"/>
              </a:ext>
            </a:extLst>
          </p:cNvPr>
          <p:cNvSpPr txBox="1"/>
          <p:nvPr/>
        </p:nvSpPr>
        <p:spPr>
          <a:xfrm>
            <a:off x="575022" y="6268321"/>
            <a:ext cx="3441308" cy="1118255"/>
          </a:xfrm>
          <a:prstGeom prst="rect">
            <a:avLst/>
          </a:prstGeom>
          <a:noFill/>
        </p:spPr>
        <p:txBody>
          <a:bodyPr wrap="square">
            <a:spAutoFit/>
          </a:bodyPr>
          <a:lstStyle/>
          <a:p>
            <a:pPr algn="ctr">
              <a:lnSpc>
                <a:spcPts val="1960"/>
              </a:lnSpc>
            </a:pPr>
            <a:r>
              <a:rPr lang="fr-FR"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"The biggest problem is the lack of information flow between designers and installers."</a:t>
            </a:r>
          </a:p>
          <a:p>
            <a:pPr algn="ctr">
              <a:lnSpc>
                <a:spcPts val="1960"/>
              </a:lnSpc>
            </a:pPr>
            <a:endParaRPr lang="en-IE"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45" name="Rounded Rectangle 44">
            <a:extLst>
              <a:ext uri="{FF2B5EF4-FFF2-40B4-BE49-F238E27FC236}">
                <a16:creationId xmlns:a16="http://schemas.microsoft.com/office/drawing/2014/main" id="{C8CC9B8B-61D9-086B-C59B-7A36670B260F}"/>
              </a:ext>
            </a:extLst>
          </p:cNvPr>
          <p:cNvSpPr/>
          <p:nvPr/>
        </p:nvSpPr>
        <p:spPr>
          <a:xfrm>
            <a:off x="1081093" y="7731368"/>
            <a:ext cx="2959625" cy="1826267"/>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aphic 40">
            <a:extLst>
              <a:ext uri="{FF2B5EF4-FFF2-40B4-BE49-F238E27FC236}">
                <a16:creationId xmlns:a16="http://schemas.microsoft.com/office/drawing/2014/main" id="{3E96319B-5AC1-E0EB-9429-198C50966B55}"/>
              </a:ext>
            </a:extLst>
          </p:cNvPr>
          <p:cNvGrpSpPr/>
          <p:nvPr/>
        </p:nvGrpSpPr>
        <p:grpSpPr>
          <a:xfrm>
            <a:off x="6193365" y="5400514"/>
            <a:ext cx="3924090" cy="2433120"/>
            <a:chOff x="-3997860" y="6017904"/>
            <a:chExt cx="935163" cy="579845"/>
          </a:xfrm>
          <a:solidFill>
            <a:schemeClr val="bg1">
              <a:alpha val="17000"/>
            </a:schemeClr>
          </a:solidFill>
        </p:grpSpPr>
        <p:sp>
          <p:nvSpPr>
            <p:cNvPr id="5" name="Freeform 4">
              <a:extLst>
                <a:ext uri="{FF2B5EF4-FFF2-40B4-BE49-F238E27FC236}">
                  <a16:creationId xmlns:a16="http://schemas.microsoft.com/office/drawing/2014/main" id="{122C9F8B-7BFF-1699-7C04-23B7F82A6358}"/>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F4DA33DD-C2D1-C512-B0E0-0A6FD9EDB6C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80C0A4D7-0D90-C240-5B36-BA25F3EB660F}"/>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CC55A091-D4E0-CB41-70DE-E97D536A7DD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9" name="Freeform 18">
            <a:extLst>
              <a:ext uri="{FF2B5EF4-FFF2-40B4-BE49-F238E27FC236}">
                <a16:creationId xmlns:a16="http://schemas.microsoft.com/office/drawing/2014/main" id="{8DE58847-5369-D6AF-C1B6-AF09D392EB23}"/>
              </a:ext>
            </a:extLst>
          </p:cNvPr>
          <p:cNvSpPr/>
          <p:nvPr/>
        </p:nvSpPr>
        <p:spPr>
          <a:xfrm>
            <a:off x="1850993" y="3931859"/>
            <a:ext cx="1019207" cy="743265"/>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adFill>
            <a:gsLst>
              <a:gs pos="3000">
                <a:srgbClr val="EE2D24"/>
              </a:gs>
              <a:gs pos="68000">
                <a:srgbClr val="F37321"/>
              </a:gs>
              <a:gs pos="100000">
                <a:srgbClr val="FFCD05"/>
              </a:gs>
            </a:gsLst>
            <a:lin ang="2700000" scaled="0"/>
          </a:gradFill>
          <a:ln w="8971" cap="flat">
            <a:noFill/>
            <a:prstDash val="solid"/>
            <a:miter/>
          </a:ln>
        </p:spPr>
        <p:txBody>
          <a:bodyPr rtlCol="0" anchor="ctr"/>
          <a:lstStyle/>
          <a:p>
            <a:endParaRPr lang="en-US" dirty="0"/>
          </a:p>
        </p:txBody>
      </p:sp>
      <p:sp>
        <p:nvSpPr>
          <p:cNvPr id="26" name="TextBox 25">
            <a:extLst>
              <a:ext uri="{FF2B5EF4-FFF2-40B4-BE49-F238E27FC236}">
                <a16:creationId xmlns:a16="http://schemas.microsoft.com/office/drawing/2014/main" id="{0FE5BBA7-44DF-735D-5F06-5784849083EE}"/>
              </a:ext>
            </a:extLst>
          </p:cNvPr>
          <p:cNvSpPr txBox="1"/>
          <p:nvPr/>
        </p:nvSpPr>
        <p:spPr>
          <a:xfrm>
            <a:off x="4119934" y="7291627"/>
            <a:ext cx="2164610" cy="1887696"/>
          </a:xfrm>
          <a:prstGeom prst="rect">
            <a:avLst/>
          </a:prstGeom>
          <a:noFill/>
        </p:spPr>
        <p:txBody>
          <a:bodyPr wrap="square">
            <a:spAutoFit/>
          </a:bodyPr>
          <a:lstStyle/>
          <a:p>
            <a:pPr algn="ctr">
              <a:lnSpc>
                <a:spcPts val="1960"/>
              </a:lnSpc>
            </a:pPr>
            <a:r>
              <a:rPr lang="fr-FR" sz="18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"Designers design, installers install systems, operators turn them on. But no one tunes them for real-world use."</a:t>
            </a:r>
          </a:p>
          <a:p>
            <a:pPr algn="ctr">
              <a:lnSpc>
                <a:spcPts val="1960"/>
              </a:lnSpc>
            </a:pPr>
            <a:endParaRPr lang="en-IE" sz="18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7" name="Rounded Rectangle 26">
            <a:extLst>
              <a:ext uri="{FF2B5EF4-FFF2-40B4-BE49-F238E27FC236}">
                <a16:creationId xmlns:a16="http://schemas.microsoft.com/office/drawing/2014/main" id="{D5698934-BAB8-6723-6FC4-452082A2D4F3}"/>
              </a:ext>
            </a:extLst>
          </p:cNvPr>
          <p:cNvSpPr/>
          <p:nvPr/>
        </p:nvSpPr>
        <p:spPr>
          <a:xfrm>
            <a:off x="3817584" y="6813976"/>
            <a:ext cx="2769311" cy="2439479"/>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28">
            <a:extLst>
              <a:ext uri="{FF2B5EF4-FFF2-40B4-BE49-F238E27FC236}">
                <a16:creationId xmlns:a16="http://schemas.microsoft.com/office/drawing/2014/main" id="{6108D893-7A0B-491F-F12A-77F10AC3BA1B}"/>
              </a:ext>
            </a:extLst>
          </p:cNvPr>
          <p:cNvSpPr/>
          <p:nvPr/>
        </p:nvSpPr>
        <p:spPr>
          <a:xfrm>
            <a:off x="4752906" y="6368019"/>
            <a:ext cx="1019207" cy="743265"/>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adFill>
            <a:gsLst>
              <a:gs pos="3000">
                <a:srgbClr val="EE2D24"/>
              </a:gs>
              <a:gs pos="68000">
                <a:srgbClr val="F37321"/>
              </a:gs>
              <a:gs pos="100000">
                <a:srgbClr val="FFCD05"/>
              </a:gs>
            </a:gsLst>
            <a:lin ang="2700000" scaled="0"/>
          </a:gradFill>
          <a:ln w="8971" cap="flat">
            <a:noFill/>
            <a:prstDash val="solid"/>
            <a:miter/>
          </a:ln>
        </p:spPr>
        <p:txBody>
          <a:bodyPr rtlCol="0" anchor="ctr"/>
          <a:lstStyle/>
          <a:p>
            <a:endParaRPr lang="en-US" dirty="0"/>
          </a:p>
        </p:txBody>
      </p:sp>
      <p:sp>
        <p:nvSpPr>
          <p:cNvPr id="33" name="Text Placeholder 16">
            <a:extLst>
              <a:ext uri="{FF2B5EF4-FFF2-40B4-BE49-F238E27FC236}">
                <a16:creationId xmlns:a16="http://schemas.microsoft.com/office/drawing/2014/main" id="{027C9F76-6199-1134-CC65-67098BBFA1FE}"/>
              </a:ext>
            </a:extLst>
          </p:cNvPr>
          <p:cNvSpPr txBox="1">
            <a:spLocks/>
          </p:cNvSpPr>
          <p:nvPr/>
        </p:nvSpPr>
        <p:spPr>
          <a:xfrm>
            <a:off x="408466" y="635332"/>
            <a:ext cx="5637426" cy="120485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000000"/>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00"/>
              </a:lnSpc>
              <a:spcBef>
                <a:spcPts val="0"/>
              </a:spcBef>
            </a:pPr>
            <a:r>
              <a:rPr lang="en-IE" sz="2700" dirty="0">
                <a:solidFill>
                  <a:srgbClr val="ED4D24"/>
                </a:solidFill>
                <a:ea typeface="Arial" panose="020B0604020202020204" pitchFamily="34" charset="0"/>
                <a:cs typeface="Calibri" panose="020F0502020204030204" pitchFamily="34" charset="0"/>
              </a:rPr>
              <a:t> Important Selected Quotes</a:t>
            </a:r>
          </a:p>
          <a:p>
            <a:pPr>
              <a:lnSpc>
                <a:spcPts val="2600"/>
              </a:lnSpc>
              <a:spcBef>
                <a:spcPts val="0"/>
              </a:spcBef>
            </a:pPr>
            <a:endParaRPr lang="en-IE" sz="2700" dirty="0">
              <a:solidFill>
                <a:srgbClr val="009AC1"/>
              </a:solidFill>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881604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D5A00-C3A7-F084-E828-9F84A30CCDBD}"/>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37A42DC2-267A-2F35-AD60-3FEBD802A58E}"/>
              </a:ext>
            </a:extLst>
          </p:cNvPr>
          <p:cNvSpPr/>
          <p:nvPr/>
        </p:nvSpPr>
        <p:spPr>
          <a:xfrm flipH="1">
            <a:off x="-6435" y="1213475"/>
            <a:ext cx="7566109" cy="883057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62000">
                <a:srgbClr val="2D62AE"/>
              </a:gs>
              <a:gs pos="100000">
                <a:srgbClr val="33A5CC"/>
              </a:gs>
            </a:gsLst>
            <a:lin ang="2700000" scaled="0"/>
          </a:gradFill>
          <a:ln w="30808" cap="flat">
            <a:noFill/>
            <a:prstDash val="solid"/>
            <a:miter/>
          </a:ln>
        </p:spPr>
        <p:txBody>
          <a:bodyPr rtlCol="0" anchor="ctr"/>
          <a:lstStyle/>
          <a:p>
            <a:endParaRPr lang="en-US" dirty="0"/>
          </a:p>
        </p:txBody>
      </p:sp>
      <p:sp>
        <p:nvSpPr>
          <p:cNvPr id="17" name="Text Placeholder 16">
            <a:extLst>
              <a:ext uri="{FF2B5EF4-FFF2-40B4-BE49-F238E27FC236}">
                <a16:creationId xmlns:a16="http://schemas.microsoft.com/office/drawing/2014/main" id="{FD400041-B3D3-FE57-AC09-6ACBCA25156F}"/>
              </a:ext>
            </a:extLst>
          </p:cNvPr>
          <p:cNvSpPr>
            <a:spLocks noGrp="1"/>
          </p:cNvSpPr>
          <p:nvPr>
            <p:ph type="body" sz="quarter" idx="30"/>
          </p:nvPr>
        </p:nvSpPr>
        <p:spPr>
          <a:xfrm>
            <a:off x="408466" y="635332"/>
            <a:ext cx="5637426" cy="1204857"/>
          </a:xfrm>
        </p:spPr>
        <p:txBody>
          <a:bodyPr/>
          <a:lstStyle/>
          <a:p>
            <a:pPr>
              <a:lnSpc>
                <a:spcPts val="2600"/>
              </a:lnSpc>
              <a:spcBef>
                <a:spcPts val="0"/>
              </a:spcBef>
            </a:pPr>
            <a:r>
              <a:rPr lang="en-IE" sz="2700" b="1" dirty="0">
                <a:solidFill>
                  <a:srgbClr val="ED4D24"/>
                </a:solidFill>
                <a:effectLst/>
                <a:ea typeface="Arial" panose="020B0604020202020204" pitchFamily="34" charset="0"/>
                <a:cs typeface="Calibri" panose="020F0502020204030204" pitchFamily="34" charset="0"/>
              </a:rPr>
              <a:t> Important Selected Quotes</a:t>
            </a:r>
          </a:p>
          <a:p>
            <a:pPr>
              <a:lnSpc>
                <a:spcPts val="2600"/>
              </a:lnSpc>
              <a:spcBef>
                <a:spcPts val="0"/>
              </a:spcBef>
            </a:pPr>
            <a:endParaRPr lang="en-IE" sz="2700" b="1" dirty="0">
              <a:solidFill>
                <a:srgbClr val="009AC1"/>
              </a:solidFill>
              <a:effectLst/>
              <a:ea typeface="Arial" panose="020B0604020202020204" pitchFamily="34" charset="0"/>
              <a:cs typeface="Calibri" panose="020F0502020204030204" pitchFamily="34" charset="0"/>
            </a:endParaRPr>
          </a:p>
        </p:txBody>
      </p:sp>
      <p:sp>
        <p:nvSpPr>
          <p:cNvPr id="11" name="Rounded Rectangle 10">
            <a:extLst>
              <a:ext uri="{FF2B5EF4-FFF2-40B4-BE49-F238E27FC236}">
                <a16:creationId xmlns:a16="http://schemas.microsoft.com/office/drawing/2014/main" id="{F60D6D7D-B362-556F-6ACA-31AD1539A29C}"/>
              </a:ext>
            </a:extLst>
          </p:cNvPr>
          <p:cNvSpPr/>
          <p:nvPr/>
        </p:nvSpPr>
        <p:spPr>
          <a:xfrm>
            <a:off x="4880347" y="2121235"/>
            <a:ext cx="2291934" cy="1643605"/>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a:extLst>
              <a:ext uri="{FF2B5EF4-FFF2-40B4-BE49-F238E27FC236}">
                <a16:creationId xmlns:a16="http://schemas.microsoft.com/office/drawing/2014/main" id="{624F8396-B734-35B6-984F-38222E2158A5}"/>
              </a:ext>
            </a:extLst>
          </p:cNvPr>
          <p:cNvSpPr/>
          <p:nvPr/>
        </p:nvSpPr>
        <p:spPr>
          <a:xfrm>
            <a:off x="891956" y="1655212"/>
            <a:ext cx="4354713" cy="1642959"/>
          </a:xfrm>
          <a:prstGeom prst="roundRect">
            <a:avLst>
              <a:gd name="adj" fmla="val 21109"/>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2701156C-3453-B205-8F12-A07BE71D693E}"/>
              </a:ext>
            </a:extLst>
          </p:cNvPr>
          <p:cNvSpPr txBox="1"/>
          <p:nvPr/>
        </p:nvSpPr>
        <p:spPr>
          <a:xfrm>
            <a:off x="5081228" y="2294463"/>
            <a:ext cx="1929329" cy="1887696"/>
          </a:xfrm>
          <a:prstGeom prst="rect">
            <a:avLst/>
          </a:prstGeom>
          <a:noFill/>
        </p:spPr>
        <p:txBody>
          <a:bodyPr wrap="square">
            <a:spAutoFit/>
          </a:bodyPr>
          <a:lstStyle/>
          <a:p>
            <a:pPr algn="ctr">
              <a:lnSpc>
                <a:spcPts val="1960"/>
              </a:lnSpc>
            </a:pPr>
            <a:r>
              <a:rPr lang="fr-FR" sz="1800" b="1" i="1" dirty="0">
                <a:solidFill>
                  <a:schemeClr val="bg1"/>
                </a:solidFill>
                <a:latin typeface="Calibri" panose="020F0502020204030204" pitchFamily="34" charset="0"/>
                <a:ea typeface="Arial" panose="020B0604020202020204" pitchFamily="34" charset="0"/>
                <a:cs typeface="Calibri" panose="020F0502020204030204" pitchFamily="34" charset="0"/>
              </a:rPr>
              <a:t> “Often the overview of the entire jungle of standards is missing.”</a:t>
            </a:r>
          </a:p>
          <a:p>
            <a:pPr algn="ctr">
              <a:lnSpc>
                <a:spcPts val="1960"/>
              </a:lnSpc>
            </a:pPr>
            <a:endParaRPr lang="fr-FR" sz="1800" b="1" i="1" dirty="0">
              <a:solidFill>
                <a:schemeClr val="bg1"/>
              </a:solidFill>
              <a:latin typeface="Calibri" panose="020F0502020204030204" pitchFamily="34" charset="0"/>
              <a:ea typeface="Arial" panose="020B0604020202020204" pitchFamily="34" charset="0"/>
              <a:cs typeface="Calibri" panose="020F0502020204030204" pitchFamily="34" charset="0"/>
            </a:endParaRPr>
          </a:p>
          <a:p>
            <a:pPr algn="ctr">
              <a:lnSpc>
                <a:spcPts val="1960"/>
              </a:lnSpc>
            </a:pPr>
            <a:endParaRPr lang="en-IE"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89F8C292-FF95-BFCE-DAEE-C4F10321EB10}"/>
              </a:ext>
            </a:extLst>
          </p:cNvPr>
          <p:cNvSpPr txBox="1"/>
          <p:nvPr/>
        </p:nvSpPr>
        <p:spPr>
          <a:xfrm>
            <a:off x="1350716" y="1861762"/>
            <a:ext cx="3452276" cy="1621278"/>
          </a:xfrm>
          <a:prstGeom prst="rect">
            <a:avLst/>
          </a:prstGeom>
          <a:noFill/>
        </p:spPr>
        <p:txBody>
          <a:bodyPr wrap="square">
            <a:spAutoFit/>
          </a:bodyPr>
          <a:lstStyle/>
          <a:p>
            <a:pPr algn="ctr">
              <a:lnSpc>
                <a:spcPts val="1960"/>
              </a:lnSpc>
            </a:pPr>
            <a:r>
              <a:rPr lang="fr-FR" sz="1600" i="1" dirty="0">
                <a:solidFill>
                  <a:schemeClr val="bg1"/>
                </a:solidFill>
                <a:latin typeface="Calibri" panose="020F0502020204030204" pitchFamily="34" charset="0"/>
                <a:ea typeface="Arial" panose="020B0604020202020204" pitchFamily="34" charset="0"/>
                <a:cs typeface="Calibri" panose="020F0502020204030204" pitchFamily="34" charset="0"/>
              </a:rPr>
              <a:t>"The professions of fitters, bricklayers, and plumbers, who have always mastered the basics of their trade, are completely missing from the market."</a:t>
            </a:r>
          </a:p>
          <a:p>
            <a:pPr algn="ctr">
              <a:lnSpc>
                <a:spcPts val="1960"/>
              </a:lnSpc>
            </a:pPr>
            <a:endParaRPr lang="fr-FR" sz="1600" i="1" dirty="0">
              <a:solidFill>
                <a:schemeClr val="bg1"/>
              </a:solidFill>
              <a:latin typeface="Calibri" panose="020F0502020204030204" pitchFamily="34" charset="0"/>
              <a:ea typeface="Arial" panose="020B0604020202020204" pitchFamily="34" charset="0"/>
              <a:cs typeface="Calibri" panose="020F0502020204030204" pitchFamily="34" charset="0"/>
            </a:endParaRPr>
          </a:p>
          <a:p>
            <a:pPr algn="ctr">
              <a:lnSpc>
                <a:spcPts val="1960"/>
              </a:lnSpc>
            </a:pPr>
            <a:endParaRPr lang="en-IE" sz="16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CC77F103-1F38-CB69-1456-71182DBB3B5A}"/>
              </a:ext>
            </a:extLst>
          </p:cNvPr>
          <p:cNvSpPr txBox="1"/>
          <p:nvPr/>
        </p:nvSpPr>
        <p:spPr>
          <a:xfrm>
            <a:off x="2930029" y="8624212"/>
            <a:ext cx="4156397" cy="1175194"/>
          </a:xfrm>
          <a:prstGeom prst="rect">
            <a:avLst/>
          </a:prstGeom>
          <a:noFill/>
        </p:spPr>
        <p:txBody>
          <a:bodyPr wrap="square">
            <a:spAutoFit/>
          </a:bodyPr>
          <a:lstStyle/>
          <a:p>
            <a:pPr algn="ctr">
              <a:lnSpc>
                <a:spcPts val="1660"/>
              </a:lnSpc>
            </a:pPr>
            <a:r>
              <a:rPr lang="fr-FR" sz="14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"The design of systems is going to be significantly automated... The traditional design method of take the previous job copy and paste it and then modify it a bit to fit with a new one is going to be gone.</a:t>
            </a:r>
          </a:p>
          <a:p>
            <a:pPr algn="ctr">
              <a:lnSpc>
                <a:spcPts val="1660"/>
              </a:lnSpc>
            </a:pPr>
            <a:endParaRPr lang="en-IE" sz="14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7E73E67D-F772-A12E-C6A9-F4A4697B9BB4}"/>
              </a:ext>
            </a:extLst>
          </p:cNvPr>
          <p:cNvSpPr txBox="1"/>
          <p:nvPr/>
        </p:nvSpPr>
        <p:spPr>
          <a:xfrm>
            <a:off x="815805" y="3562517"/>
            <a:ext cx="4151895" cy="1364797"/>
          </a:xfrm>
          <a:prstGeom prst="rect">
            <a:avLst/>
          </a:prstGeom>
          <a:noFill/>
        </p:spPr>
        <p:txBody>
          <a:bodyPr wrap="square">
            <a:spAutoFit/>
          </a:bodyPr>
          <a:lstStyle/>
          <a:p>
            <a:pPr algn="ctr">
              <a:lnSpc>
                <a:spcPts val="1960"/>
              </a:lnSpc>
            </a:pPr>
            <a:r>
              <a:rPr lang="fr-FR" sz="16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 "A general lack of knowledge about hydraulics, electricity, etc. Most of the time when I see faulty installations, it is due to a lack of knowledge about doing things properly."</a:t>
            </a:r>
          </a:p>
          <a:p>
            <a:pPr algn="ctr">
              <a:lnSpc>
                <a:spcPts val="1960"/>
              </a:lnSpc>
            </a:pPr>
            <a:endParaRPr lang="en-IE" sz="16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4" name="Rounded Rectangle 33">
            <a:extLst>
              <a:ext uri="{FF2B5EF4-FFF2-40B4-BE49-F238E27FC236}">
                <a16:creationId xmlns:a16="http://schemas.microsoft.com/office/drawing/2014/main" id="{49D2ED7C-50C3-E5D6-CCF3-4BF3674A46BD}"/>
              </a:ext>
            </a:extLst>
          </p:cNvPr>
          <p:cNvSpPr/>
          <p:nvPr/>
        </p:nvSpPr>
        <p:spPr>
          <a:xfrm>
            <a:off x="504563" y="3151293"/>
            <a:ext cx="4661136" cy="1776021"/>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ed Rectangle 36">
            <a:extLst>
              <a:ext uri="{FF2B5EF4-FFF2-40B4-BE49-F238E27FC236}">
                <a16:creationId xmlns:a16="http://schemas.microsoft.com/office/drawing/2014/main" id="{B557EC3C-8339-B652-9F64-BDC66D29CB93}"/>
              </a:ext>
            </a:extLst>
          </p:cNvPr>
          <p:cNvSpPr/>
          <p:nvPr/>
        </p:nvSpPr>
        <p:spPr>
          <a:xfrm>
            <a:off x="3173938" y="6724156"/>
            <a:ext cx="3843850" cy="1504401"/>
          </a:xfrm>
          <a:prstGeom prst="roundRect">
            <a:avLst>
              <a:gd name="adj" fmla="val 21109"/>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E8641F1C-1C40-28A4-8426-0C03670C211B}"/>
              </a:ext>
            </a:extLst>
          </p:cNvPr>
          <p:cNvSpPr txBox="1"/>
          <p:nvPr/>
        </p:nvSpPr>
        <p:spPr>
          <a:xfrm>
            <a:off x="3568159" y="6960405"/>
            <a:ext cx="3221582" cy="1374735"/>
          </a:xfrm>
          <a:prstGeom prst="rect">
            <a:avLst/>
          </a:prstGeom>
          <a:noFill/>
        </p:spPr>
        <p:txBody>
          <a:bodyPr wrap="square">
            <a:spAutoFit/>
          </a:bodyPr>
          <a:lstStyle/>
          <a:p>
            <a:pPr algn="ctr">
              <a:lnSpc>
                <a:spcPts val="1960"/>
              </a:lnSpc>
            </a:pPr>
            <a:r>
              <a:rPr lang="fr-FR"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 "HVAC specialists have to become a programmer, IT guy and a data analytics guy with good AI skills."</a:t>
            </a:r>
          </a:p>
          <a:p>
            <a:pPr algn="ctr">
              <a:lnSpc>
                <a:spcPts val="1960"/>
              </a:lnSpc>
            </a:pPr>
            <a:r>
              <a:rPr lang="fr-FR"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 </a:t>
            </a:r>
            <a:endParaRPr lang="en-IE"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45" name="Rounded Rectangle 44">
            <a:extLst>
              <a:ext uri="{FF2B5EF4-FFF2-40B4-BE49-F238E27FC236}">
                <a16:creationId xmlns:a16="http://schemas.microsoft.com/office/drawing/2014/main" id="{ADD26AF5-1E97-1C71-D5C1-850B4056AB32}"/>
              </a:ext>
            </a:extLst>
          </p:cNvPr>
          <p:cNvSpPr/>
          <p:nvPr/>
        </p:nvSpPr>
        <p:spPr>
          <a:xfrm>
            <a:off x="2697298" y="8451536"/>
            <a:ext cx="4550853" cy="1280994"/>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aphic 40">
            <a:extLst>
              <a:ext uri="{FF2B5EF4-FFF2-40B4-BE49-F238E27FC236}">
                <a16:creationId xmlns:a16="http://schemas.microsoft.com/office/drawing/2014/main" id="{8B564081-D45F-0240-EC15-EE370E71402B}"/>
              </a:ext>
            </a:extLst>
          </p:cNvPr>
          <p:cNvGrpSpPr/>
          <p:nvPr/>
        </p:nvGrpSpPr>
        <p:grpSpPr>
          <a:xfrm>
            <a:off x="-1553579" y="8849058"/>
            <a:ext cx="3924090" cy="2433120"/>
            <a:chOff x="-3997860" y="6017904"/>
            <a:chExt cx="935163" cy="579845"/>
          </a:xfrm>
          <a:solidFill>
            <a:schemeClr val="bg1">
              <a:alpha val="17000"/>
            </a:schemeClr>
          </a:solidFill>
        </p:grpSpPr>
        <p:sp>
          <p:nvSpPr>
            <p:cNvPr id="5" name="Freeform 4">
              <a:extLst>
                <a:ext uri="{FF2B5EF4-FFF2-40B4-BE49-F238E27FC236}">
                  <a16:creationId xmlns:a16="http://schemas.microsoft.com/office/drawing/2014/main" id="{81386E0E-0C66-0B44-6F47-0DE09BE854D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CC0556F1-3D08-E116-B0FF-263D4A495C8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423EC75F-A233-1B00-77D3-4EFC7664746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C95925D1-6CEA-701D-FD2C-526525C445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9" name="Freeform 18">
            <a:extLst>
              <a:ext uri="{FF2B5EF4-FFF2-40B4-BE49-F238E27FC236}">
                <a16:creationId xmlns:a16="http://schemas.microsoft.com/office/drawing/2014/main" id="{CE811321-7A6D-ED78-6E4A-D0B34DB7A12E}"/>
              </a:ext>
            </a:extLst>
          </p:cNvPr>
          <p:cNvSpPr/>
          <p:nvPr/>
        </p:nvSpPr>
        <p:spPr>
          <a:xfrm>
            <a:off x="4980860" y="3870615"/>
            <a:ext cx="1019207" cy="743265"/>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adFill>
            <a:gsLst>
              <a:gs pos="3000">
                <a:srgbClr val="EE2D24"/>
              </a:gs>
              <a:gs pos="68000">
                <a:srgbClr val="F37321"/>
              </a:gs>
              <a:gs pos="100000">
                <a:srgbClr val="FFCD05"/>
              </a:gs>
            </a:gsLst>
            <a:lin ang="2700000" scaled="0"/>
          </a:gradFill>
          <a:ln w="8971" cap="flat">
            <a:noFill/>
            <a:prstDash val="solid"/>
            <a:miter/>
          </a:ln>
        </p:spPr>
        <p:txBody>
          <a:bodyPr rtlCol="0" anchor="ctr"/>
          <a:lstStyle/>
          <a:p>
            <a:endParaRPr lang="en-US" dirty="0"/>
          </a:p>
        </p:txBody>
      </p:sp>
      <p:sp>
        <p:nvSpPr>
          <p:cNvPr id="26" name="TextBox 25">
            <a:extLst>
              <a:ext uri="{FF2B5EF4-FFF2-40B4-BE49-F238E27FC236}">
                <a16:creationId xmlns:a16="http://schemas.microsoft.com/office/drawing/2014/main" id="{48B8BE34-5A41-E3BF-DB4D-E1A5462416E0}"/>
              </a:ext>
            </a:extLst>
          </p:cNvPr>
          <p:cNvSpPr txBox="1"/>
          <p:nvPr/>
        </p:nvSpPr>
        <p:spPr>
          <a:xfrm>
            <a:off x="844237" y="6635522"/>
            <a:ext cx="2164610" cy="1887696"/>
          </a:xfrm>
          <a:prstGeom prst="rect">
            <a:avLst/>
          </a:prstGeom>
          <a:noFill/>
        </p:spPr>
        <p:txBody>
          <a:bodyPr wrap="square">
            <a:spAutoFit/>
          </a:bodyPr>
          <a:lstStyle/>
          <a:p>
            <a:pPr algn="ctr">
              <a:lnSpc>
                <a:spcPts val="1960"/>
              </a:lnSpc>
            </a:pPr>
            <a:r>
              <a:rPr lang="fr-FR" sz="1800" i="1" dirty="0">
                <a:solidFill>
                  <a:schemeClr val="bg1"/>
                </a:solidFill>
                <a:effectLst/>
                <a:latin typeface="Calibri" panose="020F0502020204030204" pitchFamily="34" charset="0"/>
                <a:ea typeface="Arial" panose="020B0604020202020204" pitchFamily="34" charset="0"/>
                <a:cs typeface="Calibri" panose="020F0502020204030204" pitchFamily="34" charset="0"/>
              </a:rPr>
              <a:t>"Designers must understand operation. 90% of our problems come from bad project design."</a:t>
            </a:r>
          </a:p>
          <a:p>
            <a:pPr algn="ctr">
              <a:lnSpc>
                <a:spcPts val="1960"/>
              </a:lnSpc>
            </a:pPr>
            <a:endParaRPr lang="en-IE" sz="1800"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27" name="Rounded Rectangle 26">
            <a:extLst>
              <a:ext uri="{FF2B5EF4-FFF2-40B4-BE49-F238E27FC236}">
                <a16:creationId xmlns:a16="http://schemas.microsoft.com/office/drawing/2014/main" id="{C3CB91D9-CD99-9597-EB83-2188492CF341}"/>
              </a:ext>
            </a:extLst>
          </p:cNvPr>
          <p:cNvSpPr/>
          <p:nvPr/>
        </p:nvSpPr>
        <p:spPr>
          <a:xfrm>
            <a:off x="541887" y="6157871"/>
            <a:ext cx="2769311" cy="2439479"/>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28">
            <a:extLst>
              <a:ext uri="{FF2B5EF4-FFF2-40B4-BE49-F238E27FC236}">
                <a16:creationId xmlns:a16="http://schemas.microsoft.com/office/drawing/2014/main" id="{27AFD45C-775A-2ED4-E7FC-93EBEE1707AD}"/>
              </a:ext>
            </a:extLst>
          </p:cNvPr>
          <p:cNvSpPr/>
          <p:nvPr/>
        </p:nvSpPr>
        <p:spPr>
          <a:xfrm>
            <a:off x="1477209" y="5711914"/>
            <a:ext cx="1019207" cy="743265"/>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adFill>
            <a:gsLst>
              <a:gs pos="3000">
                <a:srgbClr val="EE2D24"/>
              </a:gs>
              <a:gs pos="68000">
                <a:srgbClr val="F37321"/>
              </a:gs>
              <a:gs pos="100000">
                <a:srgbClr val="FFCD05"/>
              </a:gs>
            </a:gsLst>
            <a:lin ang="2700000" scaled="0"/>
          </a:gradFill>
          <a:ln w="8971" cap="flat">
            <a:noFill/>
            <a:prstDash val="solid"/>
            <a:miter/>
          </a:ln>
        </p:spPr>
        <p:txBody>
          <a:bodyPr rtlCol="0" anchor="ctr"/>
          <a:lstStyle/>
          <a:p>
            <a:endParaRPr lang="en-US" dirty="0"/>
          </a:p>
        </p:txBody>
      </p:sp>
      <p:sp>
        <p:nvSpPr>
          <p:cNvPr id="2" name="Rounded Rectangle 1">
            <a:extLst>
              <a:ext uri="{FF2B5EF4-FFF2-40B4-BE49-F238E27FC236}">
                <a16:creationId xmlns:a16="http://schemas.microsoft.com/office/drawing/2014/main" id="{DD49D118-0007-AB05-2760-16DD85D90D0D}"/>
              </a:ext>
            </a:extLst>
          </p:cNvPr>
          <p:cNvSpPr/>
          <p:nvPr/>
        </p:nvSpPr>
        <p:spPr>
          <a:xfrm>
            <a:off x="3598259" y="4855292"/>
            <a:ext cx="3296819" cy="1280994"/>
          </a:xfrm>
          <a:prstGeom prst="roundRect">
            <a:avLst>
              <a:gd name="adj" fmla="val 19897"/>
            </a:avLst>
          </a:prstGeom>
          <a:noFill/>
          <a:ln w="28575">
            <a:solidFill>
              <a:srgbClr val="33A5CC"/>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1ECCD4B-BF03-A6D2-E285-FC36A6ADBC37}"/>
              </a:ext>
            </a:extLst>
          </p:cNvPr>
          <p:cNvSpPr txBox="1"/>
          <p:nvPr/>
        </p:nvSpPr>
        <p:spPr>
          <a:xfrm>
            <a:off x="3799141" y="5028519"/>
            <a:ext cx="2890833" cy="1118255"/>
          </a:xfrm>
          <a:prstGeom prst="rect">
            <a:avLst/>
          </a:prstGeom>
          <a:noFill/>
        </p:spPr>
        <p:txBody>
          <a:bodyPr wrap="square">
            <a:spAutoFit/>
          </a:bodyPr>
          <a:lstStyle/>
          <a:p>
            <a:pPr algn="ctr">
              <a:lnSpc>
                <a:spcPts val="1960"/>
              </a:lnSpc>
            </a:pPr>
            <a:r>
              <a:rPr lang="fr-FR" sz="1800" b="1" i="1" dirty="0">
                <a:solidFill>
                  <a:schemeClr val="bg1"/>
                </a:solidFill>
                <a:latin typeface="Calibri" panose="020F0502020204030204" pitchFamily="34" charset="0"/>
                <a:ea typeface="Arial" panose="020B0604020202020204" pitchFamily="34" charset="0"/>
                <a:cs typeface="Calibri" panose="020F0502020204030204" pitchFamily="34" charset="0"/>
              </a:rPr>
              <a:t>"If the manufacturer... not only sold... but also trained — that would be excellent."</a:t>
            </a:r>
          </a:p>
          <a:p>
            <a:pPr algn="ctr">
              <a:lnSpc>
                <a:spcPts val="1960"/>
              </a:lnSpc>
            </a:pPr>
            <a:endParaRPr lang="en-IE" sz="1800" b="1" i="1"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625931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D970A-C6C1-0F28-F7A9-4D060328D152}"/>
            </a:ext>
          </a:extLst>
        </p:cNvPr>
        <p:cNvGrpSpPr/>
        <p:nvPr/>
      </p:nvGrpSpPr>
      <p:grpSpPr>
        <a:xfrm>
          <a:off x="0" y="0"/>
          <a:ext cx="0" cy="0"/>
          <a:chOff x="0" y="0"/>
          <a:chExt cx="0" cy="0"/>
        </a:xfrm>
      </p:grpSpPr>
      <p:sp>
        <p:nvSpPr>
          <p:cNvPr id="10" name="Text Placeholder 29">
            <a:extLst>
              <a:ext uri="{FF2B5EF4-FFF2-40B4-BE49-F238E27FC236}">
                <a16:creationId xmlns:a16="http://schemas.microsoft.com/office/drawing/2014/main" id="{5EE26BD9-A174-8A7C-100D-5C45C6FB2BF0}"/>
              </a:ext>
            </a:extLst>
          </p:cNvPr>
          <p:cNvSpPr txBox="1">
            <a:spLocks/>
          </p:cNvSpPr>
          <p:nvPr/>
        </p:nvSpPr>
        <p:spPr>
          <a:xfrm>
            <a:off x="643517" y="1318302"/>
            <a:ext cx="5618387"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findings reveal widespread systemic issues across all roles in the HVAC value chain. Designers often lack practical experience and struggle with hydraulic dynamics, automation logic, and the use of modern design tools such as BIM and 3D CAD. </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Their work is frequently based on incomplete information, leading to design flaws that complicate installation and maintenance. Installers face a shortage of skilled labour and rely on outdated practices. Many lack essential knowledge in hydraulics and electricity, and under pressure, they often skip critical steps like commissioning and documentation. </a:t>
            </a:r>
          </a:p>
          <a:p>
            <a:pPr algn="l">
              <a:lnSpc>
                <a:spcPts val="1720"/>
              </a:lnSpc>
            </a:pPr>
            <a:endParaRPr lang="en-IE" sz="1600" b="1" dirty="0">
              <a:solidFill>
                <a:srgbClr val="404040"/>
              </a:solidFill>
            </a:endParaRPr>
          </a:p>
        </p:txBody>
      </p:sp>
      <p:cxnSp>
        <p:nvCxnSpPr>
          <p:cNvPr id="11" name="Straight Connector 10">
            <a:extLst>
              <a:ext uri="{FF2B5EF4-FFF2-40B4-BE49-F238E27FC236}">
                <a16:creationId xmlns:a16="http://schemas.microsoft.com/office/drawing/2014/main" id="{31C4CD96-7AF0-68A5-B52E-D1FD5E70097F}"/>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C85671B-AF8B-86B5-9F82-7760F45825A2}"/>
              </a:ext>
            </a:extLst>
          </p:cNvPr>
          <p:cNvSpPr txBox="1"/>
          <p:nvPr/>
        </p:nvSpPr>
        <p:spPr>
          <a:xfrm>
            <a:off x="1392052" y="498490"/>
            <a:ext cx="5052744"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analysis of in-depth interviews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36B89BC2-64EB-62BE-7B0E-A1C5900EFF72}"/>
              </a:ext>
            </a:extLst>
          </p:cNvPr>
          <p:cNvGrpSpPr/>
          <p:nvPr/>
        </p:nvGrpSpPr>
        <p:grpSpPr>
          <a:xfrm>
            <a:off x="658004" y="498490"/>
            <a:ext cx="734144" cy="327604"/>
            <a:chOff x="1441478" y="5631712"/>
            <a:chExt cx="734144" cy="327604"/>
          </a:xfrm>
        </p:grpSpPr>
        <p:sp>
          <p:nvSpPr>
            <p:cNvPr id="35" name="Rectangle 34">
              <a:extLst>
                <a:ext uri="{FF2B5EF4-FFF2-40B4-BE49-F238E27FC236}">
                  <a16:creationId xmlns:a16="http://schemas.microsoft.com/office/drawing/2014/main" id="{2D3A3497-68AB-C98D-A4CB-169F1E8161CF}"/>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8">
              <a:extLst>
                <a:ext uri="{FF2B5EF4-FFF2-40B4-BE49-F238E27FC236}">
                  <a16:creationId xmlns:a16="http://schemas.microsoft.com/office/drawing/2014/main" id="{20AF84CA-B5BD-D740-A7AD-90C1C9DFFBC9}"/>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4.1.5</a:t>
              </a:r>
            </a:p>
          </p:txBody>
        </p:sp>
      </p:grpSp>
      <p:sp>
        <p:nvSpPr>
          <p:cNvPr id="39" name="Text Placeholder 1">
            <a:extLst>
              <a:ext uri="{FF2B5EF4-FFF2-40B4-BE49-F238E27FC236}">
                <a16:creationId xmlns:a16="http://schemas.microsoft.com/office/drawing/2014/main" id="{FB6C13AB-E051-54FF-E33C-164B61258FEC}"/>
              </a:ext>
            </a:extLst>
          </p:cNvPr>
          <p:cNvSpPr txBox="1">
            <a:spLocks/>
          </p:cNvSpPr>
          <p:nvPr/>
        </p:nvSpPr>
        <p:spPr>
          <a:xfrm>
            <a:off x="643517" y="4318217"/>
            <a:ext cx="6389643" cy="491639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Operators, including facility managers and end-users, are frequently undertrained and unaware of how to optimise system performance. This results in long-term inefficiencies and misuse of equipment. Manufacturers, while advancing technologically, face challenges in ensuring their products are properly installed and used. Poor documentation, lack of training, and limited interoperability with building management systems contribute to these issues.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The sector is undergoing rapid transformation driven by decarbonisation, digitalisation, and system integration. New technologies such as high-efficiency heat pumps, low-GWP refrigerants, and hybrid systems are replacing traditional solutions. Electrification is increasing, requiring professionals to acquire electrical and safety skills. Digital tools like AI-driven controls, IoT platforms, and smart meters are becoming standard, demanding expertise in data analytics, cybersecurity, and automation logic. Designers are evolving into digital integrators, needing proficiency in simulation tools, lifecycle analysis, and control protocols. Installers must become digital technicians, capable of handling advanced refrigerants and using smart tools for diagnostics and commissioning. Operators are transitioning into energy managers, responsible for interpreting data and managing systems remotely. Manufacturers are shifting toward service-oriented models, integrating IoT capabilities and modular production to meet regulatory demands and market expectations.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The interviews highlight a critical skills deficit across all career stages. New professionals often lack hands-on experience, while seasoned workers struggle to adapt to digital and sustainable technologies. Designers need better training in regulatory standards, practical site knowledge, and project management. Installers require foundational trade skills, safety certification, and digital commissioning capabilities. Operators must learn to interpret energy data and manage systems effectively. Manufacturers need to improve product documentation, training, and system compatibility.</a:t>
            </a:r>
          </a:p>
          <a:p>
            <a:pPr algn="just">
              <a:lnSpc>
                <a:spcPts val="1120"/>
              </a:lnSpc>
              <a:spcBef>
                <a:spcPts val="0"/>
              </a:spcBef>
            </a:pPr>
            <a:r>
              <a:rPr lang="en-US" sz="1100" b="0" dirty="0">
                <a:solidFill>
                  <a:srgbClr val="404040"/>
                </a:solidFill>
              </a:rPr>
              <a:t>Educational programs are seen as outdated and overly theoretical. Experts call for a twin-track approach that combines deep role-specific training with cross-functional knowledge to improve collaboration.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Training should cover regulations, practical engineering, digital tools, commissioning, and sustainability. Preferred learning formats include hands-on training, mentorship, online courses, internships, and case studies. Stakeholders such as governments, educational institutions, and companies must work together to update curricula, provide incentives, and ensure quality training. Mandatory certifications should focus on practical application, safety, and digital integration, with some experts suggesting linking certification to salary levels to ensure high standards and participation.</a:t>
            </a:r>
          </a:p>
          <a:p>
            <a:pPr algn="just">
              <a:lnSpc>
                <a:spcPts val="1120"/>
              </a:lnSpc>
              <a:spcBef>
                <a:spcPts val="0"/>
              </a:spcBef>
            </a:pPr>
            <a:endParaRPr lang="en-US" sz="1100" b="0" dirty="0">
              <a:solidFill>
                <a:srgbClr val="404040"/>
              </a:solidFill>
            </a:endParaRPr>
          </a:p>
        </p:txBody>
      </p:sp>
    </p:spTree>
    <p:extLst>
      <p:ext uri="{BB962C8B-B14F-4D97-AF65-F5344CB8AC3E}">
        <p14:creationId xmlns:p14="http://schemas.microsoft.com/office/powerpoint/2010/main" val="34879203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6C04C-86BC-449B-76C2-C33197D50A07}"/>
            </a:ext>
          </a:extLst>
        </p:cNvPr>
        <p:cNvGrpSpPr/>
        <p:nvPr/>
      </p:nvGrpSpPr>
      <p:grpSpPr>
        <a:xfrm>
          <a:off x="0" y="0"/>
          <a:ext cx="0" cy="0"/>
          <a:chOff x="0" y="0"/>
          <a:chExt cx="0" cy="0"/>
        </a:xfrm>
      </p:grpSpPr>
      <p:pic>
        <p:nvPicPr>
          <p:cNvPr id="3" name="Picture 2" descr="A group of men in hardhats in a room&#10;&#10;AI-generated content may be incorrect.">
            <a:extLst>
              <a:ext uri="{FF2B5EF4-FFF2-40B4-BE49-F238E27FC236}">
                <a16:creationId xmlns:a16="http://schemas.microsoft.com/office/drawing/2014/main" id="{C9CA28C9-239E-42F8-4A3A-F0CC4E8648B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682" y="1592535"/>
            <a:ext cx="7578355" cy="3275517"/>
          </a:xfrm>
          <a:prstGeom prst="rect">
            <a:avLst/>
          </a:prstGeom>
        </p:spPr>
      </p:pic>
      <p:cxnSp>
        <p:nvCxnSpPr>
          <p:cNvPr id="10" name="Straight Connector 9">
            <a:extLst>
              <a:ext uri="{FF2B5EF4-FFF2-40B4-BE49-F238E27FC236}">
                <a16:creationId xmlns:a16="http://schemas.microsoft.com/office/drawing/2014/main" id="{E05C296E-5B09-8B80-80CD-5B38AB4AC876}"/>
              </a:ext>
            </a:extLst>
          </p:cNvPr>
          <p:cNvCxnSpPr>
            <a:cxnSpLocks/>
          </p:cNvCxnSpPr>
          <p:nvPr/>
        </p:nvCxnSpPr>
        <p:spPr>
          <a:xfrm>
            <a:off x="1646" y="559740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450D89-8C06-0F0C-5F0B-717A45CD7BA3}"/>
              </a:ext>
            </a:extLst>
          </p:cNvPr>
          <p:cNvSpPr txBox="1"/>
          <p:nvPr/>
        </p:nvSpPr>
        <p:spPr>
          <a:xfrm>
            <a:off x="1422884" y="5431712"/>
            <a:ext cx="5504021"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Methodology of the survey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618A61EB-B9F4-294C-53E7-55CBBF488D9B}"/>
              </a:ext>
            </a:extLst>
          </p:cNvPr>
          <p:cNvGrpSpPr/>
          <p:nvPr/>
        </p:nvGrpSpPr>
        <p:grpSpPr>
          <a:xfrm>
            <a:off x="660803" y="5431712"/>
            <a:ext cx="734144" cy="327604"/>
            <a:chOff x="1441478" y="5631712"/>
            <a:chExt cx="734144" cy="327604"/>
          </a:xfrm>
        </p:grpSpPr>
        <p:sp>
          <p:nvSpPr>
            <p:cNvPr id="20" name="Rectangle 19">
              <a:extLst>
                <a:ext uri="{FF2B5EF4-FFF2-40B4-BE49-F238E27FC236}">
                  <a16:creationId xmlns:a16="http://schemas.microsoft.com/office/drawing/2014/main" id="{AF379515-4157-778F-F5B7-2F278E809C3C}"/>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8">
              <a:extLst>
                <a:ext uri="{FF2B5EF4-FFF2-40B4-BE49-F238E27FC236}">
                  <a16:creationId xmlns:a16="http://schemas.microsoft.com/office/drawing/2014/main" id="{5CB1B44A-428B-EA6E-1C93-C224FD463FA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4.2.1</a:t>
              </a:r>
            </a:p>
          </p:txBody>
        </p:sp>
      </p:grpSp>
      <p:sp>
        <p:nvSpPr>
          <p:cNvPr id="4" name="Text Placeholder 29">
            <a:extLst>
              <a:ext uri="{FF2B5EF4-FFF2-40B4-BE49-F238E27FC236}">
                <a16:creationId xmlns:a16="http://schemas.microsoft.com/office/drawing/2014/main" id="{3B683B25-09EC-595A-2958-ADC6E98F3E64}"/>
              </a:ext>
            </a:extLst>
          </p:cNvPr>
          <p:cNvSpPr txBox="1">
            <a:spLocks/>
          </p:cNvSpPr>
          <p:nvPr/>
        </p:nvSpPr>
        <p:spPr>
          <a:xfrm>
            <a:off x="585015" y="6208934"/>
            <a:ext cx="571781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survey was conducted anonymously using Google Forms and designed to collect both qualitative and quantitative data. It took approximately 10–15 minutes to complete. </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Respondents were asked a variety of question types, including multiple-choice selections, open-ended responses, and ranking tasks where they ordered given options by importance. </a:t>
            </a:r>
          </a:p>
          <a:p>
            <a:pPr algn="l">
              <a:lnSpc>
                <a:spcPts val="1720"/>
              </a:lnSpc>
            </a:pPr>
            <a:endParaRPr lang="en-IE" sz="1600" b="1" dirty="0">
              <a:solidFill>
                <a:srgbClr val="404040"/>
              </a:solidFill>
            </a:endParaRPr>
          </a:p>
        </p:txBody>
      </p:sp>
      <p:sp>
        <p:nvSpPr>
          <p:cNvPr id="5" name="Text Placeholder 1">
            <a:extLst>
              <a:ext uri="{FF2B5EF4-FFF2-40B4-BE49-F238E27FC236}">
                <a16:creationId xmlns:a16="http://schemas.microsoft.com/office/drawing/2014/main" id="{DBB163D6-5264-CAD8-851C-54E7594160E2}"/>
              </a:ext>
            </a:extLst>
          </p:cNvPr>
          <p:cNvSpPr txBox="1">
            <a:spLocks/>
          </p:cNvSpPr>
          <p:nvPr/>
        </p:nvSpPr>
        <p:spPr>
          <a:xfrm>
            <a:off x="585015" y="8201673"/>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The survey gathered responses from </a:t>
            </a:r>
            <a:r>
              <a:rPr lang="en-US" sz="1100" dirty="0">
                <a:solidFill>
                  <a:srgbClr val="404040"/>
                </a:solidFill>
              </a:rPr>
              <a:t>55 HVAC professionals </a:t>
            </a:r>
            <a:r>
              <a:rPr lang="en-US" sz="1100" b="0" dirty="0">
                <a:solidFill>
                  <a:srgbClr val="404040"/>
                </a:solidFill>
              </a:rPr>
              <a:t>across nine European countries (Latvia, Ireland, the United Kingdom, Spain, Sweden, Poland, Austria, Finland, and Belgium) reflecting a broad geographic perspective on the sector’s workforce and skill landscape. Respondents have a diverse range of professional backgrounds and experience levels in the HVAC sector. The majority of respondents were project managers (31%), installers (33%), and designers (29%), while a smaller portion (7%) represented other roles. Participants were fairly evenly distributed across age groups, with 18% aged 26–35, 30% aged 36–45, 25% aged 46–55, and 27% aged 55 and older. In terms of professional experience, nearly half (49%) had over 20 years in the field, while 22% had between 6 and 10 years, another 22% between 10 and 20 years, and smaller groups had 4–6 years (5%) or less than 2 years (2%) of experience. </a:t>
            </a:r>
          </a:p>
          <a:p>
            <a:pPr algn="just">
              <a:lnSpc>
                <a:spcPts val="1120"/>
              </a:lnSpc>
              <a:spcBef>
                <a:spcPts val="0"/>
              </a:spcBef>
            </a:pPr>
            <a:endParaRPr lang="en-US" sz="1100" b="0" dirty="0">
              <a:solidFill>
                <a:srgbClr val="404040"/>
              </a:solidFill>
            </a:endParaRPr>
          </a:p>
        </p:txBody>
      </p:sp>
      <p:sp>
        <p:nvSpPr>
          <p:cNvPr id="6" name="Graphic 4">
            <a:extLst>
              <a:ext uri="{FF2B5EF4-FFF2-40B4-BE49-F238E27FC236}">
                <a16:creationId xmlns:a16="http://schemas.microsoft.com/office/drawing/2014/main" id="{6BE9B802-BCC3-DF26-0E6E-3BC5D982BEB5}"/>
              </a:ext>
            </a:extLst>
          </p:cNvPr>
          <p:cNvSpPr/>
          <p:nvPr/>
        </p:nvSpPr>
        <p:spPr>
          <a:xfrm rot="10800000">
            <a:off x="-2" y="951279"/>
            <a:ext cx="7559675" cy="67406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7" name="TextBox 6">
            <a:extLst>
              <a:ext uri="{FF2B5EF4-FFF2-40B4-BE49-F238E27FC236}">
                <a16:creationId xmlns:a16="http://schemas.microsoft.com/office/drawing/2014/main" id="{FCD74C8C-46D3-26BF-7718-BFFE246682AA}"/>
              </a:ext>
            </a:extLst>
          </p:cNvPr>
          <p:cNvSpPr txBox="1"/>
          <p:nvPr/>
        </p:nvSpPr>
        <p:spPr>
          <a:xfrm>
            <a:off x="557865" y="695954"/>
            <a:ext cx="4063683"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4.2 </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6D5C82FC-086D-61DE-3BAA-86ED10589A7A}"/>
              </a:ext>
            </a:extLst>
          </p:cNvPr>
          <p:cNvSpPr txBox="1"/>
          <p:nvPr/>
        </p:nvSpPr>
        <p:spPr>
          <a:xfrm>
            <a:off x="1270876" y="748082"/>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chemeClr val="bg1"/>
                </a:solidFill>
                <a:latin typeface="Calibri" panose="020F0502020204030204" pitchFamily="34" charset="0"/>
                <a:cs typeface="Calibri" panose="020F0502020204030204" pitchFamily="34" charset="0"/>
              </a:rPr>
              <a:t>Analysis of the survey results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EAFB6854-A438-690F-25FE-35EFC93AC412}"/>
              </a:ext>
            </a:extLst>
          </p:cNvPr>
          <p:cNvCxnSpPr>
            <a:cxnSpLocks/>
          </p:cNvCxnSpPr>
          <p:nvPr/>
        </p:nvCxnSpPr>
        <p:spPr>
          <a:xfrm>
            <a:off x="1251712" y="681766"/>
            <a:ext cx="0" cy="459125"/>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7" name="Graphic 4">
            <a:extLst>
              <a:ext uri="{FF2B5EF4-FFF2-40B4-BE49-F238E27FC236}">
                <a16:creationId xmlns:a16="http://schemas.microsoft.com/office/drawing/2014/main" id="{8C08FCD2-F598-BBA4-09A9-925293EDED70}"/>
              </a:ext>
            </a:extLst>
          </p:cNvPr>
          <p:cNvSpPr/>
          <p:nvPr/>
        </p:nvSpPr>
        <p:spPr>
          <a:xfrm rot="5400000">
            <a:off x="3447875" y="-2006030"/>
            <a:ext cx="626560" cy="755967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74000">
                <a:srgbClr val="33A5CC">
                  <a:alpha val="69000"/>
                </a:srgbClr>
              </a:gs>
              <a:gs pos="99000">
                <a:srgbClr val="77CBC4"/>
              </a:gs>
            </a:gsLst>
            <a:lin ang="5400000" scaled="0"/>
          </a:gradFill>
          <a:ln w="2370" cap="flat">
            <a:noFill/>
            <a:prstDash val="solid"/>
            <a:miter/>
          </a:ln>
        </p:spPr>
        <p:txBody>
          <a:bodyPr rtlCol="0" anchor="ctr"/>
          <a:lstStyle/>
          <a:p>
            <a:endParaRPr lang="en-US" dirty="0"/>
          </a:p>
        </p:txBody>
      </p:sp>
      <p:grpSp>
        <p:nvGrpSpPr>
          <p:cNvPr id="44" name="Graphic 40">
            <a:extLst>
              <a:ext uri="{FF2B5EF4-FFF2-40B4-BE49-F238E27FC236}">
                <a16:creationId xmlns:a16="http://schemas.microsoft.com/office/drawing/2014/main" id="{21C1B71D-48CD-38F5-8354-6BD72F100DE3}"/>
              </a:ext>
            </a:extLst>
          </p:cNvPr>
          <p:cNvGrpSpPr/>
          <p:nvPr/>
        </p:nvGrpSpPr>
        <p:grpSpPr>
          <a:xfrm>
            <a:off x="5179415" y="571419"/>
            <a:ext cx="3293668" cy="2042232"/>
            <a:chOff x="-3997861" y="6017904"/>
            <a:chExt cx="935163" cy="579846"/>
          </a:xfrm>
          <a:solidFill>
            <a:schemeClr val="bg1">
              <a:alpha val="9824"/>
            </a:schemeClr>
          </a:solidFill>
        </p:grpSpPr>
        <p:sp>
          <p:nvSpPr>
            <p:cNvPr id="45" name="Freeform 44">
              <a:extLst>
                <a:ext uri="{FF2B5EF4-FFF2-40B4-BE49-F238E27FC236}">
                  <a16:creationId xmlns:a16="http://schemas.microsoft.com/office/drawing/2014/main" id="{7B45DD4C-DBED-A45A-C20C-DC6695FDC704}"/>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516F0980-1595-1748-4399-B4C9F85F96C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FD15B87-E873-5305-D1C3-DF133D7FA58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05AB0896-B4C5-82D7-8413-4973AC720B8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4033476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2D0A2-4073-36D7-C9BE-749D72F70051}"/>
            </a:ext>
          </a:extLst>
        </p:cNvPr>
        <p:cNvGrpSpPr/>
        <p:nvPr/>
      </p:nvGrpSpPr>
      <p:grpSpPr>
        <a:xfrm>
          <a:off x="0" y="0"/>
          <a:ext cx="0" cy="0"/>
          <a:chOff x="0" y="0"/>
          <a:chExt cx="0" cy="0"/>
        </a:xfrm>
      </p:grpSpPr>
      <p:sp>
        <p:nvSpPr>
          <p:cNvPr id="51" name="Freeform 50">
            <a:extLst>
              <a:ext uri="{FF2B5EF4-FFF2-40B4-BE49-F238E27FC236}">
                <a16:creationId xmlns:a16="http://schemas.microsoft.com/office/drawing/2014/main" id="{CE501401-56FF-DC33-533C-BC9DF9D18DF7}"/>
              </a:ext>
            </a:extLst>
          </p:cNvPr>
          <p:cNvSpPr/>
          <p:nvPr/>
        </p:nvSpPr>
        <p:spPr>
          <a:xfrm>
            <a:off x="0" y="3125543"/>
            <a:ext cx="7559675" cy="356852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52" name="Graphic 40">
            <a:extLst>
              <a:ext uri="{FF2B5EF4-FFF2-40B4-BE49-F238E27FC236}">
                <a16:creationId xmlns:a16="http://schemas.microsoft.com/office/drawing/2014/main" id="{321C6F7A-1D7A-77C5-7F08-93BBE414B350}"/>
              </a:ext>
            </a:extLst>
          </p:cNvPr>
          <p:cNvGrpSpPr/>
          <p:nvPr/>
        </p:nvGrpSpPr>
        <p:grpSpPr>
          <a:xfrm>
            <a:off x="-2628683" y="2781187"/>
            <a:ext cx="3924090" cy="2433120"/>
            <a:chOff x="-3997860" y="6017904"/>
            <a:chExt cx="935163" cy="579845"/>
          </a:xfrm>
          <a:solidFill>
            <a:schemeClr val="bg1">
              <a:alpha val="17000"/>
            </a:schemeClr>
          </a:solidFill>
        </p:grpSpPr>
        <p:sp>
          <p:nvSpPr>
            <p:cNvPr id="53" name="Freeform 52">
              <a:extLst>
                <a:ext uri="{FF2B5EF4-FFF2-40B4-BE49-F238E27FC236}">
                  <a16:creationId xmlns:a16="http://schemas.microsoft.com/office/drawing/2014/main" id="{A1CF6C6D-50EE-FA46-6015-ACBD4B8D20CE}"/>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E7870534-02F0-E76C-EFAB-E3C37B37D30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2741D867-CE63-0D58-BE1A-4831FBC6F19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4DAD6AE5-9CD3-32FB-4A43-5D96842DB290}"/>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57" name="Freeform 56">
            <a:extLst>
              <a:ext uri="{FF2B5EF4-FFF2-40B4-BE49-F238E27FC236}">
                <a16:creationId xmlns:a16="http://schemas.microsoft.com/office/drawing/2014/main" id="{76F9BA32-2D5C-ACC2-AEBF-27C52774C554}"/>
              </a:ext>
            </a:extLst>
          </p:cNvPr>
          <p:cNvSpPr/>
          <p:nvPr/>
        </p:nvSpPr>
        <p:spPr>
          <a:xfrm>
            <a:off x="585015" y="3315168"/>
            <a:ext cx="6508265" cy="274487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58" name="TextBox 57">
            <a:extLst>
              <a:ext uri="{FF2B5EF4-FFF2-40B4-BE49-F238E27FC236}">
                <a16:creationId xmlns:a16="http://schemas.microsoft.com/office/drawing/2014/main" id="{A7609DF5-545C-5959-81C8-FC59BF4FDA74}"/>
              </a:ext>
            </a:extLst>
          </p:cNvPr>
          <p:cNvSpPr txBox="1"/>
          <p:nvPr/>
        </p:nvSpPr>
        <p:spPr>
          <a:xfrm>
            <a:off x="0" y="6252038"/>
            <a:ext cx="7559675" cy="261610"/>
          </a:xfrm>
          <a:prstGeom prst="rect">
            <a:avLst/>
          </a:prstGeom>
          <a:noFill/>
        </p:spPr>
        <p:txBody>
          <a:bodyPr wrap="square">
            <a:spAutoFit/>
          </a:bodyPr>
          <a:lstStyle/>
          <a:p>
            <a:pPr algn="ctr"/>
            <a:r>
              <a:rPr lang="en-IE" sz="1100" b="1" dirty="0">
                <a:solidFill>
                  <a:schemeClr val="bg1"/>
                </a:solidFill>
                <a:latin typeface="Calibri" panose="020F0502020204030204" pitchFamily="34" charset="0"/>
                <a:cs typeface="Calibri" panose="020F0502020204030204" pitchFamily="34" charset="0"/>
              </a:rPr>
              <a:t>Figure 9.  </a:t>
            </a:r>
            <a:r>
              <a:rPr lang="en-IE" sz="1100" dirty="0">
                <a:solidFill>
                  <a:schemeClr val="bg1"/>
                </a:solidFill>
                <a:latin typeface="Calibri" panose="020F0502020204030204" pitchFamily="34" charset="0"/>
                <a:cs typeface="Calibri" panose="020F0502020204030204" pitchFamily="34" charset="0"/>
              </a:rPr>
              <a:t>Respondents’ perceptions across three key areas. </a:t>
            </a:r>
          </a:p>
        </p:txBody>
      </p:sp>
      <p:sp>
        <p:nvSpPr>
          <p:cNvPr id="3" name="Text Placeholder 29">
            <a:extLst>
              <a:ext uri="{FF2B5EF4-FFF2-40B4-BE49-F238E27FC236}">
                <a16:creationId xmlns:a16="http://schemas.microsoft.com/office/drawing/2014/main" id="{7ADD468F-1195-FB74-0C96-1DCB85B6F379}"/>
              </a:ext>
            </a:extLst>
          </p:cNvPr>
          <p:cNvSpPr txBox="1">
            <a:spLocks/>
          </p:cNvSpPr>
          <p:nvPr/>
        </p:nvSpPr>
        <p:spPr>
          <a:xfrm>
            <a:off x="643517" y="1318302"/>
            <a:ext cx="597931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main results are provided below.</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Figure 9 presents </a:t>
            </a:r>
            <a:r>
              <a:rPr lang="en-GB" sz="1600" b="1" dirty="0">
                <a:solidFill>
                  <a:srgbClr val="ED4D24"/>
                </a:solidFill>
              </a:rPr>
              <a:t>respondents’ perceptions across three key areas: </a:t>
            </a:r>
            <a:r>
              <a:rPr lang="en-GB" sz="1600" b="1" dirty="0">
                <a:solidFill>
                  <a:srgbClr val="404040"/>
                </a:solidFill>
              </a:rPr>
              <a:t>the overall preparedness of new HVAC specialists to perform their job duties, their readiness to work with modern digital technologies, and the HVAC industry's general preparedness for digitalisation.</a:t>
            </a:r>
          </a:p>
          <a:p>
            <a:pPr algn="l">
              <a:lnSpc>
                <a:spcPts val="1720"/>
              </a:lnSpc>
            </a:pP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33996165-EB82-F7A8-D935-C527ECEE8C65}"/>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0BC7A7D-3E03-2C74-AC4C-06BD3E86F23D}"/>
              </a:ext>
            </a:extLst>
          </p:cNvPr>
          <p:cNvSpPr txBox="1"/>
          <p:nvPr/>
        </p:nvSpPr>
        <p:spPr>
          <a:xfrm>
            <a:off x="1392052" y="498490"/>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Survey results</a:t>
            </a:r>
          </a:p>
        </p:txBody>
      </p:sp>
      <p:grpSp>
        <p:nvGrpSpPr>
          <p:cNvPr id="6" name="Group 5">
            <a:extLst>
              <a:ext uri="{FF2B5EF4-FFF2-40B4-BE49-F238E27FC236}">
                <a16:creationId xmlns:a16="http://schemas.microsoft.com/office/drawing/2014/main" id="{B53601BF-1A5F-2954-8592-72D62B6A41EB}"/>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4CFE7418-3FF8-343B-B912-A2A20740507C}"/>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EE2814EF-C94A-F26C-2F77-3EBE284D191E}"/>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4.2.2</a:t>
              </a:r>
            </a:p>
          </p:txBody>
        </p:sp>
      </p:grpSp>
      <p:pic>
        <p:nvPicPr>
          <p:cNvPr id="31" name="Picture 30">
            <a:extLst>
              <a:ext uri="{FF2B5EF4-FFF2-40B4-BE49-F238E27FC236}">
                <a16:creationId xmlns:a16="http://schemas.microsoft.com/office/drawing/2014/main" id="{6E724D15-0B7F-565E-DEB8-29B475B214E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4782" y="3463370"/>
            <a:ext cx="6309876" cy="2487682"/>
          </a:xfrm>
          <a:prstGeom prst="rect">
            <a:avLst/>
          </a:prstGeom>
          <a:noFill/>
          <a:ln>
            <a:noFill/>
          </a:ln>
        </p:spPr>
      </p:pic>
      <p:sp>
        <p:nvSpPr>
          <p:cNvPr id="35" name="Text Placeholder 1">
            <a:extLst>
              <a:ext uri="{FF2B5EF4-FFF2-40B4-BE49-F238E27FC236}">
                <a16:creationId xmlns:a16="http://schemas.microsoft.com/office/drawing/2014/main" id="{4D71CA46-F038-3535-5F8F-C5F3A5C87014}"/>
              </a:ext>
            </a:extLst>
          </p:cNvPr>
          <p:cNvSpPr txBox="1">
            <a:spLocks/>
          </p:cNvSpPr>
          <p:nvPr/>
        </p:nvSpPr>
        <p:spPr>
          <a:xfrm>
            <a:off x="585015" y="7493181"/>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GB" sz="1100" b="0" dirty="0">
                <a:solidFill>
                  <a:srgbClr val="404040"/>
                </a:solidFill>
              </a:rPr>
              <a:t>As presented in the Figure 9, survey respondents rated the </a:t>
            </a:r>
            <a:r>
              <a:rPr lang="en-GB" sz="1100" b="0" i="1" dirty="0">
                <a:solidFill>
                  <a:srgbClr val="404040"/>
                </a:solidFill>
              </a:rPr>
              <a:t>preparedness of new HVAC specialists</a:t>
            </a:r>
            <a:r>
              <a:rPr lang="en-GB" sz="1100" b="0" dirty="0">
                <a:solidFill>
                  <a:srgbClr val="404040"/>
                </a:solidFill>
              </a:rPr>
              <a:t> to perform their job responsibilities at an average of 4.9 out of 10, indicating a generally low level of confidence in their readiness. When it comes to </a:t>
            </a:r>
            <a:r>
              <a:rPr lang="en-GB" sz="1100" b="0" i="1" dirty="0">
                <a:solidFill>
                  <a:srgbClr val="404040"/>
                </a:solidFill>
              </a:rPr>
              <a:t>working with modern digital technologies</a:t>
            </a:r>
            <a:r>
              <a:rPr lang="en-GB" sz="1100" b="0" dirty="0">
                <a:solidFill>
                  <a:srgbClr val="404040"/>
                </a:solidFill>
              </a:rPr>
              <a:t>, the average rating was slightly higher at 5.9, suggesting that while some digital competence exists, it remains insufficient for the demands of current systems. The overall </a:t>
            </a:r>
            <a:r>
              <a:rPr lang="en-GB" sz="1100" b="0" i="1" dirty="0">
                <a:solidFill>
                  <a:srgbClr val="404040"/>
                </a:solidFill>
              </a:rPr>
              <a:t>readiness of the HVAC industry for digitalisation</a:t>
            </a:r>
            <a:r>
              <a:rPr lang="en-GB" sz="1100" b="0" dirty="0">
                <a:solidFill>
                  <a:srgbClr val="404040"/>
                </a:solidFill>
              </a:rPr>
              <a:t> was rated at 5.0 out of 10, reflecting a moderate but still limited level of preparedness for the technological transformation underway in the sector.</a:t>
            </a:r>
            <a:endParaRPr lang="en-IE" sz="1100" b="0" dirty="0">
              <a:solidFill>
                <a:srgbClr val="404040"/>
              </a:solidFill>
            </a:endParaRPr>
          </a:p>
        </p:txBody>
      </p:sp>
    </p:spTree>
    <p:extLst>
      <p:ext uri="{BB962C8B-B14F-4D97-AF65-F5344CB8AC3E}">
        <p14:creationId xmlns:p14="http://schemas.microsoft.com/office/powerpoint/2010/main" val="3844261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B00BD-72FD-A023-5886-4CA8C1D7CE4B}"/>
            </a:ext>
          </a:extLst>
        </p:cNvPr>
        <p:cNvGrpSpPr/>
        <p:nvPr/>
      </p:nvGrpSpPr>
      <p:grpSpPr>
        <a:xfrm>
          <a:off x="0" y="0"/>
          <a:ext cx="0" cy="0"/>
          <a:chOff x="0" y="0"/>
          <a:chExt cx="0" cy="0"/>
        </a:xfrm>
      </p:grpSpPr>
      <p:sp>
        <p:nvSpPr>
          <p:cNvPr id="30" name="Freeform 29">
            <a:extLst>
              <a:ext uri="{FF2B5EF4-FFF2-40B4-BE49-F238E27FC236}">
                <a16:creationId xmlns:a16="http://schemas.microsoft.com/office/drawing/2014/main" id="{B1AA9D5A-5670-FF78-E5A5-84278FCC02B4}"/>
              </a:ext>
            </a:extLst>
          </p:cNvPr>
          <p:cNvSpPr/>
          <p:nvPr/>
        </p:nvSpPr>
        <p:spPr>
          <a:xfrm>
            <a:off x="0" y="5748324"/>
            <a:ext cx="7559675" cy="311339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20789E01-46F0-9FEC-F2B5-6B172DD6D7F1}"/>
              </a:ext>
            </a:extLst>
          </p:cNvPr>
          <p:cNvSpPr/>
          <p:nvPr/>
        </p:nvSpPr>
        <p:spPr>
          <a:xfrm>
            <a:off x="585015" y="5937949"/>
            <a:ext cx="6508265" cy="245381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E923D911-1E8C-A649-731A-E9CEC493A83E}"/>
              </a:ext>
            </a:extLst>
          </p:cNvPr>
          <p:cNvSpPr/>
          <p:nvPr/>
        </p:nvSpPr>
        <p:spPr>
          <a:xfrm>
            <a:off x="0" y="1346547"/>
            <a:ext cx="7559675" cy="278322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2" name="Graphic 40">
            <a:extLst>
              <a:ext uri="{FF2B5EF4-FFF2-40B4-BE49-F238E27FC236}">
                <a16:creationId xmlns:a16="http://schemas.microsoft.com/office/drawing/2014/main" id="{A0363AD9-2193-AFE4-9297-05C1C4D854B2}"/>
              </a:ext>
            </a:extLst>
          </p:cNvPr>
          <p:cNvGrpSpPr/>
          <p:nvPr/>
        </p:nvGrpSpPr>
        <p:grpSpPr>
          <a:xfrm>
            <a:off x="-2628683" y="1002191"/>
            <a:ext cx="3924090" cy="2433120"/>
            <a:chOff x="-3997860" y="6017904"/>
            <a:chExt cx="935163" cy="579845"/>
          </a:xfrm>
          <a:solidFill>
            <a:schemeClr val="bg1">
              <a:alpha val="17000"/>
            </a:schemeClr>
          </a:solidFill>
        </p:grpSpPr>
        <p:sp>
          <p:nvSpPr>
            <p:cNvPr id="13" name="Freeform 12">
              <a:extLst>
                <a:ext uri="{FF2B5EF4-FFF2-40B4-BE49-F238E27FC236}">
                  <a16:creationId xmlns:a16="http://schemas.microsoft.com/office/drawing/2014/main" id="{91BDD30C-DB14-1B7D-D40E-8D5DA7A253C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726EFE1-C355-AE8E-34E4-EF9F8F013823}"/>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E48C8D6-0D6D-78BB-DB96-ED1F2712126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766016C-4F7C-D7DB-BF64-265473512C2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 Placeholder 29">
            <a:extLst>
              <a:ext uri="{FF2B5EF4-FFF2-40B4-BE49-F238E27FC236}">
                <a16:creationId xmlns:a16="http://schemas.microsoft.com/office/drawing/2014/main" id="{356E8B39-5E47-B045-2043-8A10A93BCD3D}"/>
              </a:ext>
            </a:extLst>
          </p:cNvPr>
          <p:cNvSpPr txBox="1">
            <a:spLocks/>
          </p:cNvSpPr>
          <p:nvPr/>
        </p:nvSpPr>
        <p:spPr>
          <a:xfrm>
            <a:off x="659987" y="460869"/>
            <a:ext cx="597931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Figure 10 illustrates respondents’ </a:t>
            </a:r>
            <a:r>
              <a:rPr lang="en-GB" sz="1600" b="1" dirty="0">
                <a:solidFill>
                  <a:srgbClr val="ED4D24"/>
                </a:solidFill>
              </a:rPr>
              <a:t>views on how frequently HVAC professionals should refresh their knowledge </a:t>
            </a:r>
            <a:r>
              <a:rPr lang="en-GB" sz="1600" b="1" dirty="0">
                <a:solidFill>
                  <a:srgbClr val="404040"/>
                </a:solidFill>
              </a:rPr>
              <a:t>to remain up to date with technological advancements and regulatory changes.</a:t>
            </a:r>
          </a:p>
          <a:p>
            <a:pPr algn="l">
              <a:lnSpc>
                <a:spcPts val="1720"/>
              </a:lnSpc>
            </a:pPr>
            <a:endParaRPr lang="en-IE" sz="1600" b="1" dirty="0">
              <a:solidFill>
                <a:srgbClr val="404040"/>
              </a:solidFill>
            </a:endParaRPr>
          </a:p>
        </p:txBody>
      </p:sp>
      <p:sp>
        <p:nvSpPr>
          <p:cNvPr id="35" name="Text Placeholder 1">
            <a:extLst>
              <a:ext uri="{FF2B5EF4-FFF2-40B4-BE49-F238E27FC236}">
                <a16:creationId xmlns:a16="http://schemas.microsoft.com/office/drawing/2014/main" id="{AABD909C-0916-5FB8-BB7C-6DBBD0FF5220}"/>
              </a:ext>
            </a:extLst>
          </p:cNvPr>
          <p:cNvSpPr txBox="1">
            <a:spLocks/>
          </p:cNvSpPr>
          <p:nvPr/>
        </p:nvSpPr>
        <p:spPr>
          <a:xfrm>
            <a:off x="585015" y="4355243"/>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GB" sz="1100" b="0" dirty="0">
                <a:solidFill>
                  <a:srgbClr val="404040"/>
                </a:solidFill>
              </a:rPr>
              <a:t>As presented in Figure 10, the survey results show that the majority of respondents believe HVAC professionals should refresh their knowledge regularly to keep pace with technological and regulatory developments. Most participants indicated that updates should occur either twice per year or once per year, while fewer supported less frequent intervals such as every 2–3 years or only when major changes occur. Notably, no respondents recommended monthly updates, suggesting that while ongoing learning is considered important, extremely frequent training is not seen as practical or necessary </a:t>
            </a:r>
            <a:endParaRPr lang="en-IE" sz="1100" b="0" dirty="0">
              <a:solidFill>
                <a:srgbClr val="404040"/>
              </a:solidFill>
            </a:endParaRPr>
          </a:p>
        </p:txBody>
      </p:sp>
      <p:grpSp>
        <p:nvGrpSpPr>
          <p:cNvPr id="39" name="Graphic 40">
            <a:extLst>
              <a:ext uri="{FF2B5EF4-FFF2-40B4-BE49-F238E27FC236}">
                <a16:creationId xmlns:a16="http://schemas.microsoft.com/office/drawing/2014/main" id="{090F4919-945C-4F74-9554-A209FD3B86C2}"/>
              </a:ext>
            </a:extLst>
          </p:cNvPr>
          <p:cNvGrpSpPr/>
          <p:nvPr/>
        </p:nvGrpSpPr>
        <p:grpSpPr>
          <a:xfrm>
            <a:off x="-2843813" y="5602555"/>
            <a:ext cx="3924090" cy="2433120"/>
            <a:chOff x="-3997860" y="6017904"/>
            <a:chExt cx="935163" cy="579845"/>
          </a:xfrm>
          <a:solidFill>
            <a:schemeClr val="bg1">
              <a:alpha val="13000"/>
            </a:schemeClr>
          </a:solidFill>
        </p:grpSpPr>
        <p:sp>
          <p:nvSpPr>
            <p:cNvPr id="40" name="Freeform 39">
              <a:extLst>
                <a:ext uri="{FF2B5EF4-FFF2-40B4-BE49-F238E27FC236}">
                  <a16:creationId xmlns:a16="http://schemas.microsoft.com/office/drawing/2014/main" id="{72D26A78-E73A-9D3E-7DA9-8E44F0C98F93}"/>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3B82DCB-F917-0EAF-97A0-7D0D84A6754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33D3FA6-D062-7707-40FF-4F89C88F984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C21629CF-2332-646B-EF1F-212D328120F6}"/>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9" name="Freeform 8">
            <a:extLst>
              <a:ext uri="{FF2B5EF4-FFF2-40B4-BE49-F238E27FC236}">
                <a16:creationId xmlns:a16="http://schemas.microsoft.com/office/drawing/2014/main" id="{655E7CA3-868B-448E-848C-DBF7D307D361}"/>
              </a:ext>
            </a:extLst>
          </p:cNvPr>
          <p:cNvSpPr/>
          <p:nvPr/>
        </p:nvSpPr>
        <p:spPr>
          <a:xfrm>
            <a:off x="585015" y="1536173"/>
            <a:ext cx="6508265" cy="191888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mc:AlternateContent xmlns:mc="http://schemas.openxmlformats.org/markup-compatibility/2006" xmlns:cx2="http://schemas.microsoft.com/office/drawing/2015/10/21/chartex">
        <mc:Choice Requires="cx2">
          <p:graphicFrame>
            <p:nvGraphicFramePr>
              <p:cNvPr id="11" name="Chart 10">
                <a:extLst>
                  <a:ext uri="{FF2B5EF4-FFF2-40B4-BE49-F238E27FC236}">
                    <a16:creationId xmlns:a16="http://schemas.microsoft.com/office/drawing/2014/main" id="{0C5D9933-0F97-4BCE-B6C4-15EDD8C75BB4}"/>
                  </a:ext>
                </a:extLst>
              </p:cNvPr>
              <p:cNvGraphicFramePr/>
              <p:nvPr>
                <p:extLst>
                  <p:ext uri="{D42A27DB-BD31-4B8C-83A1-F6EECF244321}">
                    <p14:modId xmlns:p14="http://schemas.microsoft.com/office/powerpoint/2010/main" val="223674259"/>
                  </p:ext>
                </p:extLst>
              </p:nvPr>
            </p:nvGraphicFramePr>
            <p:xfrm>
              <a:off x="844664" y="1574901"/>
              <a:ext cx="5870343" cy="175668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1" name="Chart 10">
                <a:extLst>
                  <a:ext uri="{FF2B5EF4-FFF2-40B4-BE49-F238E27FC236}">
                    <a16:creationId xmlns:a16="http://schemas.microsoft.com/office/drawing/2014/main" id="{0C5D9933-0F97-4BCE-B6C4-15EDD8C75BB4}"/>
                  </a:ext>
                </a:extLst>
              </p:cNvPr>
              <p:cNvPicPr>
                <a:picLocks noGrp="1" noRot="1" noChangeAspect="1" noMove="1" noResize="1" noEditPoints="1" noAdjustHandles="1" noChangeArrowheads="1" noChangeShapeType="1"/>
              </p:cNvPicPr>
              <p:nvPr/>
            </p:nvPicPr>
            <p:blipFill>
              <a:blip r:embed="rId3"/>
              <a:stretch>
                <a:fillRect/>
              </a:stretch>
            </p:blipFill>
            <p:spPr>
              <a:xfrm>
                <a:off x="844664" y="1574901"/>
                <a:ext cx="5870343" cy="1756688"/>
              </a:xfrm>
              <a:prstGeom prst="rect">
                <a:avLst/>
              </a:prstGeom>
            </p:spPr>
          </p:pic>
        </mc:Fallback>
      </mc:AlternateContent>
      <p:sp>
        <p:nvSpPr>
          <p:cNvPr id="19" name="Text Placeholder 29">
            <a:extLst>
              <a:ext uri="{FF2B5EF4-FFF2-40B4-BE49-F238E27FC236}">
                <a16:creationId xmlns:a16="http://schemas.microsoft.com/office/drawing/2014/main" id="{B30FBBBE-EC35-16FB-D249-AF0C28674CC1}"/>
              </a:ext>
            </a:extLst>
          </p:cNvPr>
          <p:cNvSpPr txBox="1">
            <a:spLocks/>
          </p:cNvSpPr>
          <p:nvPr/>
        </p:nvSpPr>
        <p:spPr>
          <a:xfrm>
            <a:off x="711950" y="6056214"/>
            <a:ext cx="236020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Survey respondents were asked to indicate how </a:t>
            </a:r>
            <a:r>
              <a:rPr lang="en-GB" sz="1600" b="1" dirty="0">
                <a:solidFill>
                  <a:srgbClr val="ED4D24"/>
                </a:solidFill>
              </a:rPr>
              <a:t>future training in formal HVAC education should be structured,</a:t>
            </a:r>
            <a:r>
              <a:rPr lang="en-GB" sz="1600" b="1" dirty="0">
                <a:solidFill>
                  <a:srgbClr val="404040"/>
                </a:solidFill>
              </a:rPr>
              <a:t> with options reflecting different approaches to specialization and skill development.</a:t>
            </a:r>
          </a:p>
          <a:p>
            <a:pPr algn="l">
              <a:lnSpc>
                <a:spcPts val="1720"/>
              </a:lnSpc>
            </a:pPr>
            <a:endParaRPr lang="en-IE" sz="1600" b="1" dirty="0">
              <a:solidFill>
                <a:srgbClr val="404040"/>
              </a:solidFill>
            </a:endParaRPr>
          </a:p>
        </p:txBody>
      </p:sp>
      <p:sp>
        <p:nvSpPr>
          <p:cNvPr id="20" name="TextBox 19">
            <a:extLst>
              <a:ext uri="{FF2B5EF4-FFF2-40B4-BE49-F238E27FC236}">
                <a16:creationId xmlns:a16="http://schemas.microsoft.com/office/drawing/2014/main" id="{5A2BA5C3-F1BA-1C8D-1EBE-3BB36AB38B75}"/>
              </a:ext>
            </a:extLst>
          </p:cNvPr>
          <p:cNvSpPr txBox="1"/>
          <p:nvPr/>
        </p:nvSpPr>
        <p:spPr>
          <a:xfrm>
            <a:off x="0" y="8430833"/>
            <a:ext cx="7559675" cy="430887"/>
          </a:xfrm>
          <a:prstGeom prst="rect">
            <a:avLst/>
          </a:prstGeom>
          <a:noFill/>
        </p:spPr>
        <p:txBody>
          <a:bodyPr wrap="square">
            <a:spAutoFit/>
          </a:bodyPr>
          <a:lstStyle/>
          <a:p>
            <a:pPr algn="ctr"/>
            <a:r>
              <a:rPr lang="en-IE" sz="1100" b="1" dirty="0">
                <a:solidFill>
                  <a:schemeClr val="bg1"/>
                </a:solidFill>
                <a:latin typeface="Calibri" panose="020F0502020204030204" pitchFamily="34" charset="0"/>
                <a:cs typeface="Calibri" panose="020F0502020204030204" pitchFamily="34" charset="0"/>
              </a:rPr>
              <a:t>Figure 11. </a:t>
            </a:r>
            <a:r>
              <a:rPr lang="en-IE" sz="1100" dirty="0">
                <a:solidFill>
                  <a:schemeClr val="bg1"/>
                </a:solidFill>
                <a:latin typeface="Calibri" panose="020F0502020204030204" pitchFamily="34" charset="0"/>
                <a:cs typeface="Calibri" panose="020F0502020204030204" pitchFamily="34" charset="0"/>
              </a:rPr>
              <a:t> Respondents’ views on how future training in formal HVAC education should be structured. </a:t>
            </a:r>
          </a:p>
          <a:p>
            <a:pPr algn="ctr"/>
            <a:endParaRPr lang="en-IE" sz="1100" dirty="0">
              <a:solidFill>
                <a:schemeClr val="bg1"/>
              </a:solidFill>
              <a:latin typeface="Calibri" panose="020F0502020204030204" pitchFamily="34" charset="0"/>
              <a:cs typeface="Calibri" panose="020F0502020204030204" pitchFamily="34" charset="0"/>
            </a:endParaRPr>
          </a:p>
        </p:txBody>
      </p:sp>
      <p:sp>
        <p:nvSpPr>
          <p:cNvPr id="21" name="Text Placeholder 1">
            <a:extLst>
              <a:ext uri="{FF2B5EF4-FFF2-40B4-BE49-F238E27FC236}">
                <a16:creationId xmlns:a16="http://schemas.microsoft.com/office/drawing/2014/main" id="{7545A92E-E35C-37D8-8F2B-FD2AD419B8E6}"/>
              </a:ext>
            </a:extLst>
          </p:cNvPr>
          <p:cNvSpPr txBox="1">
            <a:spLocks/>
          </p:cNvSpPr>
          <p:nvPr/>
        </p:nvSpPr>
        <p:spPr>
          <a:xfrm>
            <a:off x="585015" y="8942836"/>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GB" sz="1100" b="0" dirty="0">
                <a:solidFill>
                  <a:srgbClr val="404040"/>
                </a:solidFill>
              </a:rPr>
              <a:t>As presented in the Figure 11, the survey results indicate that a majority of respondents (55%) believe future HVAC formal education should be structured around specialised roles such as designer, installer, or operator. A significant portion (29%) supports a cross-functional approach that promotes broader system understanding and collaboration across roles. Only 11% favour strict specialisation focused on specific technologies, while 5% suggested alternative formats. This distribution reflects a strong preference for role-based training, while also recognizing the value of interdisciplinary knowledge.</a:t>
            </a:r>
          </a:p>
        </p:txBody>
      </p:sp>
      <p:graphicFrame>
        <p:nvGraphicFramePr>
          <p:cNvPr id="22" name="Chart 21">
            <a:extLst>
              <a:ext uri="{FF2B5EF4-FFF2-40B4-BE49-F238E27FC236}">
                <a16:creationId xmlns:a16="http://schemas.microsoft.com/office/drawing/2014/main" id="{ECE6450E-808B-DA9E-AAF0-3B6E54872E2C}"/>
              </a:ext>
            </a:extLst>
          </p:cNvPr>
          <p:cNvGraphicFramePr/>
          <p:nvPr>
            <p:extLst>
              <p:ext uri="{D42A27DB-BD31-4B8C-83A1-F6EECF244321}">
                <p14:modId xmlns:p14="http://schemas.microsoft.com/office/powerpoint/2010/main" val="3600690616"/>
              </p:ext>
            </p:extLst>
          </p:nvPr>
        </p:nvGraphicFramePr>
        <p:xfrm>
          <a:off x="2205444" y="5960915"/>
          <a:ext cx="6444772" cy="2372699"/>
        </p:xfrm>
        <a:graphic>
          <a:graphicData uri="http://schemas.openxmlformats.org/drawingml/2006/chart">
            <c:chart xmlns:c="http://schemas.openxmlformats.org/drawingml/2006/chart" xmlns:r="http://schemas.openxmlformats.org/officeDocument/2006/relationships" r:id="rId4"/>
          </a:graphicData>
        </a:graphic>
      </p:graphicFrame>
      <p:grpSp>
        <p:nvGrpSpPr>
          <p:cNvPr id="23" name="Group 22">
            <a:extLst>
              <a:ext uri="{FF2B5EF4-FFF2-40B4-BE49-F238E27FC236}">
                <a16:creationId xmlns:a16="http://schemas.microsoft.com/office/drawing/2014/main" id="{2D08AF2C-96EF-B46B-ED49-3073D9FA7419}"/>
              </a:ext>
            </a:extLst>
          </p:cNvPr>
          <p:cNvGrpSpPr/>
          <p:nvPr/>
        </p:nvGrpSpPr>
        <p:grpSpPr>
          <a:xfrm>
            <a:off x="5305282" y="6627843"/>
            <a:ext cx="1647145" cy="1409410"/>
            <a:chOff x="5388704" y="6288269"/>
            <a:chExt cx="1834347" cy="1569593"/>
          </a:xfrm>
        </p:grpSpPr>
        <p:sp>
          <p:nvSpPr>
            <p:cNvPr id="24" name="Text Placeholder 29">
              <a:extLst>
                <a:ext uri="{FF2B5EF4-FFF2-40B4-BE49-F238E27FC236}">
                  <a16:creationId xmlns:a16="http://schemas.microsoft.com/office/drawing/2014/main" id="{6E300F54-2C4E-E75C-DF10-466C2DC427D2}"/>
                </a:ext>
              </a:extLst>
            </p:cNvPr>
            <p:cNvSpPr txBox="1">
              <a:spLocks/>
            </p:cNvSpPr>
            <p:nvPr/>
          </p:nvSpPr>
          <p:spPr>
            <a:xfrm>
              <a:off x="5474776" y="6288269"/>
              <a:ext cx="1748275"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020"/>
                </a:lnSpc>
              </a:pPr>
              <a:r>
                <a:rPr lang="en-GB" sz="1000" dirty="0">
                  <a:solidFill>
                    <a:srgbClr val="404040"/>
                  </a:solidFill>
                </a:rPr>
                <a:t>Specialized per core action – designer, installer, opearator etc. </a:t>
              </a:r>
            </a:p>
            <a:p>
              <a:pPr algn="l">
                <a:lnSpc>
                  <a:spcPts val="1020"/>
                </a:lnSpc>
              </a:pPr>
              <a:endParaRPr lang="en-GB" sz="1000" dirty="0">
                <a:solidFill>
                  <a:srgbClr val="404040"/>
                </a:solidFill>
              </a:endParaRPr>
            </a:p>
            <a:p>
              <a:pPr algn="l">
                <a:lnSpc>
                  <a:spcPts val="1020"/>
                </a:lnSpc>
              </a:pPr>
              <a:r>
                <a:rPr lang="en-GB" sz="1000" dirty="0">
                  <a:solidFill>
                    <a:srgbClr val="404040"/>
                  </a:solidFill>
                </a:rPr>
                <a:t>Cross – functional</a:t>
              </a:r>
            </a:p>
            <a:p>
              <a:pPr algn="l">
                <a:lnSpc>
                  <a:spcPts val="1020"/>
                </a:lnSpc>
              </a:pPr>
              <a:endParaRPr lang="en-GB" sz="1000" dirty="0">
                <a:solidFill>
                  <a:srgbClr val="404040"/>
                </a:solidFill>
              </a:endParaRPr>
            </a:p>
            <a:p>
              <a:pPr algn="l">
                <a:lnSpc>
                  <a:spcPts val="1020"/>
                </a:lnSpc>
              </a:pPr>
              <a:r>
                <a:rPr lang="en-GB" sz="1000" dirty="0">
                  <a:solidFill>
                    <a:srgbClr val="404040"/>
                  </a:solidFill>
                </a:rPr>
                <a:t>Strictly Specialized – Focused on specific area and technology</a:t>
              </a:r>
            </a:p>
            <a:p>
              <a:pPr algn="l">
                <a:lnSpc>
                  <a:spcPts val="1020"/>
                </a:lnSpc>
              </a:pPr>
              <a:endParaRPr lang="en-GB" sz="1000" dirty="0">
                <a:solidFill>
                  <a:srgbClr val="404040"/>
                </a:solidFill>
              </a:endParaRPr>
            </a:p>
            <a:p>
              <a:pPr algn="l">
                <a:lnSpc>
                  <a:spcPts val="1020"/>
                </a:lnSpc>
              </a:pPr>
              <a:r>
                <a:rPr lang="en-GB" sz="1000" dirty="0">
                  <a:solidFill>
                    <a:srgbClr val="404040"/>
                  </a:solidFill>
                </a:rPr>
                <a:t>Other</a:t>
              </a:r>
              <a:endParaRPr lang="en-IE" sz="1000" dirty="0">
                <a:solidFill>
                  <a:srgbClr val="404040"/>
                </a:solidFill>
              </a:endParaRPr>
            </a:p>
          </p:txBody>
        </p:sp>
        <p:sp>
          <p:nvSpPr>
            <p:cNvPr id="25" name="Rectangle 24">
              <a:extLst>
                <a:ext uri="{FF2B5EF4-FFF2-40B4-BE49-F238E27FC236}">
                  <a16:creationId xmlns:a16="http://schemas.microsoft.com/office/drawing/2014/main" id="{396AEA27-2721-4189-60B5-E1A106E44EE7}"/>
                </a:ext>
              </a:extLst>
            </p:cNvPr>
            <p:cNvSpPr/>
            <p:nvPr/>
          </p:nvSpPr>
          <p:spPr>
            <a:xfrm>
              <a:off x="5388704" y="6359442"/>
              <a:ext cx="127591" cy="127591"/>
            </a:xfrm>
            <a:prstGeom prst="rect">
              <a:avLst/>
            </a:prstGeom>
            <a:solidFill>
              <a:srgbClr val="2D62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EB17E415-BCCE-637E-3E74-9C1EB17871B5}"/>
                </a:ext>
              </a:extLst>
            </p:cNvPr>
            <p:cNvSpPr/>
            <p:nvPr/>
          </p:nvSpPr>
          <p:spPr>
            <a:xfrm>
              <a:off x="5388704" y="6905094"/>
              <a:ext cx="127591" cy="127591"/>
            </a:xfrm>
            <a:prstGeom prst="rect">
              <a:avLst/>
            </a:prstGeom>
            <a:solidFill>
              <a:srgbClr val="ED4D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1F312EB-1FDC-8D7A-7D13-65CAA8A83C1B}"/>
                </a:ext>
              </a:extLst>
            </p:cNvPr>
            <p:cNvSpPr/>
            <p:nvPr/>
          </p:nvSpPr>
          <p:spPr>
            <a:xfrm>
              <a:off x="5388704" y="7199255"/>
              <a:ext cx="127591" cy="127591"/>
            </a:xfrm>
            <a:prstGeom prst="rect">
              <a:avLst/>
            </a:prstGeom>
            <a:solidFill>
              <a:srgbClr val="33A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87D9C71D-D313-E748-A738-DA5C0E2F8AA9}"/>
                </a:ext>
              </a:extLst>
            </p:cNvPr>
            <p:cNvSpPr/>
            <p:nvPr/>
          </p:nvSpPr>
          <p:spPr>
            <a:xfrm>
              <a:off x="5388704" y="7730271"/>
              <a:ext cx="127591" cy="127591"/>
            </a:xfrm>
            <a:prstGeom prst="rect">
              <a:avLst/>
            </a:prstGeom>
            <a:solidFill>
              <a:srgbClr val="EABB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TextBox 28">
            <a:extLst>
              <a:ext uri="{FF2B5EF4-FFF2-40B4-BE49-F238E27FC236}">
                <a16:creationId xmlns:a16="http://schemas.microsoft.com/office/drawing/2014/main" id="{DDB5D58B-2CBC-1EFF-82D2-8C8820FE85FE}"/>
              </a:ext>
            </a:extLst>
          </p:cNvPr>
          <p:cNvSpPr txBox="1"/>
          <p:nvPr/>
        </p:nvSpPr>
        <p:spPr>
          <a:xfrm>
            <a:off x="0" y="3582488"/>
            <a:ext cx="7559675" cy="517449"/>
          </a:xfrm>
          <a:prstGeom prst="rect">
            <a:avLst/>
          </a:prstGeom>
          <a:noFill/>
        </p:spPr>
        <p:txBody>
          <a:bodyPr wrap="square">
            <a:spAutoFit/>
          </a:bodyPr>
          <a:lstStyle/>
          <a:p>
            <a:pPr algn="ctr">
              <a:lnSpc>
                <a:spcPts val="1120"/>
              </a:lnSpc>
            </a:pPr>
            <a:r>
              <a:rPr lang="en-IE" sz="1100" b="1" dirty="0">
                <a:solidFill>
                  <a:schemeClr val="bg1"/>
                </a:solidFill>
                <a:latin typeface="Calibri" panose="020F0502020204030204" pitchFamily="34" charset="0"/>
                <a:cs typeface="Calibri" panose="020F0502020204030204" pitchFamily="34" charset="0"/>
              </a:rPr>
              <a:t>Figure 10. </a:t>
            </a:r>
            <a:r>
              <a:rPr lang="en-IE" sz="1100" dirty="0">
                <a:solidFill>
                  <a:schemeClr val="bg1"/>
                </a:solidFill>
                <a:latin typeface="Calibri" panose="020F0502020204030204" pitchFamily="34" charset="0"/>
                <a:cs typeface="Calibri" panose="020F0502020204030204" pitchFamily="34" charset="0"/>
              </a:rPr>
              <a:t>Respondents’ views on how frequently HVAC professionals should refresh their</a:t>
            </a:r>
          </a:p>
          <a:p>
            <a:pPr algn="ctr">
              <a:lnSpc>
                <a:spcPts val="1120"/>
              </a:lnSpc>
            </a:pPr>
            <a:r>
              <a:rPr lang="en-IE" sz="1100" dirty="0">
                <a:solidFill>
                  <a:schemeClr val="bg1"/>
                </a:solidFill>
                <a:latin typeface="Calibri" panose="020F0502020204030204" pitchFamily="34" charset="0"/>
                <a:cs typeface="Calibri" panose="020F0502020204030204" pitchFamily="34" charset="0"/>
              </a:rPr>
              <a:t> knowledge to remain up to date with technological advancements and regulatory changes. </a:t>
            </a:r>
          </a:p>
          <a:p>
            <a:pPr algn="ctr">
              <a:lnSpc>
                <a:spcPts val="1120"/>
              </a:lnSpc>
            </a:pPr>
            <a:endParaRPr lang="en-IE" sz="11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79531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21BA9-A260-2ADA-7FB5-D7AC43223AD0}"/>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5295DC92-69A3-85D9-F00D-534CFB3840F2}"/>
              </a:ext>
            </a:extLst>
          </p:cNvPr>
          <p:cNvSpPr/>
          <p:nvPr/>
        </p:nvSpPr>
        <p:spPr>
          <a:xfrm>
            <a:off x="0" y="2023872"/>
            <a:ext cx="7559675" cy="740054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6" name="Graphic 40">
            <a:extLst>
              <a:ext uri="{FF2B5EF4-FFF2-40B4-BE49-F238E27FC236}">
                <a16:creationId xmlns:a16="http://schemas.microsoft.com/office/drawing/2014/main" id="{89446410-310A-72AA-6647-943678C3DA6C}"/>
              </a:ext>
            </a:extLst>
          </p:cNvPr>
          <p:cNvGrpSpPr/>
          <p:nvPr/>
        </p:nvGrpSpPr>
        <p:grpSpPr>
          <a:xfrm>
            <a:off x="-2628683" y="2509845"/>
            <a:ext cx="3924090" cy="2433120"/>
            <a:chOff x="-3997860" y="6017904"/>
            <a:chExt cx="935163" cy="579845"/>
          </a:xfrm>
          <a:solidFill>
            <a:schemeClr val="bg1">
              <a:alpha val="17000"/>
            </a:schemeClr>
          </a:solidFill>
        </p:grpSpPr>
        <p:sp>
          <p:nvSpPr>
            <p:cNvPr id="7" name="Freeform 6">
              <a:extLst>
                <a:ext uri="{FF2B5EF4-FFF2-40B4-BE49-F238E27FC236}">
                  <a16:creationId xmlns:a16="http://schemas.microsoft.com/office/drawing/2014/main" id="{2A9CB40E-D88B-0030-FA02-153E59952637}"/>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4E903850-F723-8632-6738-A51987BA6D1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8F055D5E-BA34-A6EB-BB7C-3E9D30AF613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BBA348E1-F8FF-E918-A80D-93086B65551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1" name="Freeform 10">
            <a:extLst>
              <a:ext uri="{FF2B5EF4-FFF2-40B4-BE49-F238E27FC236}">
                <a16:creationId xmlns:a16="http://schemas.microsoft.com/office/drawing/2014/main" id="{A62538B4-82DC-52EB-7449-64C07B11E101}"/>
              </a:ext>
            </a:extLst>
          </p:cNvPr>
          <p:cNvSpPr/>
          <p:nvPr/>
        </p:nvSpPr>
        <p:spPr>
          <a:xfrm>
            <a:off x="585015" y="2351214"/>
            <a:ext cx="6508265" cy="607962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24" name="Text Placeholder 29">
            <a:extLst>
              <a:ext uri="{FF2B5EF4-FFF2-40B4-BE49-F238E27FC236}">
                <a16:creationId xmlns:a16="http://schemas.microsoft.com/office/drawing/2014/main" id="{4B809926-82C2-8DA2-A3B9-AB67E605A389}"/>
              </a:ext>
            </a:extLst>
          </p:cNvPr>
          <p:cNvSpPr txBox="1">
            <a:spLocks/>
          </p:cNvSpPr>
          <p:nvPr/>
        </p:nvSpPr>
        <p:spPr>
          <a:xfrm>
            <a:off x="749415" y="724830"/>
            <a:ext cx="5938048"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ED4D24"/>
                </a:solidFill>
              </a:rPr>
              <a:t>The next four questions were open-ended</a:t>
            </a:r>
            <a:r>
              <a:rPr lang="en-GB" sz="1600" b="1" dirty="0">
                <a:solidFill>
                  <a:srgbClr val="404040"/>
                </a:solidFill>
              </a:rPr>
              <a:t>. Responses were summarised, thematically grouped, and sorted by frequency, starting with the most commonly mentioned.</a:t>
            </a:r>
          </a:p>
          <a:p>
            <a:pPr algn="l">
              <a:lnSpc>
                <a:spcPts val="1720"/>
              </a:lnSpc>
            </a:pPr>
            <a:endParaRPr lang="en-IE" sz="1600" b="1" dirty="0">
              <a:solidFill>
                <a:srgbClr val="404040"/>
              </a:solidFill>
            </a:endParaRPr>
          </a:p>
        </p:txBody>
      </p:sp>
      <p:sp>
        <p:nvSpPr>
          <p:cNvPr id="27" name="TextBox 26">
            <a:extLst>
              <a:ext uri="{FF2B5EF4-FFF2-40B4-BE49-F238E27FC236}">
                <a16:creationId xmlns:a16="http://schemas.microsoft.com/office/drawing/2014/main" id="{666DCA89-A1FB-B702-D30D-836983559125}"/>
              </a:ext>
            </a:extLst>
          </p:cNvPr>
          <p:cNvSpPr txBox="1"/>
          <p:nvPr/>
        </p:nvSpPr>
        <p:spPr>
          <a:xfrm>
            <a:off x="0" y="8721223"/>
            <a:ext cx="7559675" cy="769441"/>
          </a:xfrm>
          <a:prstGeom prst="rect">
            <a:avLst/>
          </a:prstGeom>
          <a:noFill/>
        </p:spPr>
        <p:txBody>
          <a:bodyPr wrap="square">
            <a:spAutoFit/>
          </a:bodyPr>
          <a:lstStyle/>
          <a:p>
            <a:pPr algn="ctr"/>
            <a:r>
              <a:rPr lang="en-IE" sz="1100" b="1" dirty="0">
                <a:solidFill>
                  <a:schemeClr val="bg1"/>
                </a:solidFill>
                <a:latin typeface="Calibri" panose="020F0502020204030204" pitchFamily="34" charset="0"/>
                <a:cs typeface="Calibri" panose="020F0502020204030204" pitchFamily="34" charset="0"/>
              </a:rPr>
              <a:t>Figure 12. </a:t>
            </a:r>
            <a:r>
              <a:rPr lang="en-IE" sz="1100" dirty="0">
                <a:solidFill>
                  <a:schemeClr val="bg1"/>
                </a:solidFill>
                <a:latin typeface="Calibri" panose="020F0502020204030204" pitchFamily="34" charset="0"/>
                <a:cs typeface="Calibri" panose="020F0502020204030204" pitchFamily="34" charset="0"/>
              </a:rPr>
              <a:t>Respondents’ views on “What are the most common technical problems</a:t>
            </a:r>
          </a:p>
          <a:p>
            <a:pPr algn="ctr"/>
            <a:r>
              <a:rPr lang="en-IE" sz="1100" dirty="0">
                <a:solidFill>
                  <a:schemeClr val="bg1"/>
                </a:solidFill>
                <a:latin typeface="Calibri" panose="020F0502020204030204" pitchFamily="34" charset="0"/>
                <a:cs typeface="Calibri" panose="020F0502020204030204" pitchFamily="34" charset="0"/>
              </a:rPr>
              <a:t>/ challenges/ system malfunctions / design errors that you encounter in your daily work?</a:t>
            </a:r>
          </a:p>
          <a:p>
            <a:pPr algn="ctr"/>
            <a:endParaRPr lang="en-IE" sz="1100" dirty="0">
              <a:solidFill>
                <a:schemeClr val="bg1"/>
              </a:solidFill>
              <a:latin typeface="Calibri" panose="020F0502020204030204" pitchFamily="34" charset="0"/>
              <a:cs typeface="Calibri" panose="020F0502020204030204" pitchFamily="34" charset="0"/>
            </a:endParaRPr>
          </a:p>
          <a:p>
            <a:pPr algn="ctr"/>
            <a:endParaRPr lang="en-IE" sz="1100" dirty="0">
              <a:solidFill>
                <a:schemeClr val="bg1"/>
              </a:solidFill>
              <a:latin typeface="Calibri" panose="020F0502020204030204" pitchFamily="34" charset="0"/>
              <a:cs typeface="Calibri" panose="020F0502020204030204" pitchFamily="34" charset="0"/>
            </a:endParaRPr>
          </a:p>
        </p:txBody>
      </p:sp>
      <p:graphicFrame>
        <p:nvGraphicFramePr>
          <p:cNvPr id="12" name="Chart 11">
            <a:extLst>
              <a:ext uri="{FF2B5EF4-FFF2-40B4-BE49-F238E27FC236}">
                <a16:creationId xmlns:a16="http://schemas.microsoft.com/office/drawing/2014/main" id="{E25C6A7D-1781-FF10-6751-726FC16325CA}"/>
              </a:ext>
            </a:extLst>
          </p:cNvPr>
          <p:cNvGraphicFramePr/>
          <p:nvPr>
            <p:extLst>
              <p:ext uri="{D42A27DB-BD31-4B8C-83A1-F6EECF244321}">
                <p14:modId xmlns:p14="http://schemas.microsoft.com/office/powerpoint/2010/main" val="1783664301"/>
              </p:ext>
            </p:extLst>
          </p:nvPr>
        </p:nvGraphicFramePr>
        <p:xfrm>
          <a:off x="191772" y="2854201"/>
          <a:ext cx="6743545" cy="5486399"/>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 Placeholder 29">
            <a:extLst>
              <a:ext uri="{FF2B5EF4-FFF2-40B4-BE49-F238E27FC236}">
                <a16:creationId xmlns:a16="http://schemas.microsoft.com/office/drawing/2014/main" id="{2624EA2D-D082-50F7-D167-904335A35E7D}"/>
              </a:ext>
            </a:extLst>
          </p:cNvPr>
          <p:cNvSpPr txBox="1">
            <a:spLocks/>
          </p:cNvSpPr>
          <p:nvPr/>
        </p:nvSpPr>
        <p:spPr>
          <a:xfrm>
            <a:off x="626810" y="3959530"/>
            <a:ext cx="2955640" cy="191358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r">
              <a:lnSpc>
                <a:spcPts val="1170"/>
              </a:lnSpc>
            </a:pPr>
            <a:r>
              <a:rPr lang="en-GB" sz="1200" b="1" dirty="0">
                <a:solidFill>
                  <a:srgbClr val="404040"/>
                </a:solidFill>
              </a:rPr>
              <a:t>Design quality and technical errors, overly ambitious/faculty solutions</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Regulatory, legal, and standard ambiguities, interpretation issues, standard conflicts</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Flaws in design task definition, client indecisiveness, communication gaps</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Commercial pressure and quality control, low quality driven by cost</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Competence and specialist deficits, team and management issues</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Incomplete data, lack of detailed drawings</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Insufficient time allotted for technical project development</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Missing feedback from the construction site</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Lack of sufficient space to place all necessary engineering communications</a:t>
            </a:r>
          </a:p>
          <a:p>
            <a:pPr algn="r">
              <a:lnSpc>
                <a:spcPts val="1170"/>
              </a:lnSpc>
            </a:pPr>
            <a:endParaRPr lang="en-GB" sz="1200" b="1" dirty="0">
              <a:solidFill>
                <a:srgbClr val="404040"/>
              </a:solidFill>
            </a:endParaRPr>
          </a:p>
          <a:p>
            <a:pPr algn="r">
              <a:lnSpc>
                <a:spcPts val="1170"/>
              </a:lnSpc>
            </a:pPr>
            <a:r>
              <a:rPr lang="en-GB" sz="1200" b="1" dirty="0">
                <a:solidFill>
                  <a:srgbClr val="404040"/>
                </a:solidFill>
              </a:rPr>
              <a:t>Systems designed and built in locations that are difficult to access for maintenance</a:t>
            </a:r>
          </a:p>
          <a:p>
            <a:pPr algn="r">
              <a:lnSpc>
                <a:spcPts val="1170"/>
              </a:lnSpc>
            </a:pPr>
            <a:endParaRPr lang="en-GB" sz="1200" b="1" dirty="0">
              <a:solidFill>
                <a:srgbClr val="404040"/>
              </a:solidFill>
            </a:endParaRPr>
          </a:p>
          <a:p>
            <a:pPr algn="r">
              <a:lnSpc>
                <a:spcPts val="1170"/>
              </a:lnSpc>
            </a:pPr>
            <a:endParaRPr lang="en-IE" sz="1200" b="1" dirty="0">
              <a:solidFill>
                <a:srgbClr val="404040"/>
              </a:solidFill>
            </a:endParaRPr>
          </a:p>
        </p:txBody>
      </p:sp>
      <p:sp>
        <p:nvSpPr>
          <p:cNvPr id="15" name="TextBox 14">
            <a:extLst>
              <a:ext uri="{FF2B5EF4-FFF2-40B4-BE49-F238E27FC236}">
                <a16:creationId xmlns:a16="http://schemas.microsoft.com/office/drawing/2014/main" id="{A3F3BDEA-3D58-7330-56C3-6D656EF8EF06}"/>
              </a:ext>
            </a:extLst>
          </p:cNvPr>
          <p:cNvSpPr txBox="1"/>
          <p:nvPr/>
        </p:nvSpPr>
        <p:spPr>
          <a:xfrm>
            <a:off x="749415" y="2575868"/>
            <a:ext cx="4724793" cy="746358"/>
          </a:xfrm>
          <a:prstGeom prst="rect">
            <a:avLst/>
          </a:prstGeom>
          <a:noFill/>
        </p:spPr>
        <p:txBody>
          <a:bodyPr wrap="square">
            <a:spAutoFit/>
          </a:bodyPr>
          <a:lstStyle/>
          <a:p>
            <a:pPr>
              <a:lnSpc>
                <a:spcPts val="1720"/>
              </a:lnSpc>
            </a:pPr>
            <a:r>
              <a:rPr lang="en-GB" sz="1600" b="1"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What are the most common technical problems/ challenges/ system malfunctions / design errors that you encounter in your daily work?”</a:t>
            </a:r>
            <a:r>
              <a:rPr lang="en-GB" sz="1600" b="1"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a:t>
            </a:r>
            <a:r>
              <a:rPr lang="en-IE" sz="1600" b="1" dirty="0">
                <a:solidFill>
                  <a:srgbClr val="ED4D24"/>
                </a:solidFill>
                <a:effectLst/>
                <a:latin typeface="Calibri" panose="020F0502020204030204" pitchFamily="34" charset="0"/>
                <a:cs typeface="Calibri" panose="020F0502020204030204" pitchFamily="34" charset="0"/>
              </a:rPr>
              <a:t> </a:t>
            </a:r>
            <a:endParaRPr lang="en-US" sz="1600" b="1" dirty="0">
              <a:solidFill>
                <a:srgbClr val="ED4D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7595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60328-2E1E-DA0D-72B4-76F76313CABB}"/>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8D05B186-3C39-F010-7D80-4F6B14448124}"/>
              </a:ext>
            </a:extLst>
          </p:cNvPr>
          <p:cNvSpPr/>
          <p:nvPr/>
        </p:nvSpPr>
        <p:spPr>
          <a:xfrm>
            <a:off x="-1" y="2023872"/>
            <a:ext cx="7559675" cy="638199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6" name="Graphic 40">
            <a:extLst>
              <a:ext uri="{FF2B5EF4-FFF2-40B4-BE49-F238E27FC236}">
                <a16:creationId xmlns:a16="http://schemas.microsoft.com/office/drawing/2014/main" id="{7A1E4892-2D02-4531-FA15-C202D22FD5A4}"/>
              </a:ext>
            </a:extLst>
          </p:cNvPr>
          <p:cNvGrpSpPr/>
          <p:nvPr/>
        </p:nvGrpSpPr>
        <p:grpSpPr>
          <a:xfrm>
            <a:off x="-2236669" y="2285946"/>
            <a:ext cx="3924090" cy="2433120"/>
            <a:chOff x="-3997860" y="6017904"/>
            <a:chExt cx="935163" cy="579845"/>
          </a:xfrm>
          <a:solidFill>
            <a:schemeClr val="bg1">
              <a:alpha val="17000"/>
            </a:schemeClr>
          </a:solidFill>
        </p:grpSpPr>
        <p:sp>
          <p:nvSpPr>
            <p:cNvPr id="7" name="Freeform 6">
              <a:extLst>
                <a:ext uri="{FF2B5EF4-FFF2-40B4-BE49-F238E27FC236}">
                  <a16:creationId xmlns:a16="http://schemas.microsoft.com/office/drawing/2014/main" id="{1EADF1B4-F5B8-5D3E-4905-05F6B60386F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52F1D50-CA80-79CF-B076-932EFA2184D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DAFCE823-7D82-A04D-3EFF-8D498146573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FE3B8005-5097-77A4-B561-685F7F20C15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1" name="Freeform 10">
            <a:extLst>
              <a:ext uri="{FF2B5EF4-FFF2-40B4-BE49-F238E27FC236}">
                <a16:creationId xmlns:a16="http://schemas.microsoft.com/office/drawing/2014/main" id="{82A2B1C9-609A-CC99-24CB-702202BB684E}"/>
              </a:ext>
            </a:extLst>
          </p:cNvPr>
          <p:cNvSpPr/>
          <p:nvPr/>
        </p:nvSpPr>
        <p:spPr>
          <a:xfrm>
            <a:off x="585014" y="2351214"/>
            <a:ext cx="6508265" cy="516012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27" name="TextBox 26">
            <a:extLst>
              <a:ext uri="{FF2B5EF4-FFF2-40B4-BE49-F238E27FC236}">
                <a16:creationId xmlns:a16="http://schemas.microsoft.com/office/drawing/2014/main" id="{4283B940-65A4-3727-4180-53E24C6BA9C5}"/>
              </a:ext>
            </a:extLst>
          </p:cNvPr>
          <p:cNvSpPr txBox="1"/>
          <p:nvPr/>
        </p:nvSpPr>
        <p:spPr>
          <a:xfrm>
            <a:off x="-2" y="7752725"/>
            <a:ext cx="7559675" cy="600164"/>
          </a:xfrm>
          <a:prstGeom prst="rect">
            <a:avLst/>
          </a:prstGeom>
          <a:noFill/>
        </p:spPr>
        <p:txBody>
          <a:bodyPr wrap="square">
            <a:spAutoFit/>
          </a:bodyPr>
          <a:lstStyle/>
          <a:p>
            <a:pPr algn="ctr"/>
            <a:r>
              <a:rPr lang="en-IE" sz="1100" b="1" dirty="0">
                <a:solidFill>
                  <a:schemeClr val="bg1"/>
                </a:solidFill>
                <a:latin typeface="Calibri" panose="020F0502020204030204" pitchFamily="34" charset="0"/>
                <a:cs typeface="Calibri" panose="020F0502020204030204" pitchFamily="34" charset="0"/>
              </a:rPr>
              <a:t>Figure 13. </a:t>
            </a:r>
            <a:r>
              <a:rPr lang="en-IE" sz="1100" dirty="0">
                <a:solidFill>
                  <a:schemeClr val="bg1"/>
                </a:solidFill>
                <a:latin typeface="Calibri" panose="020F0502020204030204" pitchFamily="34" charset="0"/>
                <a:cs typeface="Calibri" panose="020F0502020204030204" pitchFamily="34" charset="0"/>
              </a:rPr>
              <a:t>  Respondents’ views on “Which technical skills or knowledge are urgently needed in your field?”.</a:t>
            </a:r>
          </a:p>
          <a:p>
            <a:pPr algn="ctr"/>
            <a:endParaRPr lang="en-IE" sz="1100" dirty="0">
              <a:solidFill>
                <a:schemeClr val="bg1"/>
              </a:solidFill>
              <a:latin typeface="Calibri" panose="020F0502020204030204" pitchFamily="34" charset="0"/>
              <a:cs typeface="Calibri" panose="020F0502020204030204" pitchFamily="34" charset="0"/>
            </a:endParaRPr>
          </a:p>
          <a:p>
            <a:pPr algn="ctr"/>
            <a:endParaRPr lang="en-IE" sz="1100" dirty="0">
              <a:solidFill>
                <a:schemeClr val="bg1"/>
              </a:solidFill>
              <a:latin typeface="Calibri" panose="020F0502020204030204" pitchFamily="34" charset="0"/>
              <a:cs typeface="Calibri" panose="020F0502020204030204" pitchFamily="34" charset="0"/>
            </a:endParaRPr>
          </a:p>
        </p:txBody>
      </p:sp>
      <p:sp>
        <p:nvSpPr>
          <p:cNvPr id="13" name="Text Placeholder 29">
            <a:extLst>
              <a:ext uri="{FF2B5EF4-FFF2-40B4-BE49-F238E27FC236}">
                <a16:creationId xmlns:a16="http://schemas.microsoft.com/office/drawing/2014/main" id="{BD49E5F9-354B-D1E9-09BB-7E41F34C17D4}"/>
              </a:ext>
            </a:extLst>
          </p:cNvPr>
          <p:cNvSpPr txBox="1">
            <a:spLocks/>
          </p:cNvSpPr>
          <p:nvPr/>
        </p:nvSpPr>
        <p:spPr>
          <a:xfrm>
            <a:off x="749414" y="3785794"/>
            <a:ext cx="2111097" cy="361597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r">
              <a:lnSpc>
                <a:spcPts val="1090"/>
              </a:lnSpc>
            </a:pPr>
            <a:r>
              <a:rPr lang="en-IE" sz="1200" b="1" dirty="0">
                <a:solidFill>
                  <a:srgbClr val="404040"/>
                </a:solidFill>
              </a:rPr>
              <a:t>BIM, 3D and digital </a:t>
            </a:r>
          </a:p>
          <a:p>
            <a:pPr algn="r">
              <a:lnSpc>
                <a:spcPts val="1090"/>
              </a:lnSpc>
            </a:pPr>
            <a:r>
              <a:rPr lang="en-IE" sz="1200" b="1" dirty="0">
                <a:solidFill>
                  <a:srgbClr val="404040"/>
                </a:solidFill>
              </a:rPr>
              <a:t>design technologies</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Project management </a:t>
            </a:r>
          </a:p>
          <a:p>
            <a:pPr algn="r">
              <a:lnSpc>
                <a:spcPts val="1090"/>
              </a:lnSpc>
            </a:pPr>
            <a:r>
              <a:rPr lang="en-IE" sz="1200" b="1" dirty="0">
                <a:solidFill>
                  <a:srgbClr val="404040"/>
                </a:solidFill>
              </a:rPr>
              <a:t>and planning skills</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Technical engineering knowledge and calculations</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Communication and interdisciplinary coordination</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Regulatory and </a:t>
            </a:r>
          </a:p>
          <a:p>
            <a:pPr algn="r">
              <a:lnSpc>
                <a:spcPts val="1090"/>
              </a:lnSpc>
            </a:pPr>
            <a:r>
              <a:rPr lang="en-IE" sz="1200" b="1" dirty="0">
                <a:solidFill>
                  <a:srgbClr val="404040"/>
                </a:solidFill>
              </a:rPr>
              <a:t>standards knowledge</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Sustainability and energy efficiency expertise</a:t>
            </a:r>
          </a:p>
          <a:p>
            <a:pPr algn="r">
              <a:lnSpc>
                <a:spcPct val="100000"/>
              </a:lnSpc>
            </a:pPr>
            <a:endParaRPr lang="en-IE" sz="1400" b="1" dirty="0">
              <a:solidFill>
                <a:srgbClr val="404040"/>
              </a:solidFill>
            </a:endParaRPr>
          </a:p>
          <a:p>
            <a:pPr algn="r">
              <a:lnSpc>
                <a:spcPts val="1090"/>
              </a:lnSpc>
            </a:pPr>
            <a:r>
              <a:rPr lang="en-IE" sz="1200" b="1" dirty="0">
                <a:solidFill>
                  <a:srgbClr val="404040"/>
                </a:solidFill>
              </a:rPr>
              <a:t>Software and IT proficiency</a:t>
            </a:r>
          </a:p>
          <a:p>
            <a:pPr algn="r">
              <a:lnSpc>
                <a:spcPct val="100000"/>
              </a:lnSpc>
            </a:pPr>
            <a:endParaRPr lang="en-IE" sz="1400" b="1" dirty="0">
              <a:solidFill>
                <a:srgbClr val="404040"/>
              </a:solidFill>
            </a:endParaRPr>
          </a:p>
          <a:p>
            <a:pPr algn="r">
              <a:lnSpc>
                <a:spcPts val="1090"/>
              </a:lnSpc>
            </a:pPr>
            <a:r>
              <a:rPr lang="en-IE" sz="1200" b="1" dirty="0">
                <a:solidFill>
                  <a:srgbClr val="404040"/>
                </a:solidFill>
              </a:rPr>
              <a:t>Construction site and practical implementation knowledge</a:t>
            </a:r>
          </a:p>
        </p:txBody>
      </p:sp>
      <p:sp>
        <p:nvSpPr>
          <p:cNvPr id="15" name="TextBox 14">
            <a:extLst>
              <a:ext uri="{FF2B5EF4-FFF2-40B4-BE49-F238E27FC236}">
                <a16:creationId xmlns:a16="http://schemas.microsoft.com/office/drawing/2014/main" id="{D69DCB44-A69C-51AD-59FD-7CBFE5FF1207}"/>
              </a:ext>
            </a:extLst>
          </p:cNvPr>
          <p:cNvSpPr txBox="1"/>
          <p:nvPr/>
        </p:nvSpPr>
        <p:spPr>
          <a:xfrm>
            <a:off x="749414" y="2575868"/>
            <a:ext cx="3613035" cy="746358"/>
          </a:xfrm>
          <a:prstGeom prst="rect">
            <a:avLst/>
          </a:prstGeom>
          <a:noFill/>
        </p:spPr>
        <p:txBody>
          <a:bodyPr wrap="square">
            <a:spAutoFit/>
          </a:bodyPr>
          <a:lstStyle/>
          <a:p>
            <a:pPr>
              <a:lnSpc>
                <a:spcPts val="1720"/>
              </a:lnSpc>
            </a:pPr>
            <a:r>
              <a:rPr lang="en-IE" sz="1600" b="1"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Most needed technical skills and knowledge by category</a:t>
            </a:r>
          </a:p>
          <a:p>
            <a:pPr>
              <a:lnSpc>
                <a:spcPts val="1720"/>
              </a:lnSpc>
            </a:pPr>
            <a:endParaRPr lang="en-US" sz="1600" b="1" dirty="0">
              <a:solidFill>
                <a:srgbClr val="ED4D24"/>
              </a:solidFill>
              <a:latin typeface="Calibri" panose="020F0502020204030204" pitchFamily="34" charset="0"/>
              <a:cs typeface="Calibri" panose="020F0502020204030204" pitchFamily="34" charset="0"/>
            </a:endParaRPr>
          </a:p>
        </p:txBody>
      </p:sp>
      <p:graphicFrame>
        <p:nvGraphicFramePr>
          <p:cNvPr id="18" name="Chart 17">
            <a:extLst>
              <a:ext uri="{FF2B5EF4-FFF2-40B4-BE49-F238E27FC236}">
                <a16:creationId xmlns:a16="http://schemas.microsoft.com/office/drawing/2014/main" id="{7AEAB06E-483D-08A0-F5C5-65E716ED1D1C}"/>
              </a:ext>
            </a:extLst>
          </p:cNvPr>
          <p:cNvGraphicFramePr/>
          <p:nvPr>
            <p:extLst>
              <p:ext uri="{D42A27DB-BD31-4B8C-83A1-F6EECF244321}">
                <p14:modId xmlns:p14="http://schemas.microsoft.com/office/powerpoint/2010/main" val="1083127591"/>
              </p:ext>
            </p:extLst>
          </p:nvPr>
        </p:nvGraphicFramePr>
        <p:xfrm>
          <a:off x="2740964" y="3405128"/>
          <a:ext cx="3989891" cy="3805110"/>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29">
            <a:extLst>
              <a:ext uri="{FF2B5EF4-FFF2-40B4-BE49-F238E27FC236}">
                <a16:creationId xmlns:a16="http://schemas.microsoft.com/office/drawing/2014/main" id="{0DE7ED61-1753-4CE2-F528-BDA681C4E9AD}"/>
              </a:ext>
            </a:extLst>
          </p:cNvPr>
          <p:cNvSpPr txBox="1">
            <a:spLocks/>
          </p:cNvSpPr>
          <p:nvPr/>
        </p:nvSpPr>
        <p:spPr>
          <a:xfrm>
            <a:off x="749415" y="724830"/>
            <a:ext cx="361303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Figure 13 presents a thematic summary of responses to the question</a:t>
            </a:r>
          </a:p>
          <a:p>
            <a:pPr algn="l">
              <a:lnSpc>
                <a:spcPts val="1720"/>
              </a:lnSpc>
            </a:pPr>
            <a:r>
              <a:rPr lang="en-GB" sz="1600" b="1" dirty="0">
                <a:solidFill>
                  <a:srgbClr val="404040"/>
                </a:solidFill>
              </a:rPr>
              <a:t> </a:t>
            </a:r>
            <a:r>
              <a:rPr lang="en-GB" sz="1600" b="1" dirty="0">
                <a:solidFill>
                  <a:srgbClr val="ED4D24"/>
                </a:solidFill>
              </a:rPr>
              <a:t>“Which technical skills or knowledge are urgently needed in your field?” </a:t>
            </a:r>
          </a:p>
          <a:p>
            <a:pPr algn="l">
              <a:lnSpc>
                <a:spcPts val="1720"/>
              </a:lnSpc>
            </a:pPr>
            <a:endParaRPr lang="en-IE" sz="1600" b="1" dirty="0">
              <a:solidFill>
                <a:srgbClr val="404040"/>
              </a:solidFill>
            </a:endParaRPr>
          </a:p>
        </p:txBody>
      </p:sp>
    </p:spTree>
    <p:extLst>
      <p:ext uri="{BB962C8B-B14F-4D97-AF65-F5344CB8AC3E}">
        <p14:creationId xmlns:p14="http://schemas.microsoft.com/office/powerpoint/2010/main" val="12732908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A010C-9813-EB26-E9AF-30E8F1DD15A6}"/>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1E509CE2-1436-F237-3ADE-740158B109A6}"/>
              </a:ext>
            </a:extLst>
          </p:cNvPr>
          <p:cNvSpPr/>
          <p:nvPr/>
        </p:nvSpPr>
        <p:spPr>
          <a:xfrm>
            <a:off x="0" y="1982216"/>
            <a:ext cx="7559675" cy="681190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6" name="Graphic 40">
            <a:extLst>
              <a:ext uri="{FF2B5EF4-FFF2-40B4-BE49-F238E27FC236}">
                <a16:creationId xmlns:a16="http://schemas.microsoft.com/office/drawing/2014/main" id="{5D57FCDE-966A-40B7-5D45-7FDE0D3A4184}"/>
              </a:ext>
            </a:extLst>
          </p:cNvPr>
          <p:cNvGrpSpPr/>
          <p:nvPr/>
        </p:nvGrpSpPr>
        <p:grpSpPr>
          <a:xfrm>
            <a:off x="-2236668" y="2244290"/>
            <a:ext cx="3924090" cy="2433120"/>
            <a:chOff x="-3997860" y="6017904"/>
            <a:chExt cx="935163" cy="579845"/>
          </a:xfrm>
          <a:solidFill>
            <a:schemeClr val="bg1">
              <a:alpha val="17000"/>
            </a:schemeClr>
          </a:solidFill>
        </p:grpSpPr>
        <p:sp>
          <p:nvSpPr>
            <p:cNvPr id="7" name="Freeform 6">
              <a:extLst>
                <a:ext uri="{FF2B5EF4-FFF2-40B4-BE49-F238E27FC236}">
                  <a16:creationId xmlns:a16="http://schemas.microsoft.com/office/drawing/2014/main" id="{44F59AD1-DF7E-4E12-BF00-EC40CE11E9F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1FEA5D8E-88B5-DF28-F26B-6E7461FAA263}"/>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17477248-84D5-F3A7-4C90-D2B7DA052A9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4C7133C3-8F16-B930-1947-17472DD68DB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1" name="Freeform 10">
            <a:extLst>
              <a:ext uri="{FF2B5EF4-FFF2-40B4-BE49-F238E27FC236}">
                <a16:creationId xmlns:a16="http://schemas.microsoft.com/office/drawing/2014/main" id="{91BA7EF0-579B-6776-031D-29B57E3C1847}"/>
              </a:ext>
            </a:extLst>
          </p:cNvPr>
          <p:cNvSpPr/>
          <p:nvPr/>
        </p:nvSpPr>
        <p:spPr>
          <a:xfrm>
            <a:off x="585015" y="2309558"/>
            <a:ext cx="6508265" cy="55496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27" name="TextBox 26">
            <a:extLst>
              <a:ext uri="{FF2B5EF4-FFF2-40B4-BE49-F238E27FC236}">
                <a16:creationId xmlns:a16="http://schemas.microsoft.com/office/drawing/2014/main" id="{74296071-BC1A-2496-6392-3CA8820C80A6}"/>
              </a:ext>
            </a:extLst>
          </p:cNvPr>
          <p:cNvSpPr txBox="1"/>
          <p:nvPr/>
        </p:nvSpPr>
        <p:spPr>
          <a:xfrm>
            <a:off x="-1" y="8083825"/>
            <a:ext cx="7559675" cy="769441"/>
          </a:xfrm>
          <a:prstGeom prst="rect">
            <a:avLst/>
          </a:prstGeom>
          <a:noFill/>
        </p:spPr>
        <p:txBody>
          <a:bodyPr wrap="square">
            <a:spAutoFit/>
          </a:bodyPr>
          <a:lstStyle/>
          <a:p>
            <a:pPr algn="ctr"/>
            <a:r>
              <a:rPr lang="en-IE" sz="1100" b="1" dirty="0">
                <a:solidFill>
                  <a:schemeClr val="bg1"/>
                </a:solidFill>
                <a:latin typeface="Calibri" panose="020F0502020204030204" pitchFamily="34" charset="0"/>
                <a:cs typeface="Calibri" panose="020F0502020204030204" pitchFamily="34" charset="0"/>
              </a:rPr>
              <a:t>Figure 14. </a:t>
            </a:r>
            <a:r>
              <a:rPr lang="en-IE" sz="1100" dirty="0">
                <a:solidFill>
                  <a:schemeClr val="bg1"/>
                </a:solidFill>
                <a:latin typeface="Calibri" panose="020F0502020204030204" pitchFamily="34" charset="0"/>
                <a:cs typeface="Calibri" panose="020F0502020204030204" pitchFamily="34" charset="0"/>
              </a:rPr>
              <a:t>  Respondents’ views on “Which specific skills or knowledge </a:t>
            </a:r>
          </a:p>
          <a:p>
            <a:pPr algn="ctr"/>
            <a:r>
              <a:rPr lang="en-IE" sz="1100" dirty="0">
                <a:solidFill>
                  <a:schemeClr val="bg1"/>
                </a:solidFill>
                <a:latin typeface="Calibri" panose="020F0502020204030204" pitchFamily="34" charset="0"/>
                <a:cs typeface="Calibri" panose="020F0502020204030204" pitchFamily="34" charset="0"/>
              </a:rPr>
              <a:t>do you wish you would have learned earlier?”.</a:t>
            </a:r>
          </a:p>
          <a:p>
            <a:pPr algn="ctr"/>
            <a:endParaRPr lang="en-IE" sz="1100" dirty="0">
              <a:solidFill>
                <a:schemeClr val="bg1"/>
              </a:solidFill>
              <a:latin typeface="Calibri" panose="020F0502020204030204" pitchFamily="34" charset="0"/>
              <a:cs typeface="Calibri" panose="020F0502020204030204" pitchFamily="34" charset="0"/>
            </a:endParaRPr>
          </a:p>
          <a:p>
            <a:pPr algn="ctr"/>
            <a:endParaRPr lang="en-IE" sz="1100" dirty="0">
              <a:solidFill>
                <a:schemeClr val="bg1"/>
              </a:solidFill>
              <a:latin typeface="Calibri" panose="020F0502020204030204" pitchFamily="34" charset="0"/>
              <a:cs typeface="Calibri" panose="020F0502020204030204" pitchFamily="34" charset="0"/>
            </a:endParaRPr>
          </a:p>
        </p:txBody>
      </p:sp>
      <p:sp>
        <p:nvSpPr>
          <p:cNvPr id="13" name="Text Placeholder 29">
            <a:extLst>
              <a:ext uri="{FF2B5EF4-FFF2-40B4-BE49-F238E27FC236}">
                <a16:creationId xmlns:a16="http://schemas.microsoft.com/office/drawing/2014/main" id="{FA1CA90F-D3C4-8784-20E3-66BBDFC40B1B}"/>
              </a:ext>
            </a:extLst>
          </p:cNvPr>
          <p:cNvSpPr txBox="1">
            <a:spLocks/>
          </p:cNvSpPr>
          <p:nvPr/>
        </p:nvSpPr>
        <p:spPr>
          <a:xfrm>
            <a:off x="731359" y="3854443"/>
            <a:ext cx="2444580" cy="361597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r">
              <a:lnSpc>
                <a:spcPts val="1090"/>
              </a:lnSpc>
            </a:pPr>
            <a:r>
              <a:rPr lang="en-IE" sz="1200" b="1" dirty="0">
                <a:solidFill>
                  <a:srgbClr val="404040"/>
                </a:solidFill>
              </a:rPr>
              <a:t>HVAC Design and </a:t>
            </a:r>
          </a:p>
          <a:p>
            <a:pPr algn="r">
              <a:lnSpc>
                <a:spcPts val="1090"/>
              </a:lnSpc>
            </a:pPr>
            <a:r>
              <a:rPr lang="en-IE" sz="1200" b="1" dirty="0">
                <a:solidFill>
                  <a:srgbClr val="404040"/>
                </a:solidFill>
              </a:rPr>
              <a:t>Calculations</a:t>
            </a:r>
          </a:p>
          <a:p>
            <a:pPr algn="r">
              <a:lnSpc>
                <a:spcPct val="100000"/>
              </a:lnSpc>
            </a:pPr>
            <a:endParaRPr lang="en-IE" sz="1200" b="1" dirty="0">
              <a:solidFill>
                <a:srgbClr val="404040"/>
              </a:solidFill>
            </a:endParaRPr>
          </a:p>
          <a:p>
            <a:pPr algn="r">
              <a:lnSpc>
                <a:spcPts val="1090"/>
              </a:lnSpc>
            </a:pPr>
            <a:r>
              <a:rPr lang="en-IE" sz="1200" b="1" dirty="0">
                <a:solidFill>
                  <a:srgbClr val="404040"/>
                </a:solidFill>
              </a:rPr>
              <a:t>BIM/3D Modelling</a:t>
            </a:r>
          </a:p>
          <a:p>
            <a:pPr algn="r">
              <a:lnSpc>
                <a:spcPct val="100000"/>
              </a:lnSpc>
            </a:pPr>
            <a:endParaRPr lang="en-IE" sz="1400" b="1" dirty="0">
              <a:solidFill>
                <a:srgbClr val="404040"/>
              </a:solidFill>
            </a:endParaRPr>
          </a:p>
          <a:p>
            <a:pPr algn="r">
              <a:lnSpc>
                <a:spcPts val="1090"/>
              </a:lnSpc>
            </a:pPr>
            <a:r>
              <a:rPr lang="en-IE" sz="1200" b="1" dirty="0">
                <a:solidFill>
                  <a:srgbClr val="404040"/>
                </a:solidFill>
              </a:rPr>
              <a:t>Control Systems and </a:t>
            </a:r>
          </a:p>
          <a:p>
            <a:pPr algn="r">
              <a:lnSpc>
                <a:spcPts val="1090"/>
              </a:lnSpc>
            </a:pPr>
            <a:r>
              <a:rPr lang="en-IE" sz="1200" b="1" dirty="0">
                <a:solidFill>
                  <a:srgbClr val="404040"/>
                </a:solidFill>
              </a:rPr>
              <a:t>Automation Basics</a:t>
            </a:r>
          </a:p>
          <a:p>
            <a:pPr algn="r">
              <a:lnSpc>
                <a:spcPct val="100000"/>
              </a:lnSpc>
            </a:pPr>
            <a:endParaRPr lang="en-IE" sz="800" b="1" dirty="0">
              <a:solidFill>
                <a:srgbClr val="404040"/>
              </a:solidFill>
            </a:endParaRPr>
          </a:p>
          <a:p>
            <a:pPr algn="r">
              <a:lnSpc>
                <a:spcPts val="1090"/>
              </a:lnSpc>
            </a:pPr>
            <a:r>
              <a:rPr lang="en-IE" sz="1200" b="1" dirty="0">
                <a:solidFill>
                  <a:srgbClr val="404040"/>
                </a:solidFill>
              </a:rPr>
              <a:t>Installation and </a:t>
            </a:r>
          </a:p>
          <a:p>
            <a:pPr algn="r">
              <a:lnSpc>
                <a:spcPts val="1090"/>
              </a:lnSpc>
            </a:pPr>
            <a:r>
              <a:rPr lang="en-IE" sz="1200" b="1" dirty="0">
                <a:solidFill>
                  <a:srgbClr val="404040"/>
                </a:solidFill>
              </a:rPr>
              <a:t>Commissioning Knowledge</a:t>
            </a:r>
          </a:p>
          <a:p>
            <a:pPr algn="r">
              <a:lnSpc>
                <a:spcPct val="100000"/>
              </a:lnSpc>
            </a:pPr>
            <a:endParaRPr lang="en-IE" sz="600" b="1" dirty="0">
              <a:solidFill>
                <a:srgbClr val="404040"/>
              </a:solidFill>
            </a:endParaRPr>
          </a:p>
          <a:p>
            <a:pPr algn="r">
              <a:lnSpc>
                <a:spcPts val="1090"/>
              </a:lnSpc>
            </a:pPr>
            <a:r>
              <a:rPr lang="en-IE" sz="1200" b="1" dirty="0">
                <a:solidFill>
                  <a:srgbClr val="404040"/>
                </a:solidFill>
              </a:rPr>
              <a:t>CAD Tools </a:t>
            </a:r>
          </a:p>
          <a:p>
            <a:pPr algn="r">
              <a:lnSpc>
                <a:spcPts val="1090"/>
              </a:lnSpc>
            </a:pPr>
            <a:r>
              <a:rPr lang="en-IE" sz="1200" b="1" dirty="0">
                <a:solidFill>
                  <a:srgbClr val="404040"/>
                </a:solidFill>
              </a:rPr>
              <a:t>(e.g. MagiCAD, AutoCAD)</a:t>
            </a:r>
          </a:p>
          <a:p>
            <a:pPr algn="r">
              <a:lnSpc>
                <a:spcPct val="100000"/>
              </a:lnSpc>
            </a:pPr>
            <a:endParaRPr lang="en-IE" sz="1400" b="1" dirty="0">
              <a:solidFill>
                <a:srgbClr val="404040"/>
              </a:solidFill>
            </a:endParaRPr>
          </a:p>
          <a:p>
            <a:pPr algn="r">
              <a:lnSpc>
                <a:spcPts val="1090"/>
              </a:lnSpc>
            </a:pPr>
            <a:r>
              <a:rPr lang="en-IE" sz="1200" b="1" dirty="0">
                <a:solidFill>
                  <a:srgbClr val="404040"/>
                </a:solidFill>
              </a:rPr>
              <a:t>Language Skills</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Remote Work and </a:t>
            </a:r>
          </a:p>
          <a:p>
            <a:pPr algn="r">
              <a:lnSpc>
                <a:spcPts val="1090"/>
              </a:lnSpc>
            </a:pPr>
            <a:r>
              <a:rPr lang="en-IE" sz="1200" b="1" dirty="0">
                <a:solidFill>
                  <a:srgbClr val="404040"/>
                </a:solidFill>
              </a:rPr>
              <a:t>Collaboration Practices</a:t>
            </a:r>
          </a:p>
          <a:p>
            <a:pPr algn="r">
              <a:lnSpc>
                <a:spcPts val="1090"/>
              </a:lnSpc>
            </a:pPr>
            <a:endParaRPr lang="en-IE" sz="1200" b="1" dirty="0">
              <a:solidFill>
                <a:srgbClr val="404040"/>
              </a:solidFill>
            </a:endParaRPr>
          </a:p>
          <a:p>
            <a:pPr algn="r">
              <a:lnSpc>
                <a:spcPts val="1090"/>
              </a:lnSpc>
            </a:pPr>
            <a:r>
              <a:rPr lang="en-IE" sz="1200" b="1" dirty="0">
                <a:solidFill>
                  <a:srgbClr val="404040"/>
                </a:solidFill>
              </a:rPr>
              <a:t>Business and </a:t>
            </a:r>
          </a:p>
          <a:p>
            <a:pPr algn="r">
              <a:lnSpc>
                <a:spcPts val="1090"/>
              </a:lnSpc>
            </a:pPr>
            <a:r>
              <a:rPr lang="en-IE" sz="1200" b="1" dirty="0">
                <a:solidFill>
                  <a:srgbClr val="404040"/>
                </a:solidFill>
              </a:rPr>
              <a:t>Commercial Awareness</a:t>
            </a:r>
          </a:p>
          <a:p>
            <a:pPr algn="r">
              <a:lnSpc>
                <a:spcPct val="100000"/>
              </a:lnSpc>
            </a:pPr>
            <a:endParaRPr lang="en-IE" sz="800" b="1" dirty="0">
              <a:solidFill>
                <a:srgbClr val="404040"/>
              </a:solidFill>
            </a:endParaRPr>
          </a:p>
          <a:p>
            <a:pPr algn="r">
              <a:lnSpc>
                <a:spcPts val="1090"/>
              </a:lnSpc>
            </a:pPr>
            <a:r>
              <a:rPr lang="en-IE" sz="1200" b="1" dirty="0">
                <a:solidFill>
                  <a:srgbClr val="404040"/>
                </a:solidFill>
              </a:rPr>
              <a:t>Specialized Technical Calculations (advanced/niche topics) </a:t>
            </a:r>
          </a:p>
          <a:p>
            <a:pPr algn="r">
              <a:lnSpc>
                <a:spcPts val="1090"/>
              </a:lnSpc>
            </a:pPr>
            <a:endParaRPr lang="en-IE" sz="1200" b="1" dirty="0">
              <a:solidFill>
                <a:srgbClr val="404040"/>
              </a:solidFill>
            </a:endParaRPr>
          </a:p>
        </p:txBody>
      </p:sp>
      <p:sp>
        <p:nvSpPr>
          <p:cNvPr id="15" name="TextBox 14">
            <a:extLst>
              <a:ext uri="{FF2B5EF4-FFF2-40B4-BE49-F238E27FC236}">
                <a16:creationId xmlns:a16="http://schemas.microsoft.com/office/drawing/2014/main" id="{DB5423B8-0D69-89BB-25FD-BE8CC553E839}"/>
              </a:ext>
            </a:extLst>
          </p:cNvPr>
          <p:cNvSpPr txBox="1"/>
          <p:nvPr/>
        </p:nvSpPr>
        <p:spPr>
          <a:xfrm>
            <a:off x="749415" y="2534212"/>
            <a:ext cx="4272961" cy="746358"/>
          </a:xfrm>
          <a:prstGeom prst="rect">
            <a:avLst/>
          </a:prstGeom>
          <a:noFill/>
        </p:spPr>
        <p:txBody>
          <a:bodyPr wrap="square">
            <a:spAutoFit/>
          </a:bodyPr>
          <a:lstStyle/>
          <a:p>
            <a:pPr>
              <a:lnSpc>
                <a:spcPts val="1720"/>
              </a:lnSpc>
            </a:pPr>
            <a:r>
              <a:rPr lang="en-IE" sz="1600" b="1"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Which specific skills or knowledge do you wish you would have learned earlier? </a:t>
            </a:r>
          </a:p>
          <a:p>
            <a:pPr>
              <a:lnSpc>
                <a:spcPts val="1720"/>
              </a:lnSpc>
            </a:pPr>
            <a:endParaRPr lang="en-US" sz="1600" b="1" dirty="0">
              <a:solidFill>
                <a:srgbClr val="ED4D24"/>
              </a:solidFill>
              <a:latin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C2F490B9-F14F-42CA-835E-C089D6160485}"/>
              </a:ext>
            </a:extLst>
          </p:cNvPr>
          <p:cNvGraphicFramePr/>
          <p:nvPr>
            <p:extLst>
              <p:ext uri="{D42A27DB-BD31-4B8C-83A1-F6EECF244321}">
                <p14:modId xmlns:p14="http://schemas.microsoft.com/office/powerpoint/2010/main" val="4200538187"/>
              </p:ext>
            </p:extLst>
          </p:nvPr>
        </p:nvGraphicFramePr>
        <p:xfrm>
          <a:off x="2910425" y="3456878"/>
          <a:ext cx="4397168" cy="4071145"/>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 Placeholder 29">
            <a:extLst>
              <a:ext uri="{FF2B5EF4-FFF2-40B4-BE49-F238E27FC236}">
                <a16:creationId xmlns:a16="http://schemas.microsoft.com/office/drawing/2014/main" id="{6B0C2E1A-3D98-B280-CB71-8A4DA6CB3E8E}"/>
              </a:ext>
            </a:extLst>
          </p:cNvPr>
          <p:cNvSpPr txBox="1">
            <a:spLocks/>
          </p:cNvSpPr>
          <p:nvPr/>
        </p:nvSpPr>
        <p:spPr>
          <a:xfrm>
            <a:off x="749415" y="724830"/>
            <a:ext cx="466874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Figure 14 presents a thematic summary of responses to the question </a:t>
            </a:r>
            <a:r>
              <a:rPr lang="en-GB" sz="1600" b="1" dirty="0">
                <a:solidFill>
                  <a:srgbClr val="ED4D24"/>
                </a:solidFill>
              </a:rPr>
              <a:t>“Which specific skills or knowledge do you wish you would have learned earlier?” </a:t>
            </a:r>
          </a:p>
          <a:p>
            <a:pPr algn="l">
              <a:lnSpc>
                <a:spcPts val="1720"/>
              </a:lnSpc>
            </a:pPr>
            <a:endParaRPr lang="en-IE" sz="1600" b="1" dirty="0">
              <a:solidFill>
                <a:srgbClr val="404040"/>
              </a:solidFill>
            </a:endParaRPr>
          </a:p>
        </p:txBody>
      </p:sp>
    </p:spTree>
    <p:extLst>
      <p:ext uri="{BB962C8B-B14F-4D97-AF65-F5344CB8AC3E}">
        <p14:creationId xmlns:p14="http://schemas.microsoft.com/office/powerpoint/2010/main" val="26364659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5B4D7-1581-1FEC-0562-9E520D4F699E}"/>
            </a:ext>
          </a:extLst>
        </p:cNvPr>
        <p:cNvGrpSpPr/>
        <p:nvPr/>
      </p:nvGrpSpPr>
      <p:grpSpPr>
        <a:xfrm>
          <a:off x="0" y="0"/>
          <a:ext cx="0" cy="0"/>
          <a:chOff x="0" y="0"/>
          <a:chExt cx="0" cy="0"/>
        </a:xfrm>
      </p:grpSpPr>
      <p:sp>
        <p:nvSpPr>
          <p:cNvPr id="51" name="Freeform 50">
            <a:extLst>
              <a:ext uri="{FF2B5EF4-FFF2-40B4-BE49-F238E27FC236}">
                <a16:creationId xmlns:a16="http://schemas.microsoft.com/office/drawing/2014/main" id="{8FF6DB5A-A941-54DA-58BA-8CC049FB5E08}"/>
              </a:ext>
            </a:extLst>
          </p:cNvPr>
          <p:cNvSpPr/>
          <p:nvPr/>
        </p:nvSpPr>
        <p:spPr>
          <a:xfrm>
            <a:off x="0" y="5266536"/>
            <a:ext cx="7559675" cy="259547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52" name="Graphic 40">
            <a:extLst>
              <a:ext uri="{FF2B5EF4-FFF2-40B4-BE49-F238E27FC236}">
                <a16:creationId xmlns:a16="http://schemas.microsoft.com/office/drawing/2014/main" id="{DD24C931-218C-AE8A-B9E5-0969AE632622}"/>
              </a:ext>
            </a:extLst>
          </p:cNvPr>
          <p:cNvGrpSpPr/>
          <p:nvPr/>
        </p:nvGrpSpPr>
        <p:grpSpPr>
          <a:xfrm>
            <a:off x="-2334043" y="5639767"/>
            <a:ext cx="3924090" cy="2433120"/>
            <a:chOff x="-3997860" y="6017904"/>
            <a:chExt cx="935163" cy="579845"/>
          </a:xfrm>
          <a:solidFill>
            <a:schemeClr val="bg1">
              <a:alpha val="17000"/>
            </a:schemeClr>
          </a:solidFill>
        </p:grpSpPr>
        <p:sp>
          <p:nvSpPr>
            <p:cNvPr id="53" name="Freeform 52">
              <a:extLst>
                <a:ext uri="{FF2B5EF4-FFF2-40B4-BE49-F238E27FC236}">
                  <a16:creationId xmlns:a16="http://schemas.microsoft.com/office/drawing/2014/main" id="{EC543358-8255-C1E5-109C-A44F53CE3FB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E84EA0D0-AED0-7686-EA69-A0957A11598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85F83C-15AB-21D7-F3BB-2038EA27D34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17F25AAC-D7B1-C91A-1529-1372C91D915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57" name="Freeform 56">
            <a:extLst>
              <a:ext uri="{FF2B5EF4-FFF2-40B4-BE49-F238E27FC236}">
                <a16:creationId xmlns:a16="http://schemas.microsoft.com/office/drawing/2014/main" id="{5FD80698-FC5F-8968-AAE0-C36C4F759051}"/>
              </a:ext>
            </a:extLst>
          </p:cNvPr>
          <p:cNvSpPr/>
          <p:nvPr/>
        </p:nvSpPr>
        <p:spPr>
          <a:xfrm>
            <a:off x="585015" y="5456162"/>
            <a:ext cx="6508265" cy="201219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35" name="Text Placeholder 1">
            <a:extLst>
              <a:ext uri="{FF2B5EF4-FFF2-40B4-BE49-F238E27FC236}">
                <a16:creationId xmlns:a16="http://schemas.microsoft.com/office/drawing/2014/main" id="{B61E0C40-714D-59FD-318F-3E1F6634B551}"/>
              </a:ext>
            </a:extLst>
          </p:cNvPr>
          <p:cNvSpPr txBox="1">
            <a:spLocks/>
          </p:cNvSpPr>
          <p:nvPr/>
        </p:nvSpPr>
        <p:spPr>
          <a:xfrm>
            <a:off x="585015" y="8291801"/>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GB" sz="1100" b="0" dirty="0">
                <a:solidFill>
                  <a:srgbClr val="404040"/>
                </a:solidFill>
              </a:rPr>
              <a:t>Responses show that Artificial Intelligence is seen as the most transformative force in the HVAC field, driving predictive maintenance, self-learning optimisation, and intelligent system control. Digitalisation and smart control systems follow closely, with mentions of BIM, IoT sensors, cloud monitoring, and digital twins that enable more connected and data-driven operations. Heat pumps are highlighted as a core technology for electrification and decarbonisation, while new refrigerants reflect the industry’s transition toward environmentally friendly, low-impact solutions. Finally, energy efficiency, sustainability, and green technologies are viewed as overarching priorities guiding innovation and shaping all other developments in the sector.</a:t>
            </a:r>
          </a:p>
        </p:txBody>
      </p:sp>
      <p:graphicFrame>
        <p:nvGraphicFramePr>
          <p:cNvPr id="2" name="Table 1">
            <a:extLst>
              <a:ext uri="{FF2B5EF4-FFF2-40B4-BE49-F238E27FC236}">
                <a16:creationId xmlns:a16="http://schemas.microsoft.com/office/drawing/2014/main" id="{65FA21BF-F520-3309-73F8-6A395C2933AF}"/>
              </a:ext>
            </a:extLst>
          </p:cNvPr>
          <p:cNvGraphicFramePr>
            <a:graphicFrameLocks noGrp="1"/>
          </p:cNvGraphicFramePr>
          <p:nvPr>
            <p:extLst>
              <p:ext uri="{D42A27DB-BD31-4B8C-83A1-F6EECF244321}">
                <p14:modId xmlns:p14="http://schemas.microsoft.com/office/powerpoint/2010/main" val="282068474"/>
              </p:ext>
            </p:extLst>
          </p:nvPr>
        </p:nvGraphicFramePr>
        <p:xfrm>
          <a:off x="840452" y="5734271"/>
          <a:ext cx="6007387" cy="1439446"/>
        </p:xfrm>
        <a:graphic>
          <a:graphicData uri="http://schemas.openxmlformats.org/drawingml/2006/table">
            <a:tbl>
              <a:tblPr firstRow="1" firstCol="1" bandRow="1">
                <a:tableStyleId>{5C22544A-7EE6-4342-B048-85BDC9FD1C3A}</a:tableStyleId>
              </a:tblPr>
              <a:tblGrid>
                <a:gridCol w="4277503">
                  <a:extLst>
                    <a:ext uri="{9D8B030D-6E8A-4147-A177-3AD203B41FA5}">
                      <a16:colId xmlns:a16="http://schemas.microsoft.com/office/drawing/2014/main" val="1133363907"/>
                    </a:ext>
                  </a:extLst>
                </a:gridCol>
                <a:gridCol w="1048611">
                  <a:extLst>
                    <a:ext uri="{9D8B030D-6E8A-4147-A177-3AD203B41FA5}">
                      <a16:colId xmlns:a16="http://schemas.microsoft.com/office/drawing/2014/main" val="2377672132"/>
                    </a:ext>
                  </a:extLst>
                </a:gridCol>
                <a:gridCol w="681273">
                  <a:extLst>
                    <a:ext uri="{9D8B030D-6E8A-4147-A177-3AD203B41FA5}">
                      <a16:colId xmlns:a16="http://schemas.microsoft.com/office/drawing/2014/main" val="1220510977"/>
                    </a:ext>
                  </a:extLst>
                </a:gridCol>
              </a:tblGrid>
              <a:tr h="302182">
                <a:tc>
                  <a:txBody>
                    <a:bodyPr/>
                    <a:lstStyle/>
                    <a:p>
                      <a:pPr algn="l">
                        <a:lnSpc>
                          <a:spcPct val="107000"/>
                        </a:lnSpc>
                        <a:spcAft>
                          <a:spcPts val="800"/>
                        </a:spcAft>
                        <a:buNone/>
                      </a:pPr>
                      <a:r>
                        <a:rPr lang="en-GB" sz="1400" dirty="0">
                          <a:solidFill>
                            <a:srgbClr val="2D62AE"/>
                          </a:solidFill>
                          <a:effectLst/>
                          <a:latin typeface="Calibri" panose="020F0502020204030204" pitchFamily="34" charset="0"/>
                          <a:cs typeface="Calibri" panose="020F0502020204030204" pitchFamily="34" charset="0"/>
                        </a:rPr>
                        <a:t>Artificial Intelligence (AI) </a:t>
                      </a:r>
                      <a:endParaRPr lang="en-IE" sz="14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GB" sz="1400" b="0" dirty="0">
                          <a:solidFill>
                            <a:srgbClr val="ED4D24"/>
                          </a:solidFill>
                          <a:effectLst/>
                          <a:latin typeface="Calibri" panose="020F0502020204030204" pitchFamily="34" charset="0"/>
                          <a:cs typeface="Calibri" panose="020F0502020204030204" pitchFamily="34" charset="0"/>
                        </a:rPr>
                        <a:t>★★★★★</a:t>
                      </a:r>
                      <a:endParaRPr lang="en-IE" sz="1400" b="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buNone/>
                      </a:pPr>
                      <a:r>
                        <a:rPr lang="en-GB" sz="1400" b="0" dirty="0">
                          <a:solidFill>
                            <a:srgbClr val="2D62AE"/>
                          </a:solidFill>
                          <a:effectLst/>
                          <a:latin typeface="Calibri" panose="020F0502020204030204" pitchFamily="34" charset="0"/>
                          <a:cs typeface="Calibri" panose="020F0502020204030204" pitchFamily="34" charset="0"/>
                        </a:rPr>
                        <a:t>51,7%</a:t>
                      </a:r>
                      <a:endParaRPr lang="en-IE" sz="1400" b="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470648"/>
                  </a:ext>
                </a:extLst>
              </a:tr>
              <a:tr h="287889">
                <a:tc>
                  <a:txBody>
                    <a:bodyPr/>
                    <a:lstStyle/>
                    <a:p>
                      <a:pPr algn="l">
                        <a:lnSpc>
                          <a:spcPct val="107000"/>
                        </a:lnSpc>
                        <a:spcAft>
                          <a:spcPts val="800"/>
                        </a:spcAft>
                        <a:buNone/>
                      </a:pPr>
                      <a:r>
                        <a:rPr lang="en-GB" sz="1400" dirty="0">
                          <a:solidFill>
                            <a:srgbClr val="2D62AE"/>
                          </a:solidFill>
                          <a:effectLst/>
                          <a:latin typeface="Calibri" panose="020F0502020204030204" pitchFamily="34" charset="0"/>
                          <a:cs typeface="Calibri" panose="020F0502020204030204" pitchFamily="34" charset="0"/>
                        </a:rPr>
                        <a:t>Digitalisation &amp; Smart Control Systems</a:t>
                      </a:r>
                      <a:endParaRPr lang="en-IE" sz="14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GB" sz="1400" b="0" dirty="0">
                          <a:solidFill>
                            <a:srgbClr val="ED4D24"/>
                          </a:solidFill>
                          <a:effectLst/>
                          <a:latin typeface="Calibri" panose="020F0502020204030204" pitchFamily="34" charset="0"/>
                          <a:cs typeface="Calibri" panose="020F0502020204030204" pitchFamily="34" charset="0"/>
                        </a:rPr>
                        <a:t>★★★★☆</a:t>
                      </a:r>
                      <a:endParaRPr lang="en-IE" sz="1400" b="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buNone/>
                      </a:pPr>
                      <a:r>
                        <a:rPr lang="en-GB" sz="1400" b="0" dirty="0">
                          <a:solidFill>
                            <a:srgbClr val="2D62AE"/>
                          </a:solidFill>
                          <a:effectLst/>
                          <a:latin typeface="Calibri" panose="020F0502020204030204" pitchFamily="34" charset="0"/>
                          <a:cs typeface="Calibri" panose="020F0502020204030204" pitchFamily="34" charset="0"/>
                        </a:rPr>
                        <a:t>21,7%</a:t>
                      </a:r>
                      <a:endParaRPr lang="en-IE" sz="1400" b="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1918996"/>
                  </a:ext>
                </a:extLst>
              </a:tr>
              <a:tr h="282444">
                <a:tc>
                  <a:txBody>
                    <a:bodyPr/>
                    <a:lstStyle/>
                    <a:p>
                      <a:pPr algn="l">
                        <a:lnSpc>
                          <a:spcPct val="107000"/>
                        </a:lnSpc>
                        <a:spcAft>
                          <a:spcPts val="800"/>
                        </a:spcAft>
                        <a:buNone/>
                      </a:pPr>
                      <a:r>
                        <a:rPr lang="en-GB" sz="1400" dirty="0">
                          <a:solidFill>
                            <a:srgbClr val="2D62AE"/>
                          </a:solidFill>
                          <a:effectLst/>
                          <a:latin typeface="Calibri" panose="020F0502020204030204" pitchFamily="34" charset="0"/>
                          <a:cs typeface="Calibri" panose="020F0502020204030204" pitchFamily="34" charset="0"/>
                        </a:rPr>
                        <a:t>Heat Pumps</a:t>
                      </a:r>
                      <a:endParaRPr lang="en-IE" sz="14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GB" sz="1400" b="0" dirty="0">
                          <a:solidFill>
                            <a:srgbClr val="ED4D24"/>
                          </a:solidFill>
                          <a:effectLst/>
                          <a:latin typeface="Calibri" panose="020F0502020204030204" pitchFamily="34" charset="0"/>
                          <a:cs typeface="Calibri" panose="020F0502020204030204" pitchFamily="34" charset="0"/>
                        </a:rPr>
                        <a:t>★★★☆☆</a:t>
                      </a:r>
                      <a:endParaRPr lang="en-IE" sz="1400" b="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buNone/>
                      </a:pPr>
                      <a:r>
                        <a:rPr lang="en-GB" sz="1400" b="0" dirty="0">
                          <a:solidFill>
                            <a:srgbClr val="2D62AE"/>
                          </a:solidFill>
                          <a:effectLst/>
                          <a:latin typeface="Calibri" panose="020F0502020204030204" pitchFamily="34" charset="0"/>
                          <a:cs typeface="Calibri" panose="020F0502020204030204" pitchFamily="34" charset="0"/>
                        </a:rPr>
                        <a:t>15%</a:t>
                      </a:r>
                      <a:endParaRPr lang="en-IE" sz="1400" b="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4445033"/>
                  </a:ext>
                </a:extLst>
              </a:tr>
              <a:tr h="276319">
                <a:tc>
                  <a:txBody>
                    <a:bodyPr/>
                    <a:lstStyle/>
                    <a:p>
                      <a:pPr algn="l">
                        <a:lnSpc>
                          <a:spcPct val="107000"/>
                        </a:lnSpc>
                        <a:spcAft>
                          <a:spcPts val="800"/>
                        </a:spcAft>
                        <a:buNone/>
                      </a:pPr>
                      <a:r>
                        <a:rPr lang="en-GB" sz="1400" dirty="0">
                          <a:solidFill>
                            <a:srgbClr val="2D62AE"/>
                          </a:solidFill>
                          <a:effectLst/>
                          <a:latin typeface="Calibri" panose="020F0502020204030204" pitchFamily="34" charset="0"/>
                          <a:cs typeface="Calibri" panose="020F0502020204030204" pitchFamily="34" charset="0"/>
                        </a:rPr>
                        <a:t>New Refrigerants  </a:t>
                      </a:r>
                      <a:endParaRPr lang="en-IE" sz="14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GB" sz="1400" b="0" dirty="0">
                          <a:solidFill>
                            <a:srgbClr val="ED4D24"/>
                          </a:solidFill>
                          <a:effectLst/>
                          <a:latin typeface="Calibri" panose="020F0502020204030204" pitchFamily="34" charset="0"/>
                          <a:cs typeface="Calibri" panose="020F0502020204030204" pitchFamily="34" charset="0"/>
                        </a:rPr>
                        <a:t>★★☆☆☆</a:t>
                      </a:r>
                      <a:endParaRPr lang="en-IE" sz="1400" b="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buNone/>
                      </a:pPr>
                      <a:r>
                        <a:rPr lang="en-GB" sz="1400" b="0" dirty="0">
                          <a:solidFill>
                            <a:srgbClr val="2D62AE"/>
                          </a:solidFill>
                          <a:effectLst/>
                          <a:latin typeface="Calibri" panose="020F0502020204030204" pitchFamily="34" charset="0"/>
                          <a:cs typeface="Calibri" panose="020F0502020204030204" pitchFamily="34" charset="0"/>
                        </a:rPr>
                        <a:t>10%</a:t>
                      </a:r>
                      <a:endParaRPr lang="en-IE" sz="1400" b="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4097051"/>
                  </a:ext>
                </a:extLst>
              </a:tr>
              <a:tr h="290612">
                <a:tc>
                  <a:txBody>
                    <a:bodyPr/>
                    <a:lstStyle/>
                    <a:p>
                      <a:pPr algn="l">
                        <a:lnSpc>
                          <a:spcPct val="107000"/>
                        </a:lnSpc>
                        <a:spcAft>
                          <a:spcPts val="800"/>
                        </a:spcAft>
                        <a:buNone/>
                      </a:pPr>
                      <a:r>
                        <a:rPr lang="en-GB" sz="1400" dirty="0">
                          <a:solidFill>
                            <a:srgbClr val="2D62AE"/>
                          </a:solidFill>
                          <a:effectLst/>
                          <a:latin typeface="Calibri" panose="020F0502020204030204" pitchFamily="34" charset="0"/>
                          <a:cs typeface="Calibri" panose="020F0502020204030204" pitchFamily="34" charset="0"/>
                        </a:rPr>
                        <a:t>Energy Efficiency, Sustainability, &amp; Green Technology</a:t>
                      </a:r>
                      <a:endParaRPr lang="en-IE" sz="140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buNone/>
                      </a:pPr>
                      <a:r>
                        <a:rPr lang="en-GB" sz="1400" b="0" dirty="0">
                          <a:solidFill>
                            <a:srgbClr val="ED4D24"/>
                          </a:solidFill>
                          <a:effectLst/>
                          <a:latin typeface="Calibri" panose="020F0502020204030204" pitchFamily="34" charset="0"/>
                          <a:cs typeface="Calibri" panose="020F0502020204030204" pitchFamily="34" charset="0"/>
                        </a:rPr>
                        <a:t>★☆☆☆☆</a:t>
                      </a:r>
                      <a:endParaRPr lang="en-IE" sz="1400" b="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07000"/>
                        </a:lnSpc>
                        <a:spcAft>
                          <a:spcPts val="800"/>
                        </a:spcAft>
                        <a:buNone/>
                      </a:pPr>
                      <a:r>
                        <a:rPr lang="en-GB" sz="1400" b="0" dirty="0">
                          <a:solidFill>
                            <a:srgbClr val="2D62AE"/>
                          </a:solidFill>
                          <a:effectLst/>
                          <a:latin typeface="Calibri" panose="020F0502020204030204" pitchFamily="34" charset="0"/>
                          <a:cs typeface="Calibri" panose="020F0502020204030204" pitchFamily="34" charset="0"/>
                        </a:rPr>
                        <a:t>8,3%</a:t>
                      </a:r>
                      <a:endParaRPr lang="en-IE" sz="1400" b="0" dirty="0">
                        <a:solidFill>
                          <a:srgbClr val="2D62AE"/>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6350" cap="flat" cmpd="sng" algn="ctr">
                      <a:solidFill>
                        <a:srgbClr val="404040"/>
                      </a:solidFill>
                      <a:prstDash val="solid"/>
                      <a:round/>
                      <a:headEnd type="none" w="med" len="med"/>
                      <a:tailEnd type="none" w="med" len="med"/>
                    </a:lnL>
                    <a:lnR w="6350" cap="flat" cmpd="sng" algn="ctr">
                      <a:solidFill>
                        <a:srgbClr val="404040"/>
                      </a:solidFill>
                      <a:prstDash val="solid"/>
                      <a:round/>
                      <a:headEnd type="none" w="med" len="med"/>
                      <a:tailEnd type="none" w="med" len="med"/>
                    </a:lnR>
                    <a:lnT w="6350" cap="flat" cmpd="sng" algn="ctr">
                      <a:solidFill>
                        <a:srgbClr val="404040"/>
                      </a:solidFill>
                      <a:prstDash val="solid"/>
                      <a:round/>
                      <a:headEnd type="none" w="med" len="med"/>
                      <a:tailEnd type="none" w="med" len="med"/>
                    </a:lnT>
                    <a:lnB w="6350" cap="flat" cmpd="sng" algn="ctr">
                      <a:solidFill>
                        <a:srgbClr val="40404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7566586"/>
                  </a:ext>
                </a:extLst>
              </a:tr>
            </a:tbl>
          </a:graphicData>
        </a:graphic>
      </p:graphicFrame>
      <p:sp>
        <p:nvSpPr>
          <p:cNvPr id="9" name="Freeform 8">
            <a:extLst>
              <a:ext uri="{FF2B5EF4-FFF2-40B4-BE49-F238E27FC236}">
                <a16:creationId xmlns:a16="http://schemas.microsoft.com/office/drawing/2014/main" id="{7A9CEE02-F9FD-2DCA-CE3D-5E5705405A83}"/>
              </a:ext>
            </a:extLst>
          </p:cNvPr>
          <p:cNvSpPr/>
          <p:nvPr/>
        </p:nvSpPr>
        <p:spPr>
          <a:xfrm>
            <a:off x="525705" y="2296160"/>
            <a:ext cx="4981016" cy="112648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noFill/>
          <a:ln w="12700" cap="flat">
            <a:solidFill>
              <a:srgbClr val="ED4D24"/>
            </a:solidFill>
            <a:prstDash val="sysDot"/>
            <a:miter/>
          </a:ln>
        </p:spPr>
        <p:txBody>
          <a:bodyPr rtlCol="0" anchor="ctr"/>
          <a:lstStyle/>
          <a:p>
            <a:endParaRPr lang="en-US" dirty="0"/>
          </a:p>
        </p:txBody>
      </p:sp>
      <p:sp>
        <p:nvSpPr>
          <p:cNvPr id="10" name="Freeform 9">
            <a:extLst>
              <a:ext uri="{FF2B5EF4-FFF2-40B4-BE49-F238E27FC236}">
                <a16:creationId xmlns:a16="http://schemas.microsoft.com/office/drawing/2014/main" id="{0EC14786-7DE8-4CED-0CBE-B9E53F562B83}"/>
              </a:ext>
            </a:extLst>
          </p:cNvPr>
          <p:cNvSpPr/>
          <p:nvPr/>
        </p:nvSpPr>
        <p:spPr>
          <a:xfrm>
            <a:off x="525705" y="3791508"/>
            <a:ext cx="4981016" cy="112648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noFill/>
          <a:ln w="12700" cap="flat">
            <a:solidFill>
              <a:srgbClr val="ED4D24"/>
            </a:solidFill>
            <a:prstDash val="sysDot"/>
            <a:miter/>
          </a:ln>
        </p:spPr>
        <p:txBody>
          <a:bodyPr rtlCol="0" anchor="ctr"/>
          <a:lstStyle/>
          <a:p>
            <a:endParaRPr lang="en-US" dirty="0"/>
          </a:p>
        </p:txBody>
      </p:sp>
      <p:sp>
        <p:nvSpPr>
          <p:cNvPr id="11" name="Text Placeholder 29">
            <a:extLst>
              <a:ext uri="{FF2B5EF4-FFF2-40B4-BE49-F238E27FC236}">
                <a16:creationId xmlns:a16="http://schemas.microsoft.com/office/drawing/2014/main" id="{359AB9C5-AFA3-DD44-821E-AF75C3C607AF}"/>
              </a:ext>
            </a:extLst>
          </p:cNvPr>
          <p:cNvSpPr txBox="1">
            <a:spLocks/>
          </p:cNvSpPr>
          <p:nvPr/>
        </p:nvSpPr>
        <p:spPr>
          <a:xfrm>
            <a:off x="663102" y="846960"/>
            <a:ext cx="6311556" cy="419175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Most people wished they had learned </a:t>
            </a:r>
            <a:r>
              <a:rPr lang="en-GB" sz="1600" b="1" dirty="0">
                <a:solidFill>
                  <a:srgbClr val="ED4D24"/>
                </a:solidFill>
              </a:rPr>
              <a:t>design, calculation, and system fundamentals </a:t>
            </a:r>
            <a:r>
              <a:rPr lang="en-GB" sz="1600" b="1" dirty="0">
                <a:solidFill>
                  <a:srgbClr val="404040"/>
                </a:solidFill>
              </a:rPr>
              <a:t>earlier - while others highlighted </a:t>
            </a:r>
            <a:r>
              <a:rPr lang="en-GB" sz="1600" b="1" dirty="0">
                <a:solidFill>
                  <a:srgbClr val="ED4D24"/>
                </a:solidFill>
              </a:rPr>
              <a:t>BIM, automation, practical experience, and business/language skills </a:t>
            </a:r>
            <a:r>
              <a:rPr lang="en-GB" sz="1600" b="1" dirty="0">
                <a:solidFill>
                  <a:srgbClr val="404040"/>
                </a:solidFill>
              </a:rPr>
              <a:t>as the missing pieces that would make their work easier today. </a:t>
            </a:r>
          </a:p>
          <a:p>
            <a:pPr algn="l">
              <a:lnSpc>
                <a:spcPts val="1720"/>
              </a:lnSpc>
            </a:pPr>
            <a:endParaRPr lang="en-GB" sz="1600" b="1" dirty="0">
              <a:solidFill>
                <a:srgbClr val="404040"/>
              </a:solidFill>
            </a:endParaRPr>
          </a:p>
          <a:p>
            <a:pPr algn="l">
              <a:lnSpc>
                <a:spcPts val="1720"/>
              </a:lnSpc>
            </a:pPr>
            <a:endParaRPr lang="en-GB" sz="1600" b="1" dirty="0">
              <a:solidFill>
                <a:srgbClr val="404040"/>
              </a:solidFill>
            </a:endParaRPr>
          </a:p>
          <a:p>
            <a:pPr algn="l">
              <a:lnSpc>
                <a:spcPts val="1720"/>
              </a:lnSpc>
            </a:pPr>
            <a:r>
              <a:rPr lang="en-GB" sz="1600" b="1" dirty="0">
                <a:solidFill>
                  <a:schemeClr val="bg1"/>
                </a:solidFill>
                <a:highlight>
                  <a:srgbClr val="2D62AE"/>
                </a:highlight>
              </a:rPr>
              <a:t> Table 3</a:t>
            </a:r>
            <a:r>
              <a:rPr lang="en-GB" sz="1600" b="1" dirty="0">
                <a:solidFill>
                  <a:srgbClr val="2D62AE"/>
                </a:solidFill>
                <a:highlight>
                  <a:srgbClr val="2D62AE"/>
                </a:highlight>
              </a:rPr>
              <a:t>.</a:t>
            </a:r>
            <a:r>
              <a:rPr lang="en-GB" sz="1600" b="1" dirty="0">
                <a:solidFill>
                  <a:schemeClr val="bg1"/>
                </a:solidFill>
                <a:highlight>
                  <a:srgbClr val="2D62AE"/>
                </a:highlight>
              </a:rPr>
              <a:t> </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Thematic summary of responses to the question </a:t>
            </a:r>
          </a:p>
          <a:p>
            <a:pPr algn="l">
              <a:lnSpc>
                <a:spcPts val="1720"/>
              </a:lnSpc>
            </a:pPr>
            <a:r>
              <a:rPr lang="en-GB" sz="1600" b="1" dirty="0">
                <a:solidFill>
                  <a:srgbClr val="ED4D24"/>
                </a:solidFill>
              </a:rPr>
              <a:t>“Which technology will mostly impact the HVAC field</a:t>
            </a:r>
          </a:p>
          <a:p>
            <a:pPr algn="l">
              <a:lnSpc>
                <a:spcPts val="1720"/>
              </a:lnSpc>
            </a:pPr>
            <a:r>
              <a:rPr lang="en-GB" sz="1600" b="1" dirty="0">
                <a:solidFill>
                  <a:srgbClr val="ED4D24"/>
                </a:solidFill>
              </a:rPr>
              <a:t> in the next 5-10 years?” </a:t>
            </a:r>
          </a:p>
          <a:p>
            <a:pPr algn="l">
              <a:lnSpc>
                <a:spcPts val="1720"/>
              </a:lnSpc>
            </a:pPr>
            <a:endParaRPr lang="en-GB" sz="1600" b="1" dirty="0">
              <a:solidFill>
                <a:srgbClr val="ED4D24"/>
              </a:solidFill>
            </a:endParaRPr>
          </a:p>
          <a:p>
            <a:pPr algn="l">
              <a:lnSpc>
                <a:spcPts val="1720"/>
              </a:lnSpc>
            </a:pPr>
            <a:endParaRPr lang="en-GB" sz="1600" b="1" dirty="0">
              <a:solidFill>
                <a:srgbClr val="404040"/>
              </a:solidFill>
            </a:endParaRPr>
          </a:p>
          <a:p>
            <a:pPr algn="l">
              <a:lnSpc>
                <a:spcPts val="1720"/>
              </a:lnSpc>
            </a:pPr>
            <a:r>
              <a:rPr lang="en-GB" sz="1600" b="1" dirty="0">
                <a:solidFill>
                  <a:schemeClr val="bg1"/>
                </a:solidFill>
                <a:highlight>
                  <a:srgbClr val="2D62AE"/>
                </a:highlight>
              </a:rPr>
              <a:t> Table 3</a:t>
            </a:r>
            <a:r>
              <a:rPr lang="en-GB" sz="1600" b="1" dirty="0">
                <a:solidFill>
                  <a:srgbClr val="2D62AE"/>
                </a:solidFill>
                <a:highlight>
                  <a:srgbClr val="2D62AE"/>
                </a:highlight>
              </a:rPr>
              <a:t>.</a:t>
            </a:r>
            <a:r>
              <a:rPr lang="en-GB" sz="1600" b="1" dirty="0">
                <a:solidFill>
                  <a:schemeClr val="bg1"/>
                </a:solidFill>
                <a:highlight>
                  <a:srgbClr val="2D62AE"/>
                </a:highlight>
              </a:rPr>
              <a:t> </a:t>
            </a:r>
          </a:p>
          <a:p>
            <a:pPr algn="l">
              <a:lnSpc>
                <a:spcPts val="1720"/>
              </a:lnSpc>
            </a:pPr>
            <a:endParaRPr lang="en-GB" sz="1600" b="1" dirty="0">
              <a:solidFill>
                <a:schemeClr val="bg1"/>
              </a:solidFill>
              <a:highlight>
                <a:srgbClr val="2D62AE"/>
              </a:highlight>
            </a:endParaRPr>
          </a:p>
          <a:p>
            <a:pPr algn="l">
              <a:lnSpc>
                <a:spcPts val="1720"/>
              </a:lnSpc>
            </a:pPr>
            <a:r>
              <a:rPr lang="en-GB" sz="1600" b="1" dirty="0">
                <a:solidFill>
                  <a:srgbClr val="404040"/>
                </a:solidFill>
              </a:rPr>
              <a:t>Thematic summary of responses to the question </a:t>
            </a:r>
          </a:p>
          <a:p>
            <a:pPr algn="l">
              <a:lnSpc>
                <a:spcPts val="1720"/>
              </a:lnSpc>
            </a:pPr>
            <a:r>
              <a:rPr lang="en-GB" sz="1600" b="1" dirty="0">
                <a:solidFill>
                  <a:srgbClr val="ED4D24"/>
                </a:solidFill>
              </a:rPr>
              <a:t>“Which technology will mostly impact the HVAC field</a:t>
            </a:r>
          </a:p>
          <a:p>
            <a:pPr algn="l">
              <a:lnSpc>
                <a:spcPts val="1720"/>
              </a:lnSpc>
            </a:pPr>
            <a:r>
              <a:rPr lang="en-GB" sz="1600" b="1" dirty="0">
                <a:solidFill>
                  <a:srgbClr val="ED4D24"/>
                </a:solidFill>
              </a:rPr>
              <a:t> in the next 5-10 years?”</a:t>
            </a:r>
          </a:p>
          <a:p>
            <a:pPr algn="l">
              <a:lnSpc>
                <a:spcPts val="1720"/>
              </a:lnSpc>
            </a:pPr>
            <a:endParaRPr lang="en-GB" sz="1600" b="1" dirty="0">
              <a:solidFill>
                <a:srgbClr val="404040"/>
              </a:solidFill>
            </a:endParaRPr>
          </a:p>
          <a:p>
            <a:pPr algn="l">
              <a:lnSpc>
                <a:spcPts val="1720"/>
              </a:lnSpc>
            </a:pPr>
            <a:endParaRPr lang="en-IE" sz="1600" b="1" dirty="0">
              <a:solidFill>
                <a:srgbClr val="404040"/>
              </a:solidFill>
            </a:endParaRPr>
          </a:p>
        </p:txBody>
      </p:sp>
    </p:spTree>
    <p:extLst>
      <p:ext uri="{BB962C8B-B14F-4D97-AF65-F5344CB8AC3E}">
        <p14:creationId xmlns:p14="http://schemas.microsoft.com/office/powerpoint/2010/main" val="312387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30ACDE-4A6A-DDA0-FCDE-103E81BD67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5234" t="-541" r="29020" b="541"/>
          <a:stretch/>
        </p:blipFill>
        <p:spPr>
          <a:xfrm>
            <a:off x="8976" y="4923636"/>
            <a:ext cx="2231467" cy="5778336"/>
          </a:xfrm>
          <a:prstGeom prst="rect">
            <a:avLst/>
          </a:prstGeom>
        </p:spPr>
      </p:pic>
      <p:sp>
        <p:nvSpPr>
          <p:cNvPr id="7" name="Rectangle 6">
            <a:extLst>
              <a:ext uri="{FF2B5EF4-FFF2-40B4-BE49-F238E27FC236}">
                <a16:creationId xmlns:a16="http://schemas.microsoft.com/office/drawing/2014/main" id="{8BE21BC4-87E6-BE50-D6F0-98ED1830BD4C}"/>
              </a:ext>
            </a:extLst>
          </p:cNvPr>
          <p:cNvSpPr/>
          <p:nvPr/>
        </p:nvSpPr>
        <p:spPr>
          <a:xfrm rot="5400000">
            <a:off x="-4227190" y="4227186"/>
            <a:ext cx="10701973" cy="2247603"/>
          </a:xfrm>
          <a:prstGeom prst="rect">
            <a:avLst/>
          </a:prstGeom>
          <a:gradFill>
            <a:gsLst>
              <a:gs pos="50000">
                <a:srgbClr val="2D62AE"/>
              </a:gs>
              <a:gs pos="75000">
                <a:srgbClr val="33A5CC">
                  <a:alpha val="0"/>
                </a:srgbClr>
              </a:gs>
              <a:gs pos="100000">
                <a:srgbClr val="77CBC4">
                  <a:alpha val="63176"/>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88952DA0-3543-37D5-47C1-F792F9D1AC29}"/>
              </a:ext>
            </a:extLst>
          </p:cNvPr>
          <p:cNvCxnSpPr>
            <a:cxnSpLocks/>
          </p:cNvCxnSpPr>
          <p:nvPr/>
        </p:nvCxnSpPr>
        <p:spPr>
          <a:xfrm>
            <a:off x="2715216" y="1128537"/>
            <a:ext cx="0" cy="956327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EDF48B7-DBE1-6251-61D4-6CCC5D1E1DFC}"/>
              </a:ext>
            </a:extLst>
          </p:cNvPr>
          <p:cNvSpPr txBox="1"/>
          <p:nvPr/>
        </p:nvSpPr>
        <p:spPr>
          <a:xfrm>
            <a:off x="2994960" y="1733920"/>
            <a:ext cx="4151335" cy="8063746"/>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Map the stakeholder ecosystem</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i.e. identify and profile key national actors across industry, public sector, professional bodies, and education (HE/VET/CVET) who influence or deliver heating and cooling decarbonisation and skills development </a:t>
            </a: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Undertake structured desk research</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i.e. compile and critically analyse existing reports, research papers, policy and regulatory texts, market studies, and technical standards related to the decarbonisation of heating and cooling, producing a consolidated evidence base for later validation.</a:t>
            </a: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Collect current, real-world case studies on sustainable heating and cooling practices</a:t>
            </a:r>
          </a:p>
          <a:p>
            <a:endParaRPr lang="en-IE" sz="8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i.e. build a dataset of ≥60 emerging practices/technology uses across partner regions.</a:t>
            </a: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Conduct fieldwork (primary evidence) to validate and deepen findings</a:t>
            </a:r>
          </a:p>
          <a:p>
            <a:endParaRPr lang="en-IE" sz="8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240"/>
              </a:lnSpc>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i.e. run interviews, surveys, and focus groups with 48+ experts to:</a:t>
            </a:r>
          </a:p>
          <a:p>
            <a:pPr marL="171450" lvl="0" indent="-171450">
              <a:lnSpc>
                <a:spcPts val="1240"/>
              </a:lnSpc>
              <a:buClr>
                <a:srgbClr val="ED4D24"/>
              </a:buClr>
              <a:buFont typeface="Arial" panose="020B0604020202020204" pitchFamily="34" charset="0"/>
              <a:buChar char="•"/>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verify and refine desk-research insights;</a:t>
            </a:r>
          </a:p>
          <a:p>
            <a:pPr marL="171450" lvl="0" indent="-171450">
              <a:lnSpc>
                <a:spcPts val="1240"/>
              </a:lnSpc>
              <a:buClr>
                <a:srgbClr val="ED4D24"/>
              </a:buClr>
              <a:buFont typeface="Arial" panose="020B0604020202020204" pitchFamily="34" charset="0"/>
              <a:buChar char="•"/>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collect qualitative and quantitative data on current and emerging skills/knowledge gaps relevant to the clean energy transition;</a:t>
            </a:r>
          </a:p>
          <a:p>
            <a:pPr marL="171450" lvl="0" indent="-171450">
              <a:lnSpc>
                <a:spcPts val="1240"/>
              </a:lnSpc>
              <a:buClr>
                <a:srgbClr val="ED4D24"/>
              </a:buClr>
              <a:buFont typeface="Arial" panose="020B0604020202020204" pitchFamily="34" charset="0"/>
              <a:buChar char="•"/>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capture expectations of present and future employees regarding required competencies.</a:t>
            </a: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Deliver a final synthesis with actionable recommendations</a:t>
            </a:r>
          </a:p>
          <a:p>
            <a:endParaRPr lang="en-IE" sz="8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i.e. produce the final report summarising key findings and good practices, and provide practical recommendations to strengthen knowledge exchange and collaboration between enterprises and educational institutions (HE/VET/CVET), including proposals for curricula, training pathways, and ongoing stakeholder engagement.</a:t>
            </a: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aphic 40">
            <a:extLst>
              <a:ext uri="{FF2B5EF4-FFF2-40B4-BE49-F238E27FC236}">
                <a16:creationId xmlns:a16="http://schemas.microsoft.com/office/drawing/2014/main" id="{39074D7E-CBBA-AEAC-C55A-9F0B3B4129B2}"/>
              </a:ext>
            </a:extLst>
          </p:cNvPr>
          <p:cNvGrpSpPr/>
          <p:nvPr/>
        </p:nvGrpSpPr>
        <p:grpSpPr>
          <a:xfrm>
            <a:off x="-1487288" y="-84051"/>
            <a:ext cx="3924090" cy="2433120"/>
            <a:chOff x="-3997860" y="6017904"/>
            <a:chExt cx="935163" cy="579845"/>
          </a:xfrm>
          <a:solidFill>
            <a:schemeClr val="bg1">
              <a:alpha val="13000"/>
            </a:schemeClr>
          </a:solidFill>
        </p:grpSpPr>
        <p:sp>
          <p:nvSpPr>
            <p:cNvPr id="13" name="Freeform 12">
              <a:extLst>
                <a:ext uri="{FF2B5EF4-FFF2-40B4-BE49-F238E27FC236}">
                  <a16:creationId xmlns:a16="http://schemas.microsoft.com/office/drawing/2014/main" id="{C632D0D5-ADFE-3AC5-8096-02616B3F0533}"/>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E961575-326B-63BC-4A4E-FA323AA8FF0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42DECFE-9B87-F054-41E2-7F9D080215C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C523C8A-1AAB-E499-AF50-3E11399FCF2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7" name="Text Placeholder 18">
            <a:extLst>
              <a:ext uri="{FF2B5EF4-FFF2-40B4-BE49-F238E27FC236}">
                <a16:creationId xmlns:a16="http://schemas.microsoft.com/office/drawing/2014/main" id="{D0361721-EEDF-CF9D-4091-74A94A712695}"/>
              </a:ext>
            </a:extLst>
          </p:cNvPr>
          <p:cNvSpPr txBox="1">
            <a:spLocks/>
          </p:cNvSpPr>
          <p:nvPr/>
        </p:nvSpPr>
        <p:spPr>
          <a:xfrm>
            <a:off x="904691" y="852043"/>
            <a:ext cx="4063648" cy="320178"/>
          </a:xfrm>
          <a:prstGeom prst="rect">
            <a:avLst/>
          </a:prstGeom>
          <a:gradFill>
            <a:gsLst>
              <a:gs pos="3000">
                <a:srgbClr val="EE2D24"/>
              </a:gs>
              <a:gs pos="68000">
                <a:srgbClr val="F37321"/>
              </a:gs>
              <a:gs pos="100000">
                <a:srgbClr val="FFCD05"/>
              </a:gs>
            </a:gsLst>
            <a:lin ang="2700000" scaled="0"/>
          </a:gra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The objectives of the analysis were to:</a:t>
            </a:r>
          </a:p>
        </p:txBody>
      </p:sp>
      <p:grpSp>
        <p:nvGrpSpPr>
          <p:cNvPr id="31" name="Group 30">
            <a:extLst>
              <a:ext uri="{FF2B5EF4-FFF2-40B4-BE49-F238E27FC236}">
                <a16:creationId xmlns:a16="http://schemas.microsoft.com/office/drawing/2014/main" id="{168014BA-AC7B-59FF-D481-0C31F9DED0EB}"/>
              </a:ext>
            </a:extLst>
          </p:cNvPr>
          <p:cNvGrpSpPr/>
          <p:nvPr/>
        </p:nvGrpSpPr>
        <p:grpSpPr>
          <a:xfrm>
            <a:off x="2502348" y="1848513"/>
            <a:ext cx="5065221" cy="288000"/>
            <a:chOff x="644327" y="1972700"/>
            <a:chExt cx="5065221" cy="288000"/>
          </a:xfrm>
        </p:grpSpPr>
        <p:cxnSp>
          <p:nvCxnSpPr>
            <p:cNvPr id="32" name="Straight Connector 31">
              <a:extLst>
                <a:ext uri="{FF2B5EF4-FFF2-40B4-BE49-F238E27FC236}">
                  <a16:creationId xmlns:a16="http://schemas.microsoft.com/office/drawing/2014/main" id="{89BC448C-81E7-9816-5BE9-7B90004BCD41}"/>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CCCD38D5-BB83-EDEC-2D89-82BAE71FF58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5" name="Group 34">
            <a:extLst>
              <a:ext uri="{FF2B5EF4-FFF2-40B4-BE49-F238E27FC236}">
                <a16:creationId xmlns:a16="http://schemas.microsoft.com/office/drawing/2014/main" id="{39FDF9D1-8FB8-D6FB-1610-951BEA903F65}"/>
              </a:ext>
            </a:extLst>
          </p:cNvPr>
          <p:cNvGrpSpPr/>
          <p:nvPr/>
        </p:nvGrpSpPr>
        <p:grpSpPr>
          <a:xfrm>
            <a:off x="2502348" y="3239179"/>
            <a:ext cx="5065221" cy="288000"/>
            <a:chOff x="644327" y="1972700"/>
            <a:chExt cx="5065221" cy="288000"/>
          </a:xfrm>
        </p:grpSpPr>
        <p:cxnSp>
          <p:nvCxnSpPr>
            <p:cNvPr id="36" name="Straight Connector 35">
              <a:extLst>
                <a:ext uri="{FF2B5EF4-FFF2-40B4-BE49-F238E27FC236}">
                  <a16:creationId xmlns:a16="http://schemas.microsoft.com/office/drawing/2014/main" id="{2450BA22-F08B-6249-AEB7-676FFFBFB2D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F6F4FFA-531C-D157-36B8-9CAA6A15FAB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8" name="Group 37">
            <a:extLst>
              <a:ext uri="{FF2B5EF4-FFF2-40B4-BE49-F238E27FC236}">
                <a16:creationId xmlns:a16="http://schemas.microsoft.com/office/drawing/2014/main" id="{CCA517C9-7CF5-3ED1-E812-0C6142E0B308}"/>
              </a:ext>
            </a:extLst>
          </p:cNvPr>
          <p:cNvGrpSpPr/>
          <p:nvPr/>
        </p:nvGrpSpPr>
        <p:grpSpPr>
          <a:xfrm>
            <a:off x="2502348" y="4834736"/>
            <a:ext cx="5065221" cy="288000"/>
            <a:chOff x="644327" y="1972700"/>
            <a:chExt cx="5065221" cy="288000"/>
          </a:xfrm>
        </p:grpSpPr>
        <p:cxnSp>
          <p:nvCxnSpPr>
            <p:cNvPr id="39" name="Straight Connector 38">
              <a:extLst>
                <a:ext uri="{FF2B5EF4-FFF2-40B4-BE49-F238E27FC236}">
                  <a16:creationId xmlns:a16="http://schemas.microsoft.com/office/drawing/2014/main" id="{2070574E-CE9B-C919-21F4-466A6575C04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4D6445F9-2261-08C3-2732-A7B4CBFEFE6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41" name="Group 40">
            <a:extLst>
              <a:ext uri="{FF2B5EF4-FFF2-40B4-BE49-F238E27FC236}">
                <a16:creationId xmlns:a16="http://schemas.microsoft.com/office/drawing/2014/main" id="{684E7B33-6D26-FCFF-9731-454490ED19A0}"/>
              </a:ext>
            </a:extLst>
          </p:cNvPr>
          <p:cNvGrpSpPr/>
          <p:nvPr/>
        </p:nvGrpSpPr>
        <p:grpSpPr>
          <a:xfrm>
            <a:off x="2502348" y="6125653"/>
            <a:ext cx="5065221" cy="288000"/>
            <a:chOff x="644327" y="1972700"/>
            <a:chExt cx="5065221" cy="288000"/>
          </a:xfrm>
        </p:grpSpPr>
        <p:cxnSp>
          <p:nvCxnSpPr>
            <p:cNvPr id="42" name="Straight Connector 41">
              <a:extLst>
                <a:ext uri="{FF2B5EF4-FFF2-40B4-BE49-F238E27FC236}">
                  <a16:creationId xmlns:a16="http://schemas.microsoft.com/office/drawing/2014/main" id="{391FDE03-7C58-D3BF-88A8-D6E31454AE7C}"/>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A1BFD88-93B2-8904-B8AE-D824839EF82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44" name="Group 43">
            <a:extLst>
              <a:ext uri="{FF2B5EF4-FFF2-40B4-BE49-F238E27FC236}">
                <a16:creationId xmlns:a16="http://schemas.microsoft.com/office/drawing/2014/main" id="{F768A968-C379-30DC-44CD-C7B3F2BB40DE}"/>
              </a:ext>
            </a:extLst>
          </p:cNvPr>
          <p:cNvGrpSpPr/>
          <p:nvPr/>
        </p:nvGrpSpPr>
        <p:grpSpPr>
          <a:xfrm>
            <a:off x="2502348" y="7964958"/>
            <a:ext cx="5065221" cy="288000"/>
            <a:chOff x="644327" y="1972700"/>
            <a:chExt cx="5065221" cy="288000"/>
          </a:xfrm>
        </p:grpSpPr>
        <p:cxnSp>
          <p:nvCxnSpPr>
            <p:cNvPr id="45" name="Straight Connector 44">
              <a:extLst>
                <a:ext uri="{FF2B5EF4-FFF2-40B4-BE49-F238E27FC236}">
                  <a16:creationId xmlns:a16="http://schemas.microsoft.com/office/drawing/2014/main" id="{294FC712-DB42-1FB0-DB71-6178CA8BEB3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A4F6A177-501B-013C-0E6F-D298A4EF952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Tree>
    <p:extLst>
      <p:ext uri="{BB962C8B-B14F-4D97-AF65-F5344CB8AC3E}">
        <p14:creationId xmlns:p14="http://schemas.microsoft.com/office/powerpoint/2010/main" val="10674454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BF63-1473-BDC2-66EA-18A531711BEA}"/>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6278AF6-68A6-AE6D-CD8F-E68D9AC1BE4D}"/>
              </a:ext>
            </a:extLst>
          </p:cNvPr>
          <p:cNvCxnSpPr>
            <a:cxnSpLocks/>
          </p:cNvCxnSpPr>
          <p:nvPr/>
        </p:nvCxnSpPr>
        <p:spPr>
          <a:xfrm>
            <a:off x="2862776" y="1346899"/>
            <a:ext cx="0" cy="435032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9BF93A83-D10A-C6AF-9001-327DC0D0D1D4}"/>
              </a:ext>
            </a:extLst>
          </p:cNvPr>
          <p:cNvSpPr/>
          <p:nvPr/>
        </p:nvSpPr>
        <p:spPr>
          <a:xfrm rot="10800000">
            <a:off x="2759772" y="143059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D4F25408-8FB6-84E0-8213-9DF131B2F910}"/>
              </a:ext>
            </a:extLst>
          </p:cNvPr>
          <p:cNvCxnSpPr>
            <a:cxnSpLocks/>
          </p:cNvCxnSpPr>
          <p:nvPr/>
        </p:nvCxnSpPr>
        <p:spPr>
          <a:xfrm>
            <a:off x="2468601" y="1346899"/>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6FE5E59C-4147-36A2-F1AD-F14FF68E4748}"/>
              </a:ext>
            </a:extLst>
          </p:cNvPr>
          <p:cNvSpPr/>
          <p:nvPr/>
        </p:nvSpPr>
        <p:spPr>
          <a:xfrm>
            <a:off x="-6988" y="0"/>
            <a:ext cx="2531042" cy="106918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45046868-21C6-C55E-06B8-534620D8FFC0}"/>
              </a:ext>
            </a:extLst>
          </p:cNvPr>
          <p:cNvSpPr txBox="1"/>
          <p:nvPr/>
        </p:nvSpPr>
        <p:spPr>
          <a:xfrm>
            <a:off x="459147" y="1391059"/>
            <a:ext cx="1936216" cy="1333057"/>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When facing new or complex problems, which solution do you rely on most? </a:t>
            </a:r>
          </a:p>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(1 = the most)</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27" name="Graphic 40">
            <a:extLst>
              <a:ext uri="{FF2B5EF4-FFF2-40B4-BE49-F238E27FC236}">
                <a16:creationId xmlns:a16="http://schemas.microsoft.com/office/drawing/2014/main" id="{9FD2923E-1BD9-6995-422C-1CB823D2D1F3}"/>
              </a:ext>
            </a:extLst>
          </p:cNvPr>
          <p:cNvGrpSpPr/>
          <p:nvPr/>
        </p:nvGrpSpPr>
        <p:grpSpPr>
          <a:xfrm>
            <a:off x="-2206029" y="8568433"/>
            <a:ext cx="3924090" cy="2433120"/>
            <a:chOff x="-3997860" y="6017904"/>
            <a:chExt cx="935163" cy="579845"/>
          </a:xfrm>
          <a:solidFill>
            <a:schemeClr val="bg1">
              <a:alpha val="29965"/>
            </a:schemeClr>
          </a:solidFill>
        </p:grpSpPr>
        <p:sp>
          <p:nvSpPr>
            <p:cNvPr id="28" name="Freeform 27">
              <a:extLst>
                <a:ext uri="{FF2B5EF4-FFF2-40B4-BE49-F238E27FC236}">
                  <a16:creationId xmlns:a16="http://schemas.microsoft.com/office/drawing/2014/main" id="{03E6F022-DDC3-0EE3-B73F-A62B82E9812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263AEB1C-6980-05F9-A5CB-FA9DB4CF026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CA793BF-2FA8-0646-C261-C9E4949C032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CBCDF38-3D93-2666-ABCC-E4412CA0C07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6" name="Text Placeholder 29">
            <a:extLst>
              <a:ext uri="{FF2B5EF4-FFF2-40B4-BE49-F238E27FC236}">
                <a16:creationId xmlns:a16="http://schemas.microsoft.com/office/drawing/2014/main" id="{D6CF3A9A-6189-CAFD-6F9E-F1B1EE289FE6}"/>
              </a:ext>
            </a:extLst>
          </p:cNvPr>
          <p:cNvSpPr txBox="1">
            <a:spLocks/>
          </p:cNvSpPr>
          <p:nvPr/>
        </p:nvSpPr>
        <p:spPr>
          <a:xfrm>
            <a:off x="2648967" y="432335"/>
            <a:ext cx="4562273" cy="1267626"/>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520"/>
              </a:lnSpc>
            </a:pPr>
            <a:r>
              <a:rPr lang="en-GB" sz="1500" b="1" dirty="0">
                <a:solidFill>
                  <a:srgbClr val="404040"/>
                </a:solidFill>
              </a:rPr>
              <a:t>In the following five questions, participants completed ranking tasks by assigning values </a:t>
            </a:r>
            <a:r>
              <a:rPr lang="en-GB" sz="1500" b="1" i="1" dirty="0">
                <a:solidFill>
                  <a:srgbClr val="ED4D24"/>
                </a:solidFill>
              </a:rPr>
              <a:t>from 1 (most preferred) to 8 (least preferred) to the listed options.</a:t>
            </a:r>
          </a:p>
        </p:txBody>
      </p:sp>
      <p:cxnSp>
        <p:nvCxnSpPr>
          <p:cNvPr id="9" name="Straight Connector 8">
            <a:extLst>
              <a:ext uri="{FF2B5EF4-FFF2-40B4-BE49-F238E27FC236}">
                <a16:creationId xmlns:a16="http://schemas.microsoft.com/office/drawing/2014/main" id="{F0D01779-91C1-AADC-C1E9-5730717B0A6C}"/>
              </a:ext>
            </a:extLst>
          </p:cNvPr>
          <p:cNvCxnSpPr>
            <a:cxnSpLocks/>
          </p:cNvCxnSpPr>
          <p:nvPr/>
        </p:nvCxnSpPr>
        <p:spPr>
          <a:xfrm>
            <a:off x="6935964" y="1889974"/>
            <a:ext cx="0" cy="380724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F3D45E69-CE5C-C47D-DEED-EA3A908DC3AC}"/>
              </a:ext>
            </a:extLst>
          </p:cNvPr>
          <p:cNvSpPr txBox="1"/>
          <p:nvPr/>
        </p:nvSpPr>
        <p:spPr>
          <a:xfrm>
            <a:off x="3116448" y="1713026"/>
            <a:ext cx="3314741" cy="3981090"/>
          </a:xfrm>
          <a:prstGeom prst="rect">
            <a:avLst/>
          </a:prstGeom>
          <a:noFill/>
        </p:spPr>
        <p:txBody>
          <a:bodyPr wrap="square">
            <a:spAutoFit/>
          </a:bodyPr>
          <a:lstStyle/>
          <a:p>
            <a:pPr lvl="0"/>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Analytical thinking and problem-solving based on existing knowledge and skills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Learning from colleagues and team brainstorming</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Consulting with experts or manufacturer representatives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Searching manuals, technical documentation, standards, and regulations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Attending formal training </a:t>
            </a:r>
          </a:p>
          <a:p>
            <a:pPr>
              <a:lnSpc>
                <a:spcPts val="1340"/>
              </a:lnSpc>
            </a:pPr>
            <a:r>
              <a:rPr lang="en-IE" sz="1400" dirty="0">
                <a:solidFill>
                  <a:srgbClr val="404040"/>
                </a:solidFill>
                <a:latin typeface="Calibri" panose="020F0502020204030204" pitchFamily="34" charset="0"/>
                <a:cs typeface="Calibri" panose="020F0502020204030204" pitchFamily="34" charset="0"/>
              </a:rPr>
              <a:t>courses or webinars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Learning from case studies or reviewing similar situations from other projects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Trial and error</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Prototyping, small-scale implementation, or computer modelling</a:t>
            </a:r>
          </a:p>
        </p:txBody>
      </p:sp>
      <p:sp>
        <p:nvSpPr>
          <p:cNvPr id="31" name="Graphic 24">
            <a:extLst>
              <a:ext uri="{FF2B5EF4-FFF2-40B4-BE49-F238E27FC236}">
                <a16:creationId xmlns:a16="http://schemas.microsoft.com/office/drawing/2014/main" id="{E3CA27A3-F1B1-AD70-3897-9494D60FCB64}"/>
              </a:ext>
            </a:extLst>
          </p:cNvPr>
          <p:cNvSpPr/>
          <p:nvPr/>
        </p:nvSpPr>
        <p:spPr>
          <a:xfrm rot="19119054">
            <a:off x="6907317" y="1041010"/>
            <a:ext cx="206993" cy="640511"/>
          </a:xfrm>
          <a:custGeom>
            <a:avLst/>
            <a:gdLst>
              <a:gd name="connsiteX0" fmla="*/ 118854 w 365392"/>
              <a:gd name="connsiteY0" fmla="*/ 1065102 h 1130654"/>
              <a:gd name="connsiteX1" fmla="*/ 232744 w 365392"/>
              <a:gd name="connsiteY1" fmla="*/ 1039575 h 1130654"/>
              <a:gd name="connsiteX2" fmla="*/ 197597 w 365392"/>
              <a:gd name="connsiteY2" fmla="*/ 1084495 h 1130654"/>
              <a:gd name="connsiteX3" fmla="*/ 39996 w 365392"/>
              <a:gd name="connsiteY3" fmla="*/ 1129500 h 1130654"/>
              <a:gd name="connsiteX4" fmla="*/ 2592 w 365392"/>
              <a:gd name="connsiteY4" fmla="*/ 1084942 h 1130654"/>
              <a:gd name="connsiteX5" fmla="*/ 52855 w 365392"/>
              <a:gd name="connsiteY5" fmla="*/ 937657 h 1130654"/>
              <a:gd name="connsiteX6" fmla="*/ 56798 w 365392"/>
              <a:gd name="connsiteY6" fmla="*/ 929570 h 1130654"/>
              <a:gd name="connsiteX7" fmla="*/ 78554 w 365392"/>
              <a:gd name="connsiteY7" fmla="*/ 918083 h 1130654"/>
              <a:gd name="connsiteX8" fmla="*/ 87202 w 365392"/>
              <a:gd name="connsiteY8" fmla="*/ 936905 h 1130654"/>
              <a:gd name="connsiteX9" fmla="*/ 75506 w 365392"/>
              <a:gd name="connsiteY9" fmla="*/ 995083 h 1130654"/>
              <a:gd name="connsiteX10" fmla="*/ 75077 w 365392"/>
              <a:gd name="connsiteY10" fmla="*/ 1030355 h 1130654"/>
              <a:gd name="connsiteX11" fmla="*/ 110062 w 365392"/>
              <a:gd name="connsiteY11" fmla="*/ 998474 h 1130654"/>
              <a:gd name="connsiteX12" fmla="*/ 230582 w 365392"/>
              <a:gd name="connsiteY12" fmla="*/ 149428 h 1130654"/>
              <a:gd name="connsiteX13" fmla="*/ 164783 w 365392"/>
              <a:gd name="connsiteY13" fmla="*/ 44812 h 1130654"/>
              <a:gd name="connsiteX14" fmla="*/ 142876 w 365392"/>
              <a:gd name="connsiteY14" fmla="*/ 7711 h 1130654"/>
              <a:gd name="connsiteX15" fmla="*/ 149658 w 365392"/>
              <a:gd name="connsiteY15" fmla="*/ 0 h 1130654"/>
              <a:gd name="connsiteX16" fmla="*/ 175232 w 365392"/>
              <a:gd name="connsiteY16" fmla="*/ 10014 h 1130654"/>
              <a:gd name="connsiteX17" fmla="*/ 232306 w 365392"/>
              <a:gd name="connsiteY17" fmla="*/ 75444 h 1130654"/>
              <a:gd name="connsiteX18" fmla="*/ 247013 w 365392"/>
              <a:gd name="connsiteY18" fmla="*/ 894795 h 1130654"/>
              <a:gd name="connsiteX19" fmla="*/ 139456 w 365392"/>
              <a:gd name="connsiteY19" fmla="*/ 1031174 h 1130654"/>
              <a:gd name="connsiteX20" fmla="*/ 114958 w 365392"/>
              <a:gd name="connsiteY20" fmla="*/ 1057358 h 1130654"/>
              <a:gd name="connsiteX21" fmla="*/ 118854 w 365392"/>
              <a:gd name="connsiteY21" fmla="*/ 1065102 h 113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5392" h="1130654">
                <a:moveTo>
                  <a:pt x="118854" y="1065102"/>
                </a:moveTo>
                <a:cubicBezTo>
                  <a:pt x="155582" y="1056872"/>
                  <a:pt x="192301" y="1048643"/>
                  <a:pt x="232744" y="1039575"/>
                </a:cubicBezTo>
                <a:cubicBezTo>
                  <a:pt x="230049" y="1064797"/>
                  <a:pt x="215075" y="1078722"/>
                  <a:pt x="197597" y="1084495"/>
                </a:cubicBezTo>
                <a:cubicBezTo>
                  <a:pt x="145724" y="1101621"/>
                  <a:pt x="93346" y="1118242"/>
                  <a:pt x="39996" y="1129500"/>
                </a:cubicBezTo>
                <a:cubicBezTo>
                  <a:pt x="9431" y="1135949"/>
                  <a:pt x="-6629" y="1114603"/>
                  <a:pt x="2592" y="1084942"/>
                </a:cubicBezTo>
                <a:cubicBezTo>
                  <a:pt x="17984" y="1035422"/>
                  <a:pt x="35929" y="986701"/>
                  <a:pt x="52855" y="937657"/>
                </a:cubicBezTo>
                <a:cubicBezTo>
                  <a:pt x="53846" y="934800"/>
                  <a:pt x="54636" y="930933"/>
                  <a:pt x="56798" y="929570"/>
                </a:cubicBezTo>
                <a:cubicBezTo>
                  <a:pt x="63723" y="925227"/>
                  <a:pt x="71257" y="921836"/>
                  <a:pt x="78554" y="918083"/>
                </a:cubicBezTo>
                <a:cubicBezTo>
                  <a:pt x="81630" y="924379"/>
                  <a:pt x="87964" y="931104"/>
                  <a:pt x="87202" y="936905"/>
                </a:cubicBezTo>
                <a:cubicBezTo>
                  <a:pt x="84669" y="956479"/>
                  <a:pt x="79630" y="975719"/>
                  <a:pt x="75506" y="995083"/>
                </a:cubicBezTo>
                <a:cubicBezTo>
                  <a:pt x="73334" y="1005228"/>
                  <a:pt x="71076" y="1015362"/>
                  <a:pt x="75077" y="1030355"/>
                </a:cubicBezTo>
                <a:cubicBezTo>
                  <a:pt x="86764" y="1019753"/>
                  <a:pt x="98937" y="1009638"/>
                  <a:pt x="110062" y="998474"/>
                </a:cubicBezTo>
                <a:cubicBezTo>
                  <a:pt x="336290" y="771627"/>
                  <a:pt x="384849" y="431659"/>
                  <a:pt x="230582" y="149428"/>
                </a:cubicBezTo>
                <a:cubicBezTo>
                  <a:pt x="210865" y="113348"/>
                  <a:pt x="186681" y="79714"/>
                  <a:pt x="164783" y="44812"/>
                </a:cubicBezTo>
                <a:cubicBezTo>
                  <a:pt x="157154" y="32653"/>
                  <a:pt x="150162" y="20090"/>
                  <a:pt x="142876" y="7711"/>
                </a:cubicBezTo>
                <a:cubicBezTo>
                  <a:pt x="145143" y="5141"/>
                  <a:pt x="147400" y="2572"/>
                  <a:pt x="149658" y="0"/>
                </a:cubicBezTo>
                <a:cubicBezTo>
                  <a:pt x="158325" y="3195"/>
                  <a:pt x="169441" y="4030"/>
                  <a:pt x="175232" y="10014"/>
                </a:cubicBezTo>
                <a:cubicBezTo>
                  <a:pt x="195339" y="30792"/>
                  <a:pt x="215371" y="52081"/>
                  <a:pt x="232306" y="75444"/>
                </a:cubicBezTo>
                <a:cubicBezTo>
                  <a:pt x="403794" y="312029"/>
                  <a:pt x="410471" y="640611"/>
                  <a:pt x="247013" y="894795"/>
                </a:cubicBezTo>
                <a:cubicBezTo>
                  <a:pt x="215847" y="943267"/>
                  <a:pt x="175737" y="986025"/>
                  <a:pt x="139456" y="1031174"/>
                </a:cubicBezTo>
                <a:cubicBezTo>
                  <a:pt x="131989" y="1040461"/>
                  <a:pt x="123159" y="1048662"/>
                  <a:pt x="114958" y="1057358"/>
                </a:cubicBezTo>
                <a:cubicBezTo>
                  <a:pt x="116263" y="1059939"/>
                  <a:pt x="117558" y="1062521"/>
                  <a:pt x="118854" y="1065102"/>
                </a:cubicBezTo>
                <a:close/>
              </a:path>
            </a:pathLst>
          </a:custGeom>
          <a:solidFill>
            <a:srgbClr val="ED4D24"/>
          </a:solidFill>
          <a:ln w="9525" cap="flat">
            <a:noFill/>
            <a:prstDash val="solid"/>
            <a:miter/>
          </a:ln>
        </p:spPr>
        <p:txBody>
          <a:bodyPr rtlCol="0" anchor="ctr"/>
          <a:lstStyle/>
          <a:p>
            <a:endParaRPr lang="en-US" dirty="0"/>
          </a:p>
        </p:txBody>
      </p:sp>
      <p:grpSp>
        <p:nvGrpSpPr>
          <p:cNvPr id="60" name="Group 59">
            <a:extLst>
              <a:ext uri="{FF2B5EF4-FFF2-40B4-BE49-F238E27FC236}">
                <a16:creationId xmlns:a16="http://schemas.microsoft.com/office/drawing/2014/main" id="{849F1B21-8351-38EF-5765-A3D48FF28E6F}"/>
              </a:ext>
            </a:extLst>
          </p:cNvPr>
          <p:cNvGrpSpPr/>
          <p:nvPr/>
        </p:nvGrpSpPr>
        <p:grpSpPr>
          <a:xfrm>
            <a:off x="2633375" y="1745974"/>
            <a:ext cx="4925022" cy="288000"/>
            <a:chOff x="2634653" y="2133754"/>
            <a:chExt cx="4925022" cy="288000"/>
          </a:xfrm>
        </p:grpSpPr>
        <p:grpSp>
          <p:nvGrpSpPr>
            <p:cNvPr id="16" name="Group 15">
              <a:extLst>
                <a:ext uri="{FF2B5EF4-FFF2-40B4-BE49-F238E27FC236}">
                  <a16:creationId xmlns:a16="http://schemas.microsoft.com/office/drawing/2014/main" id="{5B4C0BBA-8338-24C4-03D8-3019B4CD8766}"/>
                </a:ext>
              </a:extLst>
            </p:cNvPr>
            <p:cNvGrpSpPr/>
            <p:nvPr/>
          </p:nvGrpSpPr>
          <p:grpSpPr>
            <a:xfrm>
              <a:off x="2674123" y="2133754"/>
              <a:ext cx="4885552" cy="288000"/>
              <a:chOff x="644329" y="1972700"/>
              <a:chExt cx="4885552" cy="288000"/>
            </a:xfrm>
          </p:grpSpPr>
          <p:cxnSp>
            <p:nvCxnSpPr>
              <p:cNvPr id="17" name="Straight Connector 16">
                <a:extLst>
                  <a:ext uri="{FF2B5EF4-FFF2-40B4-BE49-F238E27FC236}">
                    <a16:creationId xmlns:a16="http://schemas.microsoft.com/office/drawing/2014/main" id="{827E9C80-7D78-E3F0-F497-F6B2CF6135B3}"/>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A62F759-D535-A804-8E3B-B32A59BE048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56" name="Rectangle 55">
              <a:extLst>
                <a:ext uri="{FF2B5EF4-FFF2-40B4-BE49-F238E27FC236}">
                  <a16:creationId xmlns:a16="http://schemas.microsoft.com/office/drawing/2014/main" id="{FF49AB4D-83F0-B0F2-2A58-07B75FAC1C3E}"/>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01</a:t>
              </a:r>
              <a:endParaRPr lang="en-US" sz="1600" dirty="0"/>
            </a:p>
          </p:txBody>
        </p:sp>
      </p:grpSp>
      <p:grpSp>
        <p:nvGrpSpPr>
          <p:cNvPr id="61" name="Group 60">
            <a:extLst>
              <a:ext uri="{FF2B5EF4-FFF2-40B4-BE49-F238E27FC236}">
                <a16:creationId xmlns:a16="http://schemas.microsoft.com/office/drawing/2014/main" id="{A39BC1F5-0760-A3F7-1F4F-FEB6EEEE6286}"/>
              </a:ext>
            </a:extLst>
          </p:cNvPr>
          <p:cNvGrpSpPr/>
          <p:nvPr/>
        </p:nvGrpSpPr>
        <p:grpSpPr>
          <a:xfrm>
            <a:off x="2633375" y="4248474"/>
            <a:ext cx="4925022" cy="288000"/>
            <a:chOff x="2634653" y="2133754"/>
            <a:chExt cx="4925022" cy="288000"/>
          </a:xfrm>
        </p:grpSpPr>
        <p:grpSp>
          <p:nvGrpSpPr>
            <p:cNvPr id="62" name="Group 61">
              <a:extLst>
                <a:ext uri="{FF2B5EF4-FFF2-40B4-BE49-F238E27FC236}">
                  <a16:creationId xmlns:a16="http://schemas.microsoft.com/office/drawing/2014/main" id="{352CFD37-C257-E2BE-C2DA-3F55181C2EB5}"/>
                </a:ext>
              </a:extLst>
            </p:cNvPr>
            <p:cNvGrpSpPr/>
            <p:nvPr/>
          </p:nvGrpSpPr>
          <p:grpSpPr>
            <a:xfrm>
              <a:off x="2674123" y="2133754"/>
              <a:ext cx="4885552" cy="288000"/>
              <a:chOff x="644329" y="1972700"/>
              <a:chExt cx="4885552" cy="288000"/>
            </a:xfrm>
          </p:grpSpPr>
          <p:cxnSp>
            <p:nvCxnSpPr>
              <p:cNvPr id="65" name="Straight Connector 64">
                <a:extLst>
                  <a:ext uri="{FF2B5EF4-FFF2-40B4-BE49-F238E27FC236}">
                    <a16:creationId xmlns:a16="http://schemas.microsoft.com/office/drawing/2014/main" id="{01CDA484-B9E0-29D4-6B5F-B57DAEA2C892}"/>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227B4196-A708-BB22-560D-93BDF8A09162}"/>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4" name="Rectangle 63">
              <a:extLst>
                <a:ext uri="{FF2B5EF4-FFF2-40B4-BE49-F238E27FC236}">
                  <a16:creationId xmlns:a16="http://schemas.microsoft.com/office/drawing/2014/main" id="{FC04540B-5937-2415-4930-9F3F4193BAA7}"/>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06</a:t>
              </a:r>
              <a:endParaRPr lang="en-US" sz="1600" dirty="0"/>
            </a:p>
          </p:txBody>
        </p:sp>
      </p:grpSp>
      <p:grpSp>
        <p:nvGrpSpPr>
          <p:cNvPr id="67" name="Group 66">
            <a:extLst>
              <a:ext uri="{FF2B5EF4-FFF2-40B4-BE49-F238E27FC236}">
                <a16:creationId xmlns:a16="http://schemas.microsoft.com/office/drawing/2014/main" id="{31B5D704-8684-C5FD-159A-F010C11A560F}"/>
              </a:ext>
            </a:extLst>
          </p:cNvPr>
          <p:cNvGrpSpPr/>
          <p:nvPr/>
        </p:nvGrpSpPr>
        <p:grpSpPr>
          <a:xfrm>
            <a:off x="2633375" y="2740530"/>
            <a:ext cx="4925022" cy="288000"/>
            <a:chOff x="2634653" y="2133754"/>
            <a:chExt cx="4925022" cy="288000"/>
          </a:xfrm>
        </p:grpSpPr>
        <p:grpSp>
          <p:nvGrpSpPr>
            <p:cNvPr id="68" name="Group 67">
              <a:extLst>
                <a:ext uri="{FF2B5EF4-FFF2-40B4-BE49-F238E27FC236}">
                  <a16:creationId xmlns:a16="http://schemas.microsoft.com/office/drawing/2014/main" id="{074B085D-0321-93E4-4185-3BCE13056A16}"/>
                </a:ext>
              </a:extLst>
            </p:cNvPr>
            <p:cNvGrpSpPr/>
            <p:nvPr/>
          </p:nvGrpSpPr>
          <p:grpSpPr>
            <a:xfrm>
              <a:off x="2674123" y="2133754"/>
              <a:ext cx="4885552" cy="288000"/>
              <a:chOff x="644329" y="1972700"/>
              <a:chExt cx="4885552" cy="288000"/>
            </a:xfrm>
          </p:grpSpPr>
          <p:cxnSp>
            <p:nvCxnSpPr>
              <p:cNvPr id="70" name="Straight Connector 69">
                <a:extLst>
                  <a:ext uri="{FF2B5EF4-FFF2-40B4-BE49-F238E27FC236}">
                    <a16:creationId xmlns:a16="http://schemas.microsoft.com/office/drawing/2014/main" id="{DD05C6BB-9587-C881-6022-58F515E7533E}"/>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B05225CC-14FA-5047-407D-AAF9C29A5926}"/>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9" name="Rectangle 68">
              <a:extLst>
                <a:ext uri="{FF2B5EF4-FFF2-40B4-BE49-F238E27FC236}">
                  <a16:creationId xmlns:a16="http://schemas.microsoft.com/office/drawing/2014/main" id="{AF7D6C31-DBEA-4543-348E-C0B056D3EB68}"/>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03</a:t>
              </a:r>
              <a:endParaRPr lang="en-US" sz="1600" dirty="0"/>
            </a:p>
          </p:txBody>
        </p:sp>
      </p:grpSp>
      <p:grpSp>
        <p:nvGrpSpPr>
          <p:cNvPr id="72" name="Group 71">
            <a:extLst>
              <a:ext uri="{FF2B5EF4-FFF2-40B4-BE49-F238E27FC236}">
                <a16:creationId xmlns:a16="http://schemas.microsoft.com/office/drawing/2014/main" id="{B0FF30A1-21A6-AE80-DBA4-3F06CF394CCA}"/>
              </a:ext>
            </a:extLst>
          </p:cNvPr>
          <p:cNvGrpSpPr/>
          <p:nvPr/>
        </p:nvGrpSpPr>
        <p:grpSpPr>
          <a:xfrm>
            <a:off x="2633375" y="3241815"/>
            <a:ext cx="4925022" cy="288000"/>
            <a:chOff x="2634653" y="2133754"/>
            <a:chExt cx="4925022" cy="288000"/>
          </a:xfrm>
        </p:grpSpPr>
        <p:grpSp>
          <p:nvGrpSpPr>
            <p:cNvPr id="73" name="Group 72">
              <a:extLst>
                <a:ext uri="{FF2B5EF4-FFF2-40B4-BE49-F238E27FC236}">
                  <a16:creationId xmlns:a16="http://schemas.microsoft.com/office/drawing/2014/main" id="{00FA5540-B87C-C017-DD54-0B54661B2AFA}"/>
                </a:ext>
              </a:extLst>
            </p:cNvPr>
            <p:cNvGrpSpPr/>
            <p:nvPr/>
          </p:nvGrpSpPr>
          <p:grpSpPr>
            <a:xfrm>
              <a:off x="2674123" y="2133754"/>
              <a:ext cx="4885552" cy="288000"/>
              <a:chOff x="644329" y="1972700"/>
              <a:chExt cx="4885552" cy="288000"/>
            </a:xfrm>
          </p:grpSpPr>
          <p:cxnSp>
            <p:nvCxnSpPr>
              <p:cNvPr id="75" name="Straight Connector 74">
                <a:extLst>
                  <a:ext uri="{FF2B5EF4-FFF2-40B4-BE49-F238E27FC236}">
                    <a16:creationId xmlns:a16="http://schemas.microsoft.com/office/drawing/2014/main" id="{8D3EE287-A163-12EC-9263-123C81BA367F}"/>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D0C564C6-6AA3-214E-4439-6A82BE9F4278}"/>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4" name="Rectangle 73">
              <a:extLst>
                <a:ext uri="{FF2B5EF4-FFF2-40B4-BE49-F238E27FC236}">
                  <a16:creationId xmlns:a16="http://schemas.microsoft.com/office/drawing/2014/main" id="{1D7D0D60-B77C-B9CA-CA01-B5F14DEA367F}"/>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04</a:t>
              </a:r>
              <a:endParaRPr lang="en-US" sz="1600" dirty="0"/>
            </a:p>
          </p:txBody>
        </p:sp>
      </p:grpSp>
      <p:grpSp>
        <p:nvGrpSpPr>
          <p:cNvPr id="77" name="Group 76">
            <a:extLst>
              <a:ext uri="{FF2B5EF4-FFF2-40B4-BE49-F238E27FC236}">
                <a16:creationId xmlns:a16="http://schemas.microsoft.com/office/drawing/2014/main" id="{D1A122A9-67BE-4766-8E4A-C1822B6D6305}"/>
              </a:ext>
            </a:extLst>
          </p:cNvPr>
          <p:cNvGrpSpPr/>
          <p:nvPr/>
        </p:nvGrpSpPr>
        <p:grpSpPr>
          <a:xfrm>
            <a:off x="2633375" y="3735085"/>
            <a:ext cx="4925022" cy="288000"/>
            <a:chOff x="2634653" y="2133754"/>
            <a:chExt cx="4925022" cy="288000"/>
          </a:xfrm>
        </p:grpSpPr>
        <p:grpSp>
          <p:nvGrpSpPr>
            <p:cNvPr id="78" name="Group 77">
              <a:extLst>
                <a:ext uri="{FF2B5EF4-FFF2-40B4-BE49-F238E27FC236}">
                  <a16:creationId xmlns:a16="http://schemas.microsoft.com/office/drawing/2014/main" id="{2B7C61B5-B465-6CED-7649-9DEC96D19970}"/>
                </a:ext>
              </a:extLst>
            </p:cNvPr>
            <p:cNvGrpSpPr/>
            <p:nvPr/>
          </p:nvGrpSpPr>
          <p:grpSpPr>
            <a:xfrm>
              <a:off x="2674123" y="2133754"/>
              <a:ext cx="4885552" cy="288000"/>
              <a:chOff x="644329" y="1972700"/>
              <a:chExt cx="4885552" cy="288000"/>
            </a:xfrm>
          </p:grpSpPr>
          <p:cxnSp>
            <p:nvCxnSpPr>
              <p:cNvPr id="80" name="Straight Connector 79">
                <a:extLst>
                  <a:ext uri="{FF2B5EF4-FFF2-40B4-BE49-F238E27FC236}">
                    <a16:creationId xmlns:a16="http://schemas.microsoft.com/office/drawing/2014/main" id="{CFF7CAE9-C278-60F0-BB18-E26B9A5875B8}"/>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25F080C5-0E02-552B-0081-5B8E74DA6BA6}"/>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9" name="Rectangle 78">
              <a:extLst>
                <a:ext uri="{FF2B5EF4-FFF2-40B4-BE49-F238E27FC236}">
                  <a16:creationId xmlns:a16="http://schemas.microsoft.com/office/drawing/2014/main" id="{B23BF931-323A-9478-F831-733663CAFBEB}"/>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05</a:t>
              </a:r>
              <a:endParaRPr lang="en-US" sz="1600" dirty="0"/>
            </a:p>
          </p:txBody>
        </p:sp>
      </p:grpSp>
      <p:grpSp>
        <p:nvGrpSpPr>
          <p:cNvPr id="82" name="Group 81">
            <a:extLst>
              <a:ext uri="{FF2B5EF4-FFF2-40B4-BE49-F238E27FC236}">
                <a16:creationId xmlns:a16="http://schemas.microsoft.com/office/drawing/2014/main" id="{308BB7FF-0671-6EDC-198B-AD192427AA9D}"/>
              </a:ext>
            </a:extLst>
          </p:cNvPr>
          <p:cNvGrpSpPr/>
          <p:nvPr/>
        </p:nvGrpSpPr>
        <p:grpSpPr>
          <a:xfrm>
            <a:off x="2633375" y="2246099"/>
            <a:ext cx="4925022" cy="288000"/>
            <a:chOff x="2634653" y="2133754"/>
            <a:chExt cx="4925022" cy="288000"/>
          </a:xfrm>
        </p:grpSpPr>
        <p:grpSp>
          <p:nvGrpSpPr>
            <p:cNvPr id="83" name="Group 82">
              <a:extLst>
                <a:ext uri="{FF2B5EF4-FFF2-40B4-BE49-F238E27FC236}">
                  <a16:creationId xmlns:a16="http://schemas.microsoft.com/office/drawing/2014/main" id="{289D7EA0-4159-9025-5B91-B0E2ED155B85}"/>
                </a:ext>
              </a:extLst>
            </p:cNvPr>
            <p:cNvGrpSpPr/>
            <p:nvPr/>
          </p:nvGrpSpPr>
          <p:grpSpPr>
            <a:xfrm>
              <a:off x="2674123" y="2133754"/>
              <a:ext cx="4885552" cy="288000"/>
              <a:chOff x="644329" y="1972700"/>
              <a:chExt cx="4885552" cy="288000"/>
            </a:xfrm>
          </p:grpSpPr>
          <p:cxnSp>
            <p:nvCxnSpPr>
              <p:cNvPr id="85" name="Straight Connector 84">
                <a:extLst>
                  <a:ext uri="{FF2B5EF4-FFF2-40B4-BE49-F238E27FC236}">
                    <a16:creationId xmlns:a16="http://schemas.microsoft.com/office/drawing/2014/main" id="{13641A7A-96AB-63A2-F3A1-4957033902D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F130147A-0E79-1ECB-AEDE-0CAADEF5C66B}"/>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4" name="Rectangle 83">
              <a:extLst>
                <a:ext uri="{FF2B5EF4-FFF2-40B4-BE49-F238E27FC236}">
                  <a16:creationId xmlns:a16="http://schemas.microsoft.com/office/drawing/2014/main" id="{E9C6A217-6380-5131-A40D-3607B7BE6537}"/>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02</a:t>
              </a:r>
              <a:endParaRPr lang="en-US" sz="1600" dirty="0"/>
            </a:p>
          </p:txBody>
        </p:sp>
      </p:grpSp>
      <p:grpSp>
        <p:nvGrpSpPr>
          <p:cNvPr id="87" name="Group 86">
            <a:extLst>
              <a:ext uri="{FF2B5EF4-FFF2-40B4-BE49-F238E27FC236}">
                <a16:creationId xmlns:a16="http://schemas.microsoft.com/office/drawing/2014/main" id="{0E5071AC-4E16-A536-8FE8-B023D4BBA652}"/>
              </a:ext>
            </a:extLst>
          </p:cNvPr>
          <p:cNvGrpSpPr/>
          <p:nvPr/>
        </p:nvGrpSpPr>
        <p:grpSpPr>
          <a:xfrm>
            <a:off x="2633375" y="4731541"/>
            <a:ext cx="4925022" cy="288000"/>
            <a:chOff x="2634653" y="2133754"/>
            <a:chExt cx="4925022" cy="288000"/>
          </a:xfrm>
        </p:grpSpPr>
        <p:grpSp>
          <p:nvGrpSpPr>
            <p:cNvPr id="88" name="Group 87">
              <a:extLst>
                <a:ext uri="{FF2B5EF4-FFF2-40B4-BE49-F238E27FC236}">
                  <a16:creationId xmlns:a16="http://schemas.microsoft.com/office/drawing/2014/main" id="{B6E81E1B-5D21-A9AA-23AC-C0EA9C9EE1EF}"/>
                </a:ext>
              </a:extLst>
            </p:cNvPr>
            <p:cNvGrpSpPr/>
            <p:nvPr/>
          </p:nvGrpSpPr>
          <p:grpSpPr>
            <a:xfrm>
              <a:off x="2674123" y="2133754"/>
              <a:ext cx="4885552" cy="288000"/>
              <a:chOff x="644329" y="1972700"/>
              <a:chExt cx="4885552" cy="288000"/>
            </a:xfrm>
          </p:grpSpPr>
          <p:cxnSp>
            <p:nvCxnSpPr>
              <p:cNvPr id="90" name="Straight Connector 89">
                <a:extLst>
                  <a:ext uri="{FF2B5EF4-FFF2-40B4-BE49-F238E27FC236}">
                    <a16:creationId xmlns:a16="http://schemas.microsoft.com/office/drawing/2014/main" id="{45CE6916-0DA6-1BCB-EE49-95E8DEBC8147}"/>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75EBB3A1-3554-4FD0-EFC2-1B5A7D4394A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9" name="Rectangle 88">
              <a:extLst>
                <a:ext uri="{FF2B5EF4-FFF2-40B4-BE49-F238E27FC236}">
                  <a16:creationId xmlns:a16="http://schemas.microsoft.com/office/drawing/2014/main" id="{5373EFB4-0F38-F177-548A-086AE92D7FDD}"/>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07</a:t>
              </a:r>
              <a:endParaRPr lang="en-US" sz="1600" dirty="0"/>
            </a:p>
          </p:txBody>
        </p:sp>
      </p:grpSp>
      <p:grpSp>
        <p:nvGrpSpPr>
          <p:cNvPr id="92" name="Group 91">
            <a:extLst>
              <a:ext uri="{FF2B5EF4-FFF2-40B4-BE49-F238E27FC236}">
                <a16:creationId xmlns:a16="http://schemas.microsoft.com/office/drawing/2014/main" id="{3702A2FF-0788-EAC2-BE37-C9444EE64C2E}"/>
              </a:ext>
            </a:extLst>
          </p:cNvPr>
          <p:cNvGrpSpPr/>
          <p:nvPr/>
        </p:nvGrpSpPr>
        <p:grpSpPr>
          <a:xfrm>
            <a:off x="2633375" y="5093694"/>
            <a:ext cx="4925022" cy="288000"/>
            <a:chOff x="2634653" y="2133754"/>
            <a:chExt cx="4925022" cy="288000"/>
          </a:xfrm>
        </p:grpSpPr>
        <p:grpSp>
          <p:nvGrpSpPr>
            <p:cNvPr id="93" name="Group 92">
              <a:extLst>
                <a:ext uri="{FF2B5EF4-FFF2-40B4-BE49-F238E27FC236}">
                  <a16:creationId xmlns:a16="http://schemas.microsoft.com/office/drawing/2014/main" id="{D08A436C-C87D-7592-13F4-51F24CD45860}"/>
                </a:ext>
              </a:extLst>
            </p:cNvPr>
            <p:cNvGrpSpPr/>
            <p:nvPr/>
          </p:nvGrpSpPr>
          <p:grpSpPr>
            <a:xfrm>
              <a:off x="2674123" y="2133754"/>
              <a:ext cx="4885552" cy="288000"/>
              <a:chOff x="644329" y="1972700"/>
              <a:chExt cx="4885552" cy="288000"/>
            </a:xfrm>
          </p:grpSpPr>
          <p:cxnSp>
            <p:nvCxnSpPr>
              <p:cNvPr id="95" name="Straight Connector 94">
                <a:extLst>
                  <a:ext uri="{FF2B5EF4-FFF2-40B4-BE49-F238E27FC236}">
                    <a16:creationId xmlns:a16="http://schemas.microsoft.com/office/drawing/2014/main" id="{8E0C4CC9-FFF2-21F5-0D13-B59DCA486097}"/>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631C7719-46BB-D04B-1DE7-A23E326BC59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4" name="Rectangle 93">
              <a:extLst>
                <a:ext uri="{FF2B5EF4-FFF2-40B4-BE49-F238E27FC236}">
                  <a16:creationId xmlns:a16="http://schemas.microsoft.com/office/drawing/2014/main" id="{E30A56B0-744D-321F-5C3C-F76FCB7EFB6F}"/>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08</a:t>
              </a:r>
              <a:endParaRPr lang="en-US" sz="1600" dirty="0"/>
            </a:p>
          </p:txBody>
        </p:sp>
      </p:grpSp>
      <p:cxnSp>
        <p:nvCxnSpPr>
          <p:cNvPr id="98" name="Straight Connector 97">
            <a:extLst>
              <a:ext uri="{FF2B5EF4-FFF2-40B4-BE49-F238E27FC236}">
                <a16:creationId xmlns:a16="http://schemas.microsoft.com/office/drawing/2014/main" id="{889AFE65-FB4A-E159-678C-0BF95BC657BB}"/>
              </a:ext>
            </a:extLst>
          </p:cNvPr>
          <p:cNvCxnSpPr>
            <a:cxnSpLocks/>
          </p:cNvCxnSpPr>
          <p:nvPr/>
        </p:nvCxnSpPr>
        <p:spPr>
          <a:xfrm>
            <a:off x="2862776" y="5697221"/>
            <a:ext cx="469498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B00D29D8-3C5E-71F1-D058-57FF2F853DC1}"/>
              </a:ext>
            </a:extLst>
          </p:cNvPr>
          <p:cNvCxnSpPr>
            <a:cxnSpLocks/>
          </p:cNvCxnSpPr>
          <p:nvPr/>
        </p:nvCxnSpPr>
        <p:spPr>
          <a:xfrm>
            <a:off x="2862137" y="5975469"/>
            <a:ext cx="0" cy="404869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0" name="Triangle 149">
            <a:extLst>
              <a:ext uri="{FF2B5EF4-FFF2-40B4-BE49-F238E27FC236}">
                <a16:creationId xmlns:a16="http://schemas.microsoft.com/office/drawing/2014/main" id="{47A25A53-3635-1EC0-11FE-8CEC86465557}"/>
              </a:ext>
            </a:extLst>
          </p:cNvPr>
          <p:cNvSpPr/>
          <p:nvPr/>
        </p:nvSpPr>
        <p:spPr>
          <a:xfrm rot="10800000">
            <a:off x="2759133" y="605916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1" name="Straight Connector 150">
            <a:extLst>
              <a:ext uri="{FF2B5EF4-FFF2-40B4-BE49-F238E27FC236}">
                <a16:creationId xmlns:a16="http://schemas.microsoft.com/office/drawing/2014/main" id="{1D7FA4BA-05AA-4397-0FF2-0D2C8364FF22}"/>
              </a:ext>
            </a:extLst>
          </p:cNvPr>
          <p:cNvCxnSpPr>
            <a:cxnSpLocks/>
          </p:cNvCxnSpPr>
          <p:nvPr/>
        </p:nvCxnSpPr>
        <p:spPr>
          <a:xfrm>
            <a:off x="2467962" y="5975469"/>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DA8EFF6E-B6AB-D1E9-B73A-6895782AAACC}"/>
              </a:ext>
            </a:extLst>
          </p:cNvPr>
          <p:cNvSpPr txBox="1"/>
          <p:nvPr/>
        </p:nvSpPr>
        <p:spPr>
          <a:xfrm>
            <a:off x="458508" y="6019629"/>
            <a:ext cx="1920557" cy="2153795"/>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What type of training do you think is most effective for developing new skills and improving qualifications?</a:t>
            </a:r>
          </a:p>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 (1 = the most effective)</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153" name="Straight Connector 152">
            <a:extLst>
              <a:ext uri="{FF2B5EF4-FFF2-40B4-BE49-F238E27FC236}">
                <a16:creationId xmlns:a16="http://schemas.microsoft.com/office/drawing/2014/main" id="{E0459429-7155-7B32-1ECF-2FE7B13F477B}"/>
              </a:ext>
            </a:extLst>
          </p:cNvPr>
          <p:cNvCxnSpPr>
            <a:cxnSpLocks/>
          </p:cNvCxnSpPr>
          <p:nvPr/>
        </p:nvCxnSpPr>
        <p:spPr>
          <a:xfrm>
            <a:off x="6935325" y="6518544"/>
            <a:ext cx="0" cy="350562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F75E4CD4-3E68-6BFF-A421-297AE10E799B}"/>
              </a:ext>
            </a:extLst>
          </p:cNvPr>
          <p:cNvSpPr txBox="1"/>
          <p:nvPr/>
        </p:nvSpPr>
        <p:spPr>
          <a:xfrm>
            <a:off x="3115809" y="6590516"/>
            <a:ext cx="3315375" cy="4432495"/>
          </a:xfrm>
          <a:prstGeom prst="rect">
            <a:avLst/>
          </a:prstGeom>
          <a:noFill/>
        </p:spPr>
        <p:txBody>
          <a:bodyPr wrap="square">
            <a:spAutoFit/>
          </a:bodyPr>
          <a:lstStyle/>
          <a:p>
            <a:pPr>
              <a:lnSpc>
                <a:spcPts val="1340"/>
              </a:lnSpc>
            </a:pPr>
            <a:r>
              <a:rPr lang="en-IE" sz="1400" dirty="0">
                <a:solidFill>
                  <a:srgbClr val="404040"/>
                </a:solidFill>
                <a:latin typeface="Calibri" panose="020F0502020204030204" pitchFamily="34" charset="0"/>
                <a:cs typeface="Calibri" panose="020F0502020204030204" pitchFamily="34" charset="0"/>
              </a:rPr>
              <a:t>One- or two-day hands-on </a:t>
            </a:r>
          </a:p>
          <a:p>
            <a:pPr>
              <a:lnSpc>
                <a:spcPts val="1340"/>
              </a:lnSpc>
            </a:pPr>
            <a:r>
              <a:rPr lang="en-IE" sz="1400" dirty="0">
                <a:solidFill>
                  <a:srgbClr val="404040"/>
                </a:solidFill>
                <a:latin typeface="Calibri" panose="020F0502020204030204" pitchFamily="34" charset="0"/>
                <a:cs typeface="Calibri" panose="020F0502020204030204" pitchFamily="34" charset="0"/>
              </a:rPr>
              <a:t>(practical) training</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Project-based learning courses </a:t>
            </a:r>
          </a:p>
          <a:p>
            <a:pPr>
              <a:lnSpc>
                <a:spcPts val="1340"/>
              </a:lnSpc>
            </a:pPr>
            <a:r>
              <a:rPr lang="en-IE" sz="1400" dirty="0">
                <a:solidFill>
                  <a:srgbClr val="404040"/>
                </a:solidFill>
                <a:latin typeface="Calibri" panose="020F0502020204030204" pitchFamily="34" charset="0"/>
                <a:cs typeface="Calibri" panose="020F0502020204030204" pitchFamily="34" charset="0"/>
              </a:rPr>
              <a:t>(solving real problems during learning)</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One- or two-day seminar (theoretical)</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Mentorship and coaching (one-on-one guidance from experienced professionals)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Self-learning (using prepared text </a:t>
            </a:r>
          </a:p>
          <a:p>
            <a:pPr>
              <a:lnSpc>
                <a:spcPts val="1340"/>
              </a:lnSpc>
            </a:pPr>
            <a:r>
              <a:rPr lang="en-IE" sz="1400" dirty="0">
                <a:solidFill>
                  <a:srgbClr val="404040"/>
                </a:solidFill>
                <a:latin typeface="Calibri" panose="020F0502020204030204" pitchFamily="34" charset="0"/>
                <a:cs typeface="Calibri" panose="020F0502020204030204" pitchFamily="34" charset="0"/>
              </a:rPr>
              <a:t>materials without a teacher)</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Formal certifications or week-long courses with exams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Several-hour online courses or webinars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Technical tours and case studies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p:txBody>
      </p:sp>
      <p:grpSp>
        <p:nvGrpSpPr>
          <p:cNvPr id="155" name="Group 154">
            <a:extLst>
              <a:ext uri="{FF2B5EF4-FFF2-40B4-BE49-F238E27FC236}">
                <a16:creationId xmlns:a16="http://schemas.microsoft.com/office/drawing/2014/main" id="{44425D5E-6416-B44A-7363-4B7ABC97DCDC}"/>
              </a:ext>
            </a:extLst>
          </p:cNvPr>
          <p:cNvGrpSpPr/>
          <p:nvPr/>
        </p:nvGrpSpPr>
        <p:grpSpPr>
          <a:xfrm>
            <a:off x="2632736" y="6374544"/>
            <a:ext cx="4925022" cy="288000"/>
            <a:chOff x="2634653" y="2133754"/>
            <a:chExt cx="4925022" cy="288000"/>
          </a:xfrm>
        </p:grpSpPr>
        <p:grpSp>
          <p:nvGrpSpPr>
            <p:cNvPr id="156" name="Group 155">
              <a:extLst>
                <a:ext uri="{FF2B5EF4-FFF2-40B4-BE49-F238E27FC236}">
                  <a16:creationId xmlns:a16="http://schemas.microsoft.com/office/drawing/2014/main" id="{D1C92FF1-CF5C-55F1-D1C6-E76B49A80BA6}"/>
                </a:ext>
              </a:extLst>
            </p:cNvPr>
            <p:cNvGrpSpPr/>
            <p:nvPr/>
          </p:nvGrpSpPr>
          <p:grpSpPr>
            <a:xfrm>
              <a:off x="2674123" y="2133754"/>
              <a:ext cx="4885552" cy="288000"/>
              <a:chOff x="644329" y="1972700"/>
              <a:chExt cx="4885552" cy="288000"/>
            </a:xfrm>
          </p:grpSpPr>
          <p:cxnSp>
            <p:nvCxnSpPr>
              <p:cNvPr id="158" name="Straight Connector 157">
                <a:extLst>
                  <a:ext uri="{FF2B5EF4-FFF2-40B4-BE49-F238E27FC236}">
                    <a16:creationId xmlns:a16="http://schemas.microsoft.com/office/drawing/2014/main" id="{3B114E29-9B8E-1223-3FBD-C75737950CC2}"/>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9" name="Rectangle 158">
                <a:extLst>
                  <a:ext uri="{FF2B5EF4-FFF2-40B4-BE49-F238E27FC236}">
                    <a16:creationId xmlns:a16="http://schemas.microsoft.com/office/drawing/2014/main" id="{57709D7B-28C0-F112-A7A6-ECA020DD5230}"/>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57" name="Rectangle 156">
              <a:extLst>
                <a:ext uri="{FF2B5EF4-FFF2-40B4-BE49-F238E27FC236}">
                  <a16:creationId xmlns:a16="http://schemas.microsoft.com/office/drawing/2014/main" id="{78315AA9-8B68-74BD-8073-E40A63DD769C}"/>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01</a:t>
              </a:r>
              <a:endParaRPr lang="en-US" sz="1600" dirty="0"/>
            </a:p>
          </p:txBody>
        </p:sp>
      </p:grpSp>
      <p:grpSp>
        <p:nvGrpSpPr>
          <p:cNvPr id="160" name="Group 159">
            <a:extLst>
              <a:ext uri="{FF2B5EF4-FFF2-40B4-BE49-F238E27FC236}">
                <a16:creationId xmlns:a16="http://schemas.microsoft.com/office/drawing/2014/main" id="{A206F3AA-CE13-3554-0975-F91E26F404AF}"/>
              </a:ext>
            </a:extLst>
          </p:cNvPr>
          <p:cNvGrpSpPr/>
          <p:nvPr/>
        </p:nvGrpSpPr>
        <p:grpSpPr>
          <a:xfrm>
            <a:off x="2632736" y="8704046"/>
            <a:ext cx="4925022" cy="288000"/>
            <a:chOff x="2634653" y="2133754"/>
            <a:chExt cx="4925022" cy="288000"/>
          </a:xfrm>
        </p:grpSpPr>
        <p:grpSp>
          <p:nvGrpSpPr>
            <p:cNvPr id="161" name="Group 160">
              <a:extLst>
                <a:ext uri="{FF2B5EF4-FFF2-40B4-BE49-F238E27FC236}">
                  <a16:creationId xmlns:a16="http://schemas.microsoft.com/office/drawing/2014/main" id="{2184F32E-1014-C226-0755-F62E66DE2771}"/>
                </a:ext>
              </a:extLst>
            </p:cNvPr>
            <p:cNvGrpSpPr/>
            <p:nvPr/>
          </p:nvGrpSpPr>
          <p:grpSpPr>
            <a:xfrm>
              <a:off x="2674123" y="2133754"/>
              <a:ext cx="4885552" cy="288000"/>
              <a:chOff x="644329" y="1972700"/>
              <a:chExt cx="4885552" cy="288000"/>
            </a:xfrm>
          </p:grpSpPr>
          <p:cxnSp>
            <p:nvCxnSpPr>
              <p:cNvPr id="163" name="Straight Connector 162">
                <a:extLst>
                  <a:ext uri="{FF2B5EF4-FFF2-40B4-BE49-F238E27FC236}">
                    <a16:creationId xmlns:a16="http://schemas.microsoft.com/office/drawing/2014/main" id="{A4BF3489-ABA2-3FE2-46A9-82E17372F4C7}"/>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64" name="Rectangle 163">
                <a:extLst>
                  <a:ext uri="{FF2B5EF4-FFF2-40B4-BE49-F238E27FC236}">
                    <a16:creationId xmlns:a16="http://schemas.microsoft.com/office/drawing/2014/main" id="{DF400C26-0A69-21FC-4D10-2645FC382DD0}"/>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62" name="Rectangle 161">
              <a:extLst>
                <a:ext uri="{FF2B5EF4-FFF2-40B4-BE49-F238E27FC236}">
                  <a16:creationId xmlns:a16="http://schemas.microsoft.com/office/drawing/2014/main" id="{583F89D3-828F-ABF8-BF28-9303BCB8E9D9}"/>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06</a:t>
              </a:r>
              <a:endParaRPr lang="en-US" sz="1600" dirty="0"/>
            </a:p>
          </p:txBody>
        </p:sp>
      </p:grpSp>
      <p:grpSp>
        <p:nvGrpSpPr>
          <p:cNvPr id="165" name="Group 164">
            <a:extLst>
              <a:ext uri="{FF2B5EF4-FFF2-40B4-BE49-F238E27FC236}">
                <a16:creationId xmlns:a16="http://schemas.microsoft.com/office/drawing/2014/main" id="{FAE22722-D3CE-F2E7-2880-86E7F3D956E7}"/>
              </a:ext>
            </a:extLst>
          </p:cNvPr>
          <p:cNvGrpSpPr/>
          <p:nvPr/>
        </p:nvGrpSpPr>
        <p:grpSpPr>
          <a:xfrm>
            <a:off x="2632736" y="7360862"/>
            <a:ext cx="4925022" cy="288000"/>
            <a:chOff x="2634653" y="2133754"/>
            <a:chExt cx="4925022" cy="288000"/>
          </a:xfrm>
        </p:grpSpPr>
        <p:grpSp>
          <p:nvGrpSpPr>
            <p:cNvPr id="166" name="Group 165">
              <a:extLst>
                <a:ext uri="{FF2B5EF4-FFF2-40B4-BE49-F238E27FC236}">
                  <a16:creationId xmlns:a16="http://schemas.microsoft.com/office/drawing/2014/main" id="{ABB15919-8AC4-26AC-3584-720A13C80343}"/>
                </a:ext>
              </a:extLst>
            </p:cNvPr>
            <p:cNvGrpSpPr/>
            <p:nvPr/>
          </p:nvGrpSpPr>
          <p:grpSpPr>
            <a:xfrm>
              <a:off x="2674123" y="2133754"/>
              <a:ext cx="4885552" cy="288000"/>
              <a:chOff x="644329" y="1972700"/>
              <a:chExt cx="4885552" cy="288000"/>
            </a:xfrm>
          </p:grpSpPr>
          <p:cxnSp>
            <p:nvCxnSpPr>
              <p:cNvPr id="168" name="Straight Connector 167">
                <a:extLst>
                  <a:ext uri="{FF2B5EF4-FFF2-40B4-BE49-F238E27FC236}">
                    <a16:creationId xmlns:a16="http://schemas.microsoft.com/office/drawing/2014/main" id="{BF85BE25-5858-9505-4C6C-3C1BAFBFD2EC}"/>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69" name="Rectangle 168">
                <a:extLst>
                  <a:ext uri="{FF2B5EF4-FFF2-40B4-BE49-F238E27FC236}">
                    <a16:creationId xmlns:a16="http://schemas.microsoft.com/office/drawing/2014/main" id="{804279F7-4B92-592E-2D0F-CC26657360F6}"/>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67" name="Rectangle 166">
              <a:extLst>
                <a:ext uri="{FF2B5EF4-FFF2-40B4-BE49-F238E27FC236}">
                  <a16:creationId xmlns:a16="http://schemas.microsoft.com/office/drawing/2014/main" id="{A6A96EF2-BEFF-40FD-2401-A1F59AF9F63C}"/>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03</a:t>
              </a:r>
              <a:endParaRPr lang="en-US" sz="1600" dirty="0"/>
            </a:p>
          </p:txBody>
        </p:sp>
      </p:grpSp>
      <p:grpSp>
        <p:nvGrpSpPr>
          <p:cNvPr id="170" name="Group 169">
            <a:extLst>
              <a:ext uri="{FF2B5EF4-FFF2-40B4-BE49-F238E27FC236}">
                <a16:creationId xmlns:a16="http://schemas.microsoft.com/office/drawing/2014/main" id="{A54B41A1-0FDB-6734-3E36-DB23957E74AC}"/>
              </a:ext>
            </a:extLst>
          </p:cNvPr>
          <p:cNvGrpSpPr/>
          <p:nvPr/>
        </p:nvGrpSpPr>
        <p:grpSpPr>
          <a:xfrm>
            <a:off x="2632736" y="7705625"/>
            <a:ext cx="4925022" cy="288000"/>
            <a:chOff x="2634653" y="2133754"/>
            <a:chExt cx="4925022" cy="288000"/>
          </a:xfrm>
        </p:grpSpPr>
        <p:grpSp>
          <p:nvGrpSpPr>
            <p:cNvPr id="171" name="Group 170">
              <a:extLst>
                <a:ext uri="{FF2B5EF4-FFF2-40B4-BE49-F238E27FC236}">
                  <a16:creationId xmlns:a16="http://schemas.microsoft.com/office/drawing/2014/main" id="{4EDD1130-CC48-285B-8F8F-453543FE3988}"/>
                </a:ext>
              </a:extLst>
            </p:cNvPr>
            <p:cNvGrpSpPr/>
            <p:nvPr/>
          </p:nvGrpSpPr>
          <p:grpSpPr>
            <a:xfrm>
              <a:off x="2674123" y="2133754"/>
              <a:ext cx="4885552" cy="288000"/>
              <a:chOff x="644329" y="1972700"/>
              <a:chExt cx="4885552" cy="288000"/>
            </a:xfrm>
          </p:grpSpPr>
          <p:cxnSp>
            <p:nvCxnSpPr>
              <p:cNvPr id="173" name="Straight Connector 172">
                <a:extLst>
                  <a:ext uri="{FF2B5EF4-FFF2-40B4-BE49-F238E27FC236}">
                    <a16:creationId xmlns:a16="http://schemas.microsoft.com/office/drawing/2014/main" id="{D4313C3B-D3B1-6423-2E44-749FB101E6CF}"/>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F0316FBD-B2D1-FAB1-B4D9-6202920C1FF8}"/>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72" name="Rectangle 171">
              <a:extLst>
                <a:ext uri="{FF2B5EF4-FFF2-40B4-BE49-F238E27FC236}">
                  <a16:creationId xmlns:a16="http://schemas.microsoft.com/office/drawing/2014/main" id="{D0A982A9-EB4D-ED52-CBCC-59C9EBCC8BEF}"/>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04</a:t>
              </a:r>
              <a:endParaRPr lang="en-US" sz="1600" dirty="0"/>
            </a:p>
          </p:txBody>
        </p:sp>
      </p:grpSp>
      <p:grpSp>
        <p:nvGrpSpPr>
          <p:cNvPr id="175" name="Group 174">
            <a:extLst>
              <a:ext uri="{FF2B5EF4-FFF2-40B4-BE49-F238E27FC236}">
                <a16:creationId xmlns:a16="http://schemas.microsoft.com/office/drawing/2014/main" id="{91BDC188-188D-048B-0B31-2D72B4C8BC4C}"/>
              </a:ext>
            </a:extLst>
          </p:cNvPr>
          <p:cNvGrpSpPr/>
          <p:nvPr/>
        </p:nvGrpSpPr>
        <p:grpSpPr>
          <a:xfrm>
            <a:off x="2632736" y="8198895"/>
            <a:ext cx="4925022" cy="288000"/>
            <a:chOff x="2634653" y="2133754"/>
            <a:chExt cx="4925022" cy="288000"/>
          </a:xfrm>
        </p:grpSpPr>
        <p:grpSp>
          <p:nvGrpSpPr>
            <p:cNvPr id="176" name="Group 175">
              <a:extLst>
                <a:ext uri="{FF2B5EF4-FFF2-40B4-BE49-F238E27FC236}">
                  <a16:creationId xmlns:a16="http://schemas.microsoft.com/office/drawing/2014/main" id="{1D567F36-2758-33A8-B4E7-9B098F0B3B96}"/>
                </a:ext>
              </a:extLst>
            </p:cNvPr>
            <p:cNvGrpSpPr/>
            <p:nvPr/>
          </p:nvGrpSpPr>
          <p:grpSpPr>
            <a:xfrm>
              <a:off x="2674123" y="2133754"/>
              <a:ext cx="4885552" cy="288000"/>
              <a:chOff x="644329" y="1972700"/>
              <a:chExt cx="4885552" cy="288000"/>
            </a:xfrm>
          </p:grpSpPr>
          <p:cxnSp>
            <p:nvCxnSpPr>
              <p:cNvPr id="178" name="Straight Connector 177">
                <a:extLst>
                  <a:ext uri="{FF2B5EF4-FFF2-40B4-BE49-F238E27FC236}">
                    <a16:creationId xmlns:a16="http://schemas.microsoft.com/office/drawing/2014/main" id="{32DC79ED-EBF6-A1D2-AD64-B01A0D2FB2AD}"/>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9" name="Rectangle 178">
                <a:extLst>
                  <a:ext uri="{FF2B5EF4-FFF2-40B4-BE49-F238E27FC236}">
                    <a16:creationId xmlns:a16="http://schemas.microsoft.com/office/drawing/2014/main" id="{BB93D6F5-CC92-3FE7-349F-81448FA6FB9F}"/>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77" name="Rectangle 176">
              <a:extLst>
                <a:ext uri="{FF2B5EF4-FFF2-40B4-BE49-F238E27FC236}">
                  <a16:creationId xmlns:a16="http://schemas.microsoft.com/office/drawing/2014/main" id="{F344F48B-6DA2-4071-66FA-49C28F2442C9}"/>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05</a:t>
              </a:r>
              <a:endParaRPr lang="en-US" sz="1600" dirty="0"/>
            </a:p>
          </p:txBody>
        </p:sp>
      </p:grpSp>
      <p:grpSp>
        <p:nvGrpSpPr>
          <p:cNvPr id="180" name="Group 179">
            <a:extLst>
              <a:ext uri="{FF2B5EF4-FFF2-40B4-BE49-F238E27FC236}">
                <a16:creationId xmlns:a16="http://schemas.microsoft.com/office/drawing/2014/main" id="{34FCF8D1-B7B4-939D-D898-A04EB41CDFDE}"/>
              </a:ext>
            </a:extLst>
          </p:cNvPr>
          <p:cNvGrpSpPr/>
          <p:nvPr/>
        </p:nvGrpSpPr>
        <p:grpSpPr>
          <a:xfrm>
            <a:off x="2632736" y="6874669"/>
            <a:ext cx="4925022" cy="288000"/>
            <a:chOff x="2634653" y="2133754"/>
            <a:chExt cx="4925022" cy="288000"/>
          </a:xfrm>
        </p:grpSpPr>
        <p:grpSp>
          <p:nvGrpSpPr>
            <p:cNvPr id="181" name="Group 180">
              <a:extLst>
                <a:ext uri="{FF2B5EF4-FFF2-40B4-BE49-F238E27FC236}">
                  <a16:creationId xmlns:a16="http://schemas.microsoft.com/office/drawing/2014/main" id="{ACD4A724-1E7C-CE14-E18E-AA77B76EB7EE}"/>
                </a:ext>
              </a:extLst>
            </p:cNvPr>
            <p:cNvGrpSpPr/>
            <p:nvPr/>
          </p:nvGrpSpPr>
          <p:grpSpPr>
            <a:xfrm>
              <a:off x="2674123" y="2133754"/>
              <a:ext cx="4885552" cy="288000"/>
              <a:chOff x="644329" y="1972700"/>
              <a:chExt cx="4885552" cy="288000"/>
            </a:xfrm>
          </p:grpSpPr>
          <p:cxnSp>
            <p:nvCxnSpPr>
              <p:cNvPr id="183" name="Straight Connector 182">
                <a:extLst>
                  <a:ext uri="{FF2B5EF4-FFF2-40B4-BE49-F238E27FC236}">
                    <a16:creationId xmlns:a16="http://schemas.microsoft.com/office/drawing/2014/main" id="{ED80934C-BE4F-CDBB-3FE9-CAB5C38BD720}"/>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F2DEEEF5-4511-A5C2-D8A5-38FC52B0539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82" name="Rectangle 181">
              <a:extLst>
                <a:ext uri="{FF2B5EF4-FFF2-40B4-BE49-F238E27FC236}">
                  <a16:creationId xmlns:a16="http://schemas.microsoft.com/office/drawing/2014/main" id="{FF480466-53FD-32CE-8191-40B60B8808C4}"/>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02</a:t>
              </a:r>
              <a:endParaRPr lang="en-US" sz="1600" dirty="0"/>
            </a:p>
          </p:txBody>
        </p:sp>
      </p:grpSp>
      <p:grpSp>
        <p:nvGrpSpPr>
          <p:cNvPr id="185" name="Group 184">
            <a:extLst>
              <a:ext uri="{FF2B5EF4-FFF2-40B4-BE49-F238E27FC236}">
                <a16:creationId xmlns:a16="http://schemas.microsoft.com/office/drawing/2014/main" id="{50629B08-8AE2-A4CA-5916-A56C112EC9B2}"/>
              </a:ext>
            </a:extLst>
          </p:cNvPr>
          <p:cNvGrpSpPr/>
          <p:nvPr/>
        </p:nvGrpSpPr>
        <p:grpSpPr>
          <a:xfrm>
            <a:off x="2632736" y="9195351"/>
            <a:ext cx="4925022" cy="288000"/>
            <a:chOff x="2634653" y="2133754"/>
            <a:chExt cx="4925022" cy="288000"/>
          </a:xfrm>
        </p:grpSpPr>
        <p:grpSp>
          <p:nvGrpSpPr>
            <p:cNvPr id="186" name="Group 185">
              <a:extLst>
                <a:ext uri="{FF2B5EF4-FFF2-40B4-BE49-F238E27FC236}">
                  <a16:creationId xmlns:a16="http://schemas.microsoft.com/office/drawing/2014/main" id="{407C9999-1DE6-6D7B-0D44-9E7FF9B6B166}"/>
                </a:ext>
              </a:extLst>
            </p:cNvPr>
            <p:cNvGrpSpPr/>
            <p:nvPr/>
          </p:nvGrpSpPr>
          <p:grpSpPr>
            <a:xfrm>
              <a:off x="2674123" y="2133754"/>
              <a:ext cx="4885552" cy="288000"/>
              <a:chOff x="644329" y="1972700"/>
              <a:chExt cx="4885552" cy="288000"/>
            </a:xfrm>
          </p:grpSpPr>
          <p:cxnSp>
            <p:nvCxnSpPr>
              <p:cNvPr id="188" name="Straight Connector 187">
                <a:extLst>
                  <a:ext uri="{FF2B5EF4-FFF2-40B4-BE49-F238E27FC236}">
                    <a16:creationId xmlns:a16="http://schemas.microsoft.com/office/drawing/2014/main" id="{35B35EC0-0D3C-92E1-D1EB-08C10864DCEE}"/>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9" name="Rectangle 188">
                <a:extLst>
                  <a:ext uri="{FF2B5EF4-FFF2-40B4-BE49-F238E27FC236}">
                    <a16:creationId xmlns:a16="http://schemas.microsoft.com/office/drawing/2014/main" id="{2778E5B6-F1BA-EDCC-0509-BFB60690C25A}"/>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87" name="Rectangle 186">
              <a:extLst>
                <a:ext uri="{FF2B5EF4-FFF2-40B4-BE49-F238E27FC236}">
                  <a16:creationId xmlns:a16="http://schemas.microsoft.com/office/drawing/2014/main" id="{4A95B066-4A28-8F0E-746E-4DD1C6B9D2AE}"/>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07</a:t>
              </a:r>
              <a:endParaRPr lang="en-US" sz="1600" dirty="0"/>
            </a:p>
          </p:txBody>
        </p:sp>
      </p:grpSp>
      <p:grpSp>
        <p:nvGrpSpPr>
          <p:cNvPr id="190" name="Group 189">
            <a:extLst>
              <a:ext uri="{FF2B5EF4-FFF2-40B4-BE49-F238E27FC236}">
                <a16:creationId xmlns:a16="http://schemas.microsoft.com/office/drawing/2014/main" id="{B5E5832E-9685-D097-3715-292577011F2A}"/>
              </a:ext>
            </a:extLst>
          </p:cNvPr>
          <p:cNvGrpSpPr/>
          <p:nvPr/>
        </p:nvGrpSpPr>
        <p:grpSpPr>
          <a:xfrm>
            <a:off x="2632736" y="9532790"/>
            <a:ext cx="4925022" cy="288000"/>
            <a:chOff x="2634653" y="2133754"/>
            <a:chExt cx="4925022" cy="288000"/>
          </a:xfrm>
        </p:grpSpPr>
        <p:grpSp>
          <p:nvGrpSpPr>
            <p:cNvPr id="191" name="Group 190">
              <a:extLst>
                <a:ext uri="{FF2B5EF4-FFF2-40B4-BE49-F238E27FC236}">
                  <a16:creationId xmlns:a16="http://schemas.microsoft.com/office/drawing/2014/main" id="{574B4599-A408-4E25-D5CD-A1EDD08066A7}"/>
                </a:ext>
              </a:extLst>
            </p:cNvPr>
            <p:cNvGrpSpPr/>
            <p:nvPr/>
          </p:nvGrpSpPr>
          <p:grpSpPr>
            <a:xfrm>
              <a:off x="2674123" y="2133754"/>
              <a:ext cx="4885552" cy="288000"/>
              <a:chOff x="644329" y="1972700"/>
              <a:chExt cx="4885552" cy="288000"/>
            </a:xfrm>
          </p:grpSpPr>
          <p:cxnSp>
            <p:nvCxnSpPr>
              <p:cNvPr id="193" name="Straight Connector 192">
                <a:extLst>
                  <a:ext uri="{FF2B5EF4-FFF2-40B4-BE49-F238E27FC236}">
                    <a16:creationId xmlns:a16="http://schemas.microsoft.com/office/drawing/2014/main" id="{50F62CE3-02CC-95D0-5D2B-66DE98CF3A60}"/>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94" name="Rectangle 193">
                <a:extLst>
                  <a:ext uri="{FF2B5EF4-FFF2-40B4-BE49-F238E27FC236}">
                    <a16:creationId xmlns:a16="http://schemas.microsoft.com/office/drawing/2014/main" id="{8A8A2A5F-B37F-4C2D-CEA2-D60174D8A2D8}"/>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92" name="Rectangle 191">
              <a:extLst>
                <a:ext uri="{FF2B5EF4-FFF2-40B4-BE49-F238E27FC236}">
                  <a16:creationId xmlns:a16="http://schemas.microsoft.com/office/drawing/2014/main" id="{45D12E93-12C8-BB56-C9BC-BD551E44D649}"/>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08</a:t>
              </a:r>
              <a:endParaRPr lang="en-US" sz="1600" dirty="0"/>
            </a:p>
          </p:txBody>
        </p:sp>
      </p:grpSp>
      <p:cxnSp>
        <p:nvCxnSpPr>
          <p:cNvPr id="195" name="Straight Connector 194">
            <a:extLst>
              <a:ext uri="{FF2B5EF4-FFF2-40B4-BE49-F238E27FC236}">
                <a16:creationId xmlns:a16="http://schemas.microsoft.com/office/drawing/2014/main" id="{9E4CEE83-521E-B451-6B39-7EF700D42685}"/>
              </a:ext>
            </a:extLst>
          </p:cNvPr>
          <p:cNvCxnSpPr>
            <a:cxnSpLocks/>
          </p:cNvCxnSpPr>
          <p:nvPr/>
        </p:nvCxnSpPr>
        <p:spPr>
          <a:xfrm>
            <a:off x="2862137" y="10024165"/>
            <a:ext cx="469498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19564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BF6A5-0B14-BB2E-6675-BD65D6D48185}"/>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A6350A7-49F0-EF6F-16CF-7260E58A2775}"/>
              </a:ext>
            </a:extLst>
          </p:cNvPr>
          <p:cNvCxnSpPr>
            <a:cxnSpLocks/>
          </p:cNvCxnSpPr>
          <p:nvPr/>
        </p:nvCxnSpPr>
        <p:spPr>
          <a:xfrm>
            <a:off x="2864054" y="512721"/>
            <a:ext cx="0" cy="400153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07187BA8-9813-0195-BD7C-331B22BB37D3}"/>
              </a:ext>
            </a:extLst>
          </p:cNvPr>
          <p:cNvSpPr/>
          <p:nvPr/>
        </p:nvSpPr>
        <p:spPr>
          <a:xfrm rot="10800000">
            <a:off x="2761050" y="596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41C91C62-100D-6875-9A26-B2413CF2B75A}"/>
              </a:ext>
            </a:extLst>
          </p:cNvPr>
          <p:cNvCxnSpPr>
            <a:cxnSpLocks/>
          </p:cNvCxnSpPr>
          <p:nvPr/>
        </p:nvCxnSpPr>
        <p:spPr>
          <a:xfrm>
            <a:off x="2469879" y="512721"/>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ABA28F33-C296-EE61-7916-097CFBB653F2}"/>
              </a:ext>
            </a:extLst>
          </p:cNvPr>
          <p:cNvSpPr/>
          <p:nvPr/>
        </p:nvSpPr>
        <p:spPr>
          <a:xfrm>
            <a:off x="-6988" y="0"/>
            <a:ext cx="2531042" cy="1069181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F5159CB1-D25F-D700-A70A-EB6FBAADA04F}"/>
              </a:ext>
            </a:extLst>
          </p:cNvPr>
          <p:cNvSpPr txBox="1"/>
          <p:nvPr/>
        </p:nvSpPr>
        <p:spPr>
          <a:xfrm>
            <a:off x="460425" y="556881"/>
            <a:ext cx="1936216" cy="1743426"/>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What are the most important improvements needed in current HVAC training programs? (1 = the most important)</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27" name="Graphic 40">
            <a:extLst>
              <a:ext uri="{FF2B5EF4-FFF2-40B4-BE49-F238E27FC236}">
                <a16:creationId xmlns:a16="http://schemas.microsoft.com/office/drawing/2014/main" id="{D2C25554-2600-E8F2-7D0F-E601928959D4}"/>
              </a:ext>
            </a:extLst>
          </p:cNvPr>
          <p:cNvGrpSpPr/>
          <p:nvPr/>
        </p:nvGrpSpPr>
        <p:grpSpPr>
          <a:xfrm>
            <a:off x="-2206029" y="8568433"/>
            <a:ext cx="3924090" cy="2433120"/>
            <a:chOff x="-3997860" y="6017904"/>
            <a:chExt cx="935163" cy="579845"/>
          </a:xfrm>
          <a:solidFill>
            <a:schemeClr val="bg1">
              <a:alpha val="29965"/>
            </a:schemeClr>
          </a:solidFill>
        </p:grpSpPr>
        <p:sp>
          <p:nvSpPr>
            <p:cNvPr id="28" name="Freeform 27">
              <a:extLst>
                <a:ext uri="{FF2B5EF4-FFF2-40B4-BE49-F238E27FC236}">
                  <a16:creationId xmlns:a16="http://schemas.microsoft.com/office/drawing/2014/main" id="{7F9EB606-0D0E-C888-8C42-6E4B78CEC20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D86B7167-207D-930C-2B0D-15D4D81638D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D794209A-3A9C-4407-365E-530E26902AF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5DD07E28-3265-5BE8-CDE8-EBA4A6AA93B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9" name="Straight Connector 8">
            <a:extLst>
              <a:ext uri="{FF2B5EF4-FFF2-40B4-BE49-F238E27FC236}">
                <a16:creationId xmlns:a16="http://schemas.microsoft.com/office/drawing/2014/main" id="{67D35341-DA80-9E7B-1A62-81603765E3FA}"/>
              </a:ext>
            </a:extLst>
          </p:cNvPr>
          <p:cNvCxnSpPr>
            <a:cxnSpLocks/>
          </p:cNvCxnSpPr>
          <p:nvPr/>
        </p:nvCxnSpPr>
        <p:spPr>
          <a:xfrm>
            <a:off x="6937242" y="1055796"/>
            <a:ext cx="0" cy="345845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6D5EF54-D0C8-E490-FEC9-169674DA75C6}"/>
              </a:ext>
            </a:extLst>
          </p:cNvPr>
          <p:cNvSpPr txBox="1"/>
          <p:nvPr/>
        </p:nvSpPr>
        <p:spPr>
          <a:xfrm>
            <a:off x="3117727" y="1124575"/>
            <a:ext cx="3781640" cy="3539430"/>
          </a:xfrm>
          <a:prstGeom prst="rect">
            <a:avLst/>
          </a:prstGeom>
          <a:noFill/>
        </p:spPr>
        <p:txBody>
          <a:bodyPr wrap="square">
            <a:spAutoFit/>
          </a:bodyPr>
          <a:lstStyle/>
          <a:p>
            <a:pPr lvl="0"/>
            <a:r>
              <a:rPr lang="en-IE" sz="1400" dirty="0">
                <a:solidFill>
                  <a:srgbClr val="404040"/>
                </a:solidFill>
                <a:latin typeface="Calibri" panose="020F0502020204030204" pitchFamily="34" charset="0"/>
                <a:cs typeface="Calibri" panose="020F0502020204030204" pitchFamily="34" charset="0"/>
              </a:rPr>
              <a:t>Hands-on training with real equipment</a:t>
            </a:r>
            <a:br>
              <a:rPr lang="en-IE" sz="1400" dirty="0">
                <a:solidFill>
                  <a:srgbClr val="404040"/>
                </a:solidFill>
                <a:latin typeface="Calibri" panose="020F0502020204030204" pitchFamily="34" charset="0"/>
                <a:cs typeface="Calibri" panose="020F0502020204030204" pitchFamily="34" charset="0"/>
              </a:rPr>
            </a:br>
            <a:endParaRPr lang="en-IE" sz="1400" dirty="0">
              <a:solidFill>
                <a:srgbClr val="404040"/>
              </a:solidFill>
              <a:latin typeface="Calibri" panose="020F0502020204030204" pitchFamily="34" charset="0"/>
              <a:cs typeface="Calibri" panose="020F0502020204030204" pitchFamily="34" charset="0"/>
            </a:endParaRPr>
          </a:p>
          <a:p>
            <a:pPr lvl="0"/>
            <a:r>
              <a:rPr lang="en-IE" sz="1400" dirty="0">
                <a:solidFill>
                  <a:srgbClr val="404040"/>
                </a:solidFill>
                <a:latin typeface="Calibri" panose="020F0502020204030204" pitchFamily="34" charset="0"/>
                <a:cs typeface="Calibri" panose="020F0502020204030204" pitchFamily="34" charset="0"/>
              </a:rPr>
              <a:t>Integration of regulatory knowledge</a:t>
            </a:r>
          </a:p>
          <a:p>
            <a:pPr lvl="0"/>
            <a:endParaRPr lang="en-IE" sz="1400" dirty="0">
              <a:solidFill>
                <a:srgbClr val="404040"/>
              </a:solidFill>
              <a:latin typeface="Calibri" panose="020F0502020204030204" pitchFamily="34" charset="0"/>
              <a:cs typeface="Calibri" panose="020F0502020204030204" pitchFamily="34" charset="0"/>
            </a:endParaRPr>
          </a:p>
          <a:p>
            <a:pPr lvl="0"/>
            <a:r>
              <a:rPr lang="en-IE" sz="1400" dirty="0">
                <a:solidFill>
                  <a:srgbClr val="404040"/>
                </a:solidFill>
                <a:latin typeface="Calibri" panose="020F0502020204030204" pitchFamily="34" charset="0"/>
                <a:cs typeface="Calibri" panose="020F0502020204030204" pitchFamily="34" charset="0"/>
              </a:rPr>
              <a:t>Continuous learning</a:t>
            </a:r>
          </a:p>
          <a:p>
            <a:pPr lvl="0"/>
            <a:endParaRPr lang="en-IE" sz="1400" dirty="0">
              <a:solidFill>
                <a:srgbClr val="404040"/>
              </a:solidFill>
              <a:latin typeface="Calibri" panose="020F0502020204030204" pitchFamily="34" charset="0"/>
              <a:cs typeface="Calibri" panose="020F0502020204030204" pitchFamily="34" charset="0"/>
            </a:endParaRPr>
          </a:p>
          <a:p>
            <a:pPr lvl="0"/>
            <a:r>
              <a:rPr lang="en-IE" sz="1400" dirty="0">
                <a:solidFill>
                  <a:srgbClr val="404040"/>
                </a:solidFill>
                <a:latin typeface="Calibri" panose="020F0502020204030204" pitchFamily="34" charset="0"/>
                <a:cs typeface="Calibri" panose="020F0502020204030204" pitchFamily="34" charset="0"/>
              </a:rPr>
              <a:t>Stronger industry-academia collaboration</a:t>
            </a:r>
          </a:p>
          <a:p>
            <a:pPr lvl="0"/>
            <a:endParaRPr lang="en-IE" sz="1400" dirty="0">
              <a:solidFill>
                <a:srgbClr val="404040"/>
              </a:solidFill>
              <a:latin typeface="Calibri" panose="020F0502020204030204" pitchFamily="34" charset="0"/>
              <a:cs typeface="Calibri" panose="020F0502020204030204" pitchFamily="34" charset="0"/>
            </a:endParaRPr>
          </a:p>
          <a:p>
            <a:pPr lvl="0"/>
            <a:r>
              <a:rPr lang="en-IE" sz="1400" dirty="0">
                <a:solidFill>
                  <a:srgbClr val="404040"/>
                </a:solidFill>
                <a:latin typeface="Calibri" panose="020F0502020204030204" pitchFamily="34" charset="0"/>
                <a:cs typeface="Calibri" panose="020F0502020204030204" pitchFamily="34" charset="0"/>
              </a:rPr>
              <a:t>Focus on energy efficiency and sustainability</a:t>
            </a:r>
          </a:p>
          <a:p>
            <a:pPr lvl="0"/>
            <a:br>
              <a:rPr lang="en-IE" sz="1400" dirty="0">
                <a:solidFill>
                  <a:srgbClr val="404040"/>
                </a:solidFill>
                <a:latin typeface="Calibri" panose="020F0502020204030204" pitchFamily="34" charset="0"/>
                <a:cs typeface="Calibri" panose="020F0502020204030204" pitchFamily="34" charset="0"/>
              </a:rPr>
            </a:br>
            <a:r>
              <a:rPr lang="en-IE" sz="1400" dirty="0">
                <a:solidFill>
                  <a:srgbClr val="404040"/>
                </a:solidFill>
                <a:latin typeface="Calibri" panose="020F0502020204030204" pitchFamily="34" charset="0"/>
                <a:cs typeface="Calibri" panose="020F0502020204030204" pitchFamily="34" charset="0"/>
              </a:rPr>
              <a:t>Integration of smart HVAC technologies</a:t>
            </a:r>
          </a:p>
          <a:p>
            <a:pPr lvl="0"/>
            <a:br>
              <a:rPr lang="en-IE" sz="1400" dirty="0">
                <a:solidFill>
                  <a:srgbClr val="404040"/>
                </a:solidFill>
                <a:latin typeface="Calibri" panose="020F0502020204030204" pitchFamily="34" charset="0"/>
                <a:cs typeface="Calibri" panose="020F0502020204030204" pitchFamily="34" charset="0"/>
              </a:rPr>
            </a:br>
            <a:r>
              <a:rPr lang="en-IE" sz="1400" dirty="0">
                <a:solidFill>
                  <a:srgbClr val="404040"/>
                </a:solidFill>
                <a:latin typeface="Calibri" panose="020F0502020204030204" pitchFamily="34" charset="0"/>
                <a:cs typeface="Calibri" panose="020F0502020204030204" pitchFamily="34" charset="0"/>
              </a:rPr>
              <a:t>Digital learning and virtual simulations</a:t>
            </a:r>
          </a:p>
          <a:p>
            <a:pPr lvl="0"/>
            <a:br>
              <a:rPr lang="en-IE" sz="1400" dirty="0">
                <a:solidFill>
                  <a:srgbClr val="404040"/>
                </a:solidFill>
                <a:latin typeface="Calibri" panose="020F0502020204030204" pitchFamily="34" charset="0"/>
                <a:cs typeface="Calibri" panose="020F0502020204030204" pitchFamily="34" charset="0"/>
              </a:rPr>
            </a:br>
            <a:r>
              <a:rPr lang="en-IE" sz="1400" dirty="0">
                <a:solidFill>
                  <a:srgbClr val="404040"/>
                </a:solidFill>
                <a:latin typeface="Calibri" panose="020F0502020204030204" pitchFamily="34" charset="0"/>
                <a:cs typeface="Calibri" panose="020F0502020204030204" pitchFamily="34" charset="0"/>
              </a:rPr>
              <a:t>Cross-disciplinary knowledge</a:t>
            </a:r>
          </a:p>
          <a:p>
            <a:pPr lvl="0"/>
            <a:r>
              <a:rPr lang="en-IE" sz="1400" dirty="0">
                <a:solidFill>
                  <a:srgbClr val="404040"/>
                </a:solidFill>
                <a:latin typeface="Calibri" panose="020F0502020204030204" pitchFamily="34" charset="0"/>
                <a:cs typeface="Calibri" panose="020F0502020204030204" pitchFamily="34" charset="0"/>
              </a:rPr>
              <a:t> </a:t>
            </a:r>
          </a:p>
        </p:txBody>
      </p:sp>
      <p:grpSp>
        <p:nvGrpSpPr>
          <p:cNvPr id="60" name="Group 59">
            <a:extLst>
              <a:ext uri="{FF2B5EF4-FFF2-40B4-BE49-F238E27FC236}">
                <a16:creationId xmlns:a16="http://schemas.microsoft.com/office/drawing/2014/main" id="{BC402FDE-1A67-BE87-97A7-FA82FACD60B7}"/>
              </a:ext>
            </a:extLst>
          </p:cNvPr>
          <p:cNvGrpSpPr/>
          <p:nvPr/>
        </p:nvGrpSpPr>
        <p:grpSpPr>
          <a:xfrm>
            <a:off x="2634653" y="940077"/>
            <a:ext cx="4925022" cy="288000"/>
            <a:chOff x="2634653" y="2133754"/>
            <a:chExt cx="4925022" cy="288000"/>
          </a:xfrm>
        </p:grpSpPr>
        <p:grpSp>
          <p:nvGrpSpPr>
            <p:cNvPr id="16" name="Group 15">
              <a:extLst>
                <a:ext uri="{FF2B5EF4-FFF2-40B4-BE49-F238E27FC236}">
                  <a16:creationId xmlns:a16="http://schemas.microsoft.com/office/drawing/2014/main" id="{8CD22338-1BD3-294C-CD60-B8FBFDCF3A1F}"/>
                </a:ext>
              </a:extLst>
            </p:cNvPr>
            <p:cNvGrpSpPr/>
            <p:nvPr/>
          </p:nvGrpSpPr>
          <p:grpSpPr>
            <a:xfrm>
              <a:off x="2674123" y="2133754"/>
              <a:ext cx="4885552" cy="288000"/>
              <a:chOff x="644329" y="1972700"/>
              <a:chExt cx="4885552" cy="288000"/>
            </a:xfrm>
          </p:grpSpPr>
          <p:cxnSp>
            <p:nvCxnSpPr>
              <p:cNvPr id="17" name="Straight Connector 16">
                <a:extLst>
                  <a:ext uri="{FF2B5EF4-FFF2-40B4-BE49-F238E27FC236}">
                    <a16:creationId xmlns:a16="http://schemas.microsoft.com/office/drawing/2014/main" id="{DD6F3F80-A9BF-655A-B069-1F3C90808102}"/>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272D3512-0174-319F-D8A5-0D618338BA32}"/>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56" name="Rectangle 55">
              <a:extLst>
                <a:ext uri="{FF2B5EF4-FFF2-40B4-BE49-F238E27FC236}">
                  <a16:creationId xmlns:a16="http://schemas.microsoft.com/office/drawing/2014/main" id="{874662A8-25BB-0FF8-FFCE-19ADF350E1DA}"/>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01</a:t>
              </a:r>
              <a:endParaRPr lang="en-US" sz="1600" dirty="0"/>
            </a:p>
          </p:txBody>
        </p:sp>
      </p:grpSp>
      <p:grpSp>
        <p:nvGrpSpPr>
          <p:cNvPr id="61" name="Group 60">
            <a:extLst>
              <a:ext uri="{FF2B5EF4-FFF2-40B4-BE49-F238E27FC236}">
                <a16:creationId xmlns:a16="http://schemas.microsoft.com/office/drawing/2014/main" id="{AC3E451A-AEDE-B90A-EF09-EA73DA002012}"/>
              </a:ext>
            </a:extLst>
          </p:cNvPr>
          <p:cNvGrpSpPr/>
          <p:nvPr/>
        </p:nvGrpSpPr>
        <p:grpSpPr>
          <a:xfrm>
            <a:off x="2634653" y="3068697"/>
            <a:ext cx="4925022" cy="288000"/>
            <a:chOff x="2634653" y="2133754"/>
            <a:chExt cx="4925022" cy="288000"/>
          </a:xfrm>
        </p:grpSpPr>
        <p:grpSp>
          <p:nvGrpSpPr>
            <p:cNvPr id="62" name="Group 61">
              <a:extLst>
                <a:ext uri="{FF2B5EF4-FFF2-40B4-BE49-F238E27FC236}">
                  <a16:creationId xmlns:a16="http://schemas.microsoft.com/office/drawing/2014/main" id="{D9B992D4-7386-C17F-4299-9B2F7FDB160D}"/>
                </a:ext>
              </a:extLst>
            </p:cNvPr>
            <p:cNvGrpSpPr/>
            <p:nvPr/>
          </p:nvGrpSpPr>
          <p:grpSpPr>
            <a:xfrm>
              <a:off x="2674123" y="2133754"/>
              <a:ext cx="4885552" cy="288000"/>
              <a:chOff x="644329" y="1972700"/>
              <a:chExt cx="4885552" cy="288000"/>
            </a:xfrm>
          </p:grpSpPr>
          <p:cxnSp>
            <p:nvCxnSpPr>
              <p:cNvPr id="65" name="Straight Connector 64">
                <a:extLst>
                  <a:ext uri="{FF2B5EF4-FFF2-40B4-BE49-F238E27FC236}">
                    <a16:creationId xmlns:a16="http://schemas.microsoft.com/office/drawing/2014/main" id="{899068E3-16A2-BD9A-803E-EE6E51F65CAE}"/>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E362AB9E-4442-BFF0-EECD-62399665584C}"/>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4" name="Rectangle 63">
              <a:extLst>
                <a:ext uri="{FF2B5EF4-FFF2-40B4-BE49-F238E27FC236}">
                  <a16:creationId xmlns:a16="http://schemas.microsoft.com/office/drawing/2014/main" id="{4D72DE1D-6B6A-7998-3A05-CAC782778FBF}"/>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06</a:t>
              </a:r>
              <a:endParaRPr lang="en-US" sz="1600" dirty="0"/>
            </a:p>
          </p:txBody>
        </p:sp>
      </p:grpSp>
      <p:grpSp>
        <p:nvGrpSpPr>
          <p:cNvPr id="67" name="Group 66">
            <a:extLst>
              <a:ext uri="{FF2B5EF4-FFF2-40B4-BE49-F238E27FC236}">
                <a16:creationId xmlns:a16="http://schemas.microsoft.com/office/drawing/2014/main" id="{88E7A390-F81D-0BA3-63C4-B1AEC7F7C1F2}"/>
              </a:ext>
            </a:extLst>
          </p:cNvPr>
          <p:cNvGrpSpPr/>
          <p:nvPr/>
        </p:nvGrpSpPr>
        <p:grpSpPr>
          <a:xfrm>
            <a:off x="2634653" y="1791525"/>
            <a:ext cx="4925022" cy="288000"/>
            <a:chOff x="2634653" y="2133754"/>
            <a:chExt cx="4925022" cy="288000"/>
          </a:xfrm>
        </p:grpSpPr>
        <p:grpSp>
          <p:nvGrpSpPr>
            <p:cNvPr id="68" name="Group 67">
              <a:extLst>
                <a:ext uri="{FF2B5EF4-FFF2-40B4-BE49-F238E27FC236}">
                  <a16:creationId xmlns:a16="http://schemas.microsoft.com/office/drawing/2014/main" id="{13C01081-E37F-5761-1901-7B20BA104643}"/>
                </a:ext>
              </a:extLst>
            </p:cNvPr>
            <p:cNvGrpSpPr/>
            <p:nvPr/>
          </p:nvGrpSpPr>
          <p:grpSpPr>
            <a:xfrm>
              <a:off x="2674123" y="2133754"/>
              <a:ext cx="4885552" cy="288000"/>
              <a:chOff x="644329" y="1972700"/>
              <a:chExt cx="4885552" cy="288000"/>
            </a:xfrm>
          </p:grpSpPr>
          <p:cxnSp>
            <p:nvCxnSpPr>
              <p:cNvPr id="70" name="Straight Connector 69">
                <a:extLst>
                  <a:ext uri="{FF2B5EF4-FFF2-40B4-BE49-F238E27FC236}">
                    <a16:creationId xmlns:a16="http://schemas.microsoft.com/office/drawing/2014/main" id="{4C860D11-7773-88EC-F790-5561FF3445FD}"/>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84939912-DEC2-03FC-A81A-8ED69E28639D}"/>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9" name="Rectangle 68">
              <a:extLst>
                <a:ext uri="{FF2B5EF4-FFF2-40B4-BE49-F238E27FC236}">
                  <a16:creationId xmlns:a16="http://schemas.microsoft.com/office/drawing/2014/main" id="{66CBBE3F-5CC5-9A88-2634-A713C1A9D2F7}"/>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03</a:t>
              </a:r>
              <a:endParaRPr lang="en-US" sz="1600" dirty="0"/>
            </a:p>
          </p:txBody>
        </p:sp>
      </p:grpSp>
      <p:grpSp>
        <p:nvGrpSpPr>
          <p:cNvPr id="72" name="Group 71">
            <a:extLst>
              <a:ext uri="{FF2B5EF4-FFF2-40B4-BE49-F238E27FC236}">
                <a16:creationId xmlns:a16="http://schemas.microsoft.com/office/drawing/2014/main" id="{316C98F0-E9E0-C05E-7685-9AF8594FC339}"/>
              </a:ext>
            </a:extLst>
          </p:cNvPr>
          <p:cNvGrpSpPr/>
          <p:nvPr/>
        </p:nvGrpSpPr>
        <p:grpSpPr>
          <a:xfrm>
            <a:off x="2634653" y="2217249"/>
            <a:ext cx="4925022" cy="288000"/>
            <a:chOff x="2634653" y="2133754"/>
            <a:chExt cx="4925022" cy="288000"/>
          </a:xfrm>
        </p:grpSpPr>
        <p:grpSp>
          <p:nvGrpSpPr>
            <p:cNvPr id="73" name="Group 72">
              <a:extLst>
                <a:ext uri="{FF2B5EF4-FFF2-40B4-BE49-F238E27FC236}">
                  <a16:creationId xmlns:a16="http://schemas.microsoft.com/office/drawing/2014/main" id="{35B4702C-879D-EBC4-D016-456C2DFECC22}"/>
                </a:ext>
              </a:extLst>
            </p:cNvPr>
            <p:cNvGrpSpPr/>
            <p:nvPr/>
          </p:nvGrpSpPr>
          <p:grpSpPr>
            <a:xfrm>
              <a:off x="2674123" y="2133754"/>
              <a:ext cx="4885552" cy="288000"/>
              <a:chOff x="644329" y="1972700"/>
              <a:chExt cx="4885552" cy="288000"/>
            </a:xfrm>
          </p:grpSpPr>
          <p:cxnSp>
            <p:nvCxnSpPr>
              <p:cNvPr id="75" name="Straight Connector 74">
                <a:extLst>
                  <a:ext uri="{FF2B5EF4-FFF2-40B4-BE49-F238E27FC236}">
                    <a16:creationId xmlns:a16="http://schemas.microsoft.com/office/drawing/2014/main" id="{689CB5B3-2BA9-20EE-4510-C8DFF5E4C8CF}"/>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714E4FAF-EAE5-64C1-81D9-BDADA2106639}"/>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4" name="Rectangle 73">
              <a:extLst>
                <a:ext uri="{FF2B5EF4-FFF2-40B4-BE49-F238E27FC236}">
                  <a16:creationId xmlns:a16="http://schemas.microsoft.com/office/drawing/2014/main" id="{DB9BF79D-9B60-07A9-37FF-E947C9F8A3DB}"/>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04</a:t>
              </a:r>
              <a:endParaRPr lang="en-US" sz="1600" dirty="0"/>
            </a:p>
          </p:txBody>
        </p:sp>
      </p:grpSp>
      <p:grpSp>
        <p:nvGrpSpPr>
          <p:cNvPr id="77" name="Group 76">
            <a:extLst>
              <a:ext uri="{FF2B5EF4-FFF2-40B4-BE49-F238E27FC236}">
                <a16:creationId xmlns:a16="http://schemas.microsoft.com/office/drawing/2014/main" id="{862F3928-2EBE-FD17-63BD-C9EFAC8CCEAC}"/>
              </a:ext>
            </a:extLst>
          </p:cNvPr>
          <p:cNvGrpSpPr/>
          <p:nvPr/>
        </p:nvGrpSpPr>
        <p:grpSpPr>
          <a:xfrm>
            <a:off x="2634653" y="2642973"/>
            <a:ext cx="4925022" cy="288000"/>
            <a:chOff x="2634653" y="2133754"/>
            <a:chExt cx="4925022" cy="288000"/>
          </a:xfrm>
        </p:grpSpPr>
        <p:grpSp>
          <p:nvGrpSpPr>
            <p:cNvPr id="78" name="Group 77">
              <a:extLst>
                <a:ext uri="{FF2B5EF4-FFF2-40B4-BE49-F238E27FC236}">
                  <a16:creationId xmlns:a16="http://schemas.microsoft.com/office/drawing/2014/main" id="{C46EF9D8-3344-F5CE-88BD-D9855A48F17B}"/>
                </a:ext>
              </a:extLst>
            </p:cNvPr>
            <p:cNvGrpSpPr/>
            <p:nvPr/>
          </p:nvGrpSpPr>
          <p:grpSpPr>
            <a:xfrm>
              <a:off x="2674123" y="2133754"/>
              <a:ext cx="4885552" cy="288000"/>
              <a:chOff x="644329" y="1972700"/>
              <a:chExt cx="4885552" cy="288000"/>
            </a:xfrm>
          </p:grpSpPr>
          <p:cxnSp>
            <p:nvCxnSpPr>
              <p:cNvPr id="80" name="Straight Connector 79">
                <a:extLst>
                  <a:ext uri="{FF2B5EF4-FFF2-40B4-BE49-F238E27FC236}">
                    <a16:creationId xmlns:a16="http://schemas.microsoft.com/office/drawing/2014/main" id="{891327CC-C642-C944-7577-235F645F063B}"/>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B2C34E40-0F88-6E51-DFCC-3449CBB1FBD5}"/>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9" name="Rectangle 78">
              <a:extLst>
                <a:ext uri="{FF2B5EF4-FFF2-40B4-BE49-F238E27FC236}">
                  <a16:creationId xmlns:a16="http://schemas.microsoft.com/office/drawing/2014/main" id="{055017B7-F203-6175-A6C6-B00DAC4DC588}"/>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05</a:t>
              </a:r>
              <a:endParaRPr lang="en-US" sz="1600" dirty="0"/>
            </a:p>
          </p:txBody>
        </p:sp>
      </p:grpSp>
      <p:grpSp>
        <p:nvGrpSpPr>
          <p:cNvPr id="82" name="Group 81">
            <a:extLst>
              <a:ext uri="{FF2B5EF4-FFF2-40B4-BE49-F238E27FC236}">
                <a16:creationId xmlns:a16="http://schemas.microsoft.com/office/drawing/2014/main" id="{5836EB06-A9A9-9D03-822E-A6BF84668E53}"/>
              </a:ext>
            </a:extLst>
          </p:cNvPr>
          <p:cNvGrpSpPr/>
          <p:nvPr/>
        </p:nvGrpSpPr>
        <p:grpSpPr>
          <a:xfrm>
            <a:off x="2634653" y="1365801"/>
            <a:ext cx="4925022" cy="288000"/>
            <a:chOff x="2634653" y="2133754"/>
            <a:chExt cx="4925022" cy="288000"/>
          </a:xfrm>
        </p:grpSpPr>
        <p:grpSp>
          <p:nvGrpSpPr>
            <p:cNvPr id="83" name="Group 82">
              <a:extLst>
                <a:ext uri="{FF2B5EF4-FFF2-40B4-BE49-F238E27FC236}">
                  <a16:creationId xmlns:a16="http://schemas.microsoft.com/office/drawing/2014/main" id="{DA109282-58F2-25E2-383F-00CBB029B12A}"/>
                </a:ext>
              </a:extLst>
            </p:cNvPr>
            <p:cNvGrpSpPr/>
            <p:nvPr/>
          </p:nvGrpSpPr>
          <p:grpSpPr>
            <a:xfrm>
              <a:off x="2674123" y="2133754"/>
              <a:ext cx="4885552" cy="288000"/>
              <a:chOff x="644329" y="1972700"/>
              <a:chExt cx="4885552" cy="288000"/>
            </a:xfrm>
          </p:grpSpPr>
          <p:cxnSp>
            <p:nvCxnSpPr>
              <p:cNvPr id="85" name="Straight Connector 84">
                <a:extLst>
                  <a:ext uri="{FF2B5EF4-FFF2-40B4-BE49-F238E27FC236}">
                    <a16:creationId xmlns:a16="http://schemas.microsoft.com/office/drawing/2014/main" id="{1D93AFBC-336B-10B7-7E8C-C69C096202D6}"/>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72E35B32-186A-399C-6B9C-B05C77BAF4BC}"/>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4" name="Rectangle 83">
              <a:extLst>
                <a:ext uri="{FF2B5EF4-FFF2-40B4-BE49-F238E27FC236}">
                  <a16:creationId xmlns:a16="http://schemas.microsoft.com/office/drawing/2014/main" id="{87080CA6-411D-7291-B57E-B3EADC6A4623}"/>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02</a:t>
              </a:r>
              <a:endParaRPr lang="en-US" sz="1600" dirty="0"/>
            </a:p>
          </p:txBody>
        </p:sp>
      </p:grpSp>
      <p:grpSp>
        <p:nvGrpSpPr>
          <p:cNvPr id="87" name="Group 86">
            <a:extLst>
              <a:ext uri="{FF2B5EF4-FFF2-40B4-BE49-F238E27FC236}">
                <a16:creationId xmlns:a16="http://schemas.microsoft.com/office/drawing/2014/main" id="{25E71962-9AF0-E03C-2434-7751CAF8026A}"/>
              </a:ext>
            </a:extLst>
          </p:cNvPr>
          <p:cNvGrpSpPr/>
          <p:nvPr/>
        </p:nvGrpSpPr>
        <p:grpSpPr>
          <a:xfrm>
            <a:off x="2634653" y="3494421"/>
            <a:ext cx="4925022" cy="288000"/>
            <a:chOff x="2634653" y="2133754"/>
            <a:chExt cx="4925022" cy="288000"/>
          </a:xfrm>
        </p:grpSpPr>
        <p:grpSp>
          <p:nvGrpSpPr>
            <p:cNvPr id="88" name="Group 87">
              <a:extLst>
                <a:ext uri="{FF2B5EF4-FFF2-40B4-BE49-F238E27FC236}">
                  <a16:creationId xmlns:a16="http://schemas.microsoft.com/office/drawing/2014/main" id="{19D6BC5B-7705-EBE1-C4B4-D5B4FFBFB40A}"/>
                </a:ext>
              </a:extLst>
            </p:cNvPr>
            <p:cNvGrpSpPr/>
            <p:nvPr/>
          </p:nvGrpSpPr>
          <p:grpSpPr>
            <a:xfrm>
              <a:off x="2674123" y="2133754"/>
              <a:ext cx="4885552" cy="288000"/>
              <a:chOff x="644329" y="1972700"/>
              <a:chExt cx="4885552" cy="288000"/>
            </a:xfrm>
          </p:grpSpPr>
          <p:cxnSp>
            <p:nvCxnSpPr>
              <p:cNvPr id="90" name="Straight Connector 89">
                <a:extLst>
                  <a:ext uri="{FF2B5EF4-FFF2-40B4-BE49-F238E27FC236}">
                    <a16:creationId xmlns:a16="http://schemas.microsoft.com/office/drawing/2014/main" id="{D10A8E29-B0FC-845E-C9B4-9B2759B419D5}"/>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E4D43CA0-689C-6CEB-0A77-EE7DF79C3C0F}"/>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9" name="Rectangle 88">
              <a:extLst>
                <a:ext uri="{FF2B5EF4-FFF2-40B4-BE49-F238E27FC236}">
                  <a16:creationId xmlns:a16="http://schemas.microsoft.com/office/drawing/2014/main" id="{838D7536-03CB-CAF3-A74F-104D93D68D14}"/>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07</a:t>
              </a:r>
              <a:endParaRPr lang="en-US" sz="1600" dirty="0"/>
            </a:p>
          </p:txBody>
        </p:sp>
      </p:grpSp>
      <p:grpSp>
        <p:nvGrpSpPr>
          <p:cNvPr id="92" name="Group 91">
            <a:extLst>
              <a:ext uri="{FF2B5EF4-FFF2-40B4-BE49-F238E27FC236}">
                <a16:creationId xmlns:a16="http://schemas.microsoft.com/office/drawing/2014/main" id="{BCF630D9-2C96-7AC5-FE35-3392DB3096EA}"/>
              </a:ext>
            </a:extLst>
          </p:cNvPr>
          <p:cNvGrpSpPr/>
          <p:nvPr/>
        </p:nvGrpSpPr>
        <p:grpSpPr>
          <a:xfrm>
            <a:off x="2634653" y="3920147"/>
            <a:ext cx="4925022" cy="288000"/>
            <a:chOff x="2634653" y="2133754"/>
            <a:chExt cx="4925022" cy="288000"/>
          </a:xfrm>
        </p:grpSpPr>
        <p:grpSp>
          <p:nvGrpSpPr>
            <p:cNvPr id="93" name="Group 92">
              <a:extLst>
                <a:ext uri="{FF2B5EF4-FFF2-40B4-BE49-F238E27FC236}">
                  <a16:creationId xmlns:a16="http://schemas.microsoft.com/office/drawing/2014/main" id="{4884E984-53E3-73E6-AF33-12AC07AB50F0}"/>
                </a:ext>
              </a:extLst>
            </p:cNvPr>
            <p:cNvGrpSpPr/>
            <p:nvPr/>
          </p:nvGrpSpPr>
          <p:grpSpPr>
            <a:xfrm>
              <a:off x="2674123" y="2133754"/>
              <a:ext cx="4885552" cy="288000"/>
              <a:chOff x="644329" y="1972700"/>
              <a:chExt cx="4885552" cy="288000"/>
            </a:xfrm>
          </p:grpSpPr>
          <p:cxnSp>
            <p:nvCxnSpPr>
              <p:cNvPr id="95" name="Straight Connector 94">
                <a:extLst>
                  <a:ext uri="{FF2B5EF4-FFF2-40B4-BE49-F238E27FC236}">
                    <a16:creationId xmlns:a16="http://schemas.microsoft.com/office/drawing/2014/main" id="{79D1B2E7-3BB4-E6D6-FCCF-DCE25770E64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51D217B3-54EF-5A85-4B5F-F69C09552FDD}"/>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4" name="Rectangle 93">
              <a:extLst>
                <a:ext uri="{FF2B5EF4-FFF2-40B4-BE49-F238E27FC236}">
                  <a16:creationId xmlns:a16="http://schemas.microsoft.com/office/drawing/2014/main" id="{311B459E-2CDA-57F0-00A8-1A6D7114F2EE}"/>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08</a:t>
              </a:r>
              <a:endParaRPr lang="en-US" sz="1600" dirty="0"/>
            </a:p>
          </p:txBody>
        </p:sp>
      </p:grpSp>
      <p:cxnSp>
        <p:nvCxnSpPr>
          <p:cNvPr id="98" name="Straight Connector 97">
            <a:extLst>
              <a:ext uri="{FF2B5EF4-FFF2-40B4-BE49-F238E27FC236}">
                <a16:creationId xmlns:a16="http://schemas.microsoft.com/office/drawing/2014/main" id="{E72ECA8E-1A93-220D-45DB-1BB5BF2AD999}"/>
              </a:ext>
            </a:extLst>
          </p:cNvPr>
          <p:cNvCxnSpPr>
            <a:cxnSpLocks/>
          </p:cNvCxnSpPr>
          <p:nvPr/>
        </p:nvCxnSpPr>
        <p:spPr>
          <a:xfrm>
            <a:off x="2862137" y="4514251"/>
            <a:ext cx="469498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5E998458-727B-D6B7-F0DB-6259A6B0BA17}"/>
              </a:ext>
            </a:extLst>
          </p:cNvPr>
          <p:cNvCxnSpPr>
            <a:cxnSpLocks/>
          </p:cNvCxnSpPr>
          <p:nvPr/>
        </p:nvCxnSpPr>
        <p:spPr>
          <a:xfrm>
            <a:off x="2861498" y="4975774"/>
            <a:ext cx="0" cy="493871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0" name="Triangle 149">
            <a:extLst>
              <a:ext uri="{FF2B5EF4-FFF2-40B4-BE49-F238E27FC236}">
                <a16:creationId xmlns:a16="http://schemas.microsoft.com/office/drawing/2014/main" id="{DAF895CB-D4FC-47A3-A690-44E407C60C4A}"/>
              </a:ext>
            </a:extLst>
          </p:cNvPr>
          <p:cNvSpPr/>
          <p:nvPr/>
        </p:nvSpPr>
        <p:spPr>
          <a:xfrm rot="10800000">
            <a:off x="2758494" y="505947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1" name="Straight Connector 150">
            <a:extLst>
              <a:ext uri="{FF2B5EF4-FFF2-40B4-BE49-F238E27FC236}">
                <a16:creationId xmlns:a16="http://schemas.microsoft.com/office/drawing/2014/main" id="{FECA8360-4829-C45E-1486-D39F35037BF9}"/>
              </a:ext>
            </a:extLst>
          </p:cNvPr>
          <p:cNvCxnSpPr>
            <a:cxnSpLocks/>
          </p:cNvCxnSpPr>
          <p:nvPr/>
        </p:nvCxnSpPr>
        <p:spPr>
          <a:xfrm>
            <a:off x="2467323" y="4975774"/>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C9A5FB47-A085-0660-E3A2-84432E0758A5}"/>
              </a:ext>
            </a:extLst>
          </p:cNvPr>
          <p:cNvSpPr txBox="1"/>
          <p:nvPr/>
        </p:nvSpPr>
        <p:spPr>
          <a:xfrm>
            <a:off x="457869" y="5019934"/>
            <a:ext cx="1920557" cy="1948610"/>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In your opinion, which digital technologies and tools are most important for the future of the HVAC industry? (1 = the most important)</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153" name="Straight Connector 152">
            <a:extLst>
              <a:ext uri="{FF2B5EF4-FFF2-40B4-BE49-F238E27FC236}">
                <a16:creationId xmlns:a16="http://schemas.microsoft.com/office/drawing/2014/main" id="{80482B19-3D6A-71C5-A08B-8022AC5F4E5E}"/>
              </a:ext>
            </a:extLst>
          </p:cNvPr>
          <p:cNvCxnSpPr>
            <a:cxnSpLocks/>
          </p:cNvCxnSpPr>
          <p:nvPr/>
        </p:nvCxnSpPr>
        <p:spPr>
          <a:xfrm>
            <a:off x="6934686" y="5518849"/>
            <a:ext cx="0" cy="439563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6EB18474-0471-B553-DB71-8D52C9A6B0E5}"/>
              </a:ext>
            </a:extLst>
          </p:cNvPr>
          <p:cNvSpPr txBox="1"/>
          <p:nvPr/>
        </p:nvSpPr>
        <p:spPr>
          <a:xfrm>
            <a:off x="3115170" y="5590821"/>
            <a:ext cx="3315375" cy="5099345"/>
          </a:xfrm>
          <a:prstGeom prst="rect">
            <a:avLst/>
          </a:prstGeom>
          <a:noFill/>
        </p:spPr>
        <p:txBody>
          <a:bodyPr wrap="square">
            <a:spAutoFit/>
          </a:bodyPr>
          <a:lstStyle/>
          <a:p>
            <a:pPr>
              <a:lnSpc>
                <a:spcPts val="1340"/>
              </a:lnSpc>
            </a:pPr>
            <a:r>
              <a:rPr lang="en-IE" sz="1400" dirty="0">
                <a:solidFill>
                  <a:srgbClr val="404040"/>
                </a:solidFill>
                <a:latin typeface="Calibri" panose="020F0502020204030204" pitchFamily="34" charset="0"/>
                <a:cs typeface="Calibri" panose="020F0502020204030204" pitchFamily="34" charset="0"/>
              </a:rPr>
              <a:t>Building Information Modelling (BIM) in HVAC design</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Digital twins for HVAC system simulation and optimisation</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Building Management Systems (BMS) integration</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Mobile applications for real-time HVAC system management</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Smart home and Internet of Things (IoT) devices for system optimisation and remote monitoring</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Artificial Intelligence and machine learning for energy efficiency, fault detection and diagnostics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Cybersecurity solutions for protecting smart building systems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Virtual reality (VR) for HVAC system visualisation and training</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p:txBody>
      </p:sp>
      <p:grpSp>
        <p:nvGrpSpPr>
          <p:cNvPr id="155" name="Group 154">
            <a:extLst>
              <a:ext uri="{FF2B5EF4-FFF2-40B4-BE49-F238E27FC236}">
                <a16:creationId xmlns:a16="http://schemas.microsoft.com/office/drawing/2014/main" id="{50E73057-3CE8-FB68-3399-3A424E4866A4}"/>
              </a:ext>
            </a:extLst>
          </p:cNvPr>
          <p:cNvGrpSpPr/>
          <p:nvPr/>
        </p:nvGrpSpPr>
        <p:grpSpPr>
          <a:xfrm>
            <a:off x="2632097" y="5355995"/>
            <a:ext cx="4925022" cy="288000"/>
            <a:chOff x="2634653" y="2133754"/>
            <a:chExt cx="4925022" cy="288000"/>
          </a:xfrm>
        </p:grpSpPr>
        <p:grpSp>
          <p:nvGrpSpPr>
            <p:cNvPr id="156" name="Group 155">
              <a:extLst>
                <a:ext uri="{FF2B5EF4-FFF2-40B4-BE49-F238E27FC236}">
                  <a16:creationId xmlns:a16="http://schemas.microsoft.com/office/drawing/2014/main" id="{C95690F9-5930-C417-C0D7-B195B3DE26DA}"/>
                </a:ext>
              </a:extLst>
            </p:cNvPr>
            <p:cNvGrpSpPr/>
            <p:nvPr/>
          </p:nvGrpSpPr>
          <p:grpSpPr>
            <a:xfrm>
              <a:off x="2674123" y="2133754"/>
              <a:ext cx="4885552" cy="288000"/>
              <a:chOff x="644329" y="1972700"/>
              <a:chExt cx="4885552" cy="288000"/>
            </a:xfrm>
          </p:grpSpPr>
          <p:cxnSp>
            <p:nvCxnSpPr>
              <p:cNvPr id="158" name="Straight Connector 157">
                <a:extLst>
                  <a:ext uri="{FF2B5EF4-FFF2-40B4-BE49-F238E27FC236}">
                    <a16:creationId xmlns:a16="http://schemas.microsoft.com/office/drawing/2014/main" id="{9D33AFF2-FA37-8976-AB7B-AC2B7BD94350}"/>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9" name="Rectangle 158">
                <a:extLst>
                  <a:ext uri="{FF2B5EF4-FFF2-40B4-BE49-F238E27FC236}">
                    <a16:creationId xmlns:a16="http://schemas.microsoft.com/office/drawing/2014/main" id="{32EDC35E-8022-F571-175D-39C6EF5BB53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57" name="Rectangle 156">
              <a:extLst>
                <a:ext uri="{FF2B5EF4-FFF2-40B4-BE49-F238E27FC236}">
                  <a16:creationId xmlns:a16="http://schemas.microsoft.com/office/drawing/2014/main" id="{AC30C6D9-9996-E241-0866-662014AEF18E}"/>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01</a:t>
              </a:r>
              <a:endParaRPr lang="en-US" sz="1600" dirty="0"/>
            </a:p>
          </p:txBody>
        </p:sp>
      </p:grpSp>
      <p:grpSp>
        <p:nvGrpSpPr>
          <p:cNvPr id="160" name="Group 159">
            <a:extLst>
              <a:ext uri="{FF2B5EF4-FFF2-40B4-BE49-F238E27FC236}">
                <a16:creationId xmlns:a16="http://schemas.microsoft.com/office/drawing/2014/main" id="{40E1758E-1DA0-1A8A-DC98-43903A937F85}"/>
              </a:ext>
            </a:extLst>
          </p:cNvPr>
          <p:cNvGrpSpPr/>
          <p:nvPr/>
        </p:nvGrpSpPr>
        <p:grpSpPr>
          <a:xfrm>
            <a:off x="2632097" y="8006008"/>
            <a:ext cx="4925022" cy="288000"/>
            <a:chOff x="2634653" y="2133754"/>
            <a:chExt cx="4925022" cy="288000"/>
          </a:xfrm>
        </p:grpSpPr>
        <p:grpSp>
          <p:nvGrpSpPr>
            <p:cNvPr id="161" name="Group 160">
              <a:extLst>
                <a:ext uri="{FF2B5EF4-FFF2-40B4-BE49-F238E27FC236}">
                  <a16:creationId xmlns:a16="http://schemas.microsoft.com/office/drawing/2014/main" id="{0DE6B51A-8515-1A4C-D1A9-E0ACE54B1BC5}"/>
                </a:ext>
              </a:extLst>
            </p:cNvPr>
            <p:cNvGrpSpPr/>
            <p:nvPr/>
          </p:nvGrpSpPr>
          <p:grpSpPr>
            <a:xfrm>
              <a:off x="2674123" y="2133754"/>
              <a:ext cx="4885552" cy="288000"/>
              <a:chOff x="644329" y="1972700"/>
              <a:chExt cx="4885552" cy="288000"/>
            </a:xfrm>
          </p:grpSpPr>
          <p:cxnSp>
            <p:nvCxnSpPr>
              <p:cNvPr id="163" name="Straight Connector 162">
                <a:extLst>
                  <a:ext uri="{FF2B5EF4-FFF2-40B4-BE49-F238E27FC236}">
                    <a16:creationId xmlns:a16="http://schemas.microsoft.com/office/drawing/2014/main" id="{9E597677-6A9E-56F9-79ED-2283BB870005}"/>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64" name="Rectangle 163">
                <a:extLst>
                  <a:ext uri="{FF2B5EF4-FFF2-40B4-BE49-F238E27FC236}">
                    <a16:creationId xmlns:a16="http://schemas.microsoft.com/office/drawing/2014/main" id="{6C2D29A9-298A-2C97-F6FA-AA3F1AAD8CE9}"/>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62" name="Rectangle 161">
              <a:extLst>
                <a:ext uri="{FF2B5EF4-FFF2-40B4-BE49-F238E27FC236}">
                  <a16:creationId xmlns:a16="http://schemas.microsoft.com/office/drawing/2014/main" id="{1ED55705-FCC4-6949-AED4-1E96CF2FA961}"/>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06</a:t>
              </a:r>
              <a:endParaRPr lang="en-US" sz="1600" dirty="0"/>
            </a:p>
          </p:txBody>
        </p:sp>
      </p:grpSp>
      <p:grpSp>
        <p:nvGrpSpPr>
          <p:cNvPr id="165" name="Group 164">
            <a:extLst>
              <a:ext uri="{FF2B5EF4-FFF2-40B4-BE49-F238E27FC236}">
                <a16:creationId xmlns:a16="http://schemas.microsoft.com/office/drawing/2014/main" id="{33ADF89A-EAEF-AFB9-9E3F-702BB10D13BA}"/>
              </a:ext>
            </a:extLst>
          </p:cNvPr>
          <p:cNvGrpSpPr/>
          <p:nvPr/>
        </p:nvGrpSpPr>
        <p:grpSpPr>
          <a:xfrm>
            <a:off x="2632097" y="6361167"/>
            <a:ext cx="4925022" cy="288000"/>
            <a:chOff x="2634653" y="2133754"/>
            <a:chExt cx="4925022" cy="288000"/>
          </a:xfrm>
        </p:grpSpPr>
        <p:grpSp>
          <p:nvGrpSpPr>
            <p:cNvPr id="166" name="Group 165">
              <a:extLst>
                <a:ext uri="{FF2B5EF4-FFF2-40B4-BE49-F238E27FC236}">
                  <a16:creationId xmlns:a16="http://schemas.microsoft.com/office/drawing/2014/main" id="{712D8FED-FBE8-A05C-8F0B-D60204984A47}"/>
                </a:ext>
              </a:extLst>
            </p:cNvPr>
            <p:cNvGrpSpPr/>
            <p:nvPr/>
          </p:nvGrpSpPr>
          <p:grpSpPr>
            <a:xfrm>
              <a:off x="2674123" y="2133754"/>
              <a:ext cx="4885552" cy="288000"/>
              <a:chOff x="644329" y="1972700"/>
              <a:chExt cx="4885552" cy="288000"/>
            </a:xfrm>
          </p:grpSpPr>
          <p:cxnSp>
            <p:nvCxnSpPr>
              <p:cNvPr id="168" name="Straight Connector 167">
                <a:extLst>
                  <a:ext uri="{FF2B5EF4-FFF2-40B4-BE49-F238E27FC236}">
                    <a16:creationId xmlns:a16="http://schemas.microsoft.com/office/drawing/2014/main" id="{6432A9C3-19B0-C16F-A606-29FDAADE26FE}"/>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69" name="Rectangle 168">
                <a:extLst>
                  <a:ext uri="{FF2B5EF4-FFF2-40B4-BE49-F238E27FC236}">
                    <a16:creationId xmlns:a16="http://schemas.microsoft.com/office/drawing/2014/main" id="{B3B81B49-06F1-51E8-526C-CC53F2832E26}"/>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67" name="Rectangle 166">
              <a:extLst>
                <a:ext uri="{FF2B5EF4-FFF2-40B4-BE49-F238E27FC236}">
                  <a16:creationId xmlns:a16="http://schemas.microsoft.com/office/drawing/2014/main" id="{DEDEC538-7A37-7D7B-330B-F51FCEFA5131}"/>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03</a:t>
              </a:r>
              <a:endParaRPr lang="en-US" sz="1600" dirty="0"/>
            </a:p>
          </p:txBody>
        </p:sp>
      </p:grpSp>
      <p:grpSp>
        <p:nvGrpSpPr>
          <p:cNvPr id="170" name="Group 169">
            <a:extLst>
              <a:ext uri="{FF2B5EF4-FFF2-40B4-BE49-F238E27FC236}">
                <a16:creationId xmlns:a16="http://schemas.microsoft.com/office/drawing/2014/main" id="{25CDCE16-E3D0-3F30-D170-F8D23CD51196}"/>
              </a:ext>
            </a:extLst>
          </p:cNvPr>
          <p:cNvGrpSpPr/>
          <p:nvPr/>
        </p:nvGrpSpPr>
        <p:grpSpPr>
          <a:xfrm>
            <a:off x="2632097" y="6866185"/>
            <a:ext cx="4925022" cy="288000"/>
            <a:chOff x="2634653" y="2133754"/>
            <a:chExt cx="4925022" cy="288000"/>
          </a:xfrm>
        </p:grpSpPr>
        <p:grpSp>
          <p:nvGrpSpPr>
            <p:cNvPr id="171" name="Group 170">
              <a:extLst>
                <a:ext uri="{FF2B5EF4-FFF2-40B4-BE49-F238E27FC236}">
                  <a16:creationId xmlns:a16="http://schemas.microsoft.com/office/drawing/2014/main" id="{FB83911C-0AB3-4F12-6CB9-F8D0ACE32B3A}"/>
                </a:ext>
              </a:extLst>
            </p:cNvPr>
            <p:cNvGrpSpPr/>
            <p:nvPr/>
          </p:nvGrpSpPr>
          <p:grpSpPr>
            <a:xfrm>
              <a:off x="2674123" y="2133754"/>
              <a:ext cx="4885552" cy="288000"/>
              <a:chOff x="644329" y="1972700"/>
              <a:chExt cx="4885552" cy="288000"/>
            </a:xfrm>
          </p:grpSpPr>
          <p:cxnSp>
            <p:nvCxnSpPr>
              <p:cNvPr id="173" name="Straight Connector 172">
                <a:extLst>
                  <a:ext uri="{FF2B5EF4-FFF2-40B4-BE49-F238E27FC236}">
                    <a16:creationId xmlns:a16="http://schemas.microsoft.com/office/drawing/2014/main" id="{5019B2D6-BAB9-13A2-98F0-E80480CCA7C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12399452-3B07-1588-75CA-4A80ADDC40CA}"/>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72" name="Rectangle 171">
              <a:extLst>
                <a:ext uri="{FF2B5EF4-FFF2-40B4-BE49-F238E27FC236}">
                  <a16:creationId xmlns:a16="http://schemas.microsoft.com/office/drawing/2014/main" id="{C8231B19-3445-4868-BA83-184427E17FF7}"/>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04</a:t>
              </a:r>
              <a:endParaRPr lang="en-US" sz="1600" dirty="0"/>
            </a:p>
          </p:txBody>
        </p:sp>
      </p:grpSp>
      <p:grpSp>
        <p:nvGrpSpPr>
          <p:cNvPr id="175" name="Group 174">
            <a:extLst>
              <a:ext uri="{FF2B5EF4-FFF2-40B4-BE49-F238E27FC236}">
                <a16:creationId xmlns:a16="http://schemas.microsoft.com/office/drawing/2014/main" id="{FF9FEBE0-60F1-7966-B2AD-3DBCBCD1D057}"/>
              </a:ext>
            </a:extLst>
          </p:cNvPr>
          <p:cNvGrpSpPr/>
          <p:nvPr/>
        </p:nvGrpSpPr>
        <p:grpSpPr>
          <a:xfrm>
            <a:off x="2632097" y="7350027"/>
            <a:ext cx="4925022" cy="288000"/>
            <a:chOff x="2634653" y="2133754"/>
            <a:chExt cx="4925022" cy="288000"/>
          </a:xfrm>
        </p:grpSpPr>
        <p:grpSp>
          <p:nvGrpSpPr>
            <p:cNvPr id="176" name="Group 175">
              <a:extLst>
                <a:ext uri="{FF2B5EF4-FFF2-40B4-BE49-F238E27FC236}">
                  <a16:creationId xmlns:a16="http://schemas.microsoft.com/office/drawing/2014/main" id="{997E045C-93E5-84E8-A0F8-E311516DD681}"/>
                </a:ext>
              </a:extLst>
            </p:cNvPr>
            <p:cNvGrpSpPr/>
            <p:nvPr/>
          </p:nvGrpSpPr>
          <p:grpSpPr>
            <a:xfrm>
              <a:off x="2674123" y="2133754"/>
              <a:ext cx="4885552" cy="288000"/>
              <a:chOff x="644329" y="1972700"/>
              <a:chExt cx="4885552" cy="288000"/>
            </a:xfrm>
          </p:grpSpPr>
          <p:cxnSp>
            <p:nvCxnSpPr>
              <p:cNvPr id="178" name="Straight Connector 177">
                <a:extLst>
                  <a:ext uri="{FF2B5EF4-FFF2-40B4-BE49-F238E27FC236}">
                    <a16:creationId xmlns:a16="http://schemas.microsoft.com/office/drawing/2014/main" id="{F20E29E7-1B14-DE0A-1FB9-6BACE3A54109}"/>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9" name="Rectangle 178">
                <a:extLst>
                  <a:ext uri="{FF2B5EF4-FFF2-40B4-BE49-F238E27FC236}">
                    <a16:creationId xmlns:a16="http://schemas.microsoft.com/office/drawing/2014/main" id="{551E416C-F3F4-F458-92FF-99169D2B26F1}"/>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77" name="Rectangle 176">
              <a:extLst>
                <a:ext uri="{FF2B5EF4-FFF2-40B4-BE49-F238E27FC236}">
                  <a16:creationId xmlns:a16="http://schemas.microsoft.com/office/drawing/2014/main" id="{13AC00CF-1105-8464-7DFB-8A0D6E7C9B77}"/>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05</a:t>
              </a:r>
              <a:endParaRPr lang="en-US" sz="1600" dirty="0"/>
            </a:p>
          </p:txBody>
        </p:sp>
      </p:grpSp>
      <p:grpSp>
        <p:nvGrpSpPr>
          <p:cNvPr id="180" name="Group 179">
            <a:extLst>
              <a:ext uri="{FF2B5EF4-FFF2-40B4-BE49-F238E27FC236}">
                <a16:creationId xmlns:a16="http://schemas.microsoft.com/office/drawing/2014/main" id="{F02F230A-06DD-EE0F-6F5E-9F2974FAAE16}"/>
              </a:ext>
            </a:extLst>
          </p:cNvPr>
          <p:cNvGrpSpPr/>
          <p:nvPr/>
        </p:nvGrpSpPr>
        <p:grpSpPr>
          <a:xfrm>
            <a:off x="2632097" y="5856120"/>
            <a:ext cx="4925022" cy="288000"/>
            <a:chOff x="2634653" y="2133754"/>
            <a:chExt cx="4925022" cy="288000"/>
          </a:xfrm>
        </p:grpSpPr>
        <p:grpSp>
          <p:nvGrpSpPr>
            <p:cNvPr id="181" name="Group 180">
              <a:extLst>
                <a:ext uri="{FF2B5EF4-FFF2-40B4-BE49-F238E27FC236}">
                  <a16:creationId xmlns:a16="http://schemas.microsoft.com/office/drawing/2014/main" id="{0E579328-8B38-E6DA-273F-889849716CE8}"/>
                </a:ext>
              </a:extLst>
            </p:cNvPr>
            <p:cNvGrpSpPr/>
            <p:nvPr/>
          </p:nvGrpSpPr>
          <p:grpSpPr>
            <a:xfrm>
              <a:off x="2674123" y="2133754"/>
              <a:ext cx="4885552" cy="288000"/>
              <a:chOff x="644329" y="1972700"/>
              <a:chExt cx="4885552" cy="288000"/>
            </a:xfrm>
          </p:grpSpPr>
          <p:cxnSp>
            <p:nvCxnSpPr>
              <p:cNvPr id="183" name="Straight Connector 182">
                <a:extLst>
                  <a:ext uri="{FF2B5EF4-FFF2-40B4-BE49-F238E27FC236}">
                    <a16:creationId xmlns:a16="http://schemas.microsoft.com/office/drawing/2014/main" id="{6E5DE9CF-7823-9ABA-B44B-F3870B9FC393}"/>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4" name="Rectangle 183">
                <a:extLst>
                  <a:ext uri="{FF2B5EF4-FFF2-40B4-BE49-F238E27FC236}">
                    <a16:creationId xmlns:a16="http://schemas.microsoft.com/office/drawing/2014/main" id="{85D2AC5E-467C-E582-4D40-42A0B88AE23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82" name="Rectangle 181">
              <a:extLst>
                <a:ext uri="{FF2B5EF4-FFF2-40B4-BE49-F238E27FC236}">
                  <a16:creationId xmlns:a16="http://schemas.microsoft.com/office/drawing/2014/main" id="{397CAEB7-3389-A829-7010-B90293C378C8}"/>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02</a:t>
              </a:r>
              <a:endParaRPr lang="en-US" sz="1600" dirty="0"/>
            </a:p>
          </p:txBody>
        </p:sp>
      </p:grpSp>
      <p:grpSp>
        <p:nvGrpSpPr>
          <p:cNvPr id="185" name="Group 184">
            <a:extLst>
              <a:ext uri="{FF2B5EF4-FFF2-40B4-BE49-F238E27FC236}">
                <a16:creationId xmlns:a16="http://schemas.microsoft.com/office/drawing/2014/main" id="{AE67961B-BFCE-BCB5-81A9-E8BF878B50B1}"/>
              </a:ext>
            </a:extLst>
          </p:cNvPr>
          <p:cNvGrpSpPr/>
          <p:nvPr/>
        </p:nvGrpSpPr>
        <p:grpSpPr>
          <a:xfrm>
            <a:off x="2632097" y="8676422"/>
            <a:ext cx="4925022" cy="288000"/>
            <a:chOff x="2634653" y="2133754"/>
            <a:chExt cx="4925022" cy="288000"/>
          </a:xfrm>
        </p:grpSpPr>
        <p:grpSp>
          <p:nvGrpSpPr>
            <p:cNvPr id="186" name="Group 185">
              <a:extLst>
                <a:ext uri="{FF2B5EF4-FFF2-40B4-BE49-F238E27FC236}">
                  <a16:creationId xmlns:a16="http://schemas.microsoft.com/office/drawing/2014/main" id="{7964DF52-436E-849C-BC31-46030FEC3486}"/>
                </a:ext>
              </a:extLst>
            </p:cNvPr>
            <p:cNvGrpSpPr/>
            <p:nvPr/>
          </p:nvGrpSpPr>
          <p:grpSpPr>
            <a:xfrm>
              <a:off x="2674123" y="2133754"/>
              <a:ext cx="4885552" cy="288000"/>
              <a:chOff x="644329" y="1972700"/>
              <a:chExt cx="4885552" cy="288000"/>
            </a:xfrm>
          </p:grpSpPr>
          <p:cxnSp>
            <p:nvCxnSpPr>
              <p:cNvPr id="188" name="Straight Connector 187">
                <a:extLst>
                  <a:ext uri="{FF2B5EF4-FFF2-40B4-BE49-F238E27FC236}">
                    <a16:creationId xmlns:a16="http://schemas.microsoft.com/office/drawing/2014/main" id="{3DFB7DFF-076B-72CA-F9B6-E0CC77169851}"/>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9" name="Rectangle 188">
                <a:extLst>
                  <a:ext uri="{FF2B5EF4-FFF2-40B4-BE49-F238E27FC236}">
                    <a16:creationId xmlns:a16="http://schemas.microsoft.com/office/drawing/2014/main" id="{6AE2BC0C-C464-850D-6F6A-9CBB1EB21793}"/>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87" name="Rectangle 186">
              <a:extLst>
                <a:ext uri="{FF2B5EF4-FFF2-40B4-BE49-F238E27FC236}">
                  <a16:creationId xmlns:a16="http://schemas.microsoft.com/office/drawing/2014/main" id="{B3167021-F523-C64A-6CAC-340CFCAFD5FA}"/>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07</a:t>
              </a:r>
              <a:endParaRPr lang="en-US" sz="1600" dirty="0"/>
            </a:p>
          </p:txBody>
        </p:sp>
      </p:grpSp>
      <p:grpSp>
        <p:nvGrpSpPr>
          <p:cNvPr id="190" name="Group 189">
            <a:extLst>
              <a:ext uri="{FF2B5EF4-FFF2-40B4-BE49-F238E27FC236}">
                <a16:creationId xmlns:a16="http://schemas.microsoft.com/office/drawing/2014/main" id="{AF30CD98-5AD5-1BF9-8DE8-FAF7BBD25973}"/>
              </a:ext>
            </a:extLst>
          </p:cNvPr>
          <p:cNvGrpSpPr/>
          <p:nvPr/>
        </p:nvGrpSpPr>
        <p:grpSpPr>
          <a:xfrm>
            <a:off x="2632097" y="9174114"/>
            <a:ext cx="4925022" cy="288000"/>
            <a:chOff x="2634653" y="2133754"/>
            <a:chExt cx="4925022" cy="288000"/>
          </a:xfrm>
        </p:grpSpPr>
        <p:grpSp>
          <p:nvGrpSpPr>
            <p:cNvPr id="191" name="Group 190">
              <a:extLst>
                <a:ext uri="{FF2B5EF4-FFF2-40B4-BE49-F238E27FC236}">
                  <a16:creationId xmlns:a16="http://schemas.microsoft.com/office/drawing/2014/main" id="{842BCD0A-9B5A-A699-4812-A4FF783E3E66}"/>
                </a:ext>
              </a:extLst>
            </p:cNvPr>
            <p:cNvGrpSpPr/>
            <p:nvPr/>
          </p:nvGrpSpPr>
          <p:grpSpPr>
            <a:xfrm>
              <a:off x="2674123" y="2133754"/>
              <a:ext cx="4885552" cy="288000"/>
              <a:chOff x="644329" y="1972700"/>
              <a:chExt cx="4885552" cy="288000"/>
            </a:xfrm>
          </p:grpSpPr>
          <p:cxnSp>
            <p:nvCxnSpPr>
              <p:cNvPr id="193" name="Straight Connector 192">
                <a:extLst>
                  <a:ext uri="{FF2B5EF4-FFF2-40B4-BE49-F238E27FC236}">
                    <a16:creationId xmlns:a16="http://schemas.microsoft.com/office/drawing/2014/main" id="{8CA836D3-9BB1-AB44-39EB-AF727655C4F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94" name="Rectangle 193">
                <a:extLst>
                  <a:ext uri="{FF2B5EF4-FFF2-40B4-BE49-F238E27FC236}">
                    <a16:creationId xmlns:a16="http://schemas.microsoft.com/office/drawing/2014/main" id="{CD139710-4F5F-D1E7-EF09-9B809C70974D}"/>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192" name="Rectangle 191">
              <a:extLst>
                <a:ext uri="{FF2B5EF4-FFF2-40B4-BE49-F238E27FC236}">
                  <a16:creationId xmlns:a16="http://schemas.microsoft.com/office/drawing/2014/main" id="{CD0CA862-EE01-1C23-734D-482D65E917DD}"/>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08</a:t>
              </a:r>
              <a:endParaRPr lang="en-US" sz="1600" dirty="0"/>
            </a:p>
          </p:txBody>
        </p:sp>
      </p:grpSp>
      <p:cxnSp>
        <p:nvCxnSpPr>
          <p:cNvPr id="195" name="Straight Connector 194">
            <a:extLst>
              <a:ext uri="{FF2B5EF4-FFF2-40B4-BE49-F238E27FC236}">
                <a16:creationId xmlns:a16="http://schemas.microsoft.com/office/drawing/2014/main" id="{64CA06FA-DE74-6203-E0E8-A7B34BD9B1DC}"/>
              </a:ext>
            </a:extLst>
          </p:cNvPr>
          <p:cNvCxnSpPr>
            <a:cxnSpLocks/>
          </p:cNvCxnSpPr>
          <p:nvPr/>
        </p:nvCxnSpPr>
        <p:spPr>
          <a:xfrm>
            <a:off x="2861498" y="9914486"/>
            <a:ext cx="469498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99568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3414B-495E-367E-7C96-831D69A5F68E}"/>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EEFA0D7-2C68-CDEB-99A2-C912F6CAFA37}"/>
              </a:ext>
            </a:extLst>
          </p:cNvPr>
          <p:cNvCxnSpPr>
            <a:cxnSpLocks/>
          </p:cNvCxnSpPr>
          <p:nvPr/>
        </p:nvCxnSpPr>
        <p:spPr>
          <a:xfrm>
            <a:off x="2864054" y="512721"/>
            <a:ext cx="0" cy="438202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F4BC9C01-E328-4FD0-14CC-4E24E7B3FFC1}"/>
              </a:ext>
            </a:extLst>
          </p:cNvPr>
          <p:cNvSpPr/>
          <p:nvPr/>
        </p:nvSpPr>
        <p:spPr>
          <a:xfrm rot="10800000">
            <a:off x="2761050" y="596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9948C448-F0D1-5132-638D-D8A5D44EB56E}"/>
              </a:ext>
            </a:extLst>
          </p:cNvPr>
          <p:cNvCxnSpPr>
            <a:cxnSpLocks/>
          </p:cNvCxnSpPr>
          <p:nvPr/>
        </p:nvCxnSpPr>
        <p:spPr>
          <a:xfrm>
            <a:off x="2469879" y="512721"/>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115C5D39-A780-B030-E920-F57BD1E9C047}"/>
              </a:ext>
            </a:extLst>
          </p:cNvPr>
          <p:cNvSpPr/>
          <p:nvPr/>
        </p:nvSpPr>
        <p:spPr>
          <a:xfrm>
            <a:off x="-6988" y="1"/>
            <a:ext cx="2531042" cy="530966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FDDE7635-B5BE-B185-418A-6C6A5AABB05A}"/>
              </a:ext>
            </a:extLst>
          </p:cNvPr>
          <p:cNvSpPr txBox="1"/>
          <p:nvPr/>
        </p:nvSpPr>
        <p:spPr>
          <a:xfrm>
            <a:off x="460425" y="556881"/>
            <a:ext cx="1936216" cy="1333057"/>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Which topics should be prioritised in new training programs? (1 = the most prioritised)</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85DE6E1A-570F-1332-FDDF-CD9D66585ABE}"/>
              </a:ext>
            </a:extLst>
          </p:cNvPr>
          <p:cNvCxnSpPr>
            <a:cxnSpLocks/>
          </p:cNvCxnSpPr>
          <p:nvPr/>
        </p:nvCxnSpPr>
        <p:spPr>
          <a:xfrm>
            <a:off x="6937242" y="1055796"/>
            <a:ext cx="0" cy="383895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116A26DF-0317-DFB9-41A0-C81667F64441}"/>
              </a:ext>
            </a:extLst>
          </p:cNvPr>
          <p:cNvSpPr txBox="1"/>
          <p:nvPr/>
        </p:nvSpPr>
        <p:spPr>
          <a:xfrm>
            <a:off x="3117727" y="1124575"/>
            <a:ext cx="3352101" cy="5099345"/>
          </a:xfrm>
          <a:prstGeom prst="rect">
            <a:avLst/>
          </a:prstGeom>
          <a:noFill/>
        </p:spPr>
        <p:txBody>
          <a:bodyPr wrap="square">
            <a:spAutoFit/>
          </a:bodyPr>
          <a:lstStyle/>
          <a:p>
            <a:pPr>
              <a:lnSpc>
                <a:spcPts val="1340"/>
              </a:lnSpc>
            </a:pPr>
            <a:r>
              <a:rPr lang="en-IE" sz="1400" dirty="0">
                <a:solidFill>
                  <a:srgbClr val="404040"/>
                </a:solidFill>
                <a:latin typeface="Calibri" panose="020F0502020204030204" pitchFamily="34" charset="0"/>
                <a:cs typeface="Calibri" panose="020F0502020204030204" pitchFamily="34" charset="0"/>
              </a:rPr>
              <a:t>Design and engineering calculations of clean energy technologies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Installation, commissioning, and maintenance of clean energy technologies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Regulatory compliance and standards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Smart building systems integration </a:t>
            </a:r>
          </a:p>
          <a:p>
            <a:pPr>
              <a:lnSpc>
                <a:spcPts val="1340"/>
              </a:lnSpc>
            </a:pPr>
            <a:r>
              <a:rPr lang="en-IE" sz="1400" dirty="0">
                <a:solidFill>
                  <a:srgbClr val="404040"/>
                </a:solidFill>
                <a:latin typeface="Calibri" panose="020F0502020204030204" pitchFamily="34" charset="0"/>
                <a:cs typeface="Calibri" panose="020F0502020204030204" pitchFamily="34" charset="0"/>
              </a:rPr>
              <a:t>and automation</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Energy performance analysis and optimisation techniques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Predictive maintenance and diagnostics using AI and big data</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Life-cycle cost analysis and sustainable system design principles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Cybersecurity in HVAC systems and smart buildings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p:txBody>
      </p:sp>
      <p:grpSp>
        <p:nvGrpSpPr>
          <p:cNvPr id="60" name="Group 59">
            <a:extLst>
              <a:ext uri="{FF2B5EF4-FFF2-40B4-BE49-F238E27FC236}">
                <a16:creationId xmlns:a16="http://schemas.microsoft.com/office/drawing/2014/main" id="{3021DC19-BE2C-A8EF-A313-E0B959DF695B}"/>
              </a:ext>
            </a:extLst>
          </p:cNvPr>
          <p:cNvGrpSpPr/>
          <p:nvPr/>
        </p:nvGrpSpPr>
        <p:grpSpPr>
          <a:xfrm>
            <a:off x="2634653" y="895882"/>
            <a:ext cx="4925022" cy="288000"/>
            <a:chOff x="2634653" y="2133754"/>
            <a:chExt cx="4925022" cy="288000"/>
          </a:xfrm>
        </p:grpSpPr>
        <p:grpSp>
          <p:nvGrpSpPr>
            <p:cNvPr id="16" name="Group 15">
              <a:extLst>
                <a:ext uri="{FF2B5EF4-FFF2-40B4-BE49-F238E27FC236}">
                  <a16:creationId xmlns:a16="http://schemas.microsoft.com/office/drawing/2014/main" id="{5475C507-74D2-EF65-EABD-1EE5331FE3B3}"/>
                </a:ext>
              </a:extLst>
            </p:cNvPr>
            <p:cNvGrpSpPr/>
            <p:nvPr/>
          </p:nvGrpSpPr>
          <p:grpSpPr>
            <a:xfrm>
              <a:off x="2674123" y="2133754"/>
              <a:ext cx="4885552" cy="288000"/>
              <a:chOff x="644329" y="1972700"/>
              <a:chExt cx="4885552" cy="288000"/>
            </a:xfrm>
          </p:grpSpPr>
          <p:cxnSp>
            <p:nvCxnSpPr>
              <p:cNvPr id="17" name="Straight Connector 16">
                <a:extLst>
                  <a:ext uri="{FF2B5EF4-FFF2-40B4-BE49-F238E27FC236}">
                    <a16:creationId xmlns:a16="http://schemas.microsoft.com/office/drawing/2014/main" id="{4DB19A91-5A03-F92D-C4B6-8AB3B3A9C903}"/>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E6926DB4-9608-7286-383F-F6012B25937D}"/>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56" name="Rectangle 55">
              <a:extLst>
                <a:ext uri="{FF2B5EF4-FFF2-40B4-BE49-F238E27FC236}">
                  <a16:creationId xmlns:a16="http://schemas.microsoft.com/office/drawing/2014/main" id="{5358A985-6596-C685-DAFB-0A132C4224A5}"/>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01</a:t>
              </a:r>
              <a:endParaRPr lang="en-US" sz="1600" dirty="0"/>
            </a:p>
          </p:txBody>
        </p:sp>
      </p:grpSp>
      <p:grpSp>
        <p:nvGrpSpPr>
          <p:cNvPr id="61" name="Group 60">
            <a:extLst>
              <a:ext uri="{FF2B5EF4-FFF2-40B4-BE49-F238E27FC236}">
                <a16:creationId xmlns:a16="http://schemas.microsoft.com/office/drawing/2014/main" id="{FCB31677-EA83-8E7C-F031-A2450A4DB6B5}"/>
              </a:ext>
            </a:extLst>
          </p:cNvPr>
          <p:cNvGrpSpPr/>
          <p:nvPr/>
        </p:nvGrpSpPr>
        <p:grpSpPr>
          <a:xfrm>
            <a:off x="2634653" y="3218464"/>
            <a:ext cx="4925022" cy="288000"/>
            <a:chOff x="2634653" y="2133754"/>
            <a:chExt cx="4925022" cy="288000"/>
          </a:xfrm>
        </p:grpSpPr>
        <p:grpSp>
          <p:nvGrpSpPr>
            <p:cNvPr id="62" name="Group 61">
              <a:extLst>
                <a:ext uri="{FF2B5EF4-FFF2-40B4-BE49-F238E27FC236}">
                  <a16:creationId xmlns:a16="http://schemas.microsoft.com/office/drawing/2014/main" id="{1E665CD1-CF4B-2153-DD49-13D059CF2723}"/>
                </a:ext>
              </a:extLst>
            </p:cNvPr>
            <p:cNvGrpSpPr/>
            <p:nvPr/>
          </p:nvGrpSpPr>
          <p:grpSpPr>
            <a:xfrm>
              <a:off x="2674123" y="2133754"/>
              <a:ext cx="4885552" cy="288000"/>
              <a:chOff x="644329" y="1972700"/>
              <a:chExt cx="4885552" cy="288000"/>
            </a:xfrm>
          </p:grpSpPr>
          <p:cxnSp>
            <p:nvCxnSpPr>
              <p:cNvPr id="65" name="Straight Connector 64">
                <a:extLst>
                  <a:ext uri="{FF2B5EF4-FFF2-40B4-BE49-F238E27FC236}">
                    <a16:creationId xmlns:a16="http://schemas.microsoft.com/office/drawing/2014/main" id="{381A570C-8E3E-5AF4-E096-F4EE7647664E}"/>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01A7036E-D490-5509-D9FF-6BF77C8D361A}"/>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4" name="Rectangle 63">
              <a:extLst>
                <a:ext uri="{FF2B5EF4-FFF2-40B4-BE49-F238E27FC236}">
                  <a16:creationId xmlns:a16="http://schemas.microsoft.com/office/drawing/2014/main" id="{EB3694E0-E382-394D-71AE-0820F702533E}"/>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06</a:t>
              </a:r>
              <a:endParaRPr lang="en-US" sz="1600" dirty="0"/>
            </a:p>
          </p:txBody>
        </p:sp>
      </p:grpSp>
      <p:grpSp>
        <p:nvGrpSpPr>
          <p:cNvPr id="67" name="Group 66">
            <a:extLst>
              <a:ext uri="{FF2B5EF4-FFF2-40B4-BE49-F238E27FC236}">
                <a16:creationId xmlns:a16="http://schemas.microsoft.com/office/drawing/2014/main" id="{BF86816E-1B93-4235-AB67-4D6F7D40D46C}"/>
              </a:ext>
            </a:extLst>
          </p:cNvPr>
          <p:cNvGrpSpPr/>
          <p:nvPr/>
        </p:nvGrpSpPr>
        <p:grpSpPr>
          <a:xfrm>
            <a:off x="2634653" y="1885872"/>
            <a:ext cx="4925022" cy="288000"/>
            <a:chOff x="2634653" y="2133754"/>
            <a:chExt cx="4925022" cy="288000"/>
          </a:xfrm>
        </p:grpSpPr>
        <p:grpSp>
          <p:nvGrpSpPr>
            <p:cNvPr id="68" name="Group 67">
              <a:extLst>
                <a:ext uri="{FF2B5EF4-FFF2-40B4-BE49-F238E27FC236}">
                  <a16:creationId xmlns:a16="http://schemas.microsoft.com/office/drawing/2014/main" id="{60C91EC8-C8F3-1A97-D614-2DDA4C0DA2A6}"/>
                </a:ext>
              </a:extLst>
            </p:cNvPr>
            <p:cNvGrpSpPr/>
            <p:nvPr/>
          </p:nvGrpSpPr>
          <p:grpSpPr>
            <a:xfrm>
              <a:off x="2674123" y="2133754"/>
              <a:ext cx="4885552" cy="288000"/>
              <a:chOff x="644329" y="1972700"/>
              <a:chExt cx="4885552" cy="288000"/>
            </a:xfrm>
          </p:grpSpPr>
          <p:cxnSp>
            <p:nvCxnSpPr>
              <p:cNvPr id="70" name="Straight Connector 69">
                <a:extLst>
                  <a:ext uri="{FF2B5EF4-FFF2-40B4-BE49-F238E27FC236}">
                    <a16:creationId xmlns:a16="http://schemas.microsoft.com/office/drawing/2014/main" id="{7E47157C-9508-2F91-C9F3-D7E055C4E29F}"/>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B225C08A-2D61-3A0A-DC9A-3739929DFF3A}"/>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9" name="Rectangle 68">
              <a:extLst>
                <a:ext uri="{FF2B5EF4-FFF2-40B4-BE49-F238E27FC236}">
                  <a16:creationId xmlns:a16="http://schemas.microsoft.com/office/drawing/2014/main" id="{F4BD1A49-87FF-0C48-6355-46F9CB32794D}"/>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03</a:t>
              </a:r>
              <a:endParaRPr lang="en-US" sz="1600" dirty="0"/>
            </a:p>
          </p:txBody>
        </p:sp>
      </p:grpSp>
      <p:grpSp>
        <p:nvGrpSpPr>
          <p:cNvPr id="72" name="Group 71">
            <a:extLst>
              <a:ext uri="{FF2B5EF4-FFF2-40B4-BE49-F238E27FC236}">
                <a16:creationId xmlns:a16="http://schemas.microsoft.com/office/drawing/2014/main" id="{EABDD3F9-191B-E993-40BA-2786A3F1BA15}"/>
              </a:ext>
            </a:extLst>
          </p:cNvPr>
          <p:cNvGrpSpPr/>
          <p:nvPr/>
        </p:nvGrpSpPr>
        <p:grpSpPr>
          <a:xfrm>
            <a:off x="2634653" y="2222927"/>
            <a:ext cx="4925022" cy="288000"/>
            <a:chOff x="2634653" y="2133754"/>
            <a:chExt cx="4925022" cy="288000"/>
          </a:xfrm>
        </p:grpSpPr>
        <p:grpSp>
          <p:nvGrpSpPr>
            <p:cNvPr id="73" name="Group 72">
              <a:extLst>
                <a:ext uri="{FF2B5EF4-FFF2-40B4-BE49-F238E27FC236}">
                  <a16:creationId xmlns:a16="http://schemas.microsoft.com/office/drawing/2014/main" id="{A1B0F913-56ED-6352-A5EF-098FD16F63BF}"/>
                </a:ext>
              </a:extLst>
            </p:cNvPr>
            <p:cNvGrpSpPr/>
            <p:nvPr/>
          </p:nvGrpSpPr>
          <p:grpSpPr>
            <a:xfrm>
              <a:off x="2674123" y="2133754"/>
              <a:ext cx="4885552" cy="288000"/>
              <a:chOff x="644329" y="1972700"/>
              <a:chExt cx="4885552" cy="288000"/>
            </a:xfrm>
          </p:grpSpPr>
          <p:cxnSp>
            <p:nvCxnSpPr>
              <p:cNvPr id="75" name="Straight Connector 74">
                <a:extLst>
                  <a:ext uri="{FF2B5EF4-FFF2-40B4-BE49-F238E27FC236}">
                    <a16:creationId xmlns:a16="http://schemas.microsoft.com/office/drawing/2014/main" id="{9081A554-71E8-CE25-3DF5-8CCE4C5D83AD}"/>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65E60E61-7D5E-A060-FB7E-9EED3A777B0E}"/>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4" name="Rectangle 73">
              <a:extLst>
                <a:ext uri="{FF2B5EF4-FFF2-40B4-BE49-F238E27FC236}">
                  <a16:creationId xmlns:a16="http://schemas.microsoft.com/office/drawing/2014/main" id="{4097AB1A-E99D-0E67-8EED-70859B3A4E43}"/>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04</a:t>
              </a:r>
              <a:endParaRPr lang="en-US" sz="1600" dirty="0"/>
            </a:p>
          </p:txBody>
        </p:sp>
      </p:grpSp>
      <p:grpSp>
        <p:nvGrpSpPr>
          <p:cNvPr id="77" name="Group 76">
            <a:extLst>
              <a:ext uri="{FF2B5EF4-FFF2-40B4-BE49-F238E27FC236}">
                <a16:creationId xmlns:a16="http://schemas.microsoft.com/office/drawing/2014/main" id="{ACDFEE70-67CB-5FDE-CB19-FB8718A1D11C}"/>
              </a:ext>
            </a:extLst>
          </p:cNvPr>
          <p:cNvGrpSpPr/>
          <p:nvPr/>
        </p:nvGrpSpPr>
        <p:grpSpPr>
          <a:xfrm>
            <a:off x="2634653" y="2715154"/>
            <a:ext cx="4925022" cy="288000"/>
            <a:chOff x="2634653" y="2133754"/>
            <a:chExt cx="4925022" cy="288000"/>
          </a:xfrm>
        </p:grpSpPr>
        <p:grpSp>
          <p:nvGrpSpPr>
            <p:cNvPr id="78" name="Group 77">
              <a:extLst>
                <a:ext uri="{FF2B5EF4-FFF2-40B4-BE49-F238E27FC236}">
                  <a16:creationId xmlns:a16="http://schemas.microsoft.com/office/drawing/2014/main" id="{8727688F-8F52-E8DB-AE18-DBED87E7A291}"/>
                </a:ext>
              </a:extLst>
            </p:cNvPr>
            <p:cNvGrpSpPr/>
            <p:nvPr/>
          </p:nvGrpSpPr>
          <p:grpSpPr>
            <a:xfrm>
              <a:off x="2674123" y="2133754"/>
              <a:ext cx="4885552" cy="288000"/>
              <a:chOff x="644329" y="1972700"/>
              <a:chExt cx="4885552" cy="288000"/>
            </a:xfrm>
          </p:grpSpPr>
          <p:cxnSp>
            <p:nvCxnSpPr>
              <p:cNvPr id="80" name="Straight Connector 79">
                <a:extLst>
                  <a:ext uri="{FF2B5EF4-FFF2-40B4-BE49-F238E27FC236}">
                    <a16:creationId xmlns:a16="http://schemas.microsoft.com/office/drawing/2014/main" id="{D78990DB-5172-0E9E-4398-838310386325}"/>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E000664A-1F56-80E5-3812-10E075644473}"/>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9" name="Rectangle 78">
              <a:extLst>
                <a:ext uri="{FF2B5EF4-FFF2-40B4-BE49-F238E27FC236}">
                  <a16:creationId xmlns:a16="http://schemas.microsoft.com/office/drawing/2014/main" id="{18E7B91E-76C2-4FFD-1B79-27EAF55744AF}"/>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05</a:t>
              </a:r>
              <a:endParaRPr lang="en-US" sz="1600" dirty="0"/>
            </a:p>
          </p:txBody>
        </p:sp>
      </p:grpSp>
      <p:grpSp>
        <p:nvGrpSpPr>
          <p:cNvPr id="82" name="Group 81">
            <a:extLst>
              <a:ext uri="{FF2B5EF4-FFF2-40B4-BE49-F238E27FC236}">
                <a16:creationId xmlns:a16="http://schemas.microsoft.com/office/drawing/2014/main" id="{BFC58CCF-5ABD-F3B2-1D6C-81CA342325C6}"/>
              </a:ext>
            </a:extLst>
          </p:cNvPr>
          <p:cNvGrpSpPr/>
          <p:nvPr/>
        </p:nvGrpSpPr>
        <p:grpSpPr>
          <a:xfrm>
            <a:off x="2634653" y="1388105"/>
            <a:ext cx="4925022" cy="288000"/>
            <a:chOff x="2634653" y="2133754"/>
            <a:chExt cx="4925022" cy="288000"/>
          </a:xfrm>
        </p:grpSpPr>
        <p:grpSp>
          <p:nvGrpSpPr>
            <p:cNvPr id="83" name="Group 82">
              <a:extLst>
                <a:ext uri="{FF2B5EF4-FFF2-40B4-BE49-F238E27FC236}">
                  <a16:creationId xmlns:a16="http://schemas.microsoft.com/office/drawing/2014/main" id="{40421895-2BD6-EF05-507D-56A7E37BFC47}"/>
                </a:ext>
              </a:extLst>
            </p:cNvPr>
            <p:cNvGrpSpPr/>
            <p:nvPr/>
          </p:nvGrpSpPr>
          <p:grpSpPr>
            <a:xfrm>
              <a:off x="2674123" y="2133754"/>
              <a:ext cx="4885552" cy="288000"/>
              <a:chOff x="644329" y="1972700"/>
              <a:chExt cx="4885552" cy="288000"/>
            </a:xfrm>
          </p:grpSpPr>
          <p:cxnSp>
            <p:nvCxnSpPr>
              <p:cNvPr id="85" name="Straight Connector 84">
                <a:extLst>
                  <a:ext uri="{FF2B5EF4-FFF2-40B4-BE49-F238E27FC236}">
                    <a16:creationId xmlns:a16="http://schemas.microsoft.com/office/drawing/2014/main" id="{C4585B38-C221-553F-8729-33B3AD02F778}"/>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7D7FF72B-AA17-D456-80F7-A7934F44F29E}"/>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4" name="Rectangle 83">
              <a:extLst>
                <a:ext uri="{FF2B5EF4-FFF2-40B4-BE49-F238E27FC236}">
                  <a16:creationId xmlns:a16="http://schemas.microsoft.com/office/drawing/2014/main" id="{C7964D87-71BE-7AB6-47A0-8527710401E0}"/>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02</a:t>
              </a:r>
              <a:endParaRPr lang="en-US" sz="1600" dirty="0"/>
            </a:p>
          </p:txBody>
        </p:sp>
      </p:grpSp>
      <p:grpSp>
        <p:nvGrpSpPr>
          <p:cNvPr id="87" name="Group 86">
            <a:extLst>
              <a:ext uri="{FF2B5EF4-FFF2-40B4-BE49-F238E27FC236}">
                <a16:creationId xmlns:a16="http://schemas.microsoft.com/office/drawing/2014/main" id="{2D7E963C-FE43-7359-D261-2938DF29A7BD}"/>
              </a:ext>
            </a:extLst>
          </p:cNvPr>
          <p:cNvGrpSpPr/>
          <p:nvPr/>
        </p:nvGrpSpPr>
        <p:grpSpPr>
          <a:xfrm>
            <a:off x="2634653" y="3699605"/>
            <a:ext cx="4925022" cy="288000"/>
            <a:chOff x="2634653" y="2133754"/>
            <a:chExt cx="4925022" cy="288000"/>
          </a:xfrm>
        </p:grpSpPr>
        <p:grpSp>
          <p:nvGrpSpPr>
            <p:cNvPr id="88" name="Group 87">
              <a:extLst>
                <a:ext uri="{FF2B5EF4-FFF2-40B4-BE49-F238E27FC236}">
                  <a16:creationId xmlns:a16="http://schemas.microsoft.com/office/drawing/2014/main" id="{F309800E-EA81-141E-B8FA-8D82E680BDDC}"/>
                </a:ext>
              </a:extLst>
            </p:cNvPr>
            <p:cNvGrpSpPr/>
            <p:nvPr/>
          </p:nvGrpSpPr>
          <p:grpSpPr>
            <a:xfrm>
              <a:off x="2674123" y="2133754"/>
              <a:ext cx="4885552" cy="288000"/>
              <a:chOff x="644329" y="1972700"/>
              <a:chExt cx="4885552" cy="288000"/>
            </a:xfrm>
          </p:grpSpPr>
          <p:cxnSp>
            <p:nvCxnSpPr>
              <p:cNvPr id="90" name="Straight Connector 89">
                <a:extLst>
                  <a:ext uri="{FF2B5EF4-FFF2-40B4-BE49-F238E27FC236}">
                    <a16:creationId xmlns:a16="http://schemas.microsoft.com/office/drawing/2014/main" id="{75D6FAFE-E420-9441-455B-29A9BCA6C528}"/>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A4D296D6-FFA9-6F67-CE8A-982EE432456D}"/>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9" name="Rectangle 88">
              <a:extLst>
                <a:ext uri="{FF2B5EF4-FFF2-40B4-BE49-F238E27FC236}">
                  <a16:creationId xmlns:a16="http://schemas.microsoft.com/office/drawing/2014/main" id="{D3401864-7C7A-2930-2F90-3FE0B2FD7776}"/>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07</a:t>
              </a:r>
              <a:endParaRPr lang="en-US" sz="1600" dirty="0"/>
            </a:p>
          </p:txBody>
        </p:sp>
      </p:grpSp>
      <p:grpSp>
        <p:nvGrpSpPr>
          <p:cNvPr id="92" name="Group 91">
            <a:extLst>
              <a:ext uri="{FF2B5EF4-FFF2-40B4-BE49-F238E27FC236}">
                <a16:creationId xmlns:a16="http://schemas.microsoft.com/office/drawing/2014/main" id="{25F983D0-B08A-8D38-40CE-9A7BCE4AEE0C}"/>
              </a:ext>
            </a:extLst>
          </p:cNvPr>
          <p:cNvGrpSpPr/>
          <p:nvPr/>
        </p:nvGrpSpPr>
        <p:grpSpPr>
          <a:xfrm>
            <a:off x="2634653" y="4191834"/>
            <a:ext cx="4925022" cy="288000"/>
            <a:chOff x="2634653" y="2133754"/>
            <a:chExt cx="4925022" cy="288000"/>
          </a:xfrm>
        </p:grpSpPr>
        <p:grpSp>
          <p:nvGrpSpPr>
            <p:cNvPr id="93" name="Group 92">
              <a:extLst>
                <a:ext uri="{FF2B5EF4-FFF2-40B4-BE49-F238E27FC236}">
                  <a16:creationId xmlns:a16="http://schemas.microsoft.com/office/drawing/2014/main" id="{C05958CA-F31E-BC2C-42D2-6F609C650692}"/>
                </a:ext>
              </a:extLst>
            </p:cNvPr>
            <p:cNvGrpSpPr/>
            <p:nvPr/>
          </p:nvGrpSpPr>
          <p:grpSpPr>
            <a:xfrm>
              <a:off x="2674123" y="2133754"/>
              <a:ext cx="4885552" cy="288000"/>
              <a:chOff x="644329" y="1972700"/>
              <a:chExt cx="4885552" cy="288000"/>
            </a:xfrm>
          </p:grpSpPr>
          <p:cxnSp>
            <p:nvCxnSpPr>
              <p:cNvPr id="95" name="Straight Connector 94">
                <a:extLst>
                  <a:ext uri="{FF2B5EF4-FFF2-40B4-BE49-F238E27FC236}">
                    <a16:creationId xmlns:a16="http://schemas.microsoft.com/office/drawing/2014/main" id="{0E095687-56A7-823D-8995-5F21B5500BF0}"/>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4D880690-B9EB-D7B0-48B7-4AFF64FBE01E}"/>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4" name="Rectangle 93">
              <a:extLst>
                <a:ext uri="{FF2B5EF4-FFF2-40B4-BE49-F238E27FC236}">
                  <a16:creationId xmlns:a16="http://schemas.microsoft.com/office/drawing/2014/main" id="{DB6ED29D-669E-A79E-993C-329E4A0AEB04}"/>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08</a:t>
              </a:r>
              <a:endParaRPr lang="en-US" sz="1600" dirty="0"/>
            </a:p>
          </p:txBody>
        </p:sp>
      </p:grpSp>
      <p:cxnSp>
        <p:nvCxnSpPr>
          <p:cNvPr id="98" name="Straight Connector 97">
            <a:extLst>
              <a:ext uri="{FF2B5EF4-FFF2-40B4-BE49-F238E27FC236}">
                <a16:creationId xmlns:a16="http://schemas.microsoft.com/office/drawing/2014/main" id="{F99939C7-40B5-4F2B-53CD-41EB2F2750E4}"/>
              </a:ext>
            </a:extLst>
          </p:cNvPr>
          <p:cNvCxnSpPr>
            <a:cxnSpLocks/>
          </p:cNvCxnSpPr>
          <p:nvPr/>
        </p:nvCxnSpPr>
        <p:spPr>
          <a:xfrm>
            <a:off x="2864693" y="4894749"/>
            <a:ext cx="469498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pic>
        <p:nvPicPr>
          <p:cNvPr id="13" name="Picture 12" descr="A person and person in overalls working on a ceiling&#10;&#10;AI-generated content may be incorrect.">
            <a:extLst>
              <a:ext uri="{FF2B5EF4-FFF2-40B4-BE49-F238E27FC236}">
                <a16:creationId xmlns:a16="http://schemas.microsoft.com/office/drawing/2014/main" id="{8E0E4863-D544-A4D9-CB8B-CCBCEC1F65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8919" b="28919"/>
          <a:stretch>
            <a:fillRect/>
          </a:stretch>
        </p:blipFill>
        <p:spPr>
          <a:xfrm>
            <a:off x="-6988" y="5302279"/>
            <a:ext cx="7566663" cy="4785732"/>
          </a:xfrm>
          <a:prstGeom prst="rect">
            <a:avLst/>
          </a:prstGeom>
        </p:spPr>
      </p:pic>
      <p:grpSp>
        <p:nvGrpSpPr>
          <p:cNvPr id="20" name="Graphic 40">
            <a:extLst>
              <a:ext uri="{FF2B5EF4-FFF2-40B4-BE49-F238E27FC236}">
                <a16:creationId xmlns:a16="http://schemas.microsoft.com/office/drawing/2014/main" id="{0BF59C75-870A-E920-3EE7-42D3385B355D}"/>
              </a:ext>
            </a:extLst>
          </p:cNvPr>
          <p:cNvGrpSpPr/>
          <p:nvPr/>
        </p:nvGrpSpPr>
        <p:grpSpPr>
          <a:xfrm>
            <a:off x="-1543109" y="3833872"/>
            <a:ext cx="3924090" cy="2433120"/>
            <a:chOff x="-3997860" y="6017904"/>
            <a:chExt cx="935163" cy="579845"/>
          </a:xfrm>
          <a:solidFill>
            <a:schemeClr val="bg1">
              <a:alpha val="29965"/>
            </a:schemeClr>
          </a:solidFill>
        </p:grpSpPr>
        <p:sp>
          <p:nvSpPr>
            <p:cNvPr id="21" name="Freeform 20">
              <a:extLst>
                <a:ext uri="{FF2B5EF4-FFF2-40B4-BE49-F238E27FC236}">
                  <a16:creationId xmlns:a16="http://schemas.microsoft.com/office/drawing/2014/main" id="{74B11057-5CFA-F404-8B60-7B220063F02E}"/>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1FE93CFF-34DC-AC92-4129-49AF3906D33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85DA860-4B1B-C297-AE2F-BCDBE526188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9D9164E3-A9A1-C0B7-B644-C30E4C9CFC1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1341024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A721A-5919-0AFE-1E10-46467B18E900}"/>
            </a:ext>
          </a:extLst>
        </p:cNvPr>
        <p:cNvGrpSpPr/>
        <p:nvPr/>
      </p:nvGrpSpPr>
      <p:grpSpPr>
        <a:xfrm>
          <a:off x="0" y="0"/>
          <a:ext cx="0" cy="0"/>
          <a:chOff x="0" y="0"/>
          <a:chExt cx="0" cy="0"/>
        </a:xfrm>
      </p:grpSpPr>
      <p:pic>
        <p:nvPicPr>
          <p:cNvPr id="35" name="Picture 34" descr="Men in hard hats on a tower&#10;&#10;AI-generated content may be incorrect.">
            <a:extLst>
              <a:ext uri="{FF2B5EF4-FFF2-40B4-BE49-F238E27FC236}">
                <a16:creationId xmlns:a16="http://schemas.microsoft.com/office/drawing/2014/main" id="{A702510B-D6BB-E6DE-5EDE-A0A8C68855B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929" b="11929"/>
          <a:stretch>
            <a:fillRect/>
          </a:stretch>
        </p:blipFill>
        <p:spPr>
          <a:xfrm>
            <a:off x="0" y="-20109"/>
            <a:ext cx="7559675" cy="3839241"/>
          </a:xfrm>
          <a:prstGeom prst="rect">
            <a:avLst/>
          </a:prstGeom>
        </p:spPr>
      </p:pic>
      <p:cxnSp>
        <p:nvCxnSpPr>
          <p:cNvPr id="7" name="Straight Connector 6">
            <a:extLst>
              <a:ext uri="{FF2B5EF4-FFF2-40B4-BE49-F238E27FC236}">
                <a16:creationId xmlns:a16="http://schemas.microsoft.com/office/drawing/2014/main" id="{32945CD1-F150-289D-7287-434ADC205D5A}"/>
              </a:ext>
            </a:extLst>
          </p:cNvPr>
          <p:cNvCxnSpPr>
            <a:cxnSpLocks/>
          </p:cNvCxnSpPr>
          <p:nvPr/>
        </p:nvCxnSpPr>
        <p:spPr>
          <a:xfrm>
            <a:off x="2884141" y="4963158"/>
            <a:ext cx="0" cy="510439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riangle 7">
            <a:extLst>
              <a:ext uri="{FF2B5EF4-FFF2-40B4-BE49-F238E27FC236}">
                <a16:creationId xmlns:a16="http://schemas.microsoft.com/office/drawing/2014/main" id="{8D66051D-0759-82C4-7BCC-824F91D56362}"/>
              </a:ext>
            </a:extLst>
          </p:cNvPr>
          <p:cNvSpPr/>
          <p:nvPr/>
        </p:nvSpPr>
        <p:spPr>
          <a:xfrm rot="10800000">
            <a:off x="2781137" y="504685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C8E69213-049E-8D18-3CE0-887A40ECE34E}"/>
              </a:ext>
            </a:extLst>
          </p:cNvPr>
          <p:cNvCxnSpPr>
            <a:cxnSpLocks/>
          </p:cNvCxnSpPr>
          <p:nvPr/>
        </p:nvCxnSpPr>
        <p:spPr>
          <a:xfrm>
            <a:off x="2489966" y="496315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E2040191-E436-BA2A-77FD-1FDFE8EC6ECD}"/>
              </a:ext>
            </a:extLst>
          </p:cNvPr>
          <p:cNvSpPr/>
          <p:nvPr/>
        </p:nvSpPr>
        <p:spPr>
          <a:xfrm>
            <a:off x="0" y="3557588"/>
            <a:ext cx="2531042" cy="713422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4A88A053-7394-033E-AD33-FDDEA158E086}"/>
              </a:ext>
            </a:extLst>
          </p:cNvPr>
          <p:cNvSpPr txBox="1"/>
          <p:nvPr/>
        </p:nvSpPr>
        <p:spPr>
          <a:xfrm>
            <a:off x="480512" y="5007318"/>
            <a:ext cx="1936216" cy="1743426"/>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What are the biggest barriers to adopting clean energy HVAC technologies in your experience? (1 = the biggest barrier)</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grpSp>
        <p:nvGrpSpPr>
          <p:cNvPr id="27" name="Graphic 40">
            <a:extLst>
              <a:ext uri="{FF2B5EF4-FFF2-40B4-BE49-F238E27FC236}">
                <a16:creationId xmlns:a16="http://schemas.microsoft.com/office/drawing/2014/main" id="{54A0EDDC-23D0-28D1-2075-567DD5E96A4F}"/>
              </a:ext>
            </a:extLst>
          </p:cNvPr>
          <p:cNvGrpSpPr/>
          <p:nvPr/>
        </p:nvGrpSpPr>
        <p:grpSpPr>
          <a:xfrm>
            <a:off x="-1498021" y="8384820"/>
            <a:ext cx="3924090" cy="2433120"/>
            <a:chOff x="-3997860" y="6017904"/>
            <a:chExt cx="935163" cy="579845"/>
          </a:xfrm>
          <a:solidFill>
            <a:schemeClr val="bg1">
              <a:alpha val="29965"/>
            </a:schemeClr>
          </a:solidFill>
        </p:grpSpPr>
        <p:sp>
          <p:nvSpPr>
            <p:cNvPr id="28" name="Freeform 27">
              <a:extLst>
                <a:ext uri="{FF2B5EF4-FFF2-40B4-BE49-F238E27FC236}">
                  <a16:creationId xmlns:a16="http://schemas.microsoft.com/office/drawing/2014/main" id="{C194869B-9597-48ED-B949-8A6B0198BF1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263D8642-8B45-8878-A01D-931FBDC0FCE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4DA00886-025B-E4A2-BF95-D6491AB2FD8D}"/>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005EAD8-BE2D-697A-1F7A-A866CCF4FF4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9" name="Straight Connector 8">
            <a:extLst>
              <a:ext uri="{FF2B5EF4-FFF2-40B4-BE49-F238E27FC236}">
                <a16:creationId xmlns:a16="http://schemas.microsoft.com/office/drawing/2014/main" id="{24B3E298-F6F3-3CF2-B6A9-07EDD6F41AD4}"/>
              </a:ext>
            </a:extLst>
          </p:cNvPr>
          <p:cNvCxnSpPr>
            <a:cxnSpLocks/>
          </p:cNvCxnSpPr>
          <p:nvPr/>
        </p:nvCxnSpPr>
        <p:spPr>
          <a:xfrm>
            <a:off x="6957329" y="5506233"/>
            <a:ext cx="0" cy="456132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AFAC984-5D49-F8C4-60B5-623A5736961C}"/>
              </a:ext>
            </a:extLst>
          </p:cNvPr>
          <p:cNvSpPr txBox="1"/>
          <p:nvPr/>
        </p:nvSpPr>
        <p:spPr>
          <a:xfrm>
            <a:off x="3137814" y="5575012"/>
            <a:ext cx="3781640" cy="4599208"/>
          </a:xfrm>
          <a:prstGeom prst="rect">
            <a:avLst/>
          </a:prstGeom>
          <a:noFill/>
        </p:spPr>
        <p:txBody>
          <a:bodyPr wrap="square">
            <a:spAutoFit/>
          </a:bodyPr>
          <a:lstStyle/>
          <a:p>
            <a:pPr>
              <a:lnSpc>
                <a:spcPts val="1340"/>
              </a:lnSpc>
            </a:pPr>
            <a:r>
              <a:rPr lang="en-IE" sz="1400" dirty="0">
                <a:solidFill>
                  <a:srgbClr val="404040"/>
                </a:solidFill>
                <a:latin typeface="Calibri" panose="020F0502020204030204" pitchFamily="34" charset="0"/>
                <a:cs typeface="Calibri" panose="020F0502020204030204" pitchFamily="34" charset="0"/>
              </a:rPr>
              <a:t>High upfront investment costs for new technologies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Limited availability of qualified installers and service providers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Lack of technical knowledge and skills among HVAC specialists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Insufficient client/customer awareness or demand for clean technologies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Lack of integration between clean technologies and existing systems (compatibility issues)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Unclear or complex regulatory and compliance requirements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Limited financial incentives or support programs (grants, subsidies, tax breaks)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Uncertainty about the long-term reliability and performance of new technologies</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a:p>
            <a:pPr>
              <a:lnSpc>
                <a:spcPts val="1340"/>
              </a:lnSpc>
            </a:pPr>
            <a:r>
              <a:rPr lang="en-IE" sz="1400" dirty="0">
                <a:solidFill>
                  <a:srgbClr val="404040"/>
                </a:solidFill>
                <a:latin typeface="Calibri" panose="020F0502020204030204" pitchFamily="34" charset="0"/>
                <a:cs typeface="Calibri" panose="020F0502020204030204" pitchFamily="34" charset="0"/>
              </a:rPr>
              <a:t>Rapid technological changes making investments feel risky or quickly outdated</a:t>
            </a:r>
          </a:p>
          <a:p>
            <a:pPr>
              <a:lnSpc>
                <a:spcPts val="1340"/>
              </a:lnSpc>
            </a:pPr>
            <a:endParaRPr lang="en-IE" sz="1400" dirty="0">
              <a:solidFill>
                <a:srgbClr val="404040"/>
              </a:solidFill>
              <a:latin typeface="Calibri" panose="020F0502020204030204" pitchFamily="34" charset="0"/>
              <a:cs typeface="Calibri" panose="020F0502020204030204" pitchFamily="34" charset="0"/>
            </a:endParaRPr>
          </a:p>
        </p:txBody>
      </p:sp>
      <p:grpSp>
        <p:nvGrpSpPr>
          <p:cNvPr id="60" name="Group 59">
            <a:extLst>
              <a:ext uri="{FF2B5EF4-FFF2-40B4-BE49-F238E27FC236}">
                <a16:creationId xmlns:a16="http://schemas.microsoft.com/office/drawing/2014/main" id="{8BDD0709-14F2-A0BB-CD35-0C23D8B4CCF4}"/>
              </a:ext>
            </a:extLst>
          </p:cNvPr>
          <p:cNvGrpSpPr/>
          <p:nvPr/>
        </p:nvGrpSpPr>
        <p:grpSpPr>
          <a:xfrm>
            <a:off x="2692840" y="5353668"/>
            <a:ext cx="4925022" cy="288000"/>
            <a:chOff x="2634653" y="2133754"/>
            <a:chExt cx="4925022" cy="288000"/>
          </a:xfrm>
        </p:grpSpPr>
        <p:grpSp>
          <p:nvGrpSpPr>
            <p:cNvPr id="16" name="Group 15">
              <a:extLst>
                <a:ext uri="{FF2B5EF4-FFF2-40B4-BE49-F238E27FC236}">
                  <a16:creationId xmlns:a16="http://schemas.microsoft.com/office/drawing/2014/main" id="{F8F0F2CD-34BE-D21F-B929-6139BE08D7DC}"/>
                </a:ext>
              </a:extLst>
            </p:cNvPr>
            <p:cNvGrpSpPr/>
            <p:nvPr/>
          </p:nvGrpSpPr>
          <p:grpSpPr>
            <a:xfrm>
              <a:off x="2674123" y="2133754"/>
              <a:ext cx="4885552" cy="288000"/>
              <a:chOff x="644329" y="1972700"/>
              <a:chExt cx="4885552" cy="288000"/>
            </a:xfrm>
          </p:grpSpPr>
          <p:cxnSp>
            <p:nvCxnSpPr>
              <p:cNvPr id="17" name="Straight Connector 16">
                <a:extLst>
                  <a:ext uri="{FF2B5EF4-FFF2-40B4-BE49-F238E27FC236}">
                    <a16:creationId xmlns:a16="http://schemas.microsoft.com/office/drawing/2014/main" id="{CB62C174-4172-4DC2-69C4-E2F769677BA4}"/>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0462EA7-BB33-6E92-4223-32D36A1F9E99}"/>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56" name="Rectangle 55">
              <a:extLst>
                <a:ext uri="{FF2B5EF4-FFF2-40B4-BE49-F238E27FC236}">
                  <a16:creationId xmlns:a16="http://schemas.microsoft.com/office/drawing/2014/main" id="{6DAFAEB4-5AF8-1F4D-622E-574B29CAE48D}"/>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01</a:t>
              </a:r>
              <a:endParaRPr lang="en-US" sz="1600" dirty="0"/>
            </a:p>
          </p:txBody>
        </p:sp>
      </p:grpSp>
      <p:grpSp>
        <p:nvGrpSpPr>
          <p:cNvPr id="61" name="Group 60">
            <a:extLst>
              <a:ext uri="{FF2B5EF4-FFF2-40B4-BE49-F238E27FC236}">
                <a16:creationId xmlns:a16="http://schemas.microsoft.com/office/drawing/2014/main" id="{666DAEDC-6B3B-50FE-C73F-176019FD8354}"/>
              </a:ext>
            </a:extLst>
          </p:cNvPr>
          <p:cNvGrpSpPr/>
          <p:nvPr/>
        </p:nvGrpSpPr>
        <p:grpSpPr>
          <a:xfrm>
            <a:off x="2692840" y="8321230"/>
            <a:ext cx="4925022" cy="288000"/>
            <a:chOff x="2634653" y="2133754"/>
            <a:chExt cx="4925022" cy="288000"/>
          </a:xfrm>
        </p:grpSpPr>
        <p:grpSp>
          <p:nvGrpSpPr>
            <p:cNvPr id="62" name="Group 61">
              <a:extLst>
                <a:ext uri="{FF2B5EF4-FFF2-40B4-BE49-F238E27FC236}">
                  <a16:creationId xmlns:a16="http://schemas.microsoft.com/office/drawing/2014/main" id="{67CCB663-6F01-9931-6756-AB8A048EE978}"/>
                </a:ext>
              </a:extLst>
            </p:cNvPr>
            <p:cNvGrpSpPr/>
            <p:nvPr/>
          </p:nvGrpSpPr>
          <p:grpSpPr>
            <a:xfrm>
              <a:off x="2674123" y="2133754"/>
              <a:ext cx="4885552" cy="288000"/>
              <a:chOff x="644329" y="1972700"/>
              <a:chExt cx="4885552" cy="288000"/>
            </a:xfrm>
          </p:grpSpPr>
          <p:cxnSp>
            <p:nvCxnSpPr>
              <p:cNvPr id="65" name="Straight Connector 64">
                <a:extLst>
                  <a:ext uri="{FF2B5EF4-FFF2-40B4-BE49-F238E27FC236}">
                    <a16:creationId xmlns:a16="http://schemas.microsoft.com/office/drawing/2014/main" id="{DD9E4C04-11A0-1299-CD41-B9EE6339605C}"/>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6CA85015-DD2A-F133-CF4B-AAE2B7613608}"/>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4" name="Rectangle 63">
              <a:extLst>
                <a:ext uri="{FF2B5EF4-FFF2-40B4-BE49-F238E27FC236}">
                  <a16:creationId xmlns:a16="http://schemas.microsoft.com/office/drawing/2014/main" id="{D4F72F35-11A3-1A74-B863-12812B53E276}"/>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07</a:t>
              </a:r>
              <a:endParaRPr lang="en-US" sz="1600" dirty="0"/>
            </a:p>
          </p:txBody>
        </p:sp>
      </p:grpSp>
      <p:grpSp>
        <p:nvGrpSpPr>
          <p:cNvPr id="67" name="Group 66">
            <a:extLst>
              <a:ext uri="{FF2B5EF4-FFF2-40B4-BE49-F238E27FC236}">
                <a16:creationId xmlns:a16="http://schemas.microsoft.com/office/drawing/2014/main" id="{BE1221F8-EE97-11ED-99F4-3C59EB255137}"/>
              </a:ext>
            </a:extLst>
          </p:cNvPr>
          <p:cNvGrpSpPr/>
          <p:nvPr/>
        </p:nvGrpSpPr>
        <p:grpSpPr>
          <a:xfrm>
            <a:off x="2692840" y="6843110"/>
            <a:ext cx="4925022" cy="288000"/>
            <a:chOff x="2634653" y="2133754"/>
            <a:chExt cx="4925022" cy="288000"/>
          </a:xfrm>
        </p:grpSpPr>
        <p:grpSp>
          <p:nvGrpSpPr>
            <p:cNvPr id="68" name="Group 67">
              <a:extLst>
                <a:ext uri="{FF2B5EF4-FFF2-40B4-BE49-F238E27FC236}">
                  <a16:creationId xmlns:a16="http://schemas.microsoft.com/office/drawing/2014/main" id="{4D6B5175-088A-7A58-FD96-2F602A4B9928}"/>
                </a:ext>
              </a:extLst>
            </p:cNvPr>
            <p:cNvGrpSpPr/>
            <p:nvPr/>
          </p:nvGrpSpPr>
          <p:grpSpPr>
            <a:xfrm>
              <a:off x="2674123" y="2133754"/>
              <a:ext cx="4885552" cy="288000"/>
              <a:chOff x="644329" y="1972700"/>
              <a:chExt cx="4885552" cy="288000"/>
            </a:xfrm>
          </p:grpSpPr>
          <p:cxnSp>
            <p:nvCxnSpPr>
              <p:cNvPr id="70" name="Straight Connector 69">
                <a:extLst>
                  <a:ext uri="{FF2B5EF4-FFF2-40B4-BE49-F238E27FC236}">
                    <a16:creationId xmlns:a16="http://schemas.microsoft.com/office/drawing/2014/main" id="{30890FCB-C949-CD8C-DC5F-9F2FFDBD0FC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2FF38BC3-DBF9-2C46-E7B2-8F71418A19F8}"/>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9" name="Rectangle 68">
              <a:extLst>
                <a:ext uri="{FF2B5EF4-FFF2-40B4-BE49-F238E27FC236}">
                  <a16:creationId xmlns:a16="http://schemas.microsoft.com/office/drawing/2014/main" id="{10793F70-B1E4-0698-768D-4D44BC2AF609}"/>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04</a:t>
              </a:r>
              <a:endParaRPr lang="en-US" sz="1600" dirty="0"/>
            </a:p>
          </p:txBody>
        </p:sp>
      </p:grpSp>
      <p:grpSp>
        <p:nvGrpSpPr>
          <p:cNvPr id="72" name="Group 71">
            <a:extLst>
              <a:ext uri="{FF2B5EF4-FFF2-40B4-BE49-F238E27FC236}">
                <a16:creationId xmlns:a16="http://schemas.microsoft.com/office/drawing/2014/main" id="{B87F2A42-DE1F-7054-3A6B-634AEED00CEC}"/>
              </a:ext>
            </a:extLst>
          </p:cNvPr>
          <p:cNvGrpSpPr/>
          <p:nvPr/>
        </p:nvGrpSpPr>
        <p:grpSpPr>
          <a:xfrm>
            <a:off x="2692840" y="7321161"/>
            <a:ext cx="4925022" cy="288000"/>
            <a:chOff x="2634653" y="2133754"/>
            <a:chExt cx="4925022" cy="288000"/>
          </a:xfrm>
        </p:grpSpPr>
        <p:grpSp>
          <p:nvGrpSpPr>
            <p:cNvPr id="73" name="Group 72">
              <a:extLst>
                <a:ext uri="{FF2B5EF4-FFF2-40B4-BE49-F238E27FC236}">
                  <a16:creationId xmlns:a16="http://schemas.microsoft.com/office/drawing/2014/main" id="{041BF139-C7BD-F28E-ECA4-3035227777EC}"/>
                </a:ext>
              </a:extLst>
            </p:cNvPr>
            <p:cNvGrpSpPr/>
            <p:nvPr/>
          </p:nvGrpSpPr>
          <p:grpSpPr>
            <a:xfrm>
              <a:off x="2674123" y="2133754"/>
              <a:ext cx="4885552" cy="288000"/>
              <a:chOff x="644329" y="1972700"/>
              <a:chExt cx="4885552" cy="288000"/>
            </a:xfrm>
          </p:grpSpPr>
          <p:cxnSp>
            <p:nvCxnSpPr>
              <p:cNvPr id="75" name="Straight Connector 74">
                <a:extLst>
                  <a:ext uri="{FF2B5EF4-FFF2-40B4-BE49-F238E27FC236}">
                    <a16:creationId xmlns:a16="http://schemas.microsoft.com/office/drawing/2014/main" id="{7C6A545A-076C-9BB4-0E6F-81B0379530C0}"/>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3502B9D3-EFE0-6318-20CA-A5D3A38E2AF9}"/>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4" name="Rectangle 73">
              <a:extLst>
                <a:ext uri="{FF2B5EF4-FFF2-40B4-BE49-F238E27FC236}">
                  <a16:creationId xmlns:a16="http://schemas.microsoft.com/office/drawing/2014/main" id="{673EE8F4-833B-EBC2-693D-7E98E7A0E13F}"/>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05</a:t>
              </a:r>
              <a:endParaRPr lang="en-US" sz="1600" dirty="0"/>
            </a:p>
          </p:txBody>
        </p:sp>
      </p:grpSp>
      <p:grpSp>
        <p:nvGrpSpPr>
          <p:cNvPr id="77" name="Group 76">
            <a:extLst>
              <a:ext uri="{FF2B5EF4-FFF2-40B4-BE49-F238E27FC236}">
                <a16:creationId xmlns:a16="http://schemas.microsoft.com/office/drawing/2014/main" id="{6259AF17-B71B-FE5A-D6F3-B699BBFCD192}"/>
              </a:ext>
            </a:extLst>
          </p:cNvPr>
          <p:cNvGrpSpPr/>
          <p:nvPr/>
        </p:nvGrpSpPr>
        <p:grpSpPr>
          <a:xfrm>
            <a:off x="2692840" y="7841699"/>
            <a:ext cx="4925022" cy="288000"/>
            <a:chOff x="2634653" y="2133754"/>
            <a:chExt cx="4925022" cy="288000"/>
          </a:xfrm>
        </p:grpSpPr>
        <p:grpSp>
          <p:nvGrpSpPr>
            <p:cNvPr id="78" name="Group 77">
              <a:extLst>
                <a:ext uri="{FF2B5EF4-FFF2-40B4-BE49-F238E27FC236}">
                  <a16:creationId xmlns:a16="http://schemas.microsoft.com/office/drawing/2014/main" id="{5960FDAF-A9CA-D34D-C612-A593299D7691}"/>
                </a:ext>
              </a:extLst>
            </p:cNvPr>
            <p:cNvGrpSpPr/>
            <p:nvPr/>
          </p:nvGrpSpPr>
          <p:grpSpPr>
            <a:xfrm>
              <a:off x="2674123" y="2133754"/>
              <a:ext cx="4885552" cy="288000"/>
              <a:chOff x="644329" y="1972700"/>
              <a:chExt cx="4885552" cy="288000"/>
            </a:xfrm>
          </p:grpSpPr>
          <p:cxnSp>
            <p:nvCxnSpPr>
              <p:cNvPr id="80" name="Straight Connector 79">
                <a:extLst>
                  <a:ext uri="{FF2B5EF4-FFF2-40B4-BE49-F238E27FC236}">
                    <a16:creationId xmlns:a16="http://schemas.microsoft.com/office/drawing/2014/main" id="{93C84F9B-FA70-73C7-7652-A3955A1705A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EAD3502F-9235-BC66-58A6-66E4BE14BA68}"/>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79" name="Rectangle 78">
              <a:extLst>
                <a:ext uri="{FF2B5EF4-FFF2-40B4-BE49-F238E27FC236}">
                  <a16:creationId xmlns:a16="http://schemas.microsoft.com/office/drawing/2014/main" id="{FB98A331-A3CD-4194-5E66-F9741A5F6C7E}"/>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06</a:t>
              </a:r>
              <a:endParaRPr lang="en-US" sz="1600" dirty="0"/>
            </a:p>
          </p:txBody>
        </p:sp>
      </p:grpSp>
      <p:grpSp>
        <p:nvGrpSpPr>
          <p:cNvPr id="82" name="Group 81">
            <a:extLst>
              <a:ext uri="{FF2B5EF4-FFF2-40B4-BE49-F238E27FC236}">
                <a16:creationId xmlns:a16="http://schemas.microsoft.com/office/drawing/2014/main" id="{77ADE89C-AC1A-6813-88BC-00D11138B7F2}"/>
              </a:ext>
            </a:extLst>
          </p:cNvPr>
          <p:cNvGrpSpPr/>
          <p:nvPr/>
        </p:nvGrpSpPr>
        <p:grpSpPr>
          <a:xfrm>
            <a:off x="2692840" y="6338273"/>
            <a:ext cx="4925022" cy="288000"/>
            <a:chOff x="2634653" y="2133754"/>
            <a:chExt cx="4925022" cy="288000"/>
          </a:xfrm>
        </p:grpSpPr>
        <p:grpSp>
          <p:nvGrpSpPr>
            <p:cNvPr id="83" name="Group 82">
              <a:extLst>
                <a:ext uri="{FF2B5EF4-FFF2-40B4-BE49-F238E27FC236}">
                  <a16:creationId xmlns:a16="http://schemas.microsoft.com/office/drawing/2014/main" id="{751D0163-855F-934A-ADB1-00EC36AD0830}"/>
                </a:ext>
              </a:extLst>
            </p:cNvPr>
            <p:cNvGrpSpPr/>
            <p:nvPr/>
          </p:nvGrpSpPr>
          <p:grpSpPr>
            <a:xfrm>
              <a:off x="2674123" y="2133754"/>
              <a:ext cx="4885552" cy="288000"/>
              <a:chOff x="644329" y="1972700"/>
              <a:chExt cx="4885552" cy="288000"/>
            </a:xfrm>
          </p:grpSpPr>
          <p:cxnSp>
            <p:nvCxnSpPr>
              <p:cNvPr id="85" name="Straight Connector 84">
                <a:extLst>
                  <a:ext uri="{FF2B5EF4-FFF2-40B4-BE49-F238E27FC236}">
                    <a16:creationId xmlns:a16="http://schemas.microsoft.com/office/drawing/2014/main" id="{12663C65-69B0-CED3-6DE6-068DD14FFA6F}"/>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EF21ED2C-5827-8D08-39CB-3A6B5CF60A37}"/>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4" name="Rectangle 83">
              <a:extLst>
                <a:ext uri="{FF2B5EF4-FFF2-40B4-BE49-F238E27FC236}">
                  <a16:creationId xmlns:a16="http://schemas.microsoft.com/office/drawing/2014/main" id="{D03DE4CE-D6F3-3C98-074E-9BB016DFC2AC}"/>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03</a:t>
              </a:r>
              <a:endParaRPr lang="en-US" sz="1600" dirty="0"/>
            </a:p>
          </p:txBody>
        </p:sp>
      </p:grpSp>
      <p:grpSp>
        <p:nvGrpSpPr>
          <p:cNvPr id="87" name="Group 86">
            <a:extLst>
              <a:ext uri="{FF2B5EF4-FFF2-40B4-BE49-F238E27FC236}">
                <a16:creationId xmlns:a16="http://schemas.microsoft.com/office/drawing/2014/main" id="{D64BBF95-D30E-D392-FB77-1AF16E61F1FF}"/>
              </a:ext>
            </a:extLst>
          </p:cNvPr>
          <p:cNvGrpSpPr/>
          <p:nvPr/>
        </p:nvGrpSpPr>
        <p:grpSpPr>
          <a:xfrm>
            <a:off x="2692840" y="8830935"/>
            <a:ext cx="4925022" cy="288000"/>
            <a:chOff x="2634653" y="2133754"/>
            <a:chExt cx="4925022" cy="288000"/>
          </a:xfrm>
        </p:grpSpPr>
        <p:grpSp>
          <p:nvGrpSpPr>
            <p:cNvPr id="88" name="Group 87">
              <a:extLst>
                <a:ext uri="{FF2B5EF4-FFF2-40B4-BE49-F238E27FC236}">
                  <a16:creationId xmlns:a16="http://schemas.microsoft.com/office/drawing/2014/main" id="{A821ABE2-3F04-6F20-56B9-1E79688AF56F}"/>
                </a:ext>
              </a:extLst>
            </p:cNvPr>
            <p:cNvGrpSpPr/>
            <p:nvPr/>
          </p:nvGrpSpPr>
          <p:grpSpPr>
            <a:xfrm>
              <a:off x="2674123" y="2133754"/>
              <a:ext cx="4885552" cy="288000"/>
              <a:chOff x="644329" y="1972700"/>
              <a:chExt cx="4885552" cy="288000"/>
            </a:xfrm>
          </p:grpSpPr>
          <p:cxnSp>
            <p:nvCxnSpPr>
              <p:cNvPr id="90" name="Straight Connector 89">
                <a:extLst>
                  <a:ext uri="{FF2B5EF4-FFF2-40B4-BE49-F238E27FC236}">
                    <a16:creationId xmlns:a16="http://schemas.microsoft.com/office/drawing/2014/main" id="{E4728AD5-8559-13B4-4165-E4EB1DB1B688}"/>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2DC03F9B-DA97-5BC0-D7E5-06ABBF3FDB3A}"/>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89" name="Rectangle 88">
              <a:extLst>
                <a:ext uri="{FF2B5EF4-FFF2-40B4-BE49-F238E27FC236}">
                  <a16:creationId xmlns:a16="http://schemas.microsoft.com/office/drawing/2014/main" id="{35356552-47A6-4245-C861-7BC83FD15401}"/>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08</a:t>
              </a:r>
              <a:endParaRPr lang="en-US" sz="1600" dirty="0"/>
            </a:p>
          </p:txBody>
        </p:sp>
      </p:grpSp>
      <p:grpSp>
        <p:nvGrpSpPr>
          <p:cNvPr id="92" name="Group 91">
            <a:extLst>
              <a:ext uri="{FF2B5EF4-FFF2-40B4-BE49-F238E27FC236}">
                <a16:creationId xmlns:a16="http://schemas.microsoft.com/office/drawing/2014/main" id="{89D54028-EF7A-0715-416B-2C7E439A3790}"/>
              </a:ext>
            </a:extLst>
          </p:cNvPr>
          <p:cNvGrpSpPr/>
          <p:nvPr/>
        </p:nvGrpSpPr>
        <p:grpSpPr>
          <a:xfrm>
            <a:off x="2692840" y="9298847"/>
            <a:ext cx="4925022" cy="288000"/>
            <a:chOff x="2634653" y="2133754"/>
            <a:chExt cx="4925022" cy="288000"/>
          </a:xfrm>
        </p:grpSpPr>
        <p:grpSp>
          <p:nvGrpSpPr>
            <p:cNvPr id="93" name="Group 92">
              <a:extLst>
                <a:ext uri="{FF2B5EF4-FFF2-40B4-BE49-F238E27FC236}">
                  <a16:creationId xmlns:a16="http://schemas.microsoft.com/office/drawing/2014/main" id="{D3B977E5-2C34-3C12-03E9-713A90A11D4D}"/>
                </a:ext>
              </a:extLst>
            </p:cNvPr>
            <p:cNvGrpSpPr/>
            <p:nvPr/>
          </p:nvGrpSpPr>
          <p:grpSpPr>
            <a:xfrm>
              <a:off x="2674123" y="2133754"/>
              <a:ext cx="4885552" cy="288000"/>
              <a:chOff x="644329" y="1972700"/>
              <a:chExt cx="4885552" cy="288000"/>
            </a:xfrm>
          </p:grpSpPr>
          <p:cxnSp>
            <p:nvCxnSpPr>
              <p:cNvPr id="95" name="Straight Connector 94">
                <a:extLst>
                  <a:ext uri="{FF2B5EF4-FFF2-40B4-BE49-F238E27FC236}">
                    <a16:creationId xmlns:a16="http://schemas.microsoft.com/office/drawing/2014/main" id="{D7C5C6A4-C934-BA3F-49BF-717BF99EFD3A}"/>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524EB182-0FB9-2E0A-92A7-E8E089A6B773}"/>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94" name="Rectangle 93">
              <a:extLst>
                <a:ext uri="{FF2B5EF4-FFF2-40B4-BE49-F238E27FC236}">
                  <a16:creationId xmlns:a16="http://schemas.microsoft.com/office/drawing/2014/main" id="{81F989A8-969C-22DB-DFA0-EA29C76B08DA}"/>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09</a:t>
              </a:r>
              <a:endParaRPr lang="en-US" sz="1600" dirty="0"/>
            </a:p>
          </p:txBody>
        </p:sp>
      </p:grpSp>
      <p:cxnSp>
        <p:nvCxnSpPr>
          <p:cNvPr id="98" name="Straight Connector 97">
            <a:extLst>
              <a:ext uri="{FF2B5EF4-FFF2-40B4-BE49-F238E27FC236}">
                <a16:creationId xmlns:a16="http://schemas.microsoft.com/office/drawing/2014/main" id="{F181F056-31EC-F464-98A1-EA7270A31FAC}"/>
              </a:ext>
            </a:extLst>
          </p:cNvPr>
          <p:cNvCxnSpPr>
            <a:cxnSpLocks/>
          </p:cNvCxnSpPr>
          <p:nvPr/>
        </p:nvCxnSpPr>
        <p:spPr>
          <a:xfrm>
            <a:off x="2884780" y="10067553"/>
            <a:ext cx="469498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29">
            <a:extLst>
              <a:ext uri="{FF2B5EF4-FFF2-40B4-BE49-F238E27FC236}">
                <a16:creationId xmlns:a16="http://schemas.microsoft.com/office/drawing/2014/main" id="{55F5B116-FC12-D646-380D-6DC80D759DAD}"/>
              </a:ext>
            </a:extLst>
          </p:cNvPr>
          <p:cNvSpPr txBox="1">
            <a:spLocks/>
          </p:cNvSpPr>
          <p:nvPr/>
        </p:nvSpPr>
        <p:spPr>
          <a:xfrm>
            <a:off x="2687053" y="3999045"/>
            <a:ext cx="4562273" cy="1267626"/>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520"/>
              </a:lnSpc>
            </a:pPr>
            <a:r>
              <a:rPr lang="en-GB" sz="1500" b="1" dirty="0">
                <a:solidFill>
                  <a:srgbClr val="404040"/>
                </a:solidFill>
              </a:rPr>
              <a:t>In the following question, </a:t>
            </a:r>
            <a:r>
              <a:rPr lang="en-GB" sz="1500" b="1" dirty="0">
                <a:solidFill>
                  <a:srgbClr val="ED4D24"/>
                </a:solidFill>
              </a:rPr>
              <a:t>participants could select one or more options from the list. </a:t>
            </a:r>
            <a:r>
              <a:rPr lang="en-GB" sz="1500" b="1" dirty="0">
                <a:solidFill>
                  <a:srgbClr val="404040"/>
                </a:solidFill>
              </a:rPr>
              <a:t>Responses have been ranked by frequency, starting with the most chosen.</a:t>
            </a:r>
          </a:p>
          <a:p>
            <a:pPr algn="l">
              <a:lnSpc>
                <a:spcPts val="1520"/>
              </a:lnSpc>
            </a:pPr>
            <a:endParaRPr lang="en-GB" sz="1500" b="1" i="1" dirty="0">
              <a:solidFill>
                <a:srgbClr val="ED4D24"/>
              </a:solidFill>
            </a:endParaRPr>
          </a:p>
        </p:txBody>
      </p:sp>
      <p:grpSp>
        <p:nvGrpSpPr>
          <p:cNvPr id="4" name="Group 3">
            <a:extLst>
              <a:ext uri="{FF2B5EF4-FFF2-40B4-BE49-F238E27FC236}">
                <a16:creationId xmlns:a16="http://schemas.microsoft.com/office/drawing/2014/main" id="{995E124B-F565-9561-5E99-EA9C80486943}"/>
              </a:ext>
            </a:extLst>
          </p:cNvPr>
          <p:cNvGrpSpPr/>
          <p:nvPr/>
        </p:nvGrpSpPr>
        <p:grpSpPr>
          <a:xfrm>
            <a:off x="2692840" y="5849191"/>
            <a:ext cx="4925022" cy="288000"/>
            <a:chOff x="2634653" y="2133754"/>
            <a:chExt cx="4925022" cy="288000"/>
          </a:xfrm>
        </p:grpSpPr>
        <p:grpSp>
          <p:nvGrpSpPr>
            <p:cNvPr id="5" name="Group 4">
              <a:extLst>
                <a:ext uri="{FF2B5EF4-FFF2-40B4-BE49-F238E27FC236}">
                  <a16:creationId xmlns:a16="http://schemas.microsoft.com/office/drawing/2014/main" id="{A16480AD-DB3A-F12A-6E10-35EF5652DEFE}"/>
                </a:ext>
              </a:extLst>
            </p:cNvPr>
            <p:cNvGrpSpPr/>
            <p:nvPr/>
          </p:nvGrpSpPr>
          <p:grpSpPr>
            <a:xfrm>
              <a:off x="2674123" y="2133754"/>
              <a:ext cx="4885552" cy="288000"/>
              <a:chOff x="644329" y="1972700"/>
              <a:chExt cx="4885552" cy="288000"/>
            </a:xfrm>
          </p:grpSpPr>
          <p:cxnSp>
            <p:nvCxnSpPr>
              <p:cNvPr id="10" name="Straight Connector 9">
                <a:extLst>
                  <a:ext uri="{FF2B5EF4-FFF2-40B4-BE49-F238E27FC236}">
                    <a16:creationId xmlns:a16="http://schemas.microsoft.com/office/drawing/2014/main" id="{B771FBDD-06CC-676E-365B-94162200EBD7}"/>
                  </a:ext>
                </a:extLst>
              </p:cNvPr>
              <p:cNvCxnSpPr>
                <a:cxnSpLocks/>
              </p:cNvCxnSpPr>
              <p:nvPr/>
            </p:nvCxnSpPr>
            <p:spPr>
              <a:xfrm>
                <a:off x="796374" y="2116700"/>
                <a:ext cx="473350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6D6F2E3-E71B-7FD3-6F72-301751D5FFB4}"/>
                  </a:ext>
                </a:extLst>
              </p:cNvPr>
              <p:cNvSpPr/>
              <p:nvPr/>
            </p:nvSpPr>
            <p:spPr>
              <a:xfrm>
                <a:off x="644329" y="1972700"/>
                <a:ext cx="316830"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sp>
          <p:nvSpPr>
            <p:cNvPr id="6" name="Rectangle 5">
              <a:extLst>
                <a:ext uri="{FF2B5EF4-FFF2-40B4-BE49-F238E27FC236}">
                  <a16:creationId xmlns:a16="http://schemas.microsoft.com/office/drawing/2014/main" id="{680A4DEA-FCF0-7CFB-8A2B-42E5EA5B0C1B}"/>
                </a:ext>
              </a:extLst>
            </p:cNvPr>
            <p:cNvSpPr/>
            <p:nvPr/>
          </p:nvSpPr>
          <p:spPr>
            <a:xfrm>
              <a:off x="2634653" y="2170680"/>
              <a:ext cx="394175" cy="2141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Calibri" panose="020F0502020204030204" pitchFamily="34" charset="0"/>
                  <a:cs typeface="Calibri" panose="020F0502020204030204" pitchFamily="34" charset="0"/>
                </a:rPr>
                <a:t>02</a:t>
              </a:r>
              <a:endParaRPr lang="en-US" sz="1600" dirty="0"/>
            </a:p>
          </p:txBody>
        </p:sp>
      </p:grpSp>
      <p:sp>
        <p:nvSpPr>
          <p:cNvPr id="21" name="Graphic 24">
            <a:extLst>
              <a:ext uri="{FF2B5EF4-FFF2-40B4-BE49-F238E27FC236}">
                <a16:creationId xmlns:a16="http://schemas.microsoft.com/office/drawing/2014/main" id="{6A93B4BD-2AE1-E55E-2630-C53064B253CB}"/>
              </a:ext>
            </a:extLst>
          </p:cNvPr>
          <p:cNvSpPr/>
          <p:nvPr/>
        </p:nvSpPr>
        <p:spPr>
          <a:xfrm rot="19119054">
            <a:off x="6927404" y="4693550"/>
            <a:ext cx="206993" cy="640511"/>
          </a:xfrm>
          <a:custGeom>
            <a:avLst/>
            <a:gdLst>
              <a:gd name="connsiteX0" fmla="*/ 118854 w 365392"/>
              <a:gd name="connsiteY0" fmla="*/ 1065102 h 1130654"/>
              <a:gd name="connsiteX1" fmla="*/ 232744 w 365392"/>
              <a:gd name="connsiteY1" fmla="*/ 1039575 h 1130654"/>
              <a:gd name="connsiteX2" fmla="*/ 197597 w 365392"/>
              <a:gd name="connsiteY2" fmla="*/ 1084495 h 1130654"/>
              <a:gd name="connsiteX3" fmla="*/ 39996 w 365392"/>
              <a:gd name="connsiteY3" fmla="*/ 1129500 h 1130654"/>
              <a:gd name="connsiteX4" fmla="*/ 2592 w 365392"/>
              <a:gd name="connsiteY4" fmla="*/ 1084942 h 1130654"/>
              <a:gd name="connsiteX5" fmla="*/ 52855 w 365392"/>
              <a:gd name="connsiteY5" fmla="*/ 937657 h 1130654"/>
              <a:gd name="connsiteX6" fmla="*/ 56798 w 365392"/>
              <a:gd name="connsiteY6" fmla="*/ 929570 h 1130654"/>
              <a:gd name="connsiteX7" fmla="*/ 78554 w 365392"/>
              <a:gd name="connsiteY7" fmla="*/ 918083 h 1130654"/>
              <a:gd name="connsiteX8" fmla="*/ 87202 w 365392"/>
              <a:gd name="connsiteY8" fmla="*/ 936905 h 1130654"/>
              <a:gd name="connsiteX9" fmla="*/ 75506 w 365392"/>
              <a:gd name="connsiteY9" fmla="*/ 995083 h 1130654"/>
              <a:gd name="connsiteX10" fmla="*/ 75077 w 365392"/>
              <a:gd name="connsiteY10" fmla="*/ 1030355 h 1130654"/>
              <a:gd name="connsiteX11" fmla="*/ 110062 w 365392"/>
              <a:gd name="connsiteY11" fmla="*/ 998474 h 1130654"/>
              <a:gd name="connsiteX12" fmla="*/ 230582 w 365392"/>
              <a:gd name="connsiteY12" fmla="*/ 149428 h 1130654"/>
              <a:gd name="connsiteX13" fmla="*/ 164783 w 365392"/>
              <a:gd name="connsiteY13" fmla="*/ 44812 h 1130654"/>
              <a:gd name="connsiteX14" fmla="*/ 142876 w 365392"/>
              <a:gd name="connsiteY14" fmla="*/ 7711 h 1130654"/>
              <a:gd name="connsiteX15" fmla="*/ 149658 w 365392"/>
              <a:gd name="connsiteY15" fmla="*/ 0 h 1130654"/>
              <a:gd name="connsiteX16" fmla="*/ 175232 w 365392"/>
              <a:gd name="connsiteY16" fmla="*/ 10014 h 1130654"/>
              <a:gd name="connsiteX17" fmla="*/ 232306 w 365392"/>
              <a:gd name="connsiteY17" fmla="*/ 75444 h 1130654"/>
              <a:gd name="connsiteX18" fmla="*/ 247013 w 365392"/>
              <a:gd name="connsiteY18" fmla="*/ 894795 h 1130654"/>
              <a:gd name="connsiteX19" fmla="*/ 139456 w 365392"/>
              <a:gd name="connsiteY19" fmla="*/ 1031174 h 1130654"/>
              <a:gd name="connsiteX20" fmla="*/ 114958 w 365392"/>
              <a:gd name="connsiteY20" fmla="*/ 1057358 h 1130654"/>
              <a:gd name="connsiteX21" fmla="*/ 118854 w 365392"/>
              <a:gd name="connsiteY21" fmla="*/ 1065102 h 113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5392" h="1130654">
                <a:moveTo>
                  <a:pt x="118854" y="1065102"/>
                </a:moveTo>
                <a:cubicBezTo>
                  <a:pt x="155582" y="1056872"/>
                  <a:pt x="192301" y="1048643"/>
                  <a:pt x="232744" y="1039575"/>
                </a:cubicBezTo>
                <a:cubicBezTo>
                  <a:pt x="230049" y="1064797"/>
                  <a:pt x="215075" y="1078722"/>
                  <a:pt x="197597" y="1084495"/>
                </a:cubicBezTo>
                <a:cubicBezTo>
                  <a:pt x="145724" y="1101621"/>
                  <a:pt x="93346" y="1118242"/>
                  <a:pt x="39996" y="1129500"/>
                </a:cubicBezTo>
                <a:cubicBezTo>
                  <a:pt x="9431" y="1135949"/>
                  <a:pt x="-6629" y="1114603"/>
                  <a:pt x="2592" y="1084942"/>
                </a:cubicBezTo>
                <a:cubicBezTo>
                  <a:pt x="17984" y="1035422"/>
                  <a:pt x="35929" y="986701"/>
                  <a:pt x="52855" y="937657"/>
                </a:cubicBezTo>
                <a:cubicBezTo>
                  <a:pt x="53846" y="934800"/>
                  <a:pt x="54636" y="930933"/>
                  <a:pt x="56798" y="929570"/>
                </a:cubicBezTo>
                <a:cubicBezTo>
                  <a:pt x="63723" y="925227"/>
                  <a:pt x="71257" y="921836"/>
                  <a:pt x="78554" y="918083"/>
                </a:cubicBezTo>
                <a:cubicBezTo>
                  <a:pt x="81630" y="924379"/>
                  <a:pt x="87964" y="931104"/>
                  <a:pt x="87202" y="936905"/>
                </a:cubicBezTo>
                <a:cubicBezTo>
                  <a:pt x="84669" y="956479"/>
                  <a:pt x="79630" y="975719"/>
                  <a:pt x="75506" y="995083"/>
                </a:cubicBezTo>
                <a:cubicBezTo>
                  <a:pt x="73334" y="1005228"/>
                  <a:pt x="71076" y="1015362"/>
                  <a:pt x="75077" y="1030355"/>
                </a:cubicBezTo>
                <a:cubicBezTo>
                  <a:pt x="86764" y="1019753"/>
                  <a:pt x="98937" y="1009638"/>
                  <a:pt x="110062" y="998474"/>
                </a:cubicBezTo>
                <a:cubicBezTo>
                  <a:pt x="336290" y="771627"/>
                  <a:pt x="384849" y="431659"/>
                  <a:pt x="230582" y="149428"/>
                </a:cubicBezTo>
                <a:cubicBezTo>
                  <a:pt x="210865" y="113348"/>
                  <a:pt x="186681" y="79714"/>
                  <a:pt x="164783" y="44812"/>
                </a:cubicBezTo>
                <a:cubicBezTo>
                  <a:pt x="157154" y="32653"/>
                  <a:pt x="150162" y="20090"/>
                  <a:pt x="142876" y="7711"/>
                </a:cubicBezTo>
                <a:cubicBezTo>
                  <a:pt x="145143" y="5141"/>
                  <a:pt x="147400" y="2572"/>
                  <a:pt x="149658" y="0"/>
                </a:cubicBezTo>
                <a:cubicBezTo>
                  <a:pt x="158325" y="3195"/>
                  <a:pt x="169441" y="4030"/>
                  <a:pt x="175232" y="10014"/>
                </a:cubicBezTo>
                <a:cubicBezTo>
                  <a:pt x="195339" y="30792"/>
                  <a:pt x="215371" y="52081"/>
                  <a:pt x="232306" y="75444"/>
                </a:cubicBezTo>
                <a:cubicBezTo>
                  <a:pt x="403794" y="312029"/>
                  <a:pt x="410471" y="640611"/>
                  <a:pt x="247013" y="894795"/>
                </a:cubicBezTo>
                <a:cubicBezTo>
                  <a:pt x="215847" y="943267"/>
                  <a:pt x="175737" y="986025"/>
                  <a:pt x="139456" y="1031174"/>
                </a:cubicBezTo>
                <a:cubicBezTo>
                  <a:pt x="131989" y="1040461"/>
                  <a:pt x="123159" y="1048662"/>
                  <a:pt x="114958" y="1057358"/>
                </a:cubicBezTo>
                <a:cubicBezTo>
                  <a:pt x="116263" y="1059939"/>
                  <a:pt x="117558" y="1062521"/>
                  <a:pt x="118854" y="1065102"/>
                </a:cubicBezTo>
                <a:close/>
              </a:path>
            </a:pathLst>
          </a:custGeom>
          <a:solidFill>
            <a:srgbClr val="ED4D24"/>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67043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9">
            <a:extLst>
              <a:ext uri="{FF2B5EF4-FFF2-40B4-BE49-F238E27FC236}">
                <a16:creationId xmlns:a16="http://schemas.microsoft.com/office/drawing/2014/main" id="{5ADD1F81-ACBB-FAB4-464B-BEF85345BE69}"/>
              </a:ext>
            </a:extLst>
          </p:cNvPr>
          <p:cNvSpPr txBox="1">
            <a:spLocks/>
          </p:cNvSpPr>
          <p:nvPr/>
        </p:nvSpPr>
        <p:spPr>
          <a:xfrm>
            <a:off x="3576351" y="2379638"/>
            <a:ext cx="3161210" cy="64788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The survey explored perceptions of workforce preparedness, training needs, and future challenges in the HVAC sector. </a:t>
            </a:r>
            <a:endParaRPr lang="en-IE" sz="1600" b="1" dirty="0">
              <a:solidFill>
                <a:srgbClr val="404040"/>
              </a:solidFill>
            </a:endParaRPr>
          </a:p>
        </p:txBody>
      </p:sp>
      <p:cxnSp>
        <p:nvCxnSpPr>
          <p:cNvPr id="7" name="Straight Connector 6">
            <a:extLst>
              <a:ext uri="{FF2B5EF4-FFF2-40B4-BE49-F238E27FC236}">
                <a16:creationId xmlns:a16="http://schemas.microsoft.com/office/drawing/2014/main" id="{34AC86C8-5E7A-637F-C4F9-EFDB1DA281AD}"/>
              </a:ext>
            </a:extLst>
          </p:cNvPr>
          <p:cNvCxnSpPr>
            <a:cxnSpLocks/>
          </p:cNvCxnSpPr>
          <p:nvPr/>
        </p:nvCxnSpPr>
        <p:spPr>
          <a:xfrm>
            <a:off x="3158096" y="87926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05C5BFC-B31F-96FD-3F03-188CB2687577}"/>
              </a:ext>
            </a:extLst>
          </p:cNvPr>
          <p:cNvSpPr txBox="1"/>
          <p:nvPr/>
        </p:nvSpPr>
        <p:spPr>
          <a:xfrm>
            <a:off x="3576351" y="1085088"/>
            <a:ext cx="2838737"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Summary of the analysis of survey results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EABC1340-0089-F32E-6082-842D0D53D335}"/>
              </a:ext>
            </a:extLst>
          </p:cNvPr>
          <p:cNvGrpSpPr/>
          <p:nvPr/>
        </p:nvGrpSpPr>
        <p:grpSpPr>
          <a:xfrm>
            <a:off x="3617225" y="713567"/>
            <a:ext cx="734144" cy="327604"/>
            <a:chOff x="1441478" y="5631712"/>
            <a:chExt cx="734144" cy="327604"/>
          </a:xfrm>
        </p:grpSpPr>
        <p:sp>
          <p:nvSpPr>
            <p:cNvPr id="10" name="Rectangle 9">
              <a:extLst>
                <a:ext uri="{FF2B5EF4-FFF2-40B4-BE49-F238E27FC236}">
                  <a16:creationId xmlns:a16="http://schemas.microsoft.com/office/drawing/2014/main" id="{AFB2FBC8-821C-F78E-8C61-90FE01D9479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8">
              <a:extLst>
                <a:ext uri="{FF2B5EF4-FFF2-40B4-BE49-F238E27FC236}">
                  <a16:creationId xmlns:a16="http://schemas.microsoft.com/office/drawing/2014/main" id="{7C1E6CBB-9AB2-D57D-E7D4-72FB5D250385}"/>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4.2.3</a:t>
              </a:r>
            </a:p>
          </p:txBody>
        </p:sp>
      </p:grpSp>
      <p:sp>
        <p:nvSpPr>
          <p:cNvPr id="12" name="Text Placeholder 1">
            <a:extLst>
              <a:ext uri="{FF2B5EF4-FFF2-40B4-BE49-F238E27FC236}">
                <a16:creationId xmlns:a16="http://schemas.microsoft.com/office/drawing/2014/main" id="{BB448F97-ACEA-A84E-5796-FC59730AC802}"/>
              </a:ext>
            </a:extLst>
          </p:cNvPr>
          <p:cNvSpPr txBox="1">
            <a:spLocks/>
          </p:cNvSpPr>
          <p:nvPr/>
        </p:nvSpPr>
        <p:spPr>
          <a:xfrm>
            <a:off x="3617225" y="3493075"/>
            <a:ext cx="3378146" cy="7920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GB" sz="1100" b="0" dirty="0">
                <a:solidFill>
                  <a:srgbClr val="404040"/>
                </a:solidFill>
              </a:rPr>
              <a:t>Respondents rated the preparedness of new specialists for job duties at 4.9 out of 10, their readiness to work with digital technologies at 5.9, and the industry's overall digitalisation readiness at 5.0, indicating moderate concern across all areas Most participants believed HVAC professionals should refresh their knowledge either once or twice per year, with no support for monthly updates. Regarding future education, 55% favoured role-specific training, while 29% supported cross-functional approaches. Open-ended responses revealed common technical challenges such as regulatory ambiguities, design errors, lack of specialist competence, poor communication, and insufficient data. Urgently needed skills included automation, BIM, low-carbon system design, and regulatory knowledge. Many respondents wished they had learned digital tools, automation systems, and practical experience earlier in their careers. </a:t>
            </a:r>
          </a:p>
          <a:p>
            <a:pPr algn="just">
              <a:lnSpc>
                <a:spcPts val="1220"/>
              </a:lnSpc>
              <a:spcBef>
                <a:spcPts val="0"/>
              </a:spcBef>
            </a:pPr>
            <a:endParaRPr lang="en-GB" sz="1100" b="0" dirty="0">
              <a:solidFill>
                <a:srgbClr val="404040"/>
              </a:solidFill>
            </a:endParaRPr>
          </a:p>
          <a:p>
            <a:pPr algn="just">
              <a:lnSpc>
                <a:spcPts val="1220"/>
              </a:lnSpc>
              <a:spcBef>
                <a:spcPts val="0"/>
              </a:spcBef>
            </a:pPr>
            <a:r>
              <a:rPr lang="en-GB" sz="1100" b="0" dirty="0">
                <a:solidFill>
                  <a:srgbClr val="404040"/>
                </a:solidFill>
              </a:rPr>
              <a:t>Technologies expected to impact the sector most in the next 5–10 years include AI, digitalisation, new refrigerants, heat pumps, and green technologies. When facing complex problems, professionals rely most on analytical thinking, team brainstorming, and expert consultation. Hands-on training and project-based learning were considered the most effective methods for skill development. Improvements in current training programs should prioritise practical experience, regulatory integration, and continuous learning. Digital tools like BIM, digital twins, and smart building systems were identified as key for the future. Training topics that should be prioritised include clean energy design and installation, regulatory compliance, smart system integration, and AI-based diagnostics. The biggest barriers to adopting clean energy HVAC technologies were high upfront costs, lack of qualified installers, insufficient technical knowledge, and limited client awareness. Compatibility issues, complex regulations, and uncertain long-term performance also contributed to resistance, alongside concerns about rapid technological change </a:t>
            </a:r>
            <a:endParaRPr lang="en-IE" sz="1100" b="0" dirty="0">
              <a:solidFill>
                <a:srgbClr val="404040"/>
              </a:solidFill>
            </a:endParaRPr>
          </a:p>
        </p:txBody>
      </p:sp>
      <p:pic>
        <p:nvPicPr>
          <p:cNvPr id="13" name="Picture Placeholder 14">
            <a:extLst>
              <a:ext uri="{FF2B5EF4-FFF2-40B4-BE49-F238E27FC236}">
                <a16:creationId xmlns:a16="http://schemas.microsoft.com/office/drawing/2014/main" id="{2086F2DD-7DFD-5E54-DB02-EEDCF085DA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3555" r="56734"/>
          <a:stretch>
            <a:fillRect/>
          </a:stretch>
        </p:blipFill>
        <p:spPr>
          <a:xfrm>
            <a:off x="-3115" y="0"/>
            <a:ext cx="3161211" cy="1069180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grpSp>
        <p:nvGrpSpPr>
          <p:cNvPr id="15" name="Graphic 40">
            <a:extLst>
              <a:ext uri="{FF2B5EF4-FFF2-40B4-BE49-F238E27FC236}">
                <a16:creationId xmlns:a16="http://schemas.microsoft.com/office/drawing/2014/main" id="{9F480A65-7F02-B237-86DE-D82B5F6E3343}"/>
              </a:ext>
            </a:extLst>
          </p:cNvPr>
          <p:cNvGrpSpPr/>
          <p:nvPr/>
        </p:nvGrpSpPr>
        <p:grpSpPr>
          <a:xfrm>
            <a:off x="-3115" y="8905520"/>
            <a:ext cx="3924090" cy="2433120"/>
            <a:chOff x="-3997860" y="6017904"/>
            <a:chExt cx="935163" cy="579845"/>
          </a:xfrm>
          <a:solidFill>
            <a:schemeClr val="bg1">
              <a:alpha val="29965"/>
            </a:schemeClr>
          </a:solidFill>
        </p:grpSpPr>
        <p:sp>
          <p:nvSpPr>
            <p:cNvPr id="16" name="Freeform 15">
              <a:extLst>
                <a:ext uri="{FF2B5EF4-FFF2-40B4-BE49-F238E27FC236}">
                  <a16:creationId xmlns:a16="http://schemas.microsoft.com/office/drawing/2014/main" id="{19F6E8FA-4EAA-CAC6-BB17-09A09B2896F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94A3894C-0BF2-9689-1765-C4939133DC8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B50AD99-F469-5DBF-D363-725B4192BE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964482D3-D207-FCCE-1408-EDEDD20DDFD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2135090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F143-F5ED-EBB7-D474-8FAC21F09B61}"/>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761ED4E0-004E-9391-BEAC-F62C5092B18A}"/>
              </a:ext>
            </a:extLst>
          </p:cNvPr>
          <p:cNvSpPr txBox="1">
            <a:spLocks/>
          </p:cNvSpPr>
          <p:nvPr/>
        </p:nvSpPr>
        <p:spPr>
          <a:xfrm>
            <a:off x="566943" y="4936650"/>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From a technological perspective, the EU’s regulatory framework anchored in the Green Deal, EPBD recast, EED, and RED III has created a coherent foundation for decarbonisation. Heat pumps, low-temperature district heating, geothermal, solar-thermal, and waste-heat recovery technologies are now mature enough for large-scale deployment. Simultaneously, the digitalisation of energy systems, through smart meters, building management systems (BMS), and data-driven controls, is becoming a critical enabler of efficiency, flexibility, and renewable integration. The rollout of the Common European Energy Data Space (CEEDS) and the Smart Readiness Indicator (SRI) mark a decisive step toward interoperable, smart-ready buildings and grids. However, full benefits will only materialise when these digital systems are integrated across sectors and regions.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At the building level, the analysis of 6</a:t>
            </a:r>
            <a:r>
              <a:rPr lang="lv-LV" sz="1100" b="0" dirty="0">
                <a:solidFill>
                  <a:srgbClr val="404040"/>
                </a:solidFill>
              </a:rPr>
              <a:t>8</a:t>
            </a:r>
            <a:r>
              <a:rPr lang="en-US" sz="1100" b="0" dirty="0">
                <a:solidFill>
                  <a:srgbClr val="404040"/>
                </a:solidFill>
              </a:rPr>
              <a:t> case studies revealed consistent progress in electrification, digital monitoring, and energy recovery. Commercial and industrial buildings are leading in the adoption of AI-enhanced control systems, while public and institutional buildings demonstrate strong trends toward low-temperature systems and hybrid heating. Residential buildings show growing use of heat pumps and photovoltaics, though legacy infrastructure, overheating risks, and limited active cooling remain challenges. District-level networks are evolving into decentralised, renewable-based systems, with demonstration projects in Denmark, Latvia, and Germany proving both feasibility and long-term cost benefits.</a:t>
            </a:r>
          </a:p>
          <a:p>
            <a:pPr algn="just">
              <a:lnSpc>
                <a:spcPts val="1120"/>
              </a:lnSpc>
              <a:spcBef>
                <a:spcPts val="0"/>
              </a:spcBef>
            </a:pPr>
            <a:r>
              <a:rPr lang="en-US" sz="1100" b="0" dirty="0">
                <a:solidFill>
                  <a:srgbClr val="404040"/>
                </a:solidFill>
              </a:rPr>
              <a:t>Despite this momentum, barriers persist: high upfront costs, labour shortages, fragmented regulation, limited awareness, and gaps in interoperability and cybersecurity. Accelerating progress requires coordinated investment, local flexibility markets, and cross-sector collaboration to ensure that electrified heating and smart controls can reliably substitute for fossil peaking assets.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The skills dimension is equally critical. The educational and curricular analysis across 110 programs (Bachelor’s, Master’s, VET, and CVET) revealed that while theoretical understanding of sustainability is strong, digital and regulatory literacy remain uneven. Higher education provides a solid base in systems thinking and climate policy, but vocational and continuing programs often lack structured exposure to digital tools like BMS, IoT, and data analytics. Expanding hands-on labs, commissioning practicums, and regulatory modules is essential to bridge the gap between policy ambition and operational capability.</a:t>
            </a:r>
          </a:p>
          <a:p>
            <a:pPr algn="just">
              <a:lnSpc>
                <a:spcPts val="1120"/>
              </a:lnSpc>
              <a:spcBef>
                <a:spcPts val="0"/>
              </a:spcBef>
            </a:pPr>
            <a:r>
              <a:rPr lang="en-US" sz="1100" b="0" dirty="0">
                <a:solidFill>
                  <a:srgbClr val="404040"/>
                </a:solidFill>
              </a:rPr>
              <a:t>In conclusion, Europe now possesses the policy and technological scaffolding for digital-led decarbonisation. The challenge ahead is execution: ensuring interoperability, data governance, cybersecurity, and upskilling a workforce capable of designing, integrating, and managing smart, low-carbon systems. If these enablers are realised within the next two to three years, Europe can consolidate its leadership in clean heat, achieving a resilient, inclusive, and climate-neutral energy system by mid-century.</a:t>
            </a:r>
          </a:p>
          <a:p>
            <a:pPr algn="just">
              <a:lnSpc>
                <a:spcPts val="1120"/>
              </a:lnSpc>
              <a:spcBef>
                <a:spcPts val="0"/>
              </a:spcBef>
            </a:pPr>
            <a:endParaRPr lang="en-US" sz="1100" b="0" dirty="0">
              <a:solidFill>
                <a:srgbClr val="404040"/>
              </a:solidFill>
            </a:endParaRPr>
          </a:p>
        </p:txBody>
      </p:sp>
      <p:sp>
        <p:nvSpPr>
          <p:cNvPr id="17" name="Freeform 16">
            <a:extLst>
              <a:ext uri="{FF2B5EF4-FFF2-40B4-BE49-F238E27FC236}">
                <a16:creationId xmlns:a16="http://schemas.microsoft.com/office/drawing/2014/main" id="{666E2732-8687-77BC-E3C3-6DF2D3E27B6B}"/>
              </a:ext>
            </a:extLst>
          </p:cNvPr>
          <p:cNvSpPr/>
          <p:nvPr/>
        </p:nvSpPr>
        <p:spPr>
          <a:xfrm>
            <a:off x="1" y="826593"/>
            <a:ext cx="6527799" cy="344739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5B3D559A-72C0-15B7-2F60-FA51A136FCEB}"/>
              </a:ext>
            </a:extLst>
          </p:cNvPr>
          <p:cNvSpPr txBox="1">
            <a:spLocks/>
          </p:cNvSpPr>
          <p:nvPr/>
        </p:nvSpPr>
        <p:spPr>
          <a:xfrm>
            <a:off x="566943" y="2196931"/>
            <a:ext cx="5046457"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rPr>
              <a:t>Decarbonising heating is pivotal for achieving climate neutrality in Europe and globally. The landscape analysis demonstrates that Europe’s decarbonisation is advancing through a strong alignment of policy, technology, and education, yet the success of this transformation depends on effective implementation and workforce readiness.</a:t>
            </a: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8C9453CC-7649-7187-CFAD-65A6FECEF7C9}"/>
              </a:ext>
            </a:extLst>
          </p:cNvPr>
          <p:cNvSpPr txBox="1">
            <a:spLocks/>
          </p:cNvSpPr>
          <p:nvPr/>
        </p:nvSpPr>
        <p:spPr>
          <a:xfrm>
            <a:off x="4711701" y="1243994"/>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2CF5920D-AB87-7D73-7AB9-479866EB6A04}"/>
              </a:ext>
            </a:extLst>
          </p:cNvPr>
          <p:cNvSpPr txBox="1">
            <a:spLocks/>
          </p:cNvSpPr>
          <p:nvPr/>
        </p:nvSpPr>
        <p:spPr>
          <a:xfrm>
            <a:off x="4978399" y="1217624"/>
            <a:ext cx="2352355"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Conclusion</a:t>
            </a:r>
          </a:p>
          <a:p>
            <a:endParaRPr lang="en-US" sz="3000" dirty="0">
              <a:solidFill>
                <a:schemeClr val="bg1"/>
              </a:solidFill>
            </a:endParaRPr>
          </a:p>
        </p:txBody>
      </p:sp>
      <p:grpSp>
        <p:nvGrpSpPr>
          <p:cNvPr id="21" name="Graphic 40">
            <a:extLst>
              <a:ext uri="{FF2B5EF4-FFF2-40B4-BE49-F238E27FC236}">
                <a16:creationId xmlns:a16="http://schemas.microsoft.com/office/drawing/2014/main" id="{58AE75F5-0F3D-D737-20D3-6641294D62C9}"/>
              </a:ext>
            </a:extLst>
          </p:cNvPr>
          <p:cNvGrpSpPr/>
          <p:nvPr/>
        </p:nvGrpSpPr>
        <p:grpSpPr>
          <a:xfrm>
            <a:off x="-992772" y="-481407"/>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A7002D20-2F1B-A6CB-340F-924FB6095E5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F3C5CBE9-4AC9-926D-2FD2-E6A992A9F4F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5F4671-300E-05F5-C894-FDB3D8C84EB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3D29CD31-88FB-B13F-06BA-8946CFD3E30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2224877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68351-9F34-98AD-6CF8-CFA7F256B5EB}"/>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3853E133-4F47-3A87-0725-261E768636C1}"/>
              </a:ext>
            </a:extLst>
          </p:cNvPr>
          <p:cNvSpPr/>
          <p:nvPr/>
        </p:nvSpPr>
        <p:spPr>
          <a:xfrm>
            <a:off x="921" y="4967430"/>
            <a:ext cx="440291" cy="572438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E8886BA3-CA3E-15C3-282F-8D12ADCB73EE}"/>
              </a:ext>
            </a:extLst>
          </p:cNvPr>
          <p:cNvGrpSpPr/>
          <p:nvPr/>
        </p:nvGrpSpPr>
        <p:grpSpPr>
          <a:xfrm>
            <a:off x="-2522352" y="8125548"/>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07B35D4F-B748-85B6-DA1F-00B4FF26435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8FC15CC0-77FF-3B01-72D9-26047DCA0E5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0C8C0BAA-D4A2-CBAB-4E04-38D847033A1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918B5EF1-2F5E-0000-A46C-55AAEC3BEF2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7E95C8F2-8C49-6077-FADC-0831D28124E0}"/>
              </a:ext>
            </a:extLst>
          </p:cNvPr>
          <p:cNvSpPr txBox="1"/>
          <p:nvPr/>
        </p:nvSpPr>
        <p:spPr>
          <a:xfrm>
            <a:off x="1089286" y="5575941"/>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1. For Policy Makers and Regulators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E0A69F21-5AE0-30B2-8307-737B63B2603B}"/>
              </a:ext>
            </a:extLst>
          </p:cNvPr>
          <p:cNvSpPr txBox="1"/>
          <p:nvPr/>
        </p:nvSpPr>
        <p:spPr>
          <a:xfrm>
            <a:off x="1089286" y="6026402"/>
            <a:ext cx="5871600" cy="3479799"/>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European and national authorities should prioritise consistent implementation and local empowerment. The core rules are already in place: the EPBD (2024), the EED, RED III, and the reformed Electricity Market Design. but they will only deliver if enforcement is uniform, funding streams are reliable, and progress is tracked transparently. That means turning high-level targets into clear local actions and backing them with stable finance and monitoring.</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First, make local heat planning mandatory across all Member States, following Denmark’s model. Municipalities need authority and tools to map heating and cooling demand, existing networks, and renewable and waste-heat resources, and then choose the most cost-effective pathways (district energy, large heat pumps, geothermal, solar thermal, building-level electrification).</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Second, streamline permitting and scale funding for renewable and hybrid solutions. Pair grants and low-cost finance with performance-based incentives, such as white or green certificates, so projects are rewarded for verified savings and emissions cuts, not just installed capacity.</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Third, standardise digital requirements for buildings and district-energy projects. Specify open interoperability standards, minimum data-security practices, and practical Smart Readiness Indicator (SRI) reporting so assets can connect safely to grids and markets. This reduces vendor lock-in, improves cyber resilience, and unlocks analytics and optimisation at scale.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Finally, open and strengthen flexibility markets. Set clear, harmonised rules so aggregators, buildings, EVs, and heat pumps can provide grid services: capacity, balancing, congestion relief, on equal footing with traditional assets. This lets demand-side flexibility substitute for fossil peakers, cuts system costs, and accelerates the clean-heat transition while keeping the grid stable.</a:t>
            </a:r>
          </a:p>
        </p:txBody>
      </p:sp>
      <p:cxnSp>
        <p:nvCxnSpPr>
          <p:cNvPr id="23" name="Straight Connector 22">
            <a:extLst>
              <a:ext uri="{FF2B5EF4-FFF2-40B4-BE49-F238E27FC236}">
                <a16:creationId xmlns:a16="http://schemas.microsoft.com/office/drawing/2014/main" id="{F5260F24-E2A8-8A1B-C43A-3D413566BF2C}"/>
              </a:ext>
            </a:extLst>
          </p:cNvPr>
          <p:cNvCxnSpPr>
            <a:cxnSpLocks/>
          </p:cNvCxnSpPr>
          <p:nvPr/>
        </p:nvCxnSpPr>
        <p:spPr>
          <a:xfrm>
            <a:off x="389496" y="546847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36FEEC8-D7F1-5858-A46E-823B7A7C5110}"/>
              </a:ext>
            </a:extLst>
          </p:cNvPr>
          <p:cNvCxnSpPr>
            <a:cxnSpLocks/>
          </p:cNvCxnSpPr>
          <p:nvPr/>
        </p:nvCxnSpPr>
        <p:spPr>
          <a:xfrm>
            <a:off x="1010334" y="5468474"/>
            <a:ext cx="0" cy="430124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17FDA055-39F5-778A-86E2-0F0E1C33D07C}"/>
              </a:ext>
            </a:extLst>
          </p:cNvPr>
          <p:cNvSpPr/>
          <p:nvPr/>
        </p:nvSpPr>
        <p:spPr>
          <a:xfrm rot="5400000">
            <a:off x="653667" y="538284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D2586B0D-BFA4-C29A-5A63-D528057B79F3}"/>
              </a:ext>
            </a:extLst>
          </p:cNvPr>
          <p:cNvCxnSpPr>
            <a:cxnSpLocks/>
          </p:cNvCxnSpPr>
          <p:nvPr/>
        </p:nvCxnSpPr>
        <p:spPr>
          <a:xfrm>
            <a:off x="1010334" y="9769718"/>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DCA627BC-6CD7-BD68-C92E-09355F338C64}"/>
              </a:ext>
            </a:extLst>
          </p:cNvPr>
          <p:cNvSpPr/>
          <p:nvPr/>
        </p:nvSpPr>
        <p:spPr>
          <a:xfrm>
            <a:off x="2438400" y="601393"/>
            <a:ext cx="5123216" cy="388640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2" name="Text Placeholder 20">
            <a:extLst>
              <a:ext uri="{FF2B5EF4-FFF2-40B4-BE49-F238E27FC236}">
                <a16:creationId xmlns:a16="http://schemas.microsoft.com/office/drawing/2014/main" id="{534722BF-6F13-E881-DBBA-8CDA047C436A}"/>
              </a:ext>
            </a:extLst>
          </p:cNvPr>
          <p:cNvSpPr txBox="1">
            <a:spLocks/>
          </p:cNvSpPr>
          <p:nvPr/>
        </p:nvSpPr>
        <p:spPr>
          <a:xfrm>
            <a:off x="2984500" y="2180443"/>
            <a:ext cx="4114800" cy="127365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rPr>
              <a:t>The transition toward decarbonised and digitalised heating and cooling requires coordinated action across multiple levels of governance, industry, and education. The following recommendations synthesise findings from the </a:t>
            </a:r>
            <a:r>
              <a:rPr lang="en-US" sz="1600" i="1" dirty="0">
                <a:solidFill>
                  <a:schemeClr val="bg1"/>
                </a:solidFill>
              </a:rPr>
              <a:t>Landscape Analysis Report </a:t>
            </a:r>
            <a:r>
              <a:rPr lang="en-US" sz="1600" b="0" i="1" dirty="0">
                <a:solidFill>
                  <a:schemeClr val="bg1"/>
                </a:solidFill>
              </a:rPr>
              <a:t>and complementary regional assessments, outlining practical priorities for each stakeholder group.</a:t>
            </a:r>
          </a:p>
          <a:p>
            <a:pPr>
              <a:lnSpc>
                <a:spcPts val="1660"/>
              </a:lnSpc>
              <a:spcBef>
                <a:spcPts val="0"/>
              </a:spcBef>
            </a:pPr>
            <a:endParaRPr lang="en-US" sz="1600" i="1" dirty="0">
              <a:solidFill>
                <a:schemeClr val="bg1"/>
              </a:solidFill>
            </a:endParaRPr>
          </a:p>
        </p:txBody>
      </p:sp>
      <p:sp>
        <p:nvSpPr>
          <p:cNvPr id="43" name="Text Placeholder 32">
            <a:extLst>
              <a:ext uri="{FF2B5EF4-FFF2-40B4-BE49-F238E27FC236}">
                <a16:creationId xmlns:a16="http://schemas.microsoft.com/office/drawing/2014/main" id="{8AABD670-6E8F-8752-5584-67A423BDB90A}"/>
              </a:ext>
            </a:extLst>
          </p:cNvPr>
          <p:cNvSpPr txBox="1">
            <a:spLocks/>
          </p:cNvSpPr>
          <p:nvPr/>
        </p:nvSpPr>
        <p:spPr>
          <a:xfrm>
            <a:off x="847988" y="868147"/>
            <a:ext cx="359648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Text Placeholder 11">
            <a:extLst>
              <a:ext uri="{FF2B5EF4-FFF2-40B4-BE49-F238E27FC236}">
                <a16:creationId xmlns:a16="http://schemas.microsoft.com/office/drawing/2014/main" id="{03C63DBD-A76B-1BDE-6D80-F0FD73108414}"/>
              </a:ext>
            </a:extLst>
          </p:cNvPr>
          <p:cNvSpPr txBox="1">
            <a:spLocks/>
          </p:cNvSpPr>
          <p:nvPr/>
        </p:nvSpPr>
        <p:spPr>
          <a:xfrm>
            <a:off x="1089286" y="867177"/>
            <a:ext cx="332978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Recommendations</a:t>
            </a:r>
          </a:p>
          <a:p>
            <a:endParaRPr lang="en-US" sz="3000" dirty="0">
              <a:solidFill>
                <a:schemeClr val="bg1"/>
              </a:solidFill>
            </a:endParaRPr>
          </a:p>
        </p:txBody>
      </p:sp>
      <p:grpSp>
        <p:nvGrpSpPr>
          <p:cNvPr id="45" name="Graphic 40">
            <a:extLst>
              <a:ext uri="{FF2B5EF4-FFF2-40B4-BE49-F238E27FC236}">
                <a16:creationId xmlns:a16="http://schemas.microsoft.com/office/drawing/2014/main" id="{F13E3BF6-BC70-A9B6-A7B7-53D32D0C51E6}"/>
              </a:ext>
            </a:extLst>
          </p:cNvPr>
          <p:cNvGrpSpPr/>
          <p:nvPr/>
        </p:nvGrpSpPr>
        <p:grpSpPr>
          <a:xfrm>
            <a:off x="5597630" y="-417668"/>
            <a:ext cx="3924090" cy="2433120"/>
            <a:chOff x="-3997860" y="6017904"/>
            <a:chExt cx="935163" cy="579845"/>
          </a:xfrm>
          <a:solidFill>
            <a:schemeClr val="bg1">
              <a:alpha val="29965"/>
            </a:schemeClr>
          </a:solidFill>
        </p:grpSpPr>
        <p:sp>
          <p:nvSpPr>
            <p:cNvPr id="46" name="Freeform 45">
              <a:extLst>
                <a:ext uri="{FF2B5EF4-FFF2-40B4-BE49-F238E27FC236}">
                  <a16:creationId xmlns:a16="http://schemas.microsoft.com/office/drawing/2014/main" id="{B8C27487-F327-2C79-0483-AC71B336452A}"/>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0D2B7A22-8836-E423-2F27-88C48F02D04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CAB77E4-0743-DE79-9D66-2346C65BD8E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0836CFE5-6CA7-E7C1-27D2-EC7C74E2509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435713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9282-28DA-DBA4-1AF0-274C6A027DF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B96DA41F-7018-3997-2419-E6A126AC3D6C}"/>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B4416BFE-EE26-DBEA-0EB6-B27E619DFEC5}"/>
              </a:ext>
            </a:extLst>
          </p:cNvPr>
          <p:cNvGrpSpPr/>
          <p:nvPr/>
        </p:nvGrpSpPr>
        <p:grpSpPr>
          <a:xfrm>
            <a:off x="-2332773" y="7673545"/>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3F2602C3-8D71-4869-6FC0-82B350AD5E9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E4B1FDA7-931E-D3F0-0280-0D4A4748730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4CDDC8DA-5902-7AE5-2513-3B070E1A6E5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2A24547C-9267-5F43-B0B7-C9789A305C2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22238C5D-6FEA-6D4D-6B9F-409C852FB8E4}"/>
              </a:ext>
            </a:extLst>
          </p:cNvPr>
          <p:cNvSpPr txBox="1"/>
          <p:nvPr/>
        </p:nvSpPr>
        <p:spPr>
          <a:xfrm>
            <a:off x="1088365" y="608511"/>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2. For Industry and Utilities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9F54224A-EFC3-7A8F-02A4-99A0C4AA41A8}"/>
              </a:ext>
            </a:extLst>
          </p:cNvPr>
          <p:cNvSpPr txBox="1"/>
          <p:nvPr/>
        </p:nvSpPr>
        <p:spPr>
          <a:xfrm>
            <a:off x="1088365" y="1058972"/>
            <a:ext cx="5871600" cy="319767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The heating and cooling industry plays a pivotal role in Europe’s path toward decarbonisation and digitalisation. To meet rising demand for low-carbon and smart energy systems, companies must not only innovate technologically but also invest in people.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It is necessary to invest in workforce development and continuous learning. Industry actors should commit to building the skills and capacities needed for the next generation of heating and cooling technologies. This involves setting up structured training and upskilling programs for engineers, installers, and operators, focusing on new competencies such as digital system integration, data analytics, smart controls, and cybersecurity. Continuous professional development must become part of company culture, ensuring that the workforce keeps pace with evolving technologies and regulatory requirements.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Close collaboration between industry and educational institutions is essential. Companies should work with universities, vocational schools, and training centres to co-design curricula that reflect real market needs and technologies in use—such as heat pumps, building automation, district energy systems, and digital monitoring tools. Joint initiatives like apprenticeships, living labs, or on-site demonstrations can give students and trainees hands-on experience, bridging the gap between theory and practice.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By aligning education and workforce development, the industry can ensure a steady flow of qualified professionals ready to design, install, and manage advanced heating and cooling systems. This not only strengthens competitiveness and innovation but also helps accelerate Europe’s overall energy transition toward a low-carbon, data-driven future.</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7AD116AC-3EB8-06D7-EF07-FB56F228B27F}"/>
              </a:ext>
            </a:extLst>
          </p:cNvPr>
          <p:cNvCxnSpPr>
            <a:cxnSpLocks/>
          </p:cNvCxnSpPr>
          <p:nvPr/>
        </p:nvCxnSpPr>
        <p:spPr>
          <a:xfrm>
            <a:off x="388575" y="50104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EA9469-F523-26B8-E703-466EA791DAC3}"/>
              </a:ext>
            </a:extLst>
          </p:cNvPr>
          <p:cNvCxnSpPr>
            <a:cxnSpLocks/>
          </p:cNvCxnSpPr>
          <p:nvPr/>
        </p:nvCxnSpPr>
        <p:spPr>
          <a:xfrm>
            <a:off x="1009413" y="501044"/>
            <a:ext cx="0" cy="386966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AA405E77-2356-D292-833F-D1E718255919}"/>
              </a:ext>
            </a:extLst>
          </p:cNvPr>
          <p:cNvSpPr/>
          <p:nvPr/>
        </p:nvSpPr>
        <p:spPr>
          <a:xfrm rot="5400000">
            <a:off x="652746" y="415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C424CB66-4E61-DD20-B2AE-CD2F6B2E8C01}"/>
              </a:ext>
            </a:extLst>
          </p:cNvPr>
          <p:cNvCxnSpPr>
            <a:cxnSpLocks/>
          </p:cNvCxnSpPr>
          <p:nvPr/>
        </p:nvCxnSpPr>
        <p:spPr>
          <a:xfrm>
            <a:off x="1009413" y="4370706"/>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0615117-7CFE-DA74-F06E-B7F97741EF56}"/>
              </a:ext>
            </a:extLst>
          </p:cNvPr>
          <p:cNvSpPr txBox="1"/>
          <p:nvPr/>
        </p:nvSpPr>
        <p:spPr>
          <a:xfrm>
            <a:off x="1113765" y="5335765"/>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3. For Municipalities and Local Authorities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1AA5EC3-6FE7-C282-5A83-2B9E6BEA69A8}"/>
              </a:ext>
            </a:extLst>
          </p:cNvPr>
          <p:cNvSpPr txBox="1"/>
          <p:nvPr/>
        </p:nvSpPr>
        <p:spPr>
          <a:xfrm>
            <a:off x="1113765" y="5786226"/>
            <a:ext cx="5871600" cy="3902992"/>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Cities and regions are where decarbonisation becomes real, so local governments should lead with clear data, bankable projects, and open communication. Start by building integrated energy and heat maps that layer demand profiles, building stock, network assets, and local resources such as geothermal, wastewater, data-centre heat, and rooftop PV potential. Use these maps to set zoning for district heating/cooling, identify where large heat pumps or ambient loops make sense, and pinpoint neighbourhoods that would benefit most from deep retrofits.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Turn those insights into bundled, investment-ready programmes. Aggregating similar projects like groups of schools, social housing blocks, or municipal buildings, lowers transaction costs and attracts lenders and ESCOs. Structure bundles with standardised designs, contracts, and KPIs so community heat pumps, low-temperature district systems, and fabric-first retrofits can be financed at scale through green bonds, ELENA/InvestEU, or public–private partnerships. Include lifecycle O&amp;M and performance guarantees to lock in savings.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Keep residents and stakeholders onside with transparent, digital engagement. Publish simple dashboards that show local energy use, project status, tariffs, and carbon savings by neighbourhood. Offer self-service tools so households and SMEs can see the benefits of connecting to a network, switching to a heat pump, or joining a retrofit programme. Pair this with clear consumer protections, fair-connection policies, and targeted support for low-income households to ensure a just transition.</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Finally, align internal capacity with ambition. Designate a cross-department clean heat delivery unit (planning, housing, procurement, IT, finance) to fast-track permits, standardise data sharing with utilities, and run open, interoperability-friendly tenders. Build in training for municipal staff on heat planning, procurement of digital systems, cybersecurity basics, and performance contracting. With solid maps, bankable bundles, and honest public reporting, municipalities can turn national targets into visible comfort, jobs, and lower bills on the ground.</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F8AA4C6-18FE-2A4E-CFD5-D7B915E1F9F2}"/>
              </a:ext>
            </a:extLst>
          </p:cNvPr>
          <p:cNvCxnSpPr>
            <a:cxnSpLocks/>
          </p:cNvCxnSpPr>
          <p:nvPr/>
        </p:nvCxnSpPr>
        <p:spPr>
          <a:xfrm>
            <a:off x="413975" y="5228298"/>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BE319E8-55C3-EAC1-0CCD-E7743482B28E}"/>
              </a:ext>
            </a:extLst>
          </p:cNvPr>
          <p:cNvCxnSpPr>
            <a:cxnSpLocks/>
          </p:cNvCxnSpPr>
          <p:nvPr/>
        </p:nvCxnSpPr>
        <p:spPr>
          <a:xfrm>
            <a:off x="1034813" y="5228298"/>
            <a:ext cx="0" cy="456470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riangle 6">
            <a:extLst>
              <a:ext uri="{FF2B5EF4-FFF2-40B4-BE49-F238E27FC236}">
                <a16:creationId xmlns:a16="http://schemas.microsoft.com/office/drawing/2014/main" id="{3BF4B8F7-2B9B-BC17-CC8E-8F5587460501}"/>
              </a:ext>
            </a:extLst>
          </p:cNvPr>
          <p:cNvSpPr/>
          <p:nvPr/>
        </p:nvSpPr>
        <p:spPr>
          <a:xfrm rot="5400000">
            <a:off x="678146" y="514267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4832E90F-232D-CFA3-5E3B-DDE9633A94BB}"/>
              </a:ext>
            </a:extLst>
          </p:cNvPr>
          <p:cNvCxnSpPr>
            <a:cxnSpLocks/>
          </p:cNvCxnSpPr>
          <p:nvPr/>
        </p:nvCxnSpPr>
        <p:spPr>
          <a:xfrm>
            <a:off x="1021192" y="9792998"/>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9059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D8831-2474-A5FF-2D92-8B45D28C4DAD}"/>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E7FF4660-E994-2B28-1F55-5A93C2FCE04C}"/>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914607C5-57DB-B677-50F7-EB6FDB5829A5}"/>
              </a:ext>
            </a:extLst>
          </p:cNvPr>
          <p:cNvGrpSpPr/>
          <p:nvPr/>
        </p:nvGrpSpPr>
        <p:grpSpPr>
          <a:xfrm>
            <a:off x="-2332773" y="7673545"/>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604764FC-45EF-AC10-58A6-76509BB5F8E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18455A52-43F4-0F8A-99C8-7550E37961E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A8D933A-1D50-1F53-DFFE-734B077992CF}"/>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96C2F25B-135F-9FDD-BCC7-00877F85633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A888C736-9523-4260-49E3-5C4FB603FDBA}"/>
              </a:ext>
            </a:extLst>
          </p:cNvPr>
          <p:cNvSpPr txBox="1"/>
          <p:nvPr/>
        </p:nvSpPr>
        <p:spPr>
          <a:xfrm>
            <a:off x="1088365" y="608511"/>
            <a:ext cx="5504020" cy="31438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4. For Education and Training Institutions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4920B92-CD6F-4467-67C2-B3960CFCCA47}"/>
              </a:ext>
            </a:extLst>
          </p:cNvPr>
          <p:cNvSpPr txBox="1"/>
          <p:nvPr/>
        </p:nvSpPr>
        <p:spPr>
          <a:xfrm>
            <a:off x="1088365" y="1058972"/>
            <a:ext cx="5871600" cy="8820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Closing the clean-heat skills gap starts in classrooms, labs, and on real sites. Universities, VET colleges, and CVET providers should modernise curricula so graduates can design, integrate, commission, and operate digital, low-carbon heating and cooling systems from day one. That means weaving digital competencies: building management systems (BMS), IoT sensors and protocols, data analytics and visualisation, controls engineering, and basic cybersecurity into engineering, architecture, facilities, and trades programs, not as electives but as core outcomes. Pair theory with hands-on learning: establish living labs, instrumented teaching buildings, and on-site commissioning courses tied to real assets (heat pumps, low-temperature hydronics, sub-metering, district-energy interfaces). Students should leave knowing how to trend, diagnose, balance, and optimise systems using actual data and open tools.</a:t>
            </a: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Curricula must also build policy and finance literacy. Future practitioners need to navigate EPBD, RED III, EED, product standards, F-gases, and the EU taxonomy, and convert that knowledge into project delivery: selecting compliant technologies, structuring bids, quantifying savings, and stacking incentives. Case-based modules should walk learners through permitting, procurement, M&amp;V, and performance contracting so they can turn plans into funded projects.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Because the workforce is already in motion, expand continuing education (CVET) for installers, operators, municipal planners, and ESCO teams. Offer short, stackable micro-credentials on topics like heat-pump commissioning, low-temperature network operation, digital twins, fault detection and diagnostics (FDD), and demand-response readiness. Where possible, align assessments to EU-wide mutual recognition so credentials travel with workers across borders.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Finally, deepen industry–education co-creation. Invite manufacturers, utilities, and municipalities to co-design modules, supply equipment and datasets, host apprenticeships, and open sites for capstones. Use standard, vendor-neutral toolchains and open protocols to avoid lock-in and build graduates’ interoperability mindset. Track outcomes: placement rates, certifications earned, measured energy/carbon savings from student projects, and feed results back into program improvement. With this mix of digital core skills, real-asset practice, policy-finance fluency, and portable micro-credentials, education providers can turn today’s skills gap into tomorrow’s delivery capacity for Europe’s clean-heat transition.</a:t>
            </a: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Closing the clean-heat skills gap must begin within classrooms, laboratories, and authentic work environments. Universities, vocational education and training (VET) colleges, and continuing VET (CVET) providers should modernise curricula so that graduates are prepared from day one to design, integrate, commission, and operate digital, low-carbon heating and cooling systems. Achieving this objective requires embedding digital competencies—building management systems (BMS), Internet of Things (IoT) sensors and protocols, data analytics and visualisation, controls engineering, and foundational cybersecurity—across engineering, architecture, facilities, and trades programmes, not as optional electives but as core learning outcomes. Theoretical instruction should be systematically paired with experiential learning by establishing living laboratories, instrumented teaching buildings, and on-site commissioning courses linked to real assets (e.g., heat pumps, low-temperature hydronics, sub-metering, district-energy interfaces). Students should graduate able to trend, diagnose, balance, and optimise systems using actual operational data and open tools.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Curricula must also cultivate literacy in policy and finance. Future practitioners need the capacity to navigate the Energy Performance of Buildings Directive (EPBD), the Renewable Energy Directive (RED III), the Energy Efficiency Directive (EED), relevant product standards, the F-gases regime, and the EU taxonomy, and to translate this knowledge into project delivery: selecting compliant technologies, structuring bids, quantifying savings, and stacking incentives. Case-based modules should guide learners through permitting, procurement, measurement and verification (M&amp;V), and performance contracting so that they can convert technical plans into funded, executable projects.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Because much of the workforce is already active, CVET offerings should be expanded for installers, operators, municipal planners, and energy service company (ESCO) teams. Short, stackable micro-credentials should be provided on topics such as heat-pump commissioning, low-temperature network operation, digital twins, fault detection and diagnostics (FDD), and demand-response readiness. Where feasible, assessments should be aligned to EU-wide mutual-recognition frameworks so that credentials are portable and accompany workers across borders.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6C5BF1B4-AE51-576D-4C1C-69AAD9EDE21A}"/>
              </a:ext>
            </a:extLst>
          </p:cNvPr>
          <p:cNvCxnSpPr>
            <a:cxnSpLocks/>
          </p:cNvCxnSpPr>
          <p:nvPr/>
        </p:nvCxnSpPr>
        <p:spPr>
          <a:xfrm>
            <a:off x="388575" y="50104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2496BC6-EBC7-2C4D-41FC-4E5A51784247}"/>
              </a:ext>
            </a:extLst>
          </p:cNvPr>
          <p:cNvCxnSpPr>
            <a:cxnSpLocks/>
          </p:cNvCxnSpPr>
          <p:nvPr/>
        </p:nvCxnSpPr>
        <p:spPr>
          <a:xfrm>
            <a:off x="1009413" y="501044"/>
            <a:ext cx="0" cy="1019076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5AF9E99A-7096-6AE5-1954-0D5D9FF6DF5F}"/>
              </a:ext>
            </a:extLst>
          </p:cNvPr>
          <p:cNvSpPr/>
          <p:nvPr/>
        </p:nvSpPr>
        <p:spPr>
          <a:xfrm rot="5400000">
            <a:off x="652746" y="415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838042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F08DF-5F7D-BC7B-92B7-CB20108CE8A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14F0EC2B-B4B2-9286-0AC3-2EC816A4045A}"/>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1" name="TextBox 20">
            <a:extLst>
              <a:ext uri="{FF2B5EF4-FFF2-40B4-BE49-F238E27FC236}">
                <a16:creationId xmlns:a16="http://schemas.microsoft.com/office/drawing/2014/main" id="{E9F76961-EF5B-A04A-8762-EA4210DBE27E}"/>
              </a:ext>
            </a:extLst>
          </p:cNvPr>
          <p:cNvSpPr txBox="1"/>
          <p:nvPr/>
        </p:nvSpPr>
        <p:spPr>
          <a:xfrm>
            <a:off x="1088365" y="608511"/>
            <a:ext cx="5504020" cy="31438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4. For Education and Training Institutions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D90BD9E1-B095-74D8-AB77-6C426BFEEF63}"/>
              </a:ext>
            </a:extLst>
          </p:cNvPr>
          <p:cNvSpPr txBox="1"/>
          <p:nvPr/>
        </p:nvSpPr>
        <p:spPr>
          <a:xfrm>
            <a:off x="1088365" y="1058972"/>
            <a:ext cx="5871600" cy="1504899"/>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Finally, collaboration between industry and education should be deepened. Manufacturers, utilities, and municipalities should be invited to co-design modules, supply equipment and datasets, host apprenticeships, and open sites for capstone projects. Programmes should employ standard, vendor-neutral toolchains and open protocols to avoid technological lock-in and to foster an interoperability mindset among graduates. Outcomes should be rigorously tracked—placement rates, certifications earned, and measured energy and carbon savings from student projects—and findings should be fed back into continuous programme improvement. With this integrated mix of digital core skills, practice on real assets, policy-finance fluency, and portable micro-credentials, education providers can convert today’s skills gap into tomorrow’s delivery capacity for Europe’s clean-heat transition.</a:t>
            </a:r>
          </a:p>
        </p:txBody>
      </p:sp>
      <p:cxnSp>
        <p:nvCxnSpPr>
          <p:cNvPr id="23" name="Straight Connector 22">
            <a:extLst>
              <a:ext uri="{FF2B5EF4-FFF2-40B4-BE49-F238E27FC236}">
                <a16:creationId xmlns:a16="http://schemas.microsoft.com/office/drawing/2014/main" id="{8420A227-E285-7656-FB1B-F4F988B8E7DA}"/>
              </a:ext>
            </a:extLst>
          </p:cNvPr>
          <p:cNvCxnSpPr>
            <a:cxnSpLocks/>
          </p:cNvCxnSpPr>
          <p:nvPr/>
        </p:nvCxnSpPr>
        <p:spPr>
          <a:xfrm>
            <a:off x="388575" y="50104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15AB3BA-8BC6-6E79-E184-797DC6E33D32}"/>
              </a:ext>
            </a:extLst>
          </p:cNvPr>
          <p:cNvCxnSpPr>
            <a:cxnSpLocks/>
          </p:cNvCxnSpPr>
          <p:nvPr/>
        </p:nvCxnSpPr>
        <p:spPr>
          <a:xfrm>
            <a:off x="1009413" y="501044"/>
            <a:ext cx="0" cy="242186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48BB9163-43F8-09CB-5845-D6A0D4D42732}"/>
              </a:ext>
            </a:extLst>
          </p:cNvPr>
          <p:cNvSpPr/>
          <p:nvPr/>
        </p:nvSpPr>
        <p:spPr>
          <a:xfrm rot="5400000">
            <a:off x="652746" y="415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9835CC87-D9DE-91E7-2C19-A87131CF00E0}"/>
              </a:ext>
            </a:extLst>
          </p:cNvPr>
          <p:cNvCxnSpPr>
            <a:cxnSpLocks/>
          </p:cNvCxnSpPr>
          <p:nvPr/>
        </p:nvCxnSpPr>
        <p:spPr>
          <a:xfrm>
            <a:off x="1010334" y="2922906"/>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6230E75-FAE1-4374-7D36-E6ECB56F79F2}"/>
              </a:ext>
            </a:extLst>
          </p:cNvPr>
          <p:cNvSpPr txBox="1"/>
          <p:nvPr/>
        </p:nvSpPr>
        <p:spPr>
          <a:xfrm>
            <a:off x="1088365" y="3568207"/>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5. For Research and Innovation Actors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7D44F5EA-1C9A-231D-2C76-04A2EFA089B8}"/>
              </a:ext>
            </a:extLst>
          </p:cNvPr>
          <p:cNvSpPr txBox="1"/>
          <p:nvPr/>
        </p:nvSpPr>
        <p:spPr>
          <a:xfrm>
            <a:off x="1088365" y="4018668"/>
            <a:ext cx="5871600" cy="3902992"/>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Europe’s clean-heat transition now hinges on system integration and digital governance, areas where research organisations, innovation clusters, and EU projects can create outsized impact. Priorities should shift from component performance to whole-system optimisation: how buildings, district networks, storage, and grids interact under real-world constraints, markets, and weather.</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First, make AI-driven energy management a mainstream engineering discipline. Develop and benchmark algorithms for forecasting (loads, PV/HP output, prices), optimal control (model-predictive control for multi-energy systems), and fault detection &amp; diagnostics that work with messy, sparse data. Couple these with thermal storage optimisation—from building mass and hot-water tanks to PTES/BTES/ATES—so storage is dispatched with explicit carbon, comfort, and grid-flex KPIs.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Second, build the foundations for secure, interoperable data exchange between grids, buildings, and district systems. Contribute to open reference implementations for standard APIs, metadata schemas, and identity/consent management compatible with emerging European energy data spaces. Embed privacy by design and cybersecurity (threat modelling, zero-trust architectures, secure device onboarding) in all pilots, and publish reusable playbooks so city and utility teams can replicate them.</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Third, invest in socio-technical research to ensure the transition is inclusive and durable. Evaluate human factors (usability of controls, trust in automation), equity impacts (who benefits from incentives and flexibility revenues), and behavioural responses (comfort, setpoints, participation in DR). Pair this with techno-economic analysis and life-cycle assessment (operational + embodied carbon, refrigerants) so solutions are both cost-effective and climate-aligned.</a:t>
            </a:r>
          </a:p>
          <a:p>
            <a:pPr algn="just">
              <a:lnSpc>
                <a:spcPts val="1140"/>
              </a:lnSpc>
            </a:pPr>
            <a:r>
              <a:rPr lang="en-IE" sz="1100" dirty="0">
                <a:solidFill>
                  <a:srgbClr val="404040"/>
                </a:solidFill>
                <a:latin typeface="Calibri" panose="020F0502020204030204" pitchFamily="34" charset="0"/>
                <a:cs typeface="Calibri" panose="020F0502020204030204" pitchFamily="34" charset="0"/>
              </a:rPr>
              <a:t>Finally, act as conveners: align manufacturers, DSOs/TSOs, ESCOs, and education providers around skills, standards, and evidence. When research outputs arrive as documented code, datasets, model contracts, and training modules, they become immediately usable, turning innovation into impact at city scale.</a:t>
            </a:r>
          </a:p>
        </p:txBody>
      </p:sp>
      <p:cxnSp>
        <p:nvCxnSpPr>
          <p:cNvPr id="13" name="Straight Connector 12">
            <a:extLst>
              <a:ext uri="{FF2B5EF4-FFF2-40B4-BE49-F238E27FC236}">
                <a16:creationId xmlns:a16="http://schemas.microsoft.com/office/drawing/2014/main" id="{45125D58-3F0C-6692-8A3D-9EDCFEA82A17}"/>
              </a:ext>
            </a:extLst>
          </p:cNvPr>
          <p:cNvCxnSpPr>
            <a:cxnSpLocks/>
          </p:cNvCxnSpPr>
          <p:nvPr/>
        </p:nvCxnSpPr>
        <p:spPr>
          <a:xfrm>
            <a:off x="388575" y="3460740"/>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F79D48-2116-FB48-E5F0-AB85470D13EC}"/>
              </a:ext>
            </a:extLst>
          </p:cNvPr>
          <p:cNvCxnSpPr>
            <a:cxnSpLocks/>
          </p:cNvCxnSpPr>
          <p:nvPr/>
        </p:nvCxnSpPr>
        <p:spPr>
          <a:xfrm>
            <a:off x="1009413" y="3460740"/>
            <a:ext cx="0" cy="473326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C4BE4B46-9468-F880-761E-8080730286FA}"/>
              </a:ext>
            </a:extLst>
          </p:cNvPr>
          <p:cNvSpPr/>
          <p:nvPr/>
        </p:nvSpPr>
        <p:spPr>
          <a:xfrm rot="5400000">
            <a:off x="652746" y="337511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8A6320D8-00E2-E778-A063-9FB75C29470B}"/>
              </a:ext>
            </a:extLst>
          </p:cNvPr>
          <p:cNvCxnSpPr>
            <a:cxnSpLocks/>
          </p:cNvCxnSpPr>
          <p:nvPr/>
        </p:nvCxnSpPr>
        <p:spPr>
          <a:xfrm>
            <a:off x="1009413" y="8194002"/>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7C6EEBBF-3CA2-64DB-D998-8E8CBA3EE77B}"/>
              </a:ext>
            </a:extLst>
          </p:cNvPr>
          <p:cNvSpPr/>
          <p:nvPr/>
        </p:nvSpPr>
        <p:spPr>
          <a:xfrm>
            <a:off x="0" y="8425535"/>
            <a:ext cx="6772592" cy="160749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9" name="Text Placeholder 20">
            <a:extLst>
              <a:ext uri="{FF2B5EF4-FFF2-40B4-BE49-F238E27FC236}">
                <a16:creationId xmlns:a16="http://schemas.microsoft.com/office/drawing/2014/main" id="{75EBC846-E962-B9D0-ACA5-C3470BB4B1C6}"/>
              </a:ext>
            </a:extLst>
          </p:cNvPr>
          <p:cNvSpPr txBox="1">
            <a:spLocks/>
          </p:cNvSpPr>
          <p:nvPr/>
        </p:nvSpPr>
        <p:spPr>
          <a:xfrm>
            <a:off x="938457" y="8539851"/>
            <a:ext cx="5653928" cy="278513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80"/>
              </a:lnSpc>
              <a:spcBef>
                <a:spcPts val="0"/>
              </a:spcBef>
            </a:pPr>
            <a:r>
              <a:rPr lang="en-GB" sz="1500" dirty="0">
                <a:solidFill>
                  <a:schemeClr val="bg1"/>
                </a:solidFill>
              </a:rPr>
              <a:t>In summary</a:t>
            </a:r>
            <a:r>
              <a:rPr lang="en-GB" sz="1500" b="0" dirty="0">
                <a:solidFill>
                  <a:schemeClr val="bg1"/>
                </a:solidFill>
              </a:rPr>
              <a:t>, coordinated action is essential: </a:t>
            </a:r>
            <a:r>
              <a:rPr lang="en-GB" sz="1500" dirty="0">
                <a:solidFill>
                  <a:schemeClr val="bg1"/>
                </a:solidFill>
              </a:rPr>
              <a:t>policy makers </a:t>
            </a:r>
            <a:r>
              <a:rPr lang="en-GB" sz="1500" b="0" dirty="0">
                <a:solidFill>
                  <a:schemeClr val="bg1"/>
                </a:solidFill>
              </a:rPr>
              <a:t>must simplify and standardise</a:t>
            </a:r>
            <a:r>
              <a:rPr lang="en-GB" sz="1500" dirty="0">
                <a:solidFill>
                  <a:schemeClr val="bg1"/>
                </a:solidFill>
              </a:rPr>
              <a:t>, industry </a:t>
            </a:r>
            <a:r>
              <a:rPr lang="en-GB" sz="1500" b="0" dirty="0">
                <a:solidFill>
                  <a:schemeClr val="bg1"/>
                </a:solidFill>
              </a:rPr>
              <a:t>must digitalise and decarbonise, </a:t>
            </a:r>
            <a:r>
              <a:rPr lang="en-GB" sz="1500" dirty="0">
                <a:solidFill>
                  <a:schemeClr val="bg1"/>
                </a:solidFill>
              </a:rPr>
              <a:t>municipalities</a:t>
            </a:r>
            <a:r>
              <a:rPr lang="en-GB" sz="1500" b="0" dirty="0">
                <a:solidFill>
                  <a:schemeClr val="bg1"/>
                </a:solidFill>
              </a:rPr>
              <a:t> must plan locally, </a:t>
            </a:r>
            <a:r>
              <a:rPr lang="en-GB" sz="1500" dirty="0">
                <a:solidFill>
                  <a:schemeClr val="bg1"/>
                </a:solidFill>
              </a:rPr>
              <a:t>education</a:t>
            </a:r>
            <a:r>
              <a:rPr lang="en-GB" sz="1500" b="0" dirty="0">
                <a:solidFill>
                  <a:schemeClr val="bg1"/>
                </a:solidFill>
              </a:rPr>
              <a:t> must skill the workforce, and </a:t>
            </a:r>
            <a:r>
              <a:rPr lang="en-GB" sz="1500" dirty="0">
                <a:solidFill>
                  <a:schemeClr val="bg1"/>
                </a:solidFill>
              </a:rPr>
              <a:t>researchers</a:t>
            </a:r>
            <a:r>
              <a:rPr lang="en-GB" sz="1500" b="0" dirty="0">
                <a:solidFill>
                  <a:schemeClr val="bg1"/>
                </a:solidFill>
              </a:rPr>
              <a:t> must innovate securely. Acting together, these stakeholders can turn Europe’s policy framework into a fully operational, data-driven clean-heating system by the early 2030s.</a:t>
            </a:r>
            <a:endParaRPr lang="en-IE" sz="1500" b="0" dirty="0">
              <a:solidFill>
                <a:schemeClr val="bg1"/>
              </a:solidFill>
            </a:endParaRPr>
          </a:p>
        </p:txBody>
      </p:sp>
      <p:grpSp>
        <p:nvGrpSpPr>
          <p:cNvPr id="31" name="Graphic 40">
            <a:extLst>
              <a:ext uri="{FF2B5EF4-FFF2-40B4-BE49-F238E27FC236}">
                <a16:creationId xmlns:a16="http://schemas.microsoft.com/office/drawing/2014/main" id="{1F4176C9-D9CF-0B82-E1DE-161372F69CF9}"/>
              </a:ext>
            </a:extLst>
          </p:cNvPr>
          <p:cNvGrpSpPr/>
          <p:nvPr/>
        </p:nvGrpSpPr>
        <p:grpSpPr>
          <a:xfrm>
            <a:off x="-1962045" y="6977442"/>
            <a:ext cx="3924090" cy="2433120"/>
            <a:chOff x="-3997860" y="6017904"/>
            <a:chExt cx="935163" cy="579845"/>
          </a:xfrm>
          <a:solidFill>
            <a:schemeClr val="bg1">
              <a:alpha val="13000"/>
            </a:schemeClr>
          </a:solidFill>
        </p:grpSpPr>
        <p:sp>
          <p:nvSpPr>
            <p:cNvPr id="32" name="Freeform 31">
              <a:extLst>
                <a:ext uri="{FF2B5EF4-FFF2-40B4-BE49-F238E27FC236}">
                  <a16:creationId xmlns:a16="http://schemas.microsoft.com/office/drawing/2014/main" id="{A46CD40D-DC72-0059-30D8-6D15B2B7697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0E1EBC87-0660-333B-5293-28DBFBC06D8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9FE83496-9E27-4246-1E45-F6AAD475E91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55BBCD71-ECA7-DB6C-B9A1-BDCCC7997B61}"/>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0695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5F1C1-E0E1-D956-6038-2AF02F1B078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7F80A53-BF05-CE8C-67B0-702382F392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11" b="1511"/>
          <a:stretch>
            <a:fillRect/>
          </a:stretch>
        </p:blipFill>
        <p:spPr>
          <a:xfrm>
            <a:off x="-5" y="1574362"/>
            <a:ext cx="7559675" cy="3865811"/>
          </a:xfrm>
          <a:prstGeom prst="rect">
            <a:avLst/>
          </a:prstGeom>
        </p:spPr>
      </p:pic>
      <p:sp>
        <p:nvSpPr>
          <p:cNvPr id="22" name="Freeform 21">
            <a:extLst>
              <a:ext uri="{FF2B5EF4-FFF2-40B4-BE49-F238E27FC236}">
                <a16:creationId xmlns:a16="http://schemas.microsoft.com/office/drawing/2014/main" id="{4DEAAF60-1A1D-BDEE-7535-F45B6D5C7957}"/>
              </a:ext>
            </a:extLst>
          </p:cNvPr>
          <p:cNvSpPr/>
          <p:nvPr/>
        </p:nvSpPr>
        <p:spPr>
          <a:xfrm>
            <a:off x="-5" y="5062092"/>
            <a:ext cx="1842899" cy="500433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4ADEA21C-39D7-FA57-1521-D8272E760E91}"/>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2">
            <a:extLst>
              <a:ext uri="{FF2B5EF4-FFF2-40B4-BE49-F238E27FC236}">
                <a16:creationId xmlns:a16="http://schemas.microsoft.com/office/drawing/2014/main" id="{39F68B81-35CE-6F4C-BD20-02C8A8A0F8FC}"/>
              </a:ext>
            </a:extLst>
          </p:cNvPr>
          <p:cNvSpPr txBox="1">
            <a:spLocks/>
          </p:cNvSpPr>
          <p:nvPr/>
        </p:nvSpPr>
        <p:spPr>
          <a:xfrm>
            <a:off x="2203424" y="6081783"/>
            <a:ext cx="4793686"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4129088" algn="l"/>
                <a:tab pos="4791075" algn="l"/>
              </a:tabLst>
            </a:pPr>
            <a:r>
              <a:rPr lang="en-US" sz="1500" b="1" dirty="0">
                <a:solidFill>
                  <a:srgbClr val="404040"/>
                </a:solidFill>
              </a:rPr>
              <a:t>Europe’s climate &amp; seasonal energy </a:t>
            </a:r>
          </a:p>
          <a:p>
            <a:pPr marL="0" lvl="1" indent="0">
              <a:lnSpc>
                <a:spcPts val="1940"/>
              </a:lnSpc>
              <a:spcBef>
                <a:spcPts val="0"/>
              </a:spcBef>
              <a:buNone/>
              <a:tabLst>
                <a:tab pos="4129088" algn="l"/>
                <a:tab pos="4791075" algn="l"/>
              </a:tabLst>
            </a:pPr>
            <a:r>
              <a:rPr lang="en-US" sz="1500" b="1" dirty="0">
                <a:solidFill>
                  <a:srgbClr val="404040"/>
                </a:solidFill>
              </a:rPr>
              <a:t>demand for heating and cooling	</a:t>
            </a:r>
            <a:r>
              <a:rPr lang="en-US" sz="1500" dirty="0">
                <a:solidFill>
                  <a:srgbClr val="404040"/>
                </a:solidFill>
                <a:hlinkClick r:id="rId3" action="ppaction://hlinksldjump">
                  <a:extLst>
                    <a:ext uri="{A12FA001-AC4F-418D-AE19-62706E023703}">
                      <ahyp:hlinkClr xmlns:ahyp="http://schemas.microsoft.com/office/drawing/2018/hyperlinkcolor" val="tx"/>
                    </a:ext>
                  </a:extLst>
                </a:hlinkClick>
              </a:rPr>
              <a:t>9</a:t>
            </a:r>
            <a:endParaRPr lang="en-US" sz="1500" dirty="0">
              <a:solidFill>
                <a:srgbClr val="404040"/>
              </a:solidFill>
            </a:endParaRPr>
          </a:p>
          <a:p>
            <a:pPr marL="0" lvl="1" indent="0">
              <a:lnSpc>
                <a:spcPts val="1940"/>
              </a:lnSpc>
              <a:spcBef>
                <a:spcPts val="0"/>
              </a:spcBef>
              <a:buNone/>
              <a:tabLst>
                <a:tab pos="4129088" algn="l"/>
                <a:tab pos="4791075" algn="l"/>
              </a:tabLst>
            </a:pPr>
            <a:r>
              <a:rPr lang="en-US" sz="1500" dirty="0">
                <a:solidFill>
                  <a:srgbClr val="404040"/>
                </a:solidFill>
              </a:rPr>
              <a:t>	</a:t>
            </a:r>
          </a:p>
          <a:p>
            <a:pPr marL="0" lvl="1" indent="0">
              <a:lnSpc>
                <a:spcPts val="1940"/>
              </a:lnSpc>
              <a:spcBef>
                <a:spcPts val="0"/>
              </a:spcBef>
              <a:buNone/>
              <a:tabLst>
                <a:tab pos="4129088" algn="l"/>
                <a:tab pos="4791075" algn="l"/>
              </a:tabLst>
            </a:pPr>
            <a:endParaRPr lang="en-US" sz="1500" dirty="0">
              <a:solidFill>
                <a:srgbClr val="404040"/>
              </a:solidFill>
            </a:endParaRPr>
          </a:p>
          <a:p>
            <a:pPr marL="0" lvl="1" indent="0">
              <a:lnSpc>
                <a:spcPts val="1940"/>
              </a:lnSpc>
              <a:spcBef>
                <a:spcPts val="0"/>
              </a:spcBef>
              <a:buNone/>
              <a:tabLst>
                <a:tab pos="4129088" algn="l"/>
                <a:tab pos="4791075" algn="l"/>
              </a:tabLst>
            </a:pPr>
            <a:r>
              <a:rPr lang="en-US" sz="1500" b="1" dirty="0">
                <a:solidFill>
                  <a:srgbClr val="404040"/>
                </a:solidFill>
              </a:rPr>
              <a:t>Current state of digital technologies </a:t>
            </a:r>
          </a:p>
          <a:p>
            <a:pPr marL="0" lvl="1" indent="0">
              <a:lnSpc>
                <a:spcPts val="1940"/>
              </a:lnSpc>
              <a:spcBef>
                <a:spcPts val="0"/>
              </a:spcBef>
              <a:buNone/>
              <a:tabLst>
                <a:tab pos="4129088" algn="l"/>
                <a:tab pos="4791075" algn="l"/>
              </a:tabLst>
            </a:pPr>
            <a:r>
              <a:rPr lang="en-US" sz="1500" b="1" dirty="0">
                <a:solidFill>
                  <a:srgbClr val="404040"/>
                </a:solidFill>
              </a:rPr>
              <a:t>supporting decarbonisation around Europe</a:t>
            </a:r>
            <a:r>
              <a:rPr lang="en-US" sz="1500" dirty="0">
                <a:solidFill>
                  <a:srgbClr val="404040"/>
                </a:solidFill>
              </a:rPr>
              <a:t>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11</a:t>
            </a:r>
            <a:endParaRPr lang="en-US" sz="1500" dirty="0">
              <a:solidFill>
                <a:srgbClr val="404040"/>
              </a:solidFill>
            </a:endParaRPr>
          </a:p>
          <a:p>
            <a:pPr marL="0" lvl="1" indent="0">
              <a:lnSpc>
                <a:spcPts val="1940"/>
              </a:lnSpc>
              <a:spcBef>
                <a:spcPts val="0"/>
              </a:spcBef>
              <a:buNone/>
              <a:tabLst>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B36E5AF6-5C18-7CF3-5446-EC0E7DAC4F26}"/>
              </a:ext>
            </a:extLst>
          </p:cNvPr>
          <p:cNvCxnSpPr>
            <a:cxnSpLocks/>
          </p:cNvCxnSpPr>
          <p:nvPr/>
        </p:nvCxnSpPr>
        <p:spPr>
          <a:xfrm>
            <a:off x="2203424" y="688183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B41AFB3E-81F1-4ADA-799A-A35798C2AC60}"/>
              </a:ext>
            </a:extLst>
          </p:cNvPr>
          <p:cNvGrpSpPr/>
          <p:nvPr/>
        </p:nvGrpSpPr>
        <p:grpSpPr>
          <a:xfrm>
            <a:off x="-1866912" y="7357586"/>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BBC3DC3A-C73F-FAA9-C582-A151B8D295E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04B396B0-696A-95C5-09B7-76BBA0E1B89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92681311-D783-880A-5B0C-A892B211870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E21A808-F2A0-2280-2DE8-B1E73A19A75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7" name="Group 26">
            <a:extLst>
              <a:ext uri="{FF2B5EF4-FFF2-40B4-BE49-F238E27FC236}">
                <a16:creationId xmlns:a16="http://schemas.microsoft.com/office/drawing/2014/main" id="{675F9507-6A2E-3353-277C-65FAFECDDC63}"/>
              </a:ext>
            </a:extLst>
          </p:cNvPr>
          <p:cNvGrpSpPr/>
          <p:nvPr/>
        </p:nvGrpSpPr>
        <p:grpSpPr>
          <a:xfrm>
            <a:off x="1555049" y="6072555"/>
            <a:ext cx="648000" cy="361384"/>
            <a:chOff x="1416431" y="5629720"/>
            <a:chExt cx="648000" cy="361384"/>
          </a:xfrm>
        </p:grpSpPr>
        <p:sp>
          <p:nvSpPr>
            <p:cNvPr id="25" name="Rectangle 24">
              <a:extLst>
                <a:ext uri="{FF2B5EF4-FFF2-40B4-BE49-F238E27FC236}">
                  <a16:creationId xmlns:a16="http://schemas.microsoft.com/office/drawing/2014/main" id="{5B582326-D00D-FCFB-2A9E-A760AFE7C90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8">
              <a:extLst>
                <a:ext uri="{FF2B5EF4-FFF2-40B4-BE49-F238E27FC236}">
                  <a16:creationId xmlns:a16="http://schemas.microsoft.com/office/drawing/2014/main" id="{FBD795B8-B900-065D-8CEE-CC05E3F995E1}"/>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1.1</a:t>
              </a:r>
            </a:p>
          </p:txBody>
        </p:sp>
      </p:grpSp>
      <p:grpSp>
        <p:nvGrpSpPr>
          <p:cNvPr id="28" name="Group 27">
            <a:extLst>
              <a:ext uri="{FF2B5EF4-FFF2-40B4-BE49-F238E27FC236}">
                <a16:creationId xmlns:a16="http://schemas.microsoft.com/office/drawing/2014/main" id="{196C2A56-A64B-07FA-F1C8-618C418820B6}"/>
              </a:ext>
            </a:extLst>
          </p:cNvPr>
          <p:cNvGrpSpPr/>
          <p:nvPr/>
        </p:nvGrpSpPr>
        <p:grpSpPr>
          <a:xfrm>
            <a:off x="1555049" y="7050517"/>
            <a:ext cx="648000" cy="361384"/>
            <a:chOff x="1416431" y="5629720"/>
            <a:chExt cx="648000" cy="361384"/>
          </a:xfrm>
        </p:grpSpPr>
        <p:sp>
          <p:nvSpPr>
            <p:cNvPr id="29" name="Rectangle 28">
              <a:extLst>
                <a:ext uri="{FF2B5EF4-FFF2-40B4-BE49-F238E27FC236}">
                  <a16:creationId xmlns:a16="http://schemas.microsoft.com/office/drawing/2014/main" id="{6D109C4A-DAE7-47D3-7B89-5F808F414146}"/>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8">
              <a:extLst>
                <a:ext uri="{FF2B5EF4-FFF2-40B4-BE49-F238E27FC236}">
                  <a16:creationId xmlns:a16="http://schemas.microsoft.com/office/drawing/2014/main" id="{983D3A3A-393F-F721-90F4-D4A954B6E4B3}"/>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1.2</a:t>
              </a:r>
            </a:p>
          </p:txBody>
        </p:sp>
      </p:grpSp>
      <p:sp>
        <p:nvSpPr>
          <p:cNvPr id="38" name="Text Placeholder 2">
            <a:extLst>
              <a:ext uri="{FF2B5EF4-FFF2-40B4-BE49-F238E27FC236}">
                <a16:creationId xmlns:a16="http://schemas.microsoft.com/office/drawing/2014/main" id="{901573E6-622D-5F0C-9C4C-57693B91BB04}"/>
              </a:ext>
            </a:extLst>
          </p:cNvPr>
          <p:cNvSpPr txBox="1">
            <a:spLocks/>
          </p:cNvSpPr>
          <p:nvPr/>
        </p:nvSpPr>
        <p:spPr>
          <a:xfrm>
            <a:off x="432522" y="957784"/>
            <a:ext cx="4954251" cy="93959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Regional Context &amp; Needs</a:t>
            </a: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C519758-5824-DDE8-79F1-D64B0AD21AD3}"/>
              </a:ext>
            </a:extLst>
          </p:cNvPr>
          <p:cNvGrpSpPr/>
          <p:nvPr/>
        </p:nvGrpSpPr>
        <p:grpSpPr>
          <a:xfrm>
            <a:off x="5724193" y="593783"/>
            <a:ext cx="1402960" cy="1297991"/>
            <a:chOff x="298925" y="625084"/>
            <a:chExt cx="1402960" cy="1297991"/>
          </a:xfrm>
        </p:grpSpPr>
        <p:sp>
          <p:nvSpPr>
            <p:cNvPr id="43" name="Rectangle 42">
              <a:extLst>
                <a:ext uri="{FF2B5EF4-FFF2-40B4-BE49-F238E27FC236}">
                  <a16:creationId xmlns:a16="http://schemas.microsoft.com/office/drawing/2014/main" id="{30DF3F67-5CB2-431D-82F3-42EA7323C168}"/>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32">
              <a:extLst>
                <a:ext uri="{FF2B5EF4-FFF2-40B4-BE49-F238E27FC236}">
                  <a16:creationId xmlns:a16="http://schemas.microsoft.com/office/drawing/2014/main" id="{FDCA90F3-FF55-BDC1-C629-C9F50B9AC278}"/>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01</a:t>
              </a:r>
              <a:endParaRPr lang="en-US" sz="7000" dirty="0">
                <a:solidFill>
                  <a:schemeClr val="bg1"/>
                </a:solidFill>
              </a:endParaRPr>
            </a:p>
          </p:txBody>
        </p:sp>
      </p:grpSp>
    </p:spTree>
    <p:extLst>
      <p:ext uri="{BB962C8B-B14F-4D97-AF65-F5344CB8AC3E}">
        <p14:creationId xmlns:p14="http://schemas.microsoft.com/office/powerpoint/2010/main" val="17873180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55D0-DA77-3C15-6632-175E09352394}"/>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77EA8DAC-584A-98D9-DBE1-C3F02705FF8C}"/>
              </a:ext>
            </a:extLst>
          </p:cNvPr>
          <p:cNvSpPr txBox="1"/>
          <p:nvPr/>
        </p:nvSpPr>
        <p:spPr>
          <a:xfrm>
            <a:off x="991402" y="394521"/>
            <a:ext cx="6120000" cy="10080000"/>
          </a:xfrm>
          <a:prstGeom prst="rect">
            <a:avLst/>
          </a:prstGeom>
          <a:noFill/>
        </p:spPr>
        <p:txBody>
          <a:bodyPr wrap="square" numCol="2" spcCol="108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ADEME. (2024, November 26).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Key messages – The French Agency for Ecological Transition.</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lv-LV"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https://www.ademe.fr/en/futures-in-transition/key-messages/</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Ameli, H., Strbac, G., Pudjianto, D., &amp; Ameli, M. T. (2024). A review of the role of hydrogen in the heat decarbonization of future energy systems.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Energies, 17</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 1688</a:t>
            </a:r>
            <a:r>
              <a:rPr lang="en-GB"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https://doi.org/10.3390/en17071688</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Belderbos, H. (2024, May 10).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UK Government is shifting its focus to electricity for low-carbon heating</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Open Access Government.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https://www.openaccessgovernment.org/uk-government-is-shifting-its-focus-to-electricity-for-low-carbon-heating/177068/</a:t>
            </a:r>
            <a:r>
              <a:rPr lang="lv-LV"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Berg Insight.</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(2025, March 20).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Smart electricity meter penetration rate in Europe reached 63 percent at the end of 2024</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https://www.berginsight.com/smart-electricity-meter-penetration-rate-in-europe-reached-63-percent-at-the-end-of-2024/</a:t>
            </a:r>
            <a:r>
              <a:rPr lang="lv-LV"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https://www.berginsight.com/smart-electricity-meter-penetration-rate-in-europe-reached-63-percent-at-the-end-of-2024/</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Directorate-General for Research and Innovation (European Commission). (2021).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European Green Deal</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Publications Office of the European Union.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https://doi.org/10.2777/33415</a:t>
            </a:r>
            <a:r>
              <a:rPr lang="lv-LV"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Belderbos, H. (2024, May 10). UK Government is shifting its focus to electricity for low-carbon heating.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Open Access Government.</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https://www.openaccessgovernment.org/uk-government-is-shifting-its-focus-to-electricity-for-low-carbon-heating/177068/</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Bouzarovski, S., Thomson, H., &amp; Cornelis, M. (2021). Confronting energy poverty in Europe: A research and policy agenda.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Energies, 14</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(4), 858.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7">
                  <a:extLst>
                    <a:ext uri="{A12FA001-AC4F-418D-AE19-62706E023703}">
                      <ahyp:hlinkClr xmlns:ahyp="http://schemas.microsoft.com/office/drawing/2018/hyperlinkcolor" val="tx"/>
                    </a:ext>
                  </a:extLst>
                </a:hlinkClick>
              </a:rPr>
              <a:t>https://doi.org/10.3390/en14040858</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Burns, J. (2024, October 30). Air quality and energy efficiency can coexist.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Facilities Dive.</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8">
                  <a:extLst>
                    <a:ext uri="{A12FA001-AC4F-418D-AE19-62706E023703}">
                      <ahyp:hlinkClr xmlns:ahyp="http://schemas.microsoft.com/office/drawing/2018/hyperlinkcolor" val="tx"/>
                    </a:ext>
                  </a:extLst>
                </a:hlinkClick>
              </a:rPr>
              <a:t>https://www.facilitiesdive.com/news/indoor-air-quality-with-energy-efficiency-possible/731495/</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CEIC Data. (n.d.).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Countries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9">
                  <a:extLst>
                    <a:ext uri="{A12FA001-AC4F-418D-AE19-62706E023703}">
                      <ahyp:hlinkClr xmlns:ahyp="http://schemas.microsoft.com/office/drawing/2018/hyperlinkcolor" val="tx"/>
                    </a:ext>
                  </a:extLst>
                </a:hlinkClick>
              </a:rPr>
              <a:t>https://www.ceicdata.com/en/countries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Connolly</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Hansen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K.,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Drysdale</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Lund, H.,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Mathiesen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B. V.,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Werner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S.,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Persson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U.,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Möller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B.,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Wilke</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G.,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Bettgenhäuser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K.,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Pouwels</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Boermans</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Novosel</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Krajačić</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G.,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Duić</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N.,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Trier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Møller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Odgaard</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 M., &amp; Jensen, L. L. (2015).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STRATEGO WP2 Country Report: Italy</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Heat Roadmap Europe.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0">
                  <a:extLst>
                    <a:ext uri="{A12FA001-AC4F-418D-AE19-62706E023703}">
                      <ahyp:hlinkClr xmlns:ahyp="http://schemas.microsoft.com/office/drawing/2018/hyperlinkcolor" val="tx"/>
                    </a:ext>
                  </a:extLst>
                </a:hlinkClick>
              </a:rPr>
              <a:t>https://heatroadmap.eu/wp-content/uploads/2018/11/STRATEGO-WP2-Country-Report-Italy.pdf</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Cornelis, M. (2024, November 20). What is the status of energy poverty in the EU? </a:t>
            </a:r>
            <a:r>
              <a:rPr lang="de-DE" sz="1100" i="1"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EnergyTransition.org</a:t>
            </a:r>
            <a:r>
              <a:rPr lang="de-DE"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a:t>
            </a:r>
            <a:r>
              <a:rPr lang="de-DE"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de-DE"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1">
                  <a:extLst>
                    <a:ext uri="{A12FA001-AC4F-418D-AE19-62706E023703}">
                      <ahyp:hlinkClr xmlns:ahyp="http://schemas.microsoft.com/office/drawing/2018/hyperlinkcolor" val="tx"/>
                    </a:ext>
                  </a:extLst>
                </a:hlinkClick>
              </a:rPr>
              <a:t>https://energytransition.org/2024/11/what-is-the-status-of-energy-poverty-in-the-european-union/</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Defreville, H. (2025, January 20).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Waste heat: The first resource to exploit for renewable and sustainable heat.</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Newheat.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2">
                  <a:extLst>
                    <a:ext uri="{A12FA001-AC4F-418D-AE19-62706E023703}">
                      <ahyp:hlinkClr xmlns:ahyp="http://schemas.microsoft.com/office/drawing/2018/hyperlinkcolor" val="tx"/>
                    </a:ext>
                  </a:extLst>
                </a:hlinkClick>
              </a:rPr>
              <a:t>https://newheat.com/en/waste-heat-the-first-resource-to-exploit-for-renewable-and-sustainable-heat/</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Ecoltd Group. (2023, September 12).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Mitigation in practice: Energy efficiency in residential buildings - E Co.</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E Co.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3">
                  <a:extLst>
                    <a:ext uri="{A12FA001-AC4F-418D-AE19-62706E023703}">
                      <ahyp:hlinkClr xmlns:ahyp="http://schemas.microsoft.com/office/drawing/2018/hyperlinkcolor" val="tx"/>
                    </a:ext>
                  </a:extLst>
                </a:hlinkClick>
              </a:rPr>
              <a:t>https://ecoltdgroup.com/mitigation-in-practice-energy-efficiency-in-residential-buildings/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STAR. (n.d.).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Efficiency Program Sponsor Frequently Asked Questions About ENERGY STAR Smart Thermostats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Www.energystar.gov.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4">
                  <a:extLst>
                    <a:ext uri="{A12FA001-AC4F-418D-AE19-62706E023703}">
                      <ahyp:hlinkClr xmlns:ahyp="http://schemas.microsoft.com/office/drawing/2018/hyperlinkcolor" val="tx"/>
                    </a:ext>
                  </a:extLst>
                </a:hlinkClick>
              </a:rPr>
              <a:t>https://www.energystar.gov/products/heating_cooling/smart_thermostats/smart_thermostat_faq</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EnergyWorld.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(2025, August 4).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Europe’s energy system put to the test by record-breaking temperatures: Some power plants shut down, there were major power outages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5">
                  <a:extLst>
                    <a:ext uri="{A12FA001-AC4F-418D-AE19-62706E023703}">
                      <ahyp:hlinkClr xmlns:ahyp="http://schemas.microsoft.com/office/drawing/2018/hyperlinkcolor" val="tx"/>
                    </a:ext>
                  </a:extLst>
                </a:hlinkClick>
              </a:rPr>
              <a:t>https://energyworld.ro/2025/08/04/europes-energy-system-put-to-the-test-by-record-breaking-temperatures-some-power-plants-shut-down-there-were-major-power-outages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Ember.</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(2025, April 8).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Global Electricity Review 2025: Europe’s energy system put to the test by record-breaking temperatures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6">
                  <a:extLst>
                    <a:ext uri="{A12FA001-AC4F-418D-AE19-62706E023703}">
                      <ahyp:hlinkClr xmlns:ahyp="http://schemas.microsoft.com/office/drawing/2018/hyperlinkcolor" val="tx"/>
                    </a:ext>
                  </a:extLst>
                </a:hlinkClick>
              </a:rPr>
              <a:t>https://ember-energy.org/latest-insights/global-electricity-review-2025/</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Poverty Advisory Hub. (n.d.).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EPAH indicators dashboard</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European Commission. Retrieved October 26, 2025,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7">
                  <a:extLst>
                    <a:ext uri="{A12FA001-AC4F-418D-AE19-62706E023703}">
                      <ahyp:hlinkClr xmlns:ahyp="http://schemas.microsoft.com/office/drawing/2018/hyperlinkcolor" val="tx"/>
                    </a:ext>
                  </a:extLst>
                </a:hlinkClick>
              </a:rPr>
              <a:t>https://energy-poverty.ec.europa.eu/epah-indicators</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ENTSO-E &amp; DSO Entity.</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(2025).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European methodology for the analysis of national flexibility needs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8">
                  <a:extLst>
                    <a:ext uri="{A12FA001-AC4F-418D-AE19-62706E023703}">
                      <ahyp:hlinkClr xmlns:ahyp="http://schemas.microsoft.com/office/drawing/2018/hyperlinkcolor" val="tx"/>
                    </a:ext>
                  </a:extLst>
                </a:hlinkClick>
              </a:rPr>
              <a:t>https://www.entsoe.eu/tso-dso-flexibility-methodology/</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EU DSO Entity &amp; ENTSO-E.</a:t>
            </a:r>
            <a:r>
              <a:rPr lang="de-D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(2025, April 16).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DSO Entity and ENTSO-E submit joint methodology on flexibility needs assessment</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https://eudsoentity.eu/news/dso-entity-and-entso-e-submit-joint-methodology-on-flexibility-needs-assessment/</a:t>
            </a:r>
            <a:endPar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European Commission. (2020a).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2030 climate target plan: Stepping up Europe’s 2030 climate ambition</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Publications Office of the European Union.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https://eur-lex.europa.eu/legal-content/EN/TXT/?uri=CELEX%3A52020DC0562</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European Commission. (2020b).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EU taxonomy for sustainable activities</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European Commission.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https://finance.ec.europa.eu/sustainable-finance/tools-and-standards/eu-taxonomy-sustainable-activities_en</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FED28CEC-B686-4028-2C1B-6BDF9985120D}"/>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34" name="Group 33">
            <a:extLst>
              <a:ext uri="{FF2B5EF4-FFF2-40B4-BE49-F238E27FC236}">
                <a16:creationId xmlns:a16="http://schemas.microsoft.com/office/drawing/2014/main" id="{7D4A5876-93AF-1B78-7A0D-1D788AE565DC}"/>
              </a:ext>
            </a:extLst>
          </p:cNvPr>
          <p:cNvGrpSpPr/>
          <p:nvPr/>
        </p:nvGrpSpPr>
        <p:grpSpPr>
          <a:xfrm rot="16200000">
            <a:off x="-638143" y="1286103"/>
            <a:ext cx="2352359" cy="569191"/>
            <a:chOff x="4711701" y="556033"/>
            <a:chExt cx="2352359" cy="569191"/>
          </a:xfrm>
        </p:grpSpPr>
        <p:sp>
          <p:nvSpPr>
            <p:cNvPr id="35" name="Text Placeholder 32">
              <a:extLst>
                <a:ext uri="{FF2B5EF4-FFF2-40B4-BE49-F238E27FC236}">
                  <a16:creationId xmlns:a16="http://schemas.microsoft.com/office/drawing/2014/main" id="{F2657680-25B6-AABE-D179-F92A1C01C637}"/>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Placeholder 11">
              <a:extLst>
                <a:ext uri="{FF2B5EF4-FFF2-40B4-BE49-F238E27FC236}">
                  <a16:creationId xmlns:a16="http://schemas.microsoft.com/office/drawing/2014/main" id="{074E0497-1352-FB74-B713-E45684ACC70C}"/>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References</a:t>
              </a:r>
            </a:p>
            <a:p>
              <a:endParaRPr lang="en-US" sz="3000" dirty="0">
                <a:solidFill>
                  <a:schemeClr val="bg1"/>
                </a:solidFill>
              </a:endParaRPr>
            </a:p>
          </p:txBody>
        </p:sp>
      </p:grpSp>
      <p:grpSp>
        <p:nvGrpSpPr>
          <p:cNvPr id="37" name="Graphic 40">
            <a:extLst>
              <a:ext uri="{FF2B5EF4-FFF2-40B4-BE49-F238E27FC236}">
                <a16:creationId xmlns:a16="http://schemas.microsoft.com/office/drawing/2014/main" id="{144D14E5-64FF-B7BB-D88F-E1796AD88F77}"/>
              </a:ext>
            </a:extLst>
          </p:cNvPr>
          <p:cNvGrpSpPr/>
          <p:nvPr/>
        </p:nvGrpSpPr>
        <p:grpSpPr>
          <a:xfrm>
            <a:off x="-2546155" y="8258696"/>
            <a:ext cx="3924090" cy="2433120"/>
            <a:chOff x="-3997860" y="6017904"/>
            <a:chExt cx="935163" cy="579845"/>
          </a:xfrm>
          <a:solidFill>
            <a:schemeClr val="bg1">
              <a:alpha val="29965"/>
            </a:schemeClr>
          </a:solidFill>
        </p:grpSpPr>
        <p:sp>
          <p:nvSpPr>
            <p:cNvPr id="38" name="Freeform 37">
              <a:extLst>
                <a:ext uri="{FF2B5EF4-FFF2-40B4-BE49-F238E27FC236}">
                  <a16:creationId xmlns:a16="http://schemas.microsoft.com/office/drawing/2014/main" id="{225A749D-9AF3-F0E6-2F08-A544FD13675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D9BA5134-ABDE-7310-CAC6-A9C1D155E3A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70E3561-3A3B-8F8F-6031-11375F9B9B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E932B77E-AAAB-BD26-B22E-AF5F7695887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2203199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3641C-ADA2-E4BA-910D-F8D4E7D3032E}"/>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A32574B-1CC7-4D7F-4D29-CC328229A79A}"/>
              </a:ext>
            </a:extLst>
          </p:cNvPr>
          <p:cNvSpPr txBox="1"/>
          <p:nvPr/>
        </p:nvSpPr>
        <p:spPr>
          <a:xfrm>
            <a:off x="1091181" y="442853"/>
            <a:ext cx="6045116" cy="10556736"/>
          </a:xfrm>
          <a:prstGeom prst="rect">
            <a:avLst/>
          </a:prstGeom>
          <a:noFill/>
        </p:spPr>
        <p:txBody>
          <a:bodyPr wrap="square" numCol="2" spcCol="144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European Commission. (2021).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Regulation (EU) 2021/1119 of the European Parliament and of the Council of 30 June 2021 establishing the framework for achieving climate neutrality and amending Regulations (EC) No 401/2009 and (EU) 2018/1999 (European Climate Law)</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Official Journal of the European Union, L 243, 1–17.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https://eur-lex.europa.eu/legal-content/EN/TXT/?uri=CELEX%3A32021R1119</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European Parliament and Council of the European Union. (2021).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Regulation (EU) 2021/1119 establishing the framework for achieving climate neutrality and amending Regulations (EC) No 401/2009 and (EU) 2018/1999 (European Climate Law)</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Official Journal of the European Union, L 243, 1–17.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https://eur-lex.europa.eu/legal-content/EN/TXT/?uri=CELEX:32021R1119</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European Commission. (2020, October 14).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Commission welcomes political agreement on the Recovery and Resilience Facility</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[Press release]. European Commission.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https://ec.europa.eu/commission/presscorner/detail/en/ip_20_1835</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(n.d.). </a:t>
            </a:r>
            <a:r>
              <a:rPr lang="en-GB" sz="1100" i="1" dirty="0">
                <a:solidFill>
                  <a:srgbClr val="404040"/>
                </a:solidFill>
                <a:latin typeface="Calibri" panose="020F0502020204030204" pitchFamily="34" charset="0"/>
                <a:cs typeface="Calibri" panose="020F0502020204030204" pitchFamily="34" charset="0"/>
              </a:rPr>
              <a:t>REPowerEU: Affordable, secure and sustainable energy for Europe</a:t>
            </a:r>
            <a:r>
              <a:rPr lang="en-GB" sz="1100" dirty="0">
                <a:solidFill>
                  <a:srgbClr val="404040"/>
                </a:solidFill>
                <a:latin typeface="Calibri" panose="020F0502020204030204" pitchFamily="34" charset="0"/>
                <a:cs typeface="Calibri" panose="020F0502020204030204" pitchFamily="34" charset="0"/>
              </a:rPr>
              <a:t>. European Commission. </a:t>
            </a:r>
            <a:r>
              <a:rPr lang="en-GB" sz="1100" u="sng" dirty="0">
                <a:solidFill>
                  <a:srgbClr val="ED4D24"/>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https://commission.europa.eu/topics/energy/repowereu_en</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Covenant of Mayors for Climate and Energy. (2024, April). </a:t>
            </a:r>
            <a:r>
              <a:rPr lang="en-GB" sz="1100" i="1" dirty="0">
                <a:solidFill>
                  <a:srgbClr val="404040"/>
                </a:solidFill>
                <a:latin typeface="Calibri" panose="020F0502020204030204" pitchFamily="34" charset="0"/>
                <a:cs typeface="Calibri" panose="020F0502020204030204" pitchFamily="34" charset="0"/>
              </a:rPr>
              <a:t>Heating and cooling structured summary</a:t>
            </a:r>
            <a:r>
              <a:rPr lang="en-GB" sz="1100" dirty="0">
                <a:solidFill>
                  <a:srgbClr val="404040"/>
                </a:solidFill>
                <a:latin typeface="Calibri" panose="020F0502020204030204" pitchFamily="34" charset="0"/>
                <a:cs typeface="Calibri" panose="020F0502020204030204" pitchFamily="34" charset="0"/>
              </a:rPr>
              <a:t>. </a:t>
            </a:r>
            <a:r>
              <a:rPr lang="lv-LV" sz="1100" u="sng" dirty="0">
                <a:solidFill>
                  <a:srgbClr val="ED4D24"/>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https://eu-mayors.ec.europa.eu/sites/default/files/2024-04/Heating%20and%20Cooling%20Structured%20Summary%20Final.pdf</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(n.d.). </a:t>
            </a:r>
            <a:r>
              <a:rPr lang="en-GB" sz="1100" i="1" dirty="0">
                <a:solidFill>
                  <a:srgbClr val="404040"/>
                </a:solidFill>
                <a:latin typeface="Calibri" panose="020F0502020204030204" pitchFamily="34" charset="0"/>
                <a:cs typeface="Calibri" panose="020F0502020204030204" pitchFamily="34" charset="0"/>
              </a:rPr>
              <a:t>Energy Efficiency Directive</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https://energy.ec.europa.eu/topics/energy-efficiency/energy-efficiency-targets-directive-and-rules/energy-efficiency-directive_en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(2024). </a:t>
            </a:r>
            <a:r>
              <a:rPr lang="en-GB" sz="1100" i="1" dirty="0">
                <a:solidFill>
                  <a:srgbClr val="404040"/>
                </a:solidFill>
                <a:latin typeface="Calibri" panose="020F0502020204030204" pitchFamily="34" charset="0"/>
                <a:cs typeface="Calibri" panose="020F0502020204030204" pitchFamily="34" charset="0"/>
              </a:rPr>
              <a:t>The Net-Zero Industry Act</a:t>
            </a:r>
            <a:r>
              <a:rPr lang="en-GB" sz="1100" dirty="0">
                <a:solidFill>
                  <a:srgbClr val="404040"/>
                </a:solidFill>
                <a:latin typeface="Calibri" panose="020F0502020204030204" pitchFamily="34" charset="0"/>
                <a:cs typeface="Calibri" panose="020F0502020204030204" pitchFamily="34" charset="0"/>
              </a:rPr>
              <a:t>. Single-Market-Economy.ec.europa.eu. </a:t>
            </a:r>
            <a:r>
              <a:rPr lang="lv-LV" sz="1100" u="sng" dirty="0">
                <a:solidFill>
                  <a:srgbClr val="ED4D24"/>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https://single-market-economy.ec.europa.eu/industry/sustainability/net-zero-industry-act_en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(n.d.). </a:t>
            </a:r>
            <a:r>
              <a:rPr lang="en-GB" sz="1100" i="1" dirty="0">
                <a:solidFill>
                  <a:srgbClr val="404040"/>
                </a:solidFill>
                <a:latin typeface="Calibri" panose="020F0502020204030204" pitchFamily="34" charset="0"/>
                <a:cs typeface="Calibri" panose="020F0502020204030204" pitchFamily="34" charset="0"/>
              </a:rPr>
              <a:t>Renewable Energy Directive</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https://energy.ec.europa.eu/topics/renewable-energy/renewable-energy-directive-targets-and-rules/renewable-energy-directive_en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(n.d.). </a:t>
            </a:r>
            <a:r>
              <a:rPr lang="en-GB" sz="1100" i="1" dirty="0">
                <a:solidFill>
                  <a:srgbClr val="404040"/>
                </a:solidFill>
                <a:latin typeface="Calibri" panose="020F0502020204030204" pitchFamily="34" charset="0"/>
                <a:cs typeface="Calibri" panose="020F0502020204030204" pitchFamily="34" charset="0"/>
              </a:rPr>
              <a:t>Energy Performance of Buildings Directive</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https://energy.ec.europa.eu/topics/energy-efficiency/energy-performance-buildings/energy-performance-buildings-directive_en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(n.d.-a). </a:t>
            </a:r>
            <a:r>
              <a:rPr lang="en-GB" sz="1100" i="1" dirty="0">
                <a:solidFill>
                  <a:srgbClr val="404040"/>
                </a:solidFill>
                <a:latin typeface="Calibri" panose="020F0502020204030204" pitchFamily="34" charset="0"/>
                <a:cs typeface="Calibri" panose="020F0502020204030204" pitchFamily="34" charset="0"/>
              </a:rPr>
              <a:t>Heat pumps</a:t>
            </a:r>
            <a:r>
              <a:rPr lang="en-GB" sz="1100" dirty="0">
                <a:solidFill>
                  <a:srgbClr val="404040"/>
                </a:solidFill>
                <a:latin typeface="Calibri" panose="020F0502020204030204" pitchFamily="34" charset="0"/>
                <a:cs typeface="Calibri" panose="020F0502020204030204" pitchFamily="34" charset="0"/>
              </a:rPr>
              <a:t>. Energy.ec.europa.eu. Retrieved August 10, 2025, from </a:t>
            </a:r>
            <a:r>
              <a:rPr lang="en-GB" sz="1100" u="sng" dirty="0">
                <a:solidFill>
                  <a:srgbClr val="ED4D24"/>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https://energy.ec.europa.eu/topics/energy-efficiency/heat-pumps_en</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Commission. (n.d.-b). </a:t>
            </a:r>
            <a:r>
              <a:rPr lang="en-GB" sz="1100" i="1" dirty="0">
                <a:solidFill>
                  <a:srgbClr val="404040"/>
                </a:solidFill>
                <a:latin typeface="Calibri" panose="020F0502020204030204" pitchFamily="34" charset="0"/>
                <a:cs typeface="Calibri" panose="020F0502020204030204" pitchFamily="34" charset="0"/>
              </a:rPr>
              <a:t>Hydrogen and decarbonised gas market</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https://energy.ec.europa.eu/topics/markets-and-consumers/hydrogen-and-decarbonised-gas-market_en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European Commission.</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Digitalisation of the energy system</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https://energy.ec.europa.eu/topics/eus-energy-system/digitalisation-energy-system_en</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European Commission Joint Research Centre.</a:t>
            </a:r>
            <a:r>
              <a:rPr lang="en-GB" sz="1100" dirty="0">
                <a:solidFill>
                  <a:srgbClr val="404040"/>
                </a:solidFill>
                <a:latin typeface="Calibri" panose="020F0502020204030204" pitchFamily="34" charset="0"/>
                <a:cs typeface="Calibri" panose="020F0502020204030204" pitchFamily="34" charset="0"/>
              </a:rPr>
              <a:t> (2024). </a:t>
            </a:r>
            <a:r>
              <a:rPr lang="en-GB" sz="1100" i="1" dirty="0">
                <a:solidFill>
                  <a:srgbClr val="404040"/>
                </a:solidFill>
                <a:latin typeface="Calibri" panose="020F0502020204030204" pitchFamily="34" charset="0"/>
                <a:cs typeface="Calibri" panose="020F0502020204030204" pitchFamily="34" charset="0"/>
              </a:rPr>
              <a:t>Who’s energy poor in the EU? It’s more complex than it seems</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https://joint-research-centre.ec.europa.eu/jrc-news-and-updates/whos-energy-poor-eu-its-more-complex-it-seems-2024-09-25_en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Parliament. (2024). </a:t>
            </a:r>
            <a:r>
              <a:rPr lang="en-GB" sz="1100" i="1" dirty="0">
                <a:solidFill>
                  <a:srgbClr val="404040"/>
                </a:solidFill>
                <a:latin typeface="Calibri" panose="020F0502020204030204" pitchFamily="34" charset="0"/>
                <a:cs typeface="Calibri" panose="020F0502020204030204" pitchFamily="34" charset="0"/>
              </a:rPr>
              <a:t>European Parliament resolution of 18 January 2024 on geothermal energy</a:t>
            </a:r>
            <a:r>
              <a:rPr lang="en-GB" sz="1100" dirty="0">
                <a:solidFill>
                  <a:srgbClr val="404040"/>
                </a:solidFill>
                <a:latin typeface="Calibri" panose="020F0502020204030204" pitchFamily="34" charset="0"/>
                <a:cs typeface="Calibri" panose="020F0502020204030204" pitchFamily="34" charset="0"/>
              </a:rPr>
              <a:t>. </a:t>
            </a:r>
            <a:r>
              <a:rPr lang="de-DE" sz="1100" dirty="0" err="1">
                <a:solidFill>
                  <a:srgbClr val="404040"/>
                </a:solidFill>
                <a:latin typeface="Calibri" panose="020F0502020204030204" pitchFamily="34" charset="0"/>
                <a:cs typeface="Calibri" panose="020F0502020204030204" pitchFamily="34" charset="0"/>
              </a:rPr>
              <a:t>Europa.eu</a:t>
            </a:r>
            <a:r>
              <a:rPr lang="de-DE" sz="1100" dirty="0">
                <a:solidFill>
                  <a:srgbClr val="404040"/>
                </a:solidFill>
                <a:latin typeface="Calibri" panose="020F0502020204030204" pitchFamily="34" charset="0"/>
                <a:cs typeface="Calibri" panose="020F0502020204030204" pitchFamily="34" charset="0"/>
              </a:rPr>
              <a:t>. </a:t>
            </a:r>
            <a:r>
              <a:rPr lang="de-DE" sz="1100" u="sng" dirty="0">
                <a:solidFill>
                  <a:srgbClr val="ED4D24"/>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https://www.europarl.europa.eu/doceo/document/TA-9-2024-0049_EN.html</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Union. (2020). </a:t>
            </a:r>
            <a:r>
              <a:rPr lang="en-GB" sz="1100" i="1" dirty="0">
                <a:solidFill>
                  <a:srgbClr val="404040"/>
                </a:solidFill>
                <a:latin typeface="Calibri" panose="020F0502020204030204" pitchFamily="34" charset="0"/>
                <a:cs typeface="Calibri" panose="020F0502020204030204" pitchFamily="34" charset="0"/>
              </a:rPr>
              <a:t>Regulation (EU) 2020/852 of the European Parliament and of the Council of 18 June 2020 on the establishment of a framework to facilitate sustainable investment</a:t>
            </a:r>
            <a:r>
              <a:rPr lang="en-GB" sz="1100" dirty="0">
                <a:solidFill>
                  <a:srgbClr val="404040"/>
                </a:solidFill>
                <a:latin typeface="Calibri" panose="020F0502020204030204" pitchFamily="34" charset="0"/>
                <a:cs typeface="Calibri" panose="020F0502020204030204" pitchFamily="34" charset="0"/>
              </a:rPr>
              <a:t>. Official Journal of the European Union, L 198, 13–43. </a:t>
            </a:r>
            <a:r>
              <a:rPr lang="en-GB" sz="1100" u="sng" dirty="0">
                <a:solidFill>
                  <a:srgbClr val="ED4D24"/>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https://eur-lex.europa.eu/legal-content/EN/TXT/?uri=CELEX%3A32020R0852</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Eurostat. (2023, February 3). </a:t>
            </a:r>
            <a:r>
              <a:rPr lang="en-GB" sz="1100" i="1" dirty="0">
                <a:solidFill>
                  <a:srgbClr val="404040"/>
                </a:solidFill>
                <a:latin typeface="Calibri" panose="020F0502020204030204" pitchFamily="34" charset="0"/>
                <a:cs typeface="Calibri" panose="020F0502020204030204" pitchFamily="34" charset="0"/>
              </a:rPr>
              <a:t>Heating and cooling from renewables gradually increasing - Products Eurostat News - Eurostat</a:t>
            </a:r>
            <a:r>
              <a:rPr lang="en-GB" sz="1100" dirty="0">
                <a:solidFill>
                  <a:srgbClr val="404040"/>
                </a:solidFill>
                <a:latin typeface="Calibri" panose="020F0502020204030204" pitchFamily="34" charset="0"/>
                <a:cs typeface="Calibri" panose="020F0502020204030204" pitchFamily="34" charset="0"/>
              </a:rPr>
              <a:t>. </a:t>
            </a:r>
            <a:r>
              <a:rPr lang="de-DE" sz="1100" dirty="0" err="1">
                <a:solidFill>
                  <a:srgbClr val="404040"/>
                </a:solidFill>
                <a:latin typeface="Calibri" panose="020F0502020204030204" pitchFamily="34" charset="0"/>
                <a:cs typeface="Calibri" panose="020F0502020204030204" pitchFamily="34" charset="0"/>
              </a:rPr>
              <a:t>Ec.europa.eu</a:t>
            </a:r>
            <a:r>
              <a:rPr lang="de-DE" sz="1100" dirty="0">
                <a:solidFill>
                  <a:srgbClr val="404040"/>
                </a:solidFill>
                <a:latin typeface="Calibri" panose="020F0502020204030204" pitchFamily="34" charset="0"/>
                <a:cs typeface="Calibri" panose="020F0502020204030204" pitchFamily="34" charset="0"/>
              </a:rPr>
              <a:t>. </a:t>
            </a:r>
            <a:r>
              <a:rPr lang="de-DE" sz="1100" u="sng" dirty="0">
                <a:solidFill>
                  <a:srgbClr val="ED4D24"/>
                </a:solidFill>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https://ec.europa.eu/eurostat/web/products-eurostat-news/w/DDN-20230203-1</a:t>
            </a:r>
            <a:endParaRPr lang="de-DE" sz="1100" u="sng"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a:t>
            </a:r>
            <a:r>
              <a:rPr lang="en-GB" sz="1100" dirty="0">
                <a:solidFill>
                  <a:srgbClr val="404040"/>
                </a:solidFill>
                <a:latin typeface="Calibri" panose="020F0502020204030204" pitchFamily="34" charset="0"/>
                <a:cs typeface="Calibri" panose="020F0502020204030204" pitchFamily="34" charset="0"/>
              </a:rPr>
              <a:t> (2025, March 5). </a:t>
            </a:r>
            <a:r>
              <a:rPr lang="en-GB" sz="1100" i="1" dirty="0">
                <a:solidFill>
                  <a:srgbClr val="404040"/>
                </a:solidFill>
                <a:latin typeface="Calibri" panose="020F0502020204030204" pitchFamily="34" charset="0"/>
                <a:cs typeface="Calibri" panose="020F0502020204030204" pitchFamily="34" charset="0"/>
              </a:rPr>
              <a:t>EU renewable energy for heating and cooling reaches 26%. </a:t>
            </a:r>
            <a:r>
              <a:rPr lang="en-GB" sz="1100" dirty="0">
                <a:solidFill>
                  <a:srgbClr val="404040"/>
                </a:solidFill>
                <a:latin typeface="Calibri" panose="020F0502020204030204" pitchFamily="34" charset="0"/>
                <a:cs typeface="Calibri" panose="020F0502020204030204" pitchFamily="34" charset="0"/>
              </a:rPr>
              <a:t>Retrieved from </a:t>
            </a:r>
            <a:r>
              <a:rPr lang="en-GB" sz="1100" u="sng" dirty="0">
                <a:solidFill>
                  <a:srgbClr val="ED4D24"/>
                </a:solidFill>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https://ec.europa.eu/eurostat/web/products-eurostat-news/w/ddn-20250305-1</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a:t>
            </a:r>
            <a:r>
              <a:rPr lang="en-GB" sz="1100" dirty="0">
                <a:solidFill>
                  <a:srgbClr val="404040"/>
                </a:solidFill>
                <a:latin typeface="Calibri" panose="020F0502020204030204" pitchFamily="34" charset="0"/>
                <a:cs typeface="Calibri" panose="020F0502020204030204" pitchFamily="34" charset="0"/>
              </a:rPr>
              <a:t> (2025, June 25). </a:t>
            </a:r>
            <a:r>
              <a:rPr lang="en-GB" sz="1100" i="1" dirty="0">
                <a:solidFill>
                  <a:srgbClr val="404040"/>
                </a:solidFill>
                <a:latin typeface="Calibri" panose="020F0502020204030204" pitchFamily="34" charset="0"/>
                <a:cs typeface="Calibri" panose="020F0502020204030204" pitchFamily="34" charset="0"/>
              </a:rPr>
              <a:t>District heating in the EU: A closer look at energy consumption trends</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https://ec.europa.eu/eurostat/en/web/products-eurostat-news/w/ddn-20250625-2</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Share of district heating in final energy consumption</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https://ec.europa.eu/eurostat/databrowser/view/nrg_chdd_a/default/map?lang=en</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Fernandes, J., Remédios, S., Gérard, F., Andro Bačan, Stroleny, M., Vassiliki Drosou, &amp; Christodoulaki, R. (2025). The Decarbonisation of Heating and Cooling Following EU Directives. </a:t>
            </a:r>
            <a:r>
              <a:rPr lang="en-GB" sz="1100" i="1" dirty="0">
                <a:solidFill>
                  <a:srgbClr val="404040"/>
                </a:solidFill>
                <a:latin typeface="Calibri" panose="020F0502020204030204" pitchFamily="34" charset="0"/>
                <a:cs typeface="Calibri" panose="020F0502020204030204" pitchFamily="34" charset="0"/>
              </a:rPr>
              <a:t>Energies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18</a:t>
            </a:r>
            <a:r>
              <a:rPr lang="en-GB" sz="1100" dirty="0">
                <a:solidFill>
                  <a:srgbClr val="404040"/>
                </a:solidFill>
                <a:latin typeface="Calibri" panose="020F0502020204030204" pitchFamily="34" charset="0"/>
                <a:cs typeface="Calibri" panose="020F0502020204030204" pitchFamily="34" charset="0"/>
              </a:rPr>
              <a:t>(13), 3432–3432. </a:t>
            </a:r>
            <a:r>
              <a:rPr lang="en-GB" sz="1100" u="sng" dirty="0">
                <a:solidFill>
                  <a:srgbClr val="ED4D24"/>
                </a:solidFill>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https://doi.org/10.3390/en18133432</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Fry, N., Adebayo, P., Tian, R., Shor, R., &amp; Mwesigye, A. (2024). A review of district energy technology with subsurface thermal storage integration. </a:t>
            </a:r>
            <a:r>
              <a:rPr lang="en-GB" sz="1100" i="1" dirty="0">
                <a:solidFill>
                  <a:srgbClr val="404040"/>
                </a:solidFill>
                <a:latin typeface="Calibri" panose="020F0502020204030204" pitchFamily="34" charset="0"/>
                <a:cs typeface="Calibri" panose="020F0502020204030204" pitchFamily="34" charset="0"/>
              </a:rPr>
              <a:t>Geothermal Energy</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12</a:t>
            </a:r>
            <a:r>
              <a:rPr lang="en-GB" sz="1100" dirty="0">
                <a:solidFill>
                  <a:srgbClr val="404040"/>
                </a:solidFill>
                <a:latin typeface="Calibri" panose="020F0502020204030204" pitchFamily="34" charset="0"/>
                <a:cs typeface="Calibri" panose="020F0502020204030204" pitchFamily="34" charset="0"/>
              </a:rPr>
              <a:t>(1). </a:t>
            </a:r>
            <a:r>
              <a:rPr lang="en-GB" sz="1100" u="sng" dirty="0">
                <a:solidFill>
                  <a:srgbClr val="ED4D24"/>
                </a:solidFill>
                <a:latin typeface="Calibri" panose="020F0502020204030204" pitchFamily="34" charset="0"/>
                <a:cs typeface="Calibri" panose="020F0502020204030204" pitchFamily="34" charset="0"/>
                <a:hlinkClick r:id="rId22">
                  <a:extLst>
                    <a:ext uri="{A12FA001-AC4F-418D-AE19-62706E023703}">
                      <ahyp:hlinkClr xmlns:ahyp="http://schemas.microsoft.com/office/drawing/2018/hyperlinkcolor" val="tx"/>
                    </a:ext>
                  </a:extLst>
                </a:hlinkClick>
              </a:rPr>
              <a:t>https://doi.org/10.1186/s40517-024-00308-3</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A8D48E-FAB1-2AA7-5DC5-5D37E36864F8}"/>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4" name="Group 13">
            <a:extLst>
              <a:ext uri="{FF2B5EF4-FFF2-40B4-BE49-F238E27FC236}">
                <a16:creationId xmlns:a16="http://schemas.microsoft.com/office/drawing/2014/main" id="{69E97CBA-4FAA-F975-D0D3-D5E79FDE3EEF}"/>
              </a:ext>
            </a:extLst>
          </p:cNvPr>
          <p:cNvGrpSpPr/>
          <p:nvPr/>
        </p:nvGrpSpPr>
        <p:grpSpPr>
          <a:xfrm rot="16200000">
            <a:off x="-638143" y="1286103"/>
            <a:ext cx="2352359" cy="569191"/>
            <a:chOff x="4711701" y="556033"/>
            <a:chExt cx="2352359" cy="569191"/>
          </a:xfrm>
        </p:grpSpPr>
        <p:sp>
          <p:nvSpPr>
            <p:cNvPr id="15" name="Text Placeholder 32">
              <a:extLst>
                <a:ext uri="{FF2B5EF4-FFF2-40B4-BE49-F238E27FC236}">
                  <a16:creationId xmlns:a16="http://schemas.microsoft.com/office/drawing/2014/main" id="{995BC235-A023-B7A6-BB48-AA5D5E3C90C3}"/>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Placeholder 11">
              <a:extLst>
                <a:ext uri="{FF2B5EF4-FFF2-40B4-BE49-F238E27FC236}">
                  <a16:creationId xmlns:a16="http://schemas.microsoft.com/office/drawing/2014/main" id="{BF10CAE7-C725-70D4-CFF2-872F48C8AC0D}"/>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References</a:t>
              </a:r>
            </a:p>
            <a:p>
              <a:endParaRPr lang="en-US" sz="3000" dirty="0">
                <a:solidFill>
                  <a:schemeClr val="bg1"/>
                </a:solidFill>
              </a:endParaRPr>
            </a:p>
          </p:txBody>
        </p:sp>
      </p:grpSp>
      <p:grpSp>
        <p:nvGrpSpPr>
          <p:cNvPr id="18" name="Graphic 40">
            <a:extLst>
              <a:ext uri="{FF2B5EF4-FFF2-40B4-BE49-F238E27FC236}">
                <a16:creationId xmlns:a16="http://schemas.microsoft.com/office/drawing/2014/main" id="{DE5F2E6F-21D7-C2E5-AD46-706C8DDEDBC1}"/>
              </a:ext>
            </a:extLst>
          </p:cNvPr>
          <p:cNvGrpSpPr/>
          <p:nvPr/>
        </p:nvGrpSpPr>
        <p:grpSpPr>
          <a:xfrm>
            <a:off x="-2546155" y="8258696"/>
            <a:ext cx="3924090" cy="2433120"/>
            <a:chOff x="-3997860" y="6017904"/>
            <a:chExt cx="935163" cy="579845"/>
          </a:xfrm>
          <a:solidFill>
            <a:schemeClr val="bg1">
              <a:alpha val="29965"/>
            </a:schemeClr>
          </a:solidFill>
        </p:grpSpPr>
        <p:sp>
          <p:nvSpPr>
            <p:cNvPr id="26" name="Freeform 25">
              <a:extLst>
                <a:ext uri="{FF2B5EF4-FFF2-40B4-BE49-F238E27FC236}">
                  <a16:creationId xmlns:a16="http://schemas.microsoft.com/office/drawing/2014/main" id="{D11CE17D-FB56-23D1-325A-5100F3A6270C}"/>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8E72823F-5F7D-5B4B-F0D7-86ACD5A6676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F00B3C61-F3BC-FB51-D652-64484441AF0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887DDF53-928A-195E-F05D-E85C75A238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651794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F4729-4EF1-44AC-0EA1-EF6F07328187}"/>
            </a:ext>
          </a:extLst>
        </p:cNvPr>
        <p:cNvGrpSpPr/>
        <p:nvPr/>
      </p:nvGrpSpPr>
      <p:grpSpPr>
        <a:xfrm>
          <a:off x="0" y="0"/>
          <a:ext cx="0" cy="0"/>
          <a:chOff x="0" y="0"/>
          <a:chExt cx="0" cy="0"/>
        </a:xfrm>
      </p:grpSpPr>
      <p:sp>
        <p:nvSpPr>
          <p:cNvPr id="17" name="Freeform 16">
            <a:extLst>
              <a:ext uri="{FF2B5EF4-FFF2-40B4-BE49-F238E27FC236}">
                <a16:creationId xmlns:a16="http://schemas.microsoft.com/office/drawing/2014/main" id="{61E13025-BBDB-7DC4-DA55-574CE6FA51E2}"/>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F1493C85-5B1F-D404-232D-CA6C62AAC576}"/>
              </a:ext>
            </a:extLst>
          </p:cNvPr>
          <p:cNvGrpSpPr/>
          <p:nvPr/>
        </p:nvGrpSpPr>
        <p:grpSpPr>
          <a:xfrm rot="16200000">
            <a:off x="-638143" y="1286103"/>
            <a:ext cx="2352359" cy="569191"/>
            <a:chOff x="4711701" y="556033"/>
            <a:chExt cx="2352359" cy="569191"/>
          </a:xfrm>
        </p:grpSpPr>
        <p:sp>
          <p:nvSpPr>
            <p:cNvPr id="19" name="Text Placeholder 32">
              <a:extLst>
                <a:ext uri="{FF2B5EF4-FFF2-40B4-BE49-F238E27FC236}">
                  <a16:creationId xmlns:a16="http://schemas.microsoft.com/office/drawing/2014/main" id="{45481E60-612A-BD42-DD11-C901D9FA349C}"/>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80A434EB-F776-D5FE-B6C8-34EE87AC020B}"/>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References</a:t>
              </a:r>
            </a:p>
            <a:p>
              <a:endParaRPr lang="en-US" sz="3000" dirty="0">
                <a:solidFill>
                  <a:schemeClr val="bg1"/>
                </a:solidFill>
              </a:endParaRPr>
            </a:p>
          </p:txBody>
        </p:sp>
      </p:grpSp>
      <p:grpSp>
        <p:nvGrpSpPr>
          <p:cNvPr id="21" name="Graphic 40">
            <a:extLst>
              <a:ext uri="{FF2B5EF4-FFF2-40B4-BE49-F238E27FC236}">
                <a16:creationId xmlns:a16="http://schemas.microsoft.com/office/drawing/2014/main" id="{AC9493DF-FB4D-B138-AACA-555E293F2F78}"/>
              </a:ext>
            </a:extLst>
          </p:cNvPr>
          <p:cNvGrpSpPr/>
          <p:nvPr/>
        </p:nvGrpSpPr>
        <p:grpSpPr>
          <a:xfrm>
            <a:off x="-2546155" y="8258696"/>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0B06BD67-DD8D-4498-12D4-1AB3059D331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03062585-B105-E624-7089-6974D19ED6F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94FF537-1BA0-6AEE-BCD5-0A069D7EA96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7C287876-886E-0C7E-7B09-990EBE30BDB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CA4885CD-24E1-C452-4B7D-C2096E92E9E7}"/>
              </a:ext>
            </a:extLst>
          </p:cNvPr>
          <p:cNvSpPr txBox="1"/>
          <p:nvPr/>
        </p:nvSpPr>
        <p:spPr>
          <a:xfrm>
            <a:off x="967789" y="394521"/>
            <a:ext cx="6193407" cy="9838591"/>
          </a:xfrm>
          <a:prstGeom prst="rect">
            <a:avLst/>
          </a:prstGeom>
          <a:noFill/>
        </p:spPr>
        <p:txBody>
          <a:bodyPr wrap="square" numCol="2" spcCol="144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(2023). </a:t>
            </a:r>
            <a:r>
              <a:rPr lang="en-GB" sz="1100" i="1" dirty="0">
                <a:solidFill>
                  <a:srgbClr val="404040"/>
                </a:solidFill>
                <a:latin typeface="Calibri" panose="020F0502020204030204" pitchFamily="34" charset="0"/>
                <a:cs typeface="Calibri" panose="020F0502020204030204" pitchFamily="34" charset="0"/>
              </a:rPr>
              <a:t>District Heating - Energy System</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IEA. </a:t>
            </a:r>
            <a:r>
              <a:rPr lang="es-ES" sz="1100" u="sng" dirty="0">
                <a:solidFill>
                  <a:srgbClr val="ED4D24"/>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https://www.iea.org/energy-system/buildings/district-heating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(2024, March 26). </a:t>
            </a:r>
            <a:r>
              <a:rPr lang="en-GB" sz="1100" i="1" dirty="0">
                <a:solidFill>
                  <a:srgbClr val="404040"/>
                </a:solidFill>
                <a:latin typeface="Calibri" panose="020F0502020204030204" pitchFamily="34" charset="0"/>
                <a:cs typeface="Calibri" panose="020F0502020204030204" pitchFamily="34" charset="0"/>
              </a:rPr>
              <a:t>The Future of Heat Pumps in China</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IEA. </a:t>
            </a:r>
            <a:r>
              <a:rPr lang="es-ES" sz="1100" u="sng" dirty="0">
                <a:solidFill>
                  <a:srgbClr val="ED4D24"/>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https://www.iea.org/reports/the-future-of-heat-pumps-in-china</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International Institute of Refrigeration.</a:t>
            </a:r>
            <a:r>
              <a:rPr lang="en-GB" sz="1100" dirty="0">
                <a:solidFill>
                  <a:srgbClr val="404040"/>
                </a:solidFill>
                <a:latin typeface="Calibri" panose="020F0502020204030204" pitchFamily="34" charset="0"/>
                <a:cs typeface="Calibri" panose="020F0502020204030204" pitchFamily="34" charset="0"/>
              </a:rPr>
              <a:t> (2025, July 30). </a:t>
            </a:r>
            <a:r>
              <a:rPr lang="en-GB" sz="1100" i="1" dirty="0">
                <a:solidFill>
                  <a:srgbClr val="404040"/>
                </a:solidFill>
                <a:latin typeface="Calibri" panose="020F0502020204030204" pitchFamily="34" charset="0"/>
                <a:cs typeface="Calibri" panose="020F0502020204030204" pitchFamily="34" charset="0"/>
              </a:rPr>
              <a:t>Renewables power 26.2% of EU heating and cooling – Sweden leads the way</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https://iifiir.org/en/news/renewables-power-26-2-of-eu-heating-and-cooling-sweden-leads-the-way</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IPCC. (2022). </a:t>
            </a:r>
            <a:r>
              <a:rPr lang="en-GB" sz="1100" i="1" dirty="0">
                <a:solidFill>
                  <a:srgbClr val="404040"/>
                </a:solidFill>
                <a:latin typeface="Calibri" panose="020F0502020204030204" pitchFamily="34" charset="0"/>
                <a:cs typeface="Calibri" panose="020F0502020204030204" pitchFamily="34" charset="0"/>
              </a:rPr>
              <a:t>Climate Change 2022: Impacts, Adaptation, and Vulnerability</a:t>
            </a:r>
            <a:r>
              <a:rPr lang="en-GB" sz="1100" dirty="0">
                <a:solidFill>
                  <a:srgbClr val="404040"/>
                </a:solidFill>
                <a:latin typeface="Calibri" panose="020F0502020204030204" pitchFamily="34" charset="0"/>
                <a:cs typeface="Calibri" panose="020F0502020204030204" pitchFamily="34" charset="0"/>
              </a:rPr>
              <a:t>. Contribution of Working Group II to the Sixth Assessment Report of the Intergovernmental Panel on Climate Change (H.-O. Pörtner, D.C. Roberts, M. Tignor, E.S. Poloczanska, K. Mintenbeck, A. Alegría, M. Craig, S. Langsdorf, S. Löschke, V. Möller, A. Okem, &amp; B. Rama, Eds.). Cambridge University Press. </a:t>
            </a:r>
            <a:r>
              <a:rPr lang="en-GB" sz="1100" u="sng" dirty="0">
                <a:solidFill>
                  <a:srgbClr val="ED4D24"/>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https://doi.org/10.1017/9781009325844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Global Energy Review. (2025, March 31). </a:t>
            </a:r>
            <a:r>
              <a:rPr lang="en-GB" sz="1100" i="1" dirty="0">
                <a:solidFill>
                  <a:srgbClr val="404040"/>
                </a:solidFill>
                <a:latin typeface="Calibri" panose="020F0502020204030204" pitchFamily="34" charset="0"/>
                <a:cs typeface="Calibri" panose="020F0502020204030204" pitchFamily="34" charset="0"/>
              </a:rPr>
              <a:t>IEA Global Energy Review 2025: Main Takeaways for Heat Pumps - HPT - Heat Pumping Technologies</a:t>
            </a:r>
            <a:r>
              <a:rPr lang="en-GB" sz="1100" dirty="0">
                <a:solidFill>
                  <a:srgbClr val="404040"/>
                </a:solidFill>
                <a:latin typeface="Calibri" panose="020F0502020204030204" pitchFamily="34" charset="0"/>
                <a:cs typeface="Calibri" panose="020F0502020204030204" pitchFamily="34" charset="0"/>
              </a:rPr>
              <a:t>. HPT - Heat Pumping Technologies. </a:t>
            </a:r>
            <a:r>
              <a:rPr lang="en-GB" sz="1100" u="sng" dirty="0">
                <a:solidFill>
                  <a:srgbClr val="ED4D24"/>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https://heatpumpingtechnologies.org/iea-global-energy-review-2025-main-takeaways-for-heat-pumps/</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IRS. (2025, January 28). </a:t>
            </a:r>
            <a:r>
              <a:rPr lang="en-GB" sz="1100" i="1" dirty="0">
                <a:solidFill>
                  <a:srgbClr val="404040"/>
                </a:solidFill>
                <a:latin typeface="Calibri" panose="020F0502020204030204" pitchFamily="34" charset="0"/>
                <a:cs typeface="Calibri" panose="020F0502020204030204" pitchFamily="34" charset="0"/>
              </a:rPr>
              <a:t>Energy Efficient Home Improvement Credit | Internal Revenue Service</a:t>
            </a:r>
            <a:r>
              <a:rPr lang="en-GB" sz="1100" dirty="0">
                <a:solidFill>
                  <a:srgbClr val="404040"/>
                </a:solidFill>
                <a:latin typeface="Calibri" panose="020F0502020204030204" pitchFamily="34" charset="0"/>
                <a:cs typeface="Calibri" panose="020F0502020204030204" pitchFamily="34" charset="0"/>
              </a:rPr>
              <a:t>. Www.irs.gov. </a:t>
            </a:r>
            <a:r>
              <a:rPr lang="en-GB" sz="1100" u="sng" dirty="0">
                <a:solidFill>
                  <a:srgbClr val="ED4D24"/>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https://www.irs.gov/credits-deductions/energy-efficient-home-improvement-credit</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Kaspar, F. (2025, May 12). </a:t>
            </a:r>
            <a:r>
              <a:rPr lang="en-GB" sz="1100" i="1" dirty="0">
                <a:solidFill>
                  <a:srgbClr val="404040"/>
                </a:solidFill>
                <a:latin typeface="Calibri" panose="020F0502020204030204" pitchFamily="34" charset="0"/>
                <a:cs typeface="Calibri" panose="020F0502020204030204" pitchFamily="34" charset="0"/>
              </a:rPr>
              <a:t>Smart Home and HVAC: How Energy Management Is Shaping Future Spending</a:t>
            </a:r>
            <a:r>
              <a:rPr lang="en-GB" sz="1100" dirty="0">
                <a:solidFill>
                  <a:srgbClr val="404040"/>
                </a:solidFill>
                <a:latin typeface="Calibri" panose="020F0502020204030204" pitchFamily="34" charset="0"/>
                <a:cs typeface="Calibri" panose="020F0502020204030204" pitchFamily="34" charset="0"/>
              </a:rPr>
              <a:t>. The Chill Brothers. </a:t>
            </a:r>
            <a:r>
              <a:rPr lang="en-GB" sz="1100" u="sng" dirty="0">
                <a:solidFill>
                  <a:srgbClr val="ED4D24"/>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https://thechillbrothers.com/smart-home-and-hvac-how-energy-management-is-shaping-future-spending/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s-ES" sz="1100" dirty="0">
                <a:solidFill>
                  <a:srgbClr val="404040"/>
                </a:solidFill>
                <a:latin typeface="Calibri" panose="020F0502020204030204" pitchFamily="34" charset="0"/>
                <a:cs typeface="Calibri" panose="020F0502020204030204" pitchFamily="34" charset="0"/>
              </a:rPr>
              <a:t>Mišík, M., Oravcová, V., &amp; Vicenová, R. (2024). </a:t>
            </a:r>
            <a:r>
              <a:rPr lang="en-GB" sz="1100" dirty="0">
                <a:solidFill>
                  <a:srgbClr val="404040"/>
                </a:solidFill>
                <a:latin typeface="Calibri" panose="020F0502020204030204" pitchFamily="34" charset="0"/>
                <a:cs typeface="Calibri" panose="020F0502020204030204" pitchFamily="34" charset="0"/>
              </a:rPr>
              <a:t>Energy efficiency of buildings in Central and Eastern Europe: room for improvement. </a:t>
            </a:r>
            <a:r>
              <a:rPr lang="en-GB" sz="1100" i="1" dirty="0">
                <a:solidFill>
                  <a:srgbClr val="404040"/>
                </a:solidFill>
                <a:latin typeface="Calibri" panose="020F0502020204030204" pitchFamily="34" charset="0"/>
                <a:cs typeface="Calibri" panose="020F0502020204030204" pitchFamily="34" charset="0"/>
              </a:rPr>
              <a:t>Energy Efficiency</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17</a:t>
            </a:r>
            <a:r>
              <a:rPr lang="en-GB" sz="1100" dirty="0">
                <a:solidFill>
                  <a:srgbClr val="404040"/>
                </a:solidFill>
                <a:latin typeface="Calibri" panose="020F0502020204030204" pitchFamily="34" charset="0"/>
                <a:cs typeface="Calibri" panose="020F0502020204030204" pitchFamily="34" charset="0"/>
              </a:rPr>
              <a:t>(4). </a:t>
            </a:r>
            <a:r>
              <a:rPr lang="en-GB" sz="1100" u="sng" dirty="0">
                <a:solidFill>
                  <a:srgbClr val="ED4D24"/>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https://doi.org/10.1007/s12053-024-10215-y</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Newton, E. (2025, April 8). </a:t>
            </a:r>
            <a:r>
              <a:rPr lang="en-GB" sz="1100" i="1" dirty="0">
                <a:solidFill>
                  <a:srgbClr val="404040"/>
                </a:solidFill>
                <a:latin typeface="Calibri" panose="020F0502020204030204" pitchFamily="34" charset="0"/>
                <a:cs typeface="Calibri" panose="020F0502020204030204" pitchFamily="34" charset="0"/>
              </a:rPr>
              <a:t>Why 2025 Is the Tipping Point for Smart HVAC Integration in Every Building</a:t>
            </a:r>
            <a:r>
              <a:rPr lang="en-GB" sz="1100" dirty="0">
                <a:solidFill>
                  <a:srgbClr val="404040"/>
                </a:solidFill>
                <a:latin typeface="Calibri" panose="020F0502020204030204" pitchFamily="34" charset="0"/>
                <a:cs typeface="Calibri" panose="020F0502020204030204" pitchFamily="34" charset="0"/>
              </a:rPr>
              <a:t>. Buildings.com; Buildings. </a:t>
            </a:r>
            <a:r>
              <a:rPr lang="en-GB" sz="1100" u="sng" dirty="0">
                <a:solidFill>
                  <a:srgbClr val="ED4D24"/>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https://www.buildings.com/building-systems-om/hvac/article/55280698/why-2025-is-the-tipping-point-for-smart-hvac-integration-in-every-building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Pastore, L. M., Groppi, D., &amp; Feijoo, F. (2024). District Heating Deployment and Energy-Saving Measures to Decarbonise the Building Stock in 100% Renewable Energy Systems. </a:t>
            </a:r>
            <a:r>
              <a:rPr lang="en-GB" sz="1100" i="1" dirty="0">
                <a:solidFill>
                  <a:srgbClr val="404040"/>
                </a:solidFill>
                <a:latin typeface="Calibri" panose="020F0502020204030204" pitchFamily="34" charset="0"/>
                <a:cs typeface="Calibri" panose="020F0502020204030204" pitchFamily="34" charset="0"/>
              </a:rPr>
              <a:t>Buildings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14</a:t>
            </a:r>
            <a:r>
              <a:rPr lang="en-GB" sz="1100" dirty="0">
                <a:solidFill>
                  <a:srgbClr val="404040"/>
                </a:solidFill>
                <a:latin typeface="Calibri" panose="020F0502020204030204" pitchFamily="34" charset="0"/>
                <a:cs typeface="Calibri" panose="020F0502020204030204" pitchFamily="34" charset="0"/>
              </a:rPr>
              <a:t>(8), 2267–2267. </a:t>
            </a:r>
            <a:r>
              <a:rPr lang="en-GB" sz="1100" u="sng" dirty="0">
                <a:solidFill>
                  <a:srgbClr val="ED4D24"/>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https://doi.org/10.3390/buildings14082267</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REHVA. (2024). </a:t>
            </a:r>
            <a:r>
              <a:rPr lang="en-GB" sz="1100" i="1" dirty="0">
                <a:solidFill>
                  <a:srgbClr val="404040"/>
                </a:solidFill>
                <a:latin typeface="Calibri" panose="020F0502020204030204" pitchFamily="34" charset="0"/>
                <a:cs typeface="Calibri" panose="020F0502020204030204" pitchFamily="34" charset="0"/>
              </a:rPr>
              <a:t>Guidebook No. 34: Instantaneous Wastewater Heat Recovery in Buildings</a:t>
            </a:r>
            <a:r>
              <a:rPr lang="en-GB" sz="1100" dirty="0">
                <a:solidFill>
                  <a:srgbClr val="404040"/>
                </a:solidFill>
                <a:latin typeface="Calibri" panose="020F0502020204030204" pitchFamily="34" charset="0"/>
                <a:cs typeface="Calibri" panose="020F0502020204030204" pitchFamily="34" charset="0"/>
              </a:rPr>
              <a:t>. Federation of European Heating, Ventilation and Air Conditioning Associations. Retrieved from </a:t>
            </a:r>
            <a:r>
              <a:rPr lang="en-GB" sz="1100" u="sng" dirty="0">
                <a:solidFill>
                  <a:srgbClr val="ED4D24"/>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https://www.rehva.eu/fileadmin/user_upload/2024/GB34_WWHR-1-24_protected.pdf</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Rosenow, J., Gibb, D., &amp; Thomas, S. (2025). From Inefficient to Efficient Renewable Heating: A Critical Assessment of the EU Renewable Energy Directive. </a:t>
            </a:r>
            <a:r>
              <a:rPr lang="en-GB" sz="1100" i="1" dirty="0">
                <a:solidFill>
                  <a:srgbClr val="404040"/>
                </a:solidFill>
                <a:latin typeface="Calibri" panose="020F0502020204030204" pitchFamily="34" charset="0"/>
                <a:cs typeface="Calibri" panose="020F0502020204030204" pitchFamily="34" charset="0"/>
              </a:rPr>
              <a:t>Sustainability</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17</a:t>
            </a:r>
            <a:r>
              <a:rPr lang="en-GB" sz="1100" dirty="0">
                <a:solidFill>
                  <a:srgbClr val="404040"/>
                </a:solidFill>
                <a:latin typeface="Calibri" panose="020F0502020204030204" pitchFamily="34" charset="0"/>
                <a:cs typeface="Calibri" panose="020F0502020204030204" pitchFamily="34" charset="0"/>
              </a:rPr>
              <a:t>(9), 4164. </a:t>
            </a:r>
            <a:r>
              <a:rPr lang="en-GB" sz="1100" u="sng" dirty="0">
                <a:solidFill>
                  <a:srgbClr val="ED4D24"/>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https://doi.org/10.3390/su17094164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Rosenqvist, F. (2023, December 13). </a:t>
            </a:r>
            <a:r>
              <a:rPr lang="en-GB" sz="1100" i="1" dirty="0">
                <a:solidFill>
                  <a:srgbClr val="404040"/>
                </a:solidFill>
                <a:latin typeface="Calibri" panose="020F0502020204030204" pitchFamily="34" charset="0"/>
                <a:cs typeface="Calibri" panose="020F0502020204030204" pitchFamily="34" charset="0"/>
              </a:rPr>
              <a:t>Heat pumps and urban heating as a cornerstone of sustainable cities</a:t>
            </a:r>
            <a:r>
              <a:rPr lang="en-GB" sz="1100" dirty="0">
                <a:solidFill>
                  <a:srgbClr val="404040"/>
                </a:solidFill>
                <a:latin typeface="Calibri" panose="020F0502020204030204" pitchFamily="34" charset="0"/>
                <a:cs typeface="Calibri" panose="020F0502020204030204" pitchFamily="34" charset="0"/>
              </a:rPr>
              <a:t>. Open Access Government. </a:t>
            </a:r>
            <a:r>
              <a:rPr lang="en-GB" sz="1100" u="sng" dirty="0">
                <a:solidFill>
                  <a:srgbClr val="ED4D24"/>
                </a:solidFill>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https://www.openaccessgovernment.org/heat-pumps-and-urban-heating-as-a-cornerstone-of-sustainable-cities/171234/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St. John, J. (2024, December 18). </a:t>
            </a:r>
            <a:r>
              <a:rPr lang="en-GB" sz="1100" i="1" dirty="0">
                <a:solidFill>
                  <a:srgbClr val="404040"/>
                </a:solidFill>
                <a:latin typeface="Calibri" panose="020F0502020204030204" pitchFamily="34" charset="0"/>
                <a:cs typeface="Calibri" panose="020F0502020204030204" pitchFamily="34" charset="0"/>
              </a:rPr>
              <a:t>How heat pumps can maintain their momentum in 2025 and beyond</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Canary Media; canarymedia. </a:t>
            </a:r>
            <a:r>
              <a:rPr lang="es-ES" sz="1100" u="sng" dirty="0">
                <a:solidFill>
                  <a:srgbClr val="ED4D24"/>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https://www.canarymedia.com/articles/heat-pumps/how-heat-pumps-can-maintain-their-momentum-in-2025-and-beyond</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Schmidt, D.</a:t>
            </a:r>
            <a:r>
              <a:rPr lang="en-GB" sz="1100" dirty="0">
                <a:solidFill>
                  <a:srgbClr val="404040"/>
                </a:solidFill>
                <a:latin typeface="Calibri" panose="020F0502020204030204" pitchFamily="34" charset="0"/>
                <a:cs typeface="Calibri" panose="020F0502020204030204" pitchFamily="34" charset="0"/>
              </a:rPr>
              <a:t> (Ed.). (2023). </a:t>
            </a:r>
            <a:r>
              <a:rPr lang="en-GB" sz="1100" i="1" dirty="0">
                <a:solidFill>
                  <a:srgbClr val="404040"/>
                </a:solidFill>
                <a:latin typeface="Calibri" panose="020F0502020204030204" pitchFamily="34" charset="0"/>
                <a:cs typeface="Calibri" panose="020F0502020204030204" pitchFamily="34" charset="0"/>
              </a:rPr>
              <a:t>Guidebook for the digitalisation of district heating: Transforming heat networks for a sustainable future</a:t>
            </a:r>
            <a:r>
              <a:rPr lang="en-GB" sz="1100" dirty="0">
                <a:solidFill>
                  <a:srgbClr val="404040"/>
                </a:solidFill>
                <a:latin typeface="Calibri" panose="020F0502020204030204" pitchFamily="34" charset="0"/>
                <a:cs typeface="Calibri" panose="020F0502020204030204" pitchFamily="34" charset="0"/>
              </a:rPr>
              <a:t> (Final Report of DHC Annex TS4). AGFW Project Company. Retrieved from </a:t>
            </a:r>
            <a:r>
              <a:rPr lang="en-GB" sz="1100" u="sng" dirty="0">
                <a:solidFill>
                  <a:srgbClr val="ED4D24"/>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https://www.iea-dhc.org/fileadmin/documents/Annex_TS4/IEA_DHC_Annex_TS4_Guidebook_2023.pdf</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Taušová, M., Domaracká, L., Čulková, K., Tauš, P., &amp; Kaňuch, P. (2024). Development of Energy Poverty and Its Solutions through the Use of Renewables: The EU Case with a Focus on Slovakia. </a:t>
            </a:r>
            <a:r>
              <a:rPr lang="en-GB" sz="1100" i="1" dirty="0">
                <a:solidFill>
                  <a:srgbClr val="404040"/>
                </a:solidFill>
                <a:latin typeface="Calibri" panose="020F0502020204030204" pitchFamily="34" charset="0"/>
                <a:cs typeface="Calibri" panose="020F0502020204030204" pitchFamily="34" charset="0"/>
              </a:rPr>
              <a:t>Energies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17</a:t>
            </a:r>
            <a:r>
              <a:rPr lang="en-GB" sz="1100" dirty="0">
                <a:solidFill>
                  <a:srgbClr val="404040"/>
                </a:solidFill>
                <a:latin typeface="Calibri" panose="020F0502020204030204" pitchFamily="34" charset="0"/>
                <a:cs typeface="Calibri" panose="020F0502020204030204" pitchFamily="34" charset="0"/>
              </a:rPr>
              <a:t>(15), 3762–3762. </a:t>
            </a:r>
            <a:r>
              <a:rPr lang="en-GB" sz="1100" u="sng" dirty="0">
                <a:solidFill>
                  <a:srgbClr val="ED4D24"/>
                </a:solidFill>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https://doi.org/10.3390/en17153762</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Taylor, C. (2025). </a:t>
            </a:r>
            <a:r>
              <a:rPr lang="en-GB" sz="1100" i="1" dirty="0">
                <a:solidFill>
                  <a:srgbClr val="404040"/>
                </a:solidFill>
                <a:latin typeface="Calibri" panose="020F0502020204030204" pitchFamily="34" charset="0"/>
                <a:cs typeface="Calibri" panose="020F0502020204030204" pitchFamily="34" charset="0"/>
              </a:rPr>
              <a:t>Up in Smoke: The Biomass Energy Paradox</a:t>
            </a:r>
            <a:r>
              <a:rPr lang="en-GB" sz="1100" dirty="0">
                <a:solidFill>
                  <a:srgbClr val="404040"/>
                </a:solidFill>
                <a:latin typeface="Calibri" panose="020F0502020204030204" pitchFamily="34" charset="0"/>
                <a:cs typeface="Calibri" panose="020F0502020204030204" pitchFamily="34" charset="0"/>
              </a:rPr>
              <a:t>. Green European Journal. </a:t>
            </a:r>
            <a:r>
              <a:rPr lang="en-GB" sz="1100" u="sng" dirty="0">
                <a:solidFill>
                  <a:srgbClr val="ED4D24"/>
                </a:solidFill>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https://www.greeneuropeanjournal.eu/up-in-smoke-the-biomass-energy-paradox/</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Verheyen, J., Thommessen, C., Roes, J., &amp; Hoster, H. (2025). </a:t>
            </a:r>
            <a:r>
              <a:rPr lang="en-GB" sz="1100" dirty="0">
                <a:solidFill>
                  <a:srgbClr val="404040"/>
                </a:solidFill>
                <a:latin typeface="Calibri" panose="020F0502020204030204" pitchFamily="34" charset="0"/>
                <a:cs typeface="Calibri" panose="020F0502020204030204" pitchFamily="34" charset="0"/>
              </a:rPr>
              <a:t>Effects on the Unit Commitment of a District Heating System Due to Seasonal Aquifer Thermal Energy Storage and Solar Thermal Integration. </a:t>
            </a:r>
            <a:r>
              <a:rPr lang="de-DE" sz="1100" i="1" dirty="0">
                <a:solidFill>
                  <a:srgbClr val="404040"/>
                </a:solidFill>
                <a:latin typeface="Calibri" panose="020F0502020204030204" pitchFamily="34" charset="0"/>
                <a:cs typeface="Calibri" panose="020F0502020204030204" pitchFamily="34" charset="0"/>
              </a:rPr>
              <a:t>Energies</a:t>
            </a:r>
            <a:r>
              <a:rPr lang="de-DE" sz="1100" dirty="0">
                <a:solidFill>
                  <a:srgbClr val="404040"/>
                </a:solidFill>
                <a:latin typeface="Calibri" panose="020F0502020204030204" pitchFamily="34" charset="0"/>
                <a:cs typeface="Calibri" panose="020F0502020204030204" pitchFamily="34" charset="0"/>
              </a:rPr>
              <a:t>, </a:t>
            </a:r>
            <a:r>
              <a:rPr lang="de-DE" sz="1100" i="1" dirty="0">
                <a:solidFill>
                  <a:srgbClr val="404040"/>
                </a:solidFill>
                <a:latin typeface="Calibri" panose="020F0502020204030204" pitchFamily="34" charset="0"/>
                <a:cs typeface="Calibri" panose="020F0502020204030204" pitchFamily="34" charset="0"/>
              </a:rPr>
              <a:t>18</a:t>
            </a:r>
            <a:r>
              <a:rPr lang="de-DE" sz="1100" dirty="0">
                <a:solidFill>
                  <a:srgbClr val="404040"/>
                </a:solidFill>
                <a:latin typeface="Calibri" panose="020F0502020204030204" pitchFamily="34" charset="0"/>
                <a:cs typeface="Calibri" panose="020F0502020204030204" pitchFamily="34" charset="0"/>
              </a:rPr>
              <a:t>(3), 645–645. </a:t>
            </a:r>
            <a:r>
              <a:rPr lang="de-DE" sz="1100" u="sng" dirty="0">
                <a:solidFill>
                  <a:srgbClr val="ED4D24"/>
                </a:solidFill>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https://doi.org/10.3390/en18030645</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b="1" dirty="0">
                <a:solidFill>
                  <a:srgbClr val="404040"/>
                </a:solidFill>
                <a:latin typeface="Calibri" panose="020F0502020204030204" pitchFamily="34" charset="0"/>
                <a:cs typeface="Calibri" panose="020F0502020204030204" pitchFamily="34" charset="0"/>
              </a:rPr>
              <a:t>Voswinkel, F., Senat, D., Della Valle, N., </a:t>
            </a:r>
            <a:r>
              <a:rPr lang="de-DE" sz="1100" b="1" dirty="0" err="1">
                <a:solidFill>
                  <a:srgbClr val="404040"/>
                </a:solidFill>
                <a:latin typeface="Calibri" panose="020F0502020204030204" pitchFamily="34" charset="0"/>
                <a:cs typeface="Calibri" panose="020F0502020204030204" pitchFamily="34" charset="0"/>
              </a:rPr>
              <a:t>D’Angiolini</a:t>
            </a:r>
            <a:r>
              <a:rPr lang="de-DE" sz="1100" b="1" dirty="0">
                <a:solidFill>
                  <a:srgbClr val="404040"/>
                </a:solidFill>
                <a:latin typeface="Calibri" panose="020F0502020204030204" pitchFamily="34" charset="0"/>
                <a:cs typeface="Calibri" panose="020F0502020204030204" pitchFamily="34" charset="0"/>
              </a:rPr>
              <a:t>, G., &amp; </a:t>
            </a:r>
            <a:r>
              <a:rPr lang="de-DE" sz="1100" b="1" dirty="0" err="1">
                <a:solidFill>
                  <a:srgbClr val="404040"/>
                </a:solidFill>
                <a:latin typeface="Calibri" panose="020F0502020204030204" pitchFamily="34" charset="0"/>
                <a:cs typeface="Calibri" panose="020F0502020204030204" pitchFamily="34" charset="0"/>
              </a:rPr>
              <a:t>Callioni</a:t>
            </a:r>
            <a:r>
              <a:rPr lang="de-DE" sz="1100" b="1" dirty="0">
                <a:solidFill>
                  <a:srgbClr val="404040"/>
                </a:solidFill>
                <a:latin typeface="Calibri" panose="020F0502020204030204" pitchFamily="34" charset="0"/>
                <a:cs typeface="Calibri" panose="020F0502020204030204" pitchFamily="34" charset="0"/>
              </a:rPr>
              <a:t>, F.</a:t>
            </a:r>
            <a:r>
              <a:rPr lang="de-DE" sz="1100" dirty="0">
                <a:solidFill>
                  <a:srgbClr val="404040"/>
                </a:solidFill>
                <a:latin typeface="Calibri" panose="020F0502020204030204" pitchFamily="34" charset="0"/>
                <a:cs typeface="Calibri" panose="020F0502020204030204" pitchFamily="34" charset="0"/>
              </a:rPr>
              <a:t> (2025, </a:t>
            </a:r>
            <a:r>
              <a:rPr lang="de-DE" sz="1100" dirty="0" err="1">
                <a:solidFill>
                  <a:srgbClr val="404040"/>
                </a:solidFill>
                <a:latin typeface="Calibri" panose="020F0502020204030204" pitchFamily="34" charset="0"/>
                <a:cs typeface="Calibri" panose="020F0502020204030204" pitchFamily="34" charset="0"/>
              </a:rPr>
              <a:t>July</a:t>
            </a:r>
            <a:r>
              <a:rPr lang="de-DE" sz="1100" dirty="0">
                <a:solidFill>
                  <a:srgbClr val="404040"/>
                </a:solidFill>
                <a:latin typeface="Calibri" panose="020F0502020204030204" pitchFamily="34" charset="0"/>
                <a:cs typeface="Calibri" panose="020F0502020204030204" pitchFamily="34" charset="0"/>
              </a:rPr>
              <a:t> 28). </a:t>
            </a:r>
            <a:r>
              <a:rPr lang="en-GB" sz="1100" i="1" dirty="0">
                <a:solidFill>
                  <a:srgbClr val="404040"/>
                </a:solidFill>
                <a:latin typeface="Calibri" panose="020F0502020204030204" pitchFamily="34" charset="0"/>
                <a:cs typeface="Calibri" panose="020F0502020204030204" pitchFamily="34" charset="0"/>
              </a:rPr>
              <a:t>Staying cool without overheating the energy system</a:t>
            </a:r>
            <a:r>
              <a:rPr lang="en-GB" sz="1100" dirty="0">
                <a:solidFill>
                  <a:srgbClr val="404040"/>
                </a:solidFill>
                <a:latin typeface="Calibri" panose="020F0502020204030204" pitchFamily="34" charset="0"/>
                <a:cs typeface="Calibri" panose="020F0502020204030204" pitchFamily="34" charset="0"/>
              </a:rPr>
              <a:t>. International Energy Agency. Retrieved from </a:t>
            </a:r>
            <a:r>
              <a:rPr lang="en-GB" sz="1100" u="sng" dirty="0">
                <a:solidFill>
                  <a:srgbClr val="ED4D24"/>
                </a:solidFill>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https://www.iea.org/commentaries/staying-cool-without-overheating-the-energy-system</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err="1">
                <a:solidFill>
                  <a:srgbClr val="404040"/>
                </a:solidFill>
                <a:latin typeface="Calibri" panose="020F0502020204030204" pitchFamily="34" charset="0"/>
                <a:cs typeface="Calibri" panose="020F0502020204030204" pitchFamily="34" charset="0"/>
              </a:rPr>
              <a:t>Zirne</a:t>
            </a:r>
            <a:r>
              <a:rPr lang="de-DE" sz="1100" dirty="0">
                <a:solidFill>
                  <a:srgbClr val="404040"/>
                </a:solidFill>
                <a:latin typeface="Calibri" panose="020F0502020204030204" pitchFamily="34" charset="0"/>
                <a:cs typeface="Calibri" panose="020F0502020204030204" pitchFamily="34" charset="0"/>
              </a:rPr>
              <a:t>, M. A., &amp; </a:t>
            </a:r>
            <a:r>
              <a:rPr lang="de-DE" sz="1100" dirty="0" err="1">
                <a:solidFill>
                  <a:srgbClr val="404040"/>
                </a:solidFill>
                <a:latin typeface="Calibri" panose="020F0502020204030204" pitchFamily="34" charset="0"/>
                <a:cs typeface="Calibri" panose="020F0502020204030204" pitchFamily="34" charset="0"/>
              </a:rPr>
              <a:t>Pakere</a:t>
            </a:r>
            <a:r>
              <a:rPr lang="de-DE" sz="1100" dirty="0">
                <a:solidFill>
                  <a:srgbClr val="404040"/>
                </a:solidFill>
                <a:latin typeface="Calibri" panose="020F0502020204030204" pitchFamily="34" charset="0"/>
                <a:cs typeface="Calibri" panose="020F0502020204030204" pitchFamily="34" charset="0"/>
              </a:rPr>
              <a:t>, I. (2024). </a:t>
            </a:r>
            <a:r>
              <a:rPr lang="en-GB" sz="1100" dirty="0">
                <a:solidFill>
                  <a:srgbClr val="404040"/>
                </a:solidFill>
                <a:latin typeface="Calibri" panose="020F0502020204030204" pitchFamily="34" charset="0"/>
                <a:cs typeface="Calibri" panose="020F0502020204030204" pitchFamily="34" charset="0"/>
              </a:rPr>
              <a:t>Integrating Low-temperature Waste Heat in District Heating Systems. Legal Framework and Pricing. </a:t>
            </a:r>
            <a:r>
              <a:rPr lang="en-GB" sz="1100" i="1" dirty="0">
                <a:solidFill>
                  <a:srgbClr val="404040"/>
                </a:solidFill>
                <a:latin typeface="Calibri" panose="020F0502020204030204" pitchFamily="34" charset="0"/>
                <a:cs typeface="Calibri" panose="020F0502020204030204" pitchFamily="34" charset="0"/>
              </a:rPr>
              <a:t>Environmental and Climate Technologies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28</a:t>
            </a:r>
            <a:r>
              <a:rPr lang="en-GB" sz="1100" dirty="0">
                <a:solidFill>
                  <a:srgbClr val="404040"/>
                </a:solidFill>
                <a:latin typeface="Calibri" panose="020F0502020204030204" pitchFamily="34" charset="0"/>
                <a:cs typeface="Calibri" panose="020F0502020204030204" pitchFamily="34" charset="0"/>
              </a:rPr>
              <a:t>(1). </a:t>
            </a:r>
            <a:r>
              <a:rPr lang="en-GB" sz="1100" u="sng" dirty="0">
                <a:solidFill>
                  <a:srgbClr val="ED4D24"/>
                </a:solidFill>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https://doi.org/10.2478/rtuect-2024-0067</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98865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146E5EC-23AC-17D8-F543-BCDC971C70AF}"/>
              </a:ext>
            </a:extLst>
          </p:cNvPr>
          <p:cNvSpPr/>
          <p:nvPr/>
        </p:nvSpPr>
        <p:spPr>
          <a:xfrm>
            <a:off x="1" y="766389"/>
            <a:ext cx="6603966" cy="33015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Text Placeholder 20">
            <a:extLst>
              <a:ext uri="{FF2B5EF4-FFF2-40B4-BE49-F238E27FC236}">
                <a16:creationId xmlns:a16="http://schemas.microsoft.com/office/drawing/2014/main" id="{4AEEC325-D759-A8BF-0CB2-290D6E5BE1F7}"/>
              </a:ext>
            </a:extLst>
          </p:cNvPr>
          <p:cNvSpPr txBox="1">
            <a:spLocks/>
          </p:cNvSpPr>
          <p:nvPr/>
        </p:nvSpPr>
        <p:spPr>
          <a:xfrm>
            <a:off x="566944" y="1396328"/>
            <a:ext cx="1878082"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800"/>
              </a:lnSpc>
              <a:spcBef>
                <a:spcPts val="0"/>
              </a:spcBef>
            </a:pPr>
            <a:r>
              <a:rPr lang="en-GB" sz="3000" dirty="0">
                <a:solidFill>
                  <a:schemeClr val="bg1"/>
                </a:solidFill>
              </a:rPr>
              <a:t>Number of case studies: 6</a:t>
            </a:r>
            <a:r>
              <a:rPr lang="lv-LV" sz="3000" dirty="0">
                <a:solidFill>
                  <a:schemeClr val="bg1"/>
                </a:solidFill>
              </a:rPr>
              <a:t>8</a:t>
            </a:r>
            <a:endParaRPr lang="en-IE" sz="3000" dirty="0">
              <a:solidFill>
                <a:schemeClr val="bg1"/>
              </a:solidFill>
            </a:endParaRPr>
          </a:p>
          <a:p>
            <a:pPr>
              <a:lnSpc>
                <a:spcPts val="2800"/>
              </a:lnSpc>
              <a:spcBef>
                <a:spcPts val="0"/>
              </a:spcBef>
            </a:pPr>
            <a:endParaRPr lang="en-US" sz="3000" i="1" dirty="0">
              <a:solidFill>
                <a:schemeClr val="bg1"/>
              </a:solidFill>
            </a:endParaRPr>
          </a:p>
        </p:txBody>
      </p:sp>
      <p:sp>
        <p:nvSpPr>
          <p:cNvPr id="14" name="Text Placeholder 32">
            <a:extLst>
              <a:ext uri="{FF2B5EF4-FFF2-40B4-BE49-F238E27FC236}">
                <a16:creationId xmlns:a16="http://schemas.microsoft.com/office/drawing/2014/main" id="{3A25D361-73AC-EE34-A19E-AFBAC59C70D1}"/>
              </a:ext>
            </a:extLst>
          </p:cNvPr>
          <p:cNvSpPr txBox="1">
            <a:spLocks/>
          </p:cNvSpPr>
          <p:nvPr/>
        </p:nvSpPr>
        <p:spPr>
          <a:xfrm>
            <a:off x="538771" y="466986"/>
            <a:ext cx="181830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Placeholder 11">
            <a:extLst>
              <a:ext uri="{FF2B5EF4-FFF2-40B4-BE49-F238E27FC236}">
                <a16:creationId xmlns:a16="http://schemas.microsoft.com/office/drawing/2014/main" id="{FEDA7B8C-E488-7116-975E-00683E0C08B3}"/>
              </a:ext>
            </a:extLst>
          </p:cNvPr>
          <p:cNvSpPr txBox="1">
            <a:spLocks/>
          </p:cNvSpPr>
          <p:nvPr/>
        </p:nvSpPr>
        <p:spPr>
          <a:xfrm>
            <a:off x="538772" y="429008"/>
            <a:ext cx="181830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Annex</a:t>
            </a:r>
          </a:p>
          <a:p>
            <a:pPr algn="ctr"/>
            <a:endParaRPr lang="en-US" sz="3000" dirty="0">
              <a:solidFill>
                <a:schemeClr val="bg1"/>
              </a:solidFill>
            </a:endParaRPr>
          </a:p>
        </p:txBody>
      </p:sp>
      <p:grpSp>
        <p:nvGrpSpPr>
          <p:cNvPr id="16" name="Graphic 40">
            <a:extLst>
              <a:ext uri="{FF2B5EF4-FFF2-40B4-BE49-F238E27FC236}">
                <a16:creationId xmlns:a16="http://schemas.microsoft.com/office/drawing/2014/main" id="{DB6D7048-1DBE-8D53-E6D2-B87082031F18}"/>
              </a:ext>
            </a:extLst>
          </p:cNvPr>
          <p:cNvGrpSpPr/>
          <p:nvPr/>
        </p:nvGrpSpPr>
        <p:grpSpPr>
          <a:xfrm>
            <a:off x="-2610250" y="1813279"/>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C62FA2D0-9E17-4A6F-CBBF-626AA5D868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8D278620-F492-D8A3-D7F6-26E00E89888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18F69A3C-D629-F7C6-A6FD-6F9A5BDB30D8}"/>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0D2F49FB-1A1A-099C-B21B-D21F721D2F7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26" name="Straight Connector 25">
            <a:extLst>
              <a:ext uri="{FF2B5EF4-FFF2-40B4-BE49-F238E27FC236}">
                <a16:creationId xmlns:a16="http://schemas.microsoft.com/office/drawing/2014/main" id="{BAE17F0C-DB03-1E1D-52F7-8B9A9062D30F}"/>
              </a:ext>
            </a:extLst>
          </p:cNvPr>
          <p:cNvCxnSpPr>
            <a:cxnSpLocks/>
          </p:cNvCxnSpPr>
          <p:nvPr/>
        </p:nvCxnSpPr>
        <p:spPr>
          <a:xfrm>
            <a:off x="0" y="4296707"/>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4C8946D-AD48-855B-77A9-2FCEB1F0D7DE}"/>
              </a:ext>
            </a:extLst>
          </p:cNvPr>
          <p:cNvCxnSpPr>
            <a:cxnSpLocks/>
          </p:cNvCxnSpPr>
          <p:nvPr/>
        </p:nvCxnSpPr>
        <p:spPr>
          <a:xfrm>
            <a:off x="559085" y="4296707"/>
            <a:ext cx="0" cy="550054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F20D0962-7039-E968-081D-C93E8553DADE}"/>
              </a:ext>
            </a:extLst>
          </p:cNvPr>
          <p:cNvSpPr/>
          <p:nvPr/>
        </p:nvSpPr>
        <p:spPr>
          <a:xfrm rot="5400000">
            <a:off x="202418" y="421108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C96C81C8-599C-A513-2A45-1419B6472050}"/>
              </a:ext>
            </a:extLst>
          </p:cNvPr>
          <p:cNvGrpSpPr/>
          <p:nvPr/>
        </p:nvGrpSpPr>
        <p:grpSpPr>
          <a:xfrm>
            <a:off x="576076" y="9606081"/>
            <a:ext cx="7020904" cy="400869"/>
            <a:chOff x="576076" y="9606081"/>
            <a:chExt cx="7020904" cy="400869"/>
          </a:xfrm>
        </p:grpSpPr>
        <p:cxnSp>
          <p:nvCxnSpPr>
            <p:cNvPr id="29" name="Straight Connector 28">
              <a:extLst>
                <a:ext uri="{FF2B5EF4-FFF2-40B4-BE49-F238E27FC236}">
                  <a16:creationId xmlns:a16="http://schemas.microsoft.com/office/drawing/2014/main" id="{E4B519E5-66C2-9FF1-B123-EFA22698C930}"/>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7D650EF3-9147-1D79-7EFF-8656C4AE1681}"/>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 Placeholder 20">
            <a:extLst>
              <a:ext uri="{FF2B5EF4-FFF2-40B4-BE49-F238E27FC236}">
                <a16:creationId xmlns:a16="http://schemas.microsoft.com/office/drawing/2014/main" id="{BD130951-CCA8-0C4C-3AD3-00D0D4B93128}"/>
              </a:ext>
            </a:extLst>
          </p:cNvPr>
          <p:cNvSpPr txBox="1">
            <a:spLocks/>
          </p:cNvSpPr>
          <p:nvPr/>
        </p:nvSpPr>
        <p:spPr>
          <a:xfrm>
            <a:off x="2357081" y="1412797"/>
            <a:ext cx="3864816"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60"/>
              </a:lnSpc>
              <a:spcBef>
                <a:spcPts val="0"/>
              </a:spcBef>
            </a:pPr>
            <a:r>
              <a:rPr lang="en-US" sz="1500" b="0" i="1" dirty="0">
                <a:solidFill>
                  <a:schemeClr val="bg1"/>
                </a:solidFill>
              </a:rPr>
              <a:t>Cases include information about building type, location, general description and situation background. The general information about internal heating, ventilation and cooling systems, including technical information about equipment and working principles. Technical details include descriptions of good practice, as well as many cases include information about challenges and bad practice (before renovation or about still unsolved problems).</a:t>
            </a:r>
          </a:p>
          <a:p>
            <a:pPr>
              <a:lnSpc>
                <a:spcPts val="1560"/>
              </a:lnSpc>
              <a:spcBef>
                <a:spcPts val="0"/>
              </a:spcBef>
            </a:pPr>
            <a:endParaRPr lang="en-US" sz="1500" i="1" dirty="0">
              <a:solidFill>
                <a:schemeClr val="bg1"/>
              </a:solidFill>
            </a:endParaRPr>
          </a:p>
        </p:txBody>
      </p:sp>
      <p:cxnSp>
        <p:nvCxnSpPr>
          <p:cNvPr id="33" name="Straight Connector 32">
            <a:extLst>
              <a:ext uri="{FF2B5EF4-FFF2-40B4-BE49-F238E27FC236}">
                <a16:creationId xmlns:a16="http://schemas.microsoft.com/office/drawing/2014/main" id="{D83A9BFF-8F45-23AE-9EDE-4723E2B3A190}"/>
              </a:ext>
            </a:extLst>
          </p:cNvPr>
          <p:cNvCxnSpPr>
            <a:cxnSpLocks/>
          </p:cNvCxnSpPr>
          <p:nvPr/>
        </p:nvCxnSpPr>
        <p:spPr>
          <a:xfrm>
            <a:off x="2270587" y="1396328"/>
            <a:ext cx="0" cy="2041281"/>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B6FAB8F-193A-C7CA-3086-B5E3E8162EC7}"/>
              </a:ext>
            </a:extLst>
          </p:cNvPr>
          <p:cNvSpPr txBox="1"/>
          <p:nvPr/>
        </p:nvSpPr>
        <p:spPr>
          <a:xfrm>
            <a:off x="778610" y="4842437"/>
            <a:ext cx="6255241" cy="4811574"/>
          </a:xfrm>
          <a:prstGeom prst="rect">
            <a:avLst/>
          </a:prstGeom>
          <a:noFill/>
        </p:spPr>
        <p:txBody>
          <a:bodyPr wrap="square" rtlCol="0">
            <a:spAutoFit/>
          </a:bodyPr>
          <a:lstStyle/>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Latvia Case 8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Mixed-use business complex (offices, retail spaces, warehouses), 2025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Czechia Case 1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Typical 1-2 story department store, 2003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Czechia Case 2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Office building, 2008</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Denmark Case 6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Modern office building, 2010</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Italy Case 1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Campus of office buildings, bars and restaurant, renovated in 2013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Japan, Saudi Arabia Case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1 – Daylight radiation film application</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London, Gothenburg, Frankfurt Case 1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Correct selection of the heating and cooling coils</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Norway Case 2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Multi-functional office building,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Norway Case 4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Workshop, laboratories, offices, 1956, renovations of HVAC in 2013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Norway Case 5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Office and workshop, 1992, extended in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Norway Case 8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Office building, 1978, renovated in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Norway Case 9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Hotel, 1966, renovated in 2016</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Ireland Case 1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Milk processing plant, 1972, renovated in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Ireland Case 2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Medical device manufacturing facility, 1974, renovated in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Ireland Case 3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Medical device company, 1999, renovated in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Ireland Case 4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Corporate Building, 1970, extended in 2015, renovated in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Ireland Case 6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Office / Port administration facility, 1981, upgraded in 2013–2014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Poland Case 3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Office building,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Spain Case 8 </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Warehouses with offices, 2022</a:t>
            </a:r>
          </a:p>
          <a:p>
            <a:pPr lvl="0">
              <a:lnSpc>
                <a:spcPts val="1480"/>
              </a:lnSpc>
              <a:spcAft>
                <a:spcPts val="200"/>
              </a:spcAft>
              <a:buClr>
                <a:srgbClr val="ED4D24"/>
              </a:buCl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775D47B9-0404-020D-845C-DA4D19B3B150}"/>
              </a:ext>
            </a:extLst>
          </p:cNvPr>
          <p:cNvSpPr txBox="1">
            <a:spLocks/>
          </p:cNvSpPr>
          <p:nvPr/>
        </p:nvSpPr>
        <p:spPr>
          <a:xfrm>
            <a:off x="778610" y="4380804"/>
            <a:ext cx="4333461"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Commercial / industrial buildings (19)</a:t>
            </a:r>
          </a:p>
          <a:p>
            <a:pPr marL="363538" algn="l"/>
            <a:endParaRPr lang="en-GB" sz="1800" b="1"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ABBC34F-98F6-C772-F2BB-EDD0C521897F}"/>
              </a:ext>
            </a:extLst>
          </p:cNvPr>
          <p:cNvSpPr/>
          <p:nvPr/>
        </p:nvSpPr>
        <p:spPr>
          <a:xfrm>
            <a:off x="6562967" y="9382599"/>
            <a:ext cx="690408" cy="542824"/>
          </a:xfrm>
          <a:custGeom>
            <a:avLst/>
            <a:gdLst>
              <a:gd name="connsiteX0" fmla="*/ 1065444 w 1092242"/>
              <a:gd name="connsiteY0" fmla="*/ 834291 h 858760"/>
              <a:gd name="connsiteX1" fmla="*/ 1038645 w 1092242"/>
              <a:gd name="connsiteY1" fmla="*/ 833126 h 858760"/>
              <a:gd name="connsiteX2" fmla="*/ 1028484 w 1092242"/>
              <a:gd name="connsiteY2" fmla="*/ 365220 h 858760"/>
              <a:gd name="connsiteX3" fmla="*/ 939931 w 1092242"/>
              <a:gd name="connsiteY3" fmla="*/ 392346 h 858760"/>
              <a:gd name="connsiteX4" fmla="*/ 800948 w 1092242"/>
              <a:gd name="connsiteY4" fmla="*/ 447139 h 858760"/>
              <a:gd name="connsiteX5" fmla="*/ 741524 w 1092242"/>
              <a:gd name="connsiteY5" fmla="*/ 469609 h 858760"/>
              <a:gd name="connsiteX6" fmla="*/ 740438 w 1092242"/>
              <a:gd name="connsiteY6" fmla="*/ 426468 h 858760"/>
              <a:gd name="connsiteX7" fmla="*/ 734612 w 1092242"/>
              <a:gd name="connsiteY7" fmla="*/ 377450 h 858760"/>
              <a:gd name="connsiteX8" fmla="*/ 718221 w 1092242"/>
              <a:gd name="connsiteY8" fmla="*/ 371624 h 858760"/>
              <a:gd name="connsiteX9" fmla="*/ 705553 w 1092242"/>
              <a:gd name="connsiteY9" fmla="*/ 354225 h 858760"/>
              <a:gd name="connsiteX10" fmla="*/ 693691 w 1092242"/>
              <a:gd name="connsiteY10" fmla="*/ 234209 h 858760"/>
              <a:gd name="connsiteX11" fmla="*/ 681890 w 1092242"/>
              <a:gd name="connsiteY11" fmla="*/ 121183 h 858760"/>
              <a:gd name="connsiteX12" fmla="*/ 619409 w 1092242"/>
              <a:gd name="connsiteY12" fmla="*/ 110697 h 858760"/>
              <a:gd name="connsiteX13" fmla="*/ 556270 w 1092242"/>
              <a:gd name="connsiteY13" fmla="*/ 115833 h 858760"/>
              <a:gd name="connsiteX14" fmla="*/ 549172 w 1092242"/>
              <a:gd name="connsiteY14" fmla="*/ 172928 h 858760"/>
              <a:gd name="connsiteX15" fmla="*/ 539627 w 1092242"/>
              <a:gd name="connsiteY15" fmla="*/ 301791 h 858760"/>
              <a:gd name="connsiteX16" fmla="*/ 531354 w 1092242"/>
              <a:gd name="connsiteY16" fmla="*/ 403961 h 858760"/>
              <a:gd name="connsiteX17" fmla="*/ 528297 w 1092242"/>
              <a:gd name="connsiteY17" fmla="*/ 429232 h 858760"/>
              <a:gd name="connsiteX18" fmla="*/ 438210 w 1092242"/>
              <a:gd name="connsiteY18" fmla="*/ 452620 h 858760"/>
              <a:gd name="connsiteX19" fmla="*/ 424004 w 1092242"/>
              <a:gd name="connsiteY19" fmla="*/ 298813 h 858760"/>
              <a:gd name="connsiteX20" fmla="*/ 407691 w 1092242"/>
              <a:gd name="connsiteY20" fmla="*/ 144180 h 858760"/>
              <a:gd name="connsiteX21" fmla="*/ 348859 w 1092242"/>
              <a:gd name="connsiteY21" fmla="*/ 139519 h 858760"/>
              <a:gd name="connsiteX22" fmla="*/ 295261 w 1092242"/>
              <a:gd name="connsiteY22" fmla="*/ 140992 h 858760"/>
              <a:gd name="connsiteX23" fmla="*/ 276772 w 1092242"/>
              <a:gd name="connsiteY23" fmla="*/ 369373 h 858760"/>
              <a:gd name="connsiteX24" fmla="*/ 265926 w 1092242"/>
              <a:gd name="connsiteY24" fmla="*/ 465941 h 858760"/>
              <a:gd name="connsiteX25" fmla="*/ 169422 w 1092242"/>
              <a:gd name="connsiteY25" fmla="*/ 470602 h 858760"/>
              <a:gd name="connsiteX26" fmla="*/ 76207 w 1092242"/>
              <a:gd name="connsiteY26" fmla="*/ 471911 h 858760"/>
              <a:gd name="connsiteX27" fmla="*/ 73877 w 1092242"/>
              <a:gd name="connsiteY27" fmla="*/ 833126 h 858760"/>
              <a:gd name="connsiteX28" fmla="*/ 4791 w 1092242"/>
              <a:gd name="connsiteY28" fmla="*/ 836692 h 858760"/>
              <a:gd name="connsiteX29" fmla="*/ 196 w 1092242"/>
              <a:gd name="connsiteY29" fmla="*/ 849439 h 858760"/>
              <a:gd name="connsiteX30" fmla="*/ 547005 w 1092242"/>
              <a:gd name="connsiteY30" fmla="*/ 858761 h 858760"/>
              <a:gd name="connsiteX31" fmla="*/ 1092243 w 1092242"/>
              <a:gd name="connsiteY31" fmla="*/ 858761 h 858760"/>
              <a:gd name="connsiteX32" fmla="*/ 1065444 w 1092242"/>
              <a:gd name="connsiteY32" fmla="*/ 834291 h 858760"/>
              <a:gd name="connsiteX33" fmla="*/ 577234 w 1092242"/>
              <a:gd name="connsiteY33" fmla="*/ 164296 h 858760"/>
              <a:gd name="connsiteX34" fmla="*/ 577234 w 1092242"/>
              <a:gd name="connsiteY34" fmla="*/ 134001 h 858760"/>
              <a:gd name="connsiteX35" fmla="*/ 616850 w 1092242"/>
              <a:gd name="connsiteY35" fmla="*/ 134001 h 858760"/>
              <a:gd name="connsiteX36" fmla="*/ 658731 w 1092242"/>
              <a:gd name="connsiteY36" fmla="*/ 144488 h 858760"/>
              <a:gd name="connsiteX37" fmla="*/ 661127 w 1092242"/>
              <a:gd name="connsiteY37" fmla="*/ 194592 h 858760"/>
              <a:gd name="connsiteX38" fmla="*/ 577234 w 1092242"/>
              <a:gd name="connsiteY38" fmla="*/ 194592 h 858760"/>
              <a:gd name="connsiteX39" fmla="*/ 577234 w 1092242"/>
              <a:gd name="connsiteY39" fmla="*/ 164296 h 858760"/>
              <a:gd name="connsiteX40" fmla="*/ 563042 w 1092242"/>
              <a:gd name="connsiteY40" fmla="*/ 343738 h 858760"/>
              <a:gd name="connsiteX41" fmla="*/ 570732 w 1092242"/>
              <a:gd name="connsiteY41" fmla="*/ 244696 h 858760"/>
              <a:gd name="connsiteX42" fmla="*/ 573398 w 1092242"/>
              <a:gd name="connsiteY42" fmla="*/ 217896 h 858760"/>
              <a:gd name="connsiteX43" fmla="*/ 619591 w 1092242"/>
              <a:gd name="connsiteY43" fmla="*/ 217896 h 858760"/>
              <a:gd name="connsiteX44" fmla="*/ 665885 w 1092242"/>
              <a:gd name="connsiteY44" fmla="*/ 226052 h 858760"/>
              <a:gd name="connsiteX45" fmla="*/ 672737 w 1092242"/>
              <a:gd name="connsiteY45" fmla="*/ 299460 h 858760"/>
              <a:gd name="connsiteX46" fmla="*/ 679630 w 1092242"/>
              <a:gd name="connsiteY46" fmla="*/ 372869 h 858760"/>
              <a:gd name="connsiteX47" fmla="*/ 620346 w 1092242"/>
              <a:gd name="connsiteY47" fmla="*/ 399524 h 858760"/>
              <a:gd name="connsiteX48" fmla="*/ 559472 w 1092242"/>
              <a:gd name="connsiteY48" fmla="*/ 417002 h 858760"/>
              <a:gd name="connsiteX49" fmla="*/ 563042 w 1092242"/>
              <a:gd name="connsiteY49" fmla="*/ 343738 h 858760"/>
              <a:gd name="connsiteX50" fmla="*/ 317348 w 1092242"/>
              <a:gd name="connsiteY50" fmla="*/ 200502 h 858760"/>
              <a:gd name="connsiteX51" fmla="*/ 320844 w 1092242"/>
              <a:gd name="connsiteY51" fmla="*/ 174783 h 858760"/>
              <a:gd name="connsiteX52" fmla="*/ 383815 w 1092242"/>
              <a:gd name="connsiteY52" fmla="*/ 166408 h 858760"/>
              <a:gd name="connsiteX53" fmla="*/ 387366 w 1092242"/>
              <a:gd name="connsiteY53" fmla="*/ 181667 h 858760"/>
              <a:gd name="connsiteX54" fmla="*/ 390862 w 1092242"/>
              <a:gd name="connsiteY54" fmla="*/ 207409 h 858760"/>
              <a:gd name="connsiteX55" fmla="*/ 313904 w 1092242"/>
              <a:gd name="connsiteY55" fmla="*/ 218068 h 858760"/>
              <a:gd name="connsiteX56" fmla="*/ 317348 w 1092242"/>
              <a:gd name="connsiteY56" fmla="*/ 200502 h 858760"/>
              <a:gd name="connsiteX57" fmla="*/ 299866 w 1092242"/>
              <a:gd name="connsiteY57" fmla="*/ 440451 h 858760"/>
              <a:gd name="connsiteX58" fmla="*/ 307174 w 1092242"/>
              <a:gd name="connsiteY58" fmla="*/ 336747 h 858760"/>
              <a:gd name="connsiteX59" fmla="*/ 314104 w 1092242"/>
              <a:gd name="connsiteY59" fmla="*/ 251687 h 858760"/>
              <a:gd name="connsiteX60" fmla="*/ 353403 w 1092242"/>
              <a:gd name="connsiteY60" fmla="*/ 245861 h 858760"/>
              <a:gd name="connsiteX61" fmla="*/ 392791 w 1092242"/>
              <a:gd name="connsiteY61" fmla="*/ 256348 h 858760"/>
              <a:gd name="connsiteX62" fmla="*/ 400048 w 1092242"/>
              <a:gd name="connsiteY62" fmla="*/ 341408 h 858760"/>
              <a:gd name="connsiteX63" fmla="*/ 411779 w 1092242"/>
              <a:gd name="connsiteY63" fmla="*/ 465037 h 858760"/>
              <a:gd name="connsiteX64" fmla="*/ 297591 w 1092242"/>
              <a:gd name="connsiteY64" fmla="*/ 464920 h 858760"/>
              <a:gd name="connsiteX65" fmla="*/ 299866 w 1092242"/>
              <a:gd name="connsiteY65" fmla="*/ 440451 h 858760"/>
              <a:gd name="connsiteX66" fmla="*/ 101841 w 1092242"/>
              <a:gd name="connsiteY66" fmla="*/ 833126 h 858760"/>
              <a:gd name="connsiteX67" fmla="*/ 101841 w 1092242"/>
              <a:gd name="connsiteY67" fmla="*/ 497546 h 858760"/>
              <a:gd name="connsiteX68" fmla="*/ 409448 w 1092242"/>
              <a:gd name="connsiteY68" fmla="*/ 497546 h 858760"/>
              <a:gd name="connsiteX69" fmla="*/ 552765 w 1092242"/>
              <a:gd name="connsiteY69" fmla="*/ 450905 h 858760"/>
              <a:gd name="connsiteX70" fmla="*/ 704239 w 1092242"/>
              <a:gd name="connsiteY70" fmla="*/ 401966 h 858760"/>
              <a:gd name="connsiteX71" fmla="*/ 712665 w 1092242"/>
              <a:gd name="connsiteY71" fmla="*/ 431129 h 858760"/>
              <a:gd name="connsiteX72" fmla="*/ 716221 w 1092242"/>
              <a:gd name="connsiteY72" fmla="*/ 481233 h 858760"/>
              <a:gd name="connsiteX73" fmla="*/ 728772 w 1092242"/>
              <a:gd name="connsiteY73" fmla="*/ 501172 h 858760"/>
              <a:gd name="connsiteX74" fmla="*/ 870859 w 1092242"/>
              <a:gd name="connsiteY74" fmla="*/ 449227 h 858760"/>
              <a:gd name="connsiteX75" fmla="*/ 1007185 w 1092242"/>
              <a:gd name="connsiteY75" fmla="*/ 395492 h 858760"/>
              <a:gd name="connsiteX76" fmla="*/ 1010680 w 1092242"/>
              <a:gd name="connsiteY76" fmla="*/ 833126 h 858760"/>
              <a:gd name="connsiteX77" fmla="*/ 101841 w 1092242"/>
              <a:gd name="connsiteY77" fmla="*/ 833126 h 858760"/>
              <a:gd name="connsiteX78" fmla="*/ 361676 w 1092242"/>
              <a:gd name="connsiteY78" fmla="*/ 96849 h 858760"/>
              <a:gd name="connsiteX79" fmla="*/ 381484 w 1092242"/>
              <a:gd name="connsiteY79" fmla="*/ 79520 h 858760"/>
              <a:gd name="connsiteX80" fmla="*/ 409448 w 1092242"/>
              <a:gd name="connsiteY80" fmla="*/ 51206 h 858760"/>
              <a:gd name="connsiteX81" fmla="*/ 444404 w 1092242"/>
              <a:gd name="connsiteY81" fmla="*/ 34930 h 858760"/>
              <a:gd name="connsiteX82" fmla="*/ 514314 w 1092242"/>
              <a:gd name="connsiteY82" fmla="*/ 29929 h 858760"/>
              <a:gd name="connsiteX83" fmla="*/ 581895 w 1092242"/>
              <a:gd name="connsiteY83" fmla="*/ 32078 h 858760"/>
              <a:gd name="connsiteX84" fmla="*/ 598207 w 1092242"/>
              <a:gd name="connsiteY84" fmla="*/ 24532 h 858760"/>
              <a:gd name="connsiteX85" fmla="*/ 584225 w 1092242"/>
              <a:gd name="connsiteY85" fmla="*/ 8242 h 858760"/>
              <a:gd name="connsiteX86" fmla="*/ 521306 w 1092242"/>
              <a:gd name="connsiteY86" fmla="*/ 132 h 858760"/>
              <a:gd name="connsiteX87" fmla="*/ 449065 w 1092242"/>
              <a:gd name="connsiteY87" fmla="*/ 5613 h 858760"/>
              <a:gd name="connsiteX88" fmla="*/ 409448 w 1092242"/>
              <a:gd name="connsiteY88" fmla="*/ 18920 h 858760"/>
              <a:gd name="connsiteX89" fmla="*/ 377383 w 1092242"/>
              <a:gd name="connsiteY89" fmla="*/ 41381 h 858760"/>
              <a:gd name="connsiteX90" fmla="*/ 354871 w 1092242"/>
              <a:gd name="connsiteY90" fmla="*/ 71079 h 858760"/>
              <a:gd name="connsiteX91" fmla="*/ 350821 w 1092242"/>
              <a:gd name="connsiteY91" fmla="*/ 90888 h 858760"/>
              <a:gd name="connsiteX92" fmla="*/ 361676 w 1092242"/>
              <a:gd name="connsiteY92" fmla="*/ 96849 h 858760"/>
              <a:gd name="connsiteX93" fmla="*/ 645980 w 1092242"/>
              <a:gd name="connsiteY93" fmla="*/ 59325 h 858760"/>
              <a:gd name="connsiteX94" fmla="*/ 675109 w 1092242"/>
              <a:gd name="connsiteY94" fmla="*/ 46810 h 858760"/>
              <a:gd name="connsiteX95" fmla="*/ 717055 w 1092242"/>
              <a:gd name="connsiteY95" fmla="*/ 34203 h 858760"/>
              <a:gd name="connsiteX96" fmla="*/ 777645 w 1092242"/>
              <a:gd name="connsiteY96" fmla="*/ 49472 h 858760"/>
              <a:gd name="connsiteX97" fmla="*/ 845225 w 1092242"/>
              <a:gd name="connsiteY97" fmla="*/ 64941 h 858760"/>
              <a:gd name="connsiteX98" fmla="*/ 884841 w 1092242"/>
              <a:gd name="connsiteY98" fmla="*/ 60462 h 858760"/>
              <a:gd name="connsiteX99" fmla="*/ 902319 w 1092242"/>
              <a:gd name="connsiteY99" fmla="*/ 48381 h 858760"/>
              <a:gd name="connsiteX100" fmla="*/ 905814 w 1092242"/>
              <a:gd name="connsiteY100" fmla="*/ 33793 h 858760"/>
              <a:gd name="connsiteX101" fmla="*/ 894163 w 1092242"/>
              <a:gd name="connsiteY101" fmla="*/ 26802 h 858760"/>
              <a:gd name="connsiteX102" fmla="*/ 882511 w 1092242"/>
              <a:gd name="connsiteY102" fmla="*/ 31462 h 858760"/>
              <a:gd name="connsiteX103" fmla="*/ 849886 w 1092242"/>
              <a:gd name="connsiteY103" fmla="*/ 36123 h 858760"/>
              <a:gd name="connsiteX104" fmla="*/ 777645 w 1092242"/>
              <a:gd name="connsiteY104" fmla="*/ 19810 h 858760"/>
              <a:gd name="connsiteX105" fmla="*/ 718099 w 1092242"/>
              <a:gd name="connsiteY105" fmla="*/ 3497 h 858760"/>
              <a:gd name="connsiteX106" fmla="*/ 671492 w 1092242"/>
              <a:gd name="connsiteY106" fmla="*/ 17480 h 858760"/>
              <a:gd name="connsiteX107" fmla="*/ 637823 w 1092242"/>
              <a:gd name="connsiteY107" fmla="*/ 40784 h 858760"/>
              <a:gd name="connsiteX108" fmla="*/ 635493 w 1092242"/>
              <a:gd name="connsiteY108" fmla="*/ 54767 h 858760"/>
              <a:gd name="connsiteX109" fmla="*/ 645980 w 1092242"/>
              <a:gd name="connsiteY109" fmla="*/ 59325 h 858760"/>
              <a:gd name="connsiteX110" fmla="*/ 700743 w 1092242"/>
              <a:gd name="connsiteY110" fmla="*/ 593093 h 858760"/>
              <a:gd name="connsiteX111" fmla="*/ 593686 w 1092242"/>
              <a:gd name="connsiteY111" fmla="*/ 593727 h 858760"/>
              <a:gd name="connsiteX112" fmla="*/ 590442 w 1092242"/>
              <a:gd name="connsiteY112" fmla="*/ 649797 h 858760"/>
              <a:gd name="connsiteX113" fmla="*/ 598207 w 1092242"/>
              <a:gd name="connsiteY113" fmla="*/ 704953 h 858760"/>
              <a:gd name="connsiteX114" fmla="*/ 648310 w 1092242"/>
              <a:gd name="connsiteY114" fmla="*/ 707489 h 858760"/>
              <a:gd name="connsiteX115" fmla="*/ 697205 w 1092242"/>
              <a:gd name="connsiteY115" fmla="*/ 701663 h 858760"/>
              <a:gd name="connsiteX116" fmla="*/ 701866 w 1092242"/>
              <a:gd name="connsiteY116" fmla="*/ 644362 h 858760"/>
              <a:gd name="connsiteX117" fmla="*/ 700743 w 1092242"/>
              <a:gd name="connsiteY117" fmla="*/ 593093 h 858760"/>
              <a:gd name="connsiteX118" fmla="*/ 675109 w 1092242"/>
              <a:gd name="connsiteY118" fmla="*/ 674658 h 858760"/>
              <a:gd name="connsiteX119" fmla="*/ 619181 w 1092242"/>
              <a:gd name="connsiteY119" fmla="*/ 674658 h 858760"/>
              <a:gd name="connsiteX120" fmla="*/ 619181 w 1092242"/>
              <a:gd name="connsiteY120" fmla="*/ 618728 h 858760"/>
              <a:gd name="connsiteX121" fmla="*/ 675109 w 1092242"/>
              <a:gd name="connsiteY121" fmla="*/ 618728 h 858760"/>
              <a:gd name="connsiteX122" fmla="*/ 675109 w 1092242"/>
              <a:gd name="connsiteY122" fmla="*/ 674658 h 858760"/>
              <a:gd name="connsiteX123" fmla="*/ 910475 w 1092242"/>
              <a:gd name="connsiteY123" fmla="*/ 593093 h 858760"/>
              <a:gd name="connsiteX124" fmla="*/ 803418 w 1092242"/>
              <a:gd name="connsiteY124" fmla="*/ 593727 h 858760"/>
              <a:gd name="connsiteX125" fmla="*/ 800095 w 1092242"/>
              <a:gd name="connsiteY125" fmla="*/ 646301 h 858760"/>
              <a:gd name="connsiteX126" fmla="*/ 806695 w 1092242"/>
              <a:gd name="connsiteY126" fmla="*/ 701532 h 858760"/>
              <a:gd name="connsiteX127" fmla="*/ 854546 w 1092242"/>
              <a:gd name="connsiteY127" fmla="*/ 707438 h 858760"/>
              <a:gd name="connsiteX128" fmla="*/ 904798 w 1092242"/>
              <a:gd name="connsiteY128" fmla="*/ 701537 h 858760"/>
              <a:gd name="connsiteX129" fmla="*/ 911789 w 1092242"/>
              <a:gd name="connsiteY129" fmla="*/ 644362 h 858760"/>
              <a:gd name="connsiteX130" fmla="*/ 910475 w 1092242"/>
              <a:gd name="connsiteY130" fmla="*/ 593093 h 858760"/>
              <a:gd name="connsiteX131" fmla="*/ 884841 w 1092242"/>
              <a:gd name="connsiteY131" fmla="*/ 674658 h 858760"/>
              <a:gd name="connsiteX132" fmla="*/ 828913 w 1092242"/>
              <a:gd name="connsiteY132" fmla="*/ 674658 h 858760"/>
              <a:gd name="connsiteX133" fmla="*/ 828913 w 1092242"/>
              <a:gd name="connsiteY133" fmla="*/ 618728 h 858760"/>
              <a:gd name="connsiteX134" fmla="*/ 884841 w 1092242"/>
              <a:gd name="connsiteY134" fmla="*/ 618728 h 858760"/>
              <a:gd name="connsiteX135" fmla="*/ 884841 w 1092242"/>
              <a:gd name="connsiteY135" fmla="*/ 674658 h 858760"/>
              <a:gd name="connsiteX136" fmla="*/ 234285 w 1092242"/>
              <a:gd name="connsiteY136" fmla="*/ 590683 h 858760"/>
              <a:gd name="connsiteX137" fmla="*/ 183404 w 1092242"/>
              <a:gd name="connsiteY137" fmla="*/ 593871 h 858760"/>
              <a:gd name="connsiteX138" fmla="*/ 180300 w 1092242"/>
              <a:gd name="connsiteY138" fmla="*/ 649797 h 858760"/>
              <a:gd name="connsiteX139" fmla="*/ 188065 w 1092242"/>
              <a:gd name="connsiteY139" fmla="*/ 704953 h 858760"/>
              <a:gd name="connsiteX140" fmla="*/ 238400 w 1092242"/>
              <a:gd name="connsiteY140" fmla="*/ 707284 h 858760"/>
              <a:gd name="connsiteX141" fmla="*/ 287417 w 1092242"/>
              <a:gd name="connsiteY141" fmla="*/ 701458 h 858760"/>
              <a:gd name="connsiteX142" fmla="*/ 293089 w 1092242"/>
              <a:gd name="connsiteY142" fmla="*/ 649023 h 858760"/>
              <a:gd name="connsiteX143" fmla="*/ 287184 w 1092242"/>
              <a:gd name="connsiteY143" fmla="*/ 596509 h 858760"/>
              <a:gd name="connsiteX144" fmla="*/ 234285 w 1092242"/>
              <a:gd name="connsiteY144" fmla="*/ 590683 h 858760"/>
              <a:gd name="connsiteX145" fmla="*/ 264966 w 1092242"/>
              <a:gd name="connsiteY145" fmla="*/ 674658 h 858760"/>
              <a:gd name="connsiteX146" fmla="*/ 209038 w 1092242"/>
              <a:gd name="connsiteY146" fmla="*/ 674658 h 858760"/>
              <a:gd name="connsiteX147" fmla="*/ 209038 w 1092242"/>
              <a:gd name="connsiteY147" fmla="*/ 618728 h 858760"/>
              <a:gd name="connsiteX148" fmla="*/ 264966 w 1092242"/>
              <a:gd name="connsiteY148" fmla="*/ 618728 h 858760"/>
              <a:gd name="connsiteX149" fmla="*/ 264966 w 1092242"/>
              <a:gd name="connsiteY149" fmla="*/ 674658 h 858760"/>
              <a:gd name="connsiteX150" fmla="*/ 491011 w 1092242"/>
              <a:gd name="connsiteY150" fmla="*/ 593093 h 858760"/>
              <a:gd name="connsiteX151" fmla="*/ 390950 w 1092242"/>
              <a:gd name="connsiteY151" fmla="*/ 596202 h 858760"/>
              <a:gd name="connsiteX152" fmla="*/ 385138 w 1092242"/>
              <a:gd name="connsiteY152" fmla="*/ 648790 h 858760"/>
              <a:gd name="connsiteX153" fmla="*/ 391892 w 1092242"/>
              <a:gd name="connsiteY153" fmla="*/ 701532 h 858760"/>
              <a:gd name="connsiteX154" fmla="*/ 439743 w 1092242"/>
              <a:gd name="connsiteY154" fmla="*/ 707568 h 858760"/>
              <a:gd name="connsiteX155" fmla="*/ 487473 w 1092242"/>
              <a:gd name="connsiteY155" fmla="*/ 701663 h 858760"/>
              <a:gd name="connsiteX156" fmla="*/ 492134 w 1092242"/>
              <a:gd name="connsiteY156" fmla="*/ 644362 h 858760"/>
              <a:gd name="connsiteX157" fmla="*/ 491011 w 1092242"/>
              <a:gd name="connsiteY157" fmla="*/ 593093 h 858760"/>
              <a:gd name="connsiteX158" fmla="*/ 414109 w 1092242"/>
              <a:gd name="connsiteY158" fmla="*/ 674658 h 858760"/>
              <a:gd name="connsiteX159" fmla="*/ 414352 w 1092242"/>
              <a:gd name="connsiteY159" fmla="*/ 646460 h 858760"/>
              <a:gd name="connsiteX160" fmla="*/ 414589 w 1092242"/>
              <a:gd name="connsiteY160" fmla="*/ 618262 h 858760"/>
              <a:gd name="connsiteX161" fmla="*/ 467707 w 1092242"/>
              <a:gd name="connsiteY161" fmla="*/ 621058 h 858760"/>
              <a:gd name="connsiteX162" fmla="*/ 470038 w 1092242"/>
              <a:gd name="connsiteY162" fmla="*/ 674658 h 858760"/>
              <a:gd name="connsiteX163" fmla="*/ 414109 w 1092242"/>
              <a:gd name="connsiteY163" fmla="*/ 674658 h 85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092242" h="858760">
                <a:moveTo>
                  <a:pt x="1065444" y="834291"/>
                </a:moveTo>
                <a:lnTo>
                  <a:pt x="1038645" y="833126"/>
                </a:lnTo>
                <a:cubicBezTo>
                  <a:pt x="1036417" y="390990"/>
                  <a:pt x="1035615" y="369928"/>
                  <a:pt x="1028484" y="365220"/>
                </a:cubicBezTo>
                <a:cubicBezTo>
                  <a:pt x="1022239" y="361100"/>
                  <a:pt x="1004258" y="366609"/>
                  <a:pt x="939931" y="392346"/>
                </a:cubicBezTo>
                <a:cubicBezTo>
                  <a:pt x="895533" y="410109"/>
                  <a:pt x="832991" y="434764"/>
                  <a:pt x="800948" y="447139"/>
                </a:cubicBezTo>
                <a:cubicBezTo>
                  <a:pt x="768906" y="459513"/>
                  <a:pt x="742167" y="469623"/>
                  <a:pt x="741524" y="469609"/>
                </a:cubicBezTo>
                <a:cubicBezTo>
                  <a:pt x="740886" y="469595"/>
                  <a:pt x="740396" y="450178"/>
                  <a:pt x="740438" y="426468"/>
                </a:cubicBezTo>
                <a:cubicBezTo>
                  <a:pt x="740489" y="397795"/>
                  <a:pt x="738537" y="381379"/>
                  <a:pt x="734612" y="377450"/>
                </a:cubicBezTo>
                <a:cubicBezTo>
                  <a:pt x="731364" y="374206"/>
                  <a:pt x="723990" y="371582"/>
                  <a:pt x="718221" y="371624"/>
                </a:cubicBezTo>
                <a:cubicBezTo>
                  <a:pt x="709580" y="371689"/>
                  <a:pt x="707352" y="368627"/>
                  <a:pt x="705553" y="354225"/>
                </a:cubicBezTo>
                <a:cubicBezTo>
                  <a:pt x="704350" y="344610"/>
                  <a:pt x="699014" y="290605"/>
                  <a:pt x="693691" y="234209"/>
                </a:cubicBezTo>
                <a:cubicBezTo>
                  <a:pt x="688369" y="177813"/>
                  <a:pt x="683060" y="126949"/>
                  <a:pt x="681890" y="121183"/>
                </a:cubicBezTo>
                <a:cubicBezTo>
                  <a:pt x="679821" y="110957"/>
                  <a:pt x="678269" y="110697"/>
                  <a:pt x="619409" y="110697"/>
                </a:cubicBezTo>
                <a:cubicBezTo>
                  <a:pt x="580231" y="110697"/>
                  <a:pt x="558074" y="112500"/>
                  <a:pt x="556270" y="115833"/>
                </a:cubicBezTo>
                <a:cubicBezTo>
                  <a:pt x="554746" y="118657"/>
                  <a:pt x="551549" y="144348"/>
                  <a:pt x="549172" y="172928"/>
                </a:cubicBezTo>
                <a:cubicBezTo>
                  <a:pt x="546795" y="201504"/>
                  <a:pt x="542498" y="259494"/>
                  <a:pt x="539627" y="301791"/>
                </a:cubicBezTo>
                <a:cubicBezTo>
                  <a:pt x="536760" y="344088"/>
                  <a:pt x="533032" y="390067"/>
                  <a:pt x="531354" y="403961"/>
                </a:cubicBezTo>
                <a:lnTo>
                  <a:pt x="528297" y="429232"/>
                </a:lnTo>
                <a:cubicBezTo>
                  <a:pt x="454121" y="453711"/>
                  <a:pt x="440419" y="456367"/>
                  <a:pt x="438210" y="452620"/>
                </a:cubicBezTo>
                <a:cubicBezTo>
                  <a:pt x="436490" y="449702"/>
                  <a:pt x="430095" y="380489"/>
                  <a:pt x="424004" y="298813"/>
                </a:cubicBezTo>
                <a:cubicBezTo>
                  <a:pt x="417530" y="212070"/>
                  <a:pt x="410744" y="147764"/>
                  <a:pt x="407691" y="144180"/>
                </a:cubicBezTo>
                <a:cubicBezTo>
                  <a:pt x="403781" y="139603"/>
                  <a:pt x="388885" y="138424"/>
                  <a:pt x="348859" y="139519"/>
                </a:cubicBezTo>
                <a:lnTo>
                  <a:pt x="295261" y="140992"/>
                </a:lnTo>
                <a:cubicBezTo>
                  <a:pt x="286788" y="245744"/>
                  <a:pt x="280929" y="318104"/>
                  <a:pt x="276772" y="369373"/>
                </a:cubicBezTo>
                <a:cubicBezTo>
                  <a:pt x="272615" y="420642"/>
                  <a:pt x="267735" y="464095"/>
                  <a:pt x="265926" y="465941"/>
                </a:cubicBezTo>
                <a:cubicBezTo>
                  <a:pt x="264118" y="467782"/>
                  <a:pt x="220690" y="469879"/>
                  <a:pt x="169422" y="470602"/>
                </a:cubicBezTo>
                <a:lnTo>
                  <a:pt x="76207" y="471911"/>
                </a:lnTo>
                <a:lnTo>
                  <a:pt x="73877" y="833126"/>
                </a:lnTo>
                <a:cubicBezTo>
                  <a:pt x="25117" y="833238"/>
                  <a:pt x="8184" y="834809"/>
                  <a:pt x="4791" y="836692"/>
                </a:cubicBezTo>
                <a:cubicBezTo>
                  <a:pt x="1398" y="838575"/>
                  <a:pt x="-666" y="844312"/>
                  <a:pt x="196" y="849439"/>
                </a:cubicBezTo>
                <a:cubicBezTo>
                  <a:pt x="1753" y="858696"/>
                  <a:pt x="5393" y="858761"/>
                  <a:pt x="547005" y="858761"/>
                </a:cubicBezTo>
                <a:lnTo>
                  <a:pt x="1092243" y="858761"/>
                </a:lnTo>
                <a:cubicBezTo>
                  <a:pt x="1092243" y="836165"/>
                  <a:pt x="1090612" y="835387"/>
                  <a:pt x="1065444" y="834291"/>
                </a:cubicBezTo>
                <a:close/>
                <a:moveTo>
                  <a:pt x="577234" y="164296"/>
                </a:moveTo>
                <a:lnTo>
                  <a:pt x="577234" y="134001"/>
                </a:lnTo>
                <a:lnTo>
                  <a:pt x="616850" y="134001"/>
                </a:lnTo>
                <a:cubicBezTo>
                  <a:pt x="654154" y="134001"/>
                  <a:pt x="656601" y="134611"/>
                  <a:pt x="658731" y="144488"/>
                </a:cubicBezTo>
                <a:cubicBezTo>
                  <a:pt x="659980" y="150253"/>
                  <a:pt x="661029" y="163886"/>
                  <a:pt x="661127" y="194592"/>
                </a:cubicBezTo>
                <a:lnTo>
                  <a:pt x="577234" y="194592"/>
                </a:lnTo>
                <a:lnTo>
                  <a:pt x="577234" y="164296"/>
                </a:lnTo>
                <a:close/>
                <a:moveTo>
                  <a:pt x="563042" y="343738"/>
                </a:moveTo>
                <a:cubicBezTo>
                  <a:pt x="565806" y="304005"/>
                  <a:pt x="569264" y="259433"/>
                  <a:pt x="570732" y="244696"/>
                </a:cubicBezTo>
                <a:lnTo>
                  <a:pt x="573398" y="217896"/>
                </a:lnTo>
                <a:lnTo>
                  <a:pt x="619591" y="217896"/>
                </a:lnTo>
                <a:cubicBezTo>
                  <a:pt x="660446" y="217896"/>
                  <a:pt x="665802" y="218837"/>
                  <a:pt x="665885" y="226052"/>
                </a:cubicBezTo>
                <a:cubicBezTo>
                  <a:pt x="665937" y="230536"/>
                  <a:pt x="669022" y="263572"/>
                  <a:pt x="672737" y="299460"/>
                </a:cubicBezTo>
                <a:cubicBezTo>
                  <a:pt x="676456" y="335349"/>
                  <a:pt x="679555" y="368380"/>
                  <a:pt x="679630" y="372869"/>
                </a:cubicBezTo>
                <a:cubicBezTo>
                  <a:pt x="679742" y="379273"/>
                  <a:pt x="667009" y="384996"/>
                  <a:pt x="620346" y="399524"/>
                </a:cubicBezTo>
                <a:cubicBezTo>
                  <a:pt x="587665" y="409694"/>
                  <a:pt x="560269" y="417561"/>
                  <a:pt x="559472" y="417002"/>
                </a:cubicBezTo>
                <a:cubicBezTo>
                  <a:pt x="558675" y="416438"/>
                  <a:pt x="560283" y="383472"/>
                  <a:pt x="563042" y="343738"/>
                </a:cubicBezTo>
                <a:close/>
                <a:moveTo>
                  <a:pt x="317348" y="200502"/>
                </a:moveTo>
                <a:cubicBezTo>
                  <a:pt x="319245" y="190844"/>
                  <a:pt x="320816" y="179267"/>
                  <a:pt x="320844" y="174783"/>
                </a:cubicBezTo>
                <a:cubicBezTo>
                  <a:pt x="320886" y="167834"/>
                  <a:pt x="325560" y="166608"/>
                  <a:pt x="383815" y="166408"/>
                </a:cubicBezTo>
                <a:lnTo>
                  <a:pt x="387366" y="181667"/>
                </a:lnTo>
                <a:cubicBezTo>
                  <a:pt x="389323" y="190057"/>
                  <a:pt x="390894" y="201639"/>
                  <a:pt x="390862" y="207409"/>
                </a:cubicBezTo>
                <a:cubicBezTo>
                  <a:pt x="390810" y="217425"/>
                  <a:pt x="389081" y="217900"/>
                  <a:pt x="313904" y="218068"/>
                </a:cubicBezTo>
                <a:lnTo>
                  <a:pt x="317348" y="200502"/>
                </a:lnTo>
                <a:close/>
                <a:moveTo>
                  <a:pt x="299866" y="440451"/>
                </a:moveTo>
                <a:cubicBezTo>
                  <a:pt x="301115" y="426990"/>
                  <a:pt x="304405" y="380326"/>
                  <a:pt x="307174" y="336747"/>
                </a:cubicBezTo>
                <a:cubicBezTo>
                  <a:pt x="309942" y="293168"/>
                  <a:pt x="313060" y="254889"/>
                  <a:pt x="314104" y="251687"/>
                </a:cubicBezTo>
                <a:cubicBezTo>
                  <a:pt x="315414" y="247669"/>
                  <a:pt x="327602" y="245861"/>
                  <a:pt x="353403" y="245861"/>
                </a:cubicBezTo>
                <a:cubicBezTo>
                  <a:pt x="388494" y="245861"/>
                  <a:pt x="390927" y="246509"/>
                  <a:pt x="392791" y="256348"/>
                </a:cubicBezTo>
                <a:cubicBezTo>
                  <a:pt x="393886" y="262113"/>
                  <a:pt x="397149" y="300393"/>
                  <a:pt x="400048" y="341408"/>
                </a:cubicBezTo>
                <a:cubicBezTo>
                  <a:pt x="402942" y="382423"/>
                  <a:pt x="406768" y="427018"/>
                  <a:pt x="411779" y="465037"/>
                </a:cubicBezTo>
                <a:lnTo>
                  <a:pt x="297591" y="464920"/>
                </a:lnTo>
                <a:lnTo>
                  <a:pt x="299866" y="440451"/>
                </a:lnTo>
                <a:close/>
                <a:moveTo>
                  <a:pt x="101841" y="833126"/>
                </a:moveTo>
                <a:lnTo>
                  <a:pt x="101841" y="497546"/>
                </a:lnTo>
                <a:lnTo>
                  <a:pt x="409448" y="497546"/>
                </a:lnTo>
                <a:lnTo>
                  <a:pt x="552765" y="450905"/>
                </a:lnTo>
                <a:cubicBezTo>
                  <a:pt x="631592" y="425256"/>
                  <a:pt x="699755" y="403234"/>
                  <a:pt x="704239" y="401966"/>
                </a:cubicBezTo>
                <a:cubicBezTo>
                  <a:pt x="711411" y="399944"/>
                  <a:pt x="712427" y="403462"/>
                  <a:pt x="712665" y="431129"/>
                </a:cubicBezTo>
                <a:cubicBezTo>
                  <a:pt x="712810" y="448430"/>
                  <a:pt x="714413" y="470979"/>
                  <a:pt x="716221" y="481233"/>
                </a:cubicBezTo>
                <a:cubicBezTo>
                  <a:pt x="718635" y="494908"/>
                  <a:pt x="721977" y="500221"/>
                  <a:pt x="728772" y="501172"/>
                </a:cubicBezTo>
                <a:cubicBezTo>
                  <a:pt x="733862" y="501885"/>
                  <a:pt x="797802" y="478511"/>
                  <a:pt x="870859" y="449227"/>
                </a:cubicBezTo>
                <a:cubicBezTo>
                  <a:pt x="943916" y="419943"/>
                  <a:pt x="1005264" y="395763"/>
                  <a:pt x="1007185" y="395492"/>
                </a:cubicBezTo>
                <a:cubicBezTo>
                  <a:pt x="1009110" y="395227"/>
                  <a:pt x="1010680" y="493584"/>
                  <a:pt x="1010680" y="833126"/>
                </a:cubicBezTo>
                <a:lnTo>
                  <a:pt x="101841" y="833126"/>
                </a:lnTo>
                <a:close/>
                <a:moveTo>
                  <a:pt x="361676" y="96849"/>
                </a:moveTo>
                <a:cubicBezTo>
                  <a:pt x="366164" y="96924"/>
                  <a:pt x="375076" y="89126"/>
                  <a:pt x="381484" y="79520"/>
                </a:cubicBezTo>
                <a:cubicBezTo>
                  <a:pt x="387893" y="69914"/>
                  <a:pt x="400476" y="57176"/>
                  <a:pt x="409448" y="51206"/>
                </a:cubicBezTo>
                <a:cubicBezTo>
                  <a:pt x="418420" y="45240"/>
                  <a:pt x="434150" y="37913"/>
                  <a:pt x="444404" y="34930"/>
                </a:cubicBezTo>
                <a:cubicBezTo>
                  <a:pt x="454657" y="31942"/>
                  <a:pt x="486117" y="29696"/>
                  <a:pt x="514314" y="29929"/>
                </a:cubicBezTo>
                <a:cubicBezTo>
                  <a:pt x="542512" y="30167"/>
                  <a:pt x="572923" y="31132"/>
                  <a:pt x="581895" y="32078"/>
                </a:cubicBezTo>
                <a:cubicBezTo>
                  <a:pt x="595639" y="33523"/>
                  <a:pt x="598207" y="32334"/>
                  <a:pt x="598207" y="24532"/>
                </a:cubicBezTo>
                <a:cubicBezTo>
                  <a:pt x="598207" y="18915"/>
                  <a:pt x="592708" y="12507"/>
                  <a:pt x="584225" y="8242"/>
                </a:cubicBezTo>
                <a:cubicBezTo>
                  <a:pt x="574960" y="3581"/>
                  <a:pt x="553739" y="845"/>
                  <a:pt x="521306" y="132"/>
                </a:cubicBezTo>
                <a:cubicBezTo>
                  <a:pt x="490219" y="-553"/>
                  <a:pt x="463867" y="1447"/>
                  <a:pt x="449065" y="5613"/>
                </a:cubicBezTo>
                <a:cubicBezTo>
                  <a:pt x="436248" y="9216"/>
                  <a:pt x="418420" y="15205"/>
                  <a:pt x="409448" y="18920"/>
                </a:cubicBezTo>
                <a:cubicBezTo>
                  <a:pt x="400476" y="22630"/>
                  <a:pt x="386047" y="32739"/>
                  <a:pt x="377383" y="41381"/>
                </a:cubicBezTo>
                <a:cubicBezTo>
                  <a:pt x="368714" y="50026"/>
                  <a:pt x="358586" y="63389"/>
                  <a:pt x="354871" y="71079"/>
                </a:cubicBezTo>
                <a:cubicBezTo>
                  <a:pt x="351157" y="78770"/>
                  <a:pt x="349335" y="87681"/>
                  <a:pt x="350821" y="90888"/>
                </a:cubicBezTo>
                <a:cubicBezTo>
                  <a:pt x="352303" y="94090"/>
                  <a:pt x="357193" y="96775"/>
                  <a:pt x="361676" y="96849"/>
                </a:cubicBezTo>
                <a:close/>
                <a:moveTo>
                  <a:pt x="645980" y="59325"/>
                </a:moveTo>
                <a:cubicBezTo>
                  <a:pt x="650468" y="59269"/>
                  <a:pt x="663574" y="53639"/>
                  <a:pt x="675109" y="46810"/>
                </a:cubicBezTo>
                <a:cubicBezTo>
                  <a:pt x="689198" y="38472"/>
                  <a:pt x="702966" y="34333"/>
                  <a:pt x="717055" y="34203"/>
                </a:cubicBezTo>
                <a:cubicBezTo>
                  <a:pt x="730138" y="34077"/>
                  <a:pt x="752934" y="39824"/>
                  <a:pt x="777645" y="49472"/>
                </a:cubicBezTo>
                <a:cubicBezTo>
                  <a:pt x="806825" y="60868"/>
                  <a:pt x="824629" y="64941"/>
                  <a:pt x="845225" y="64941"/>
                </a:cubicBezTo>
                <a:cubicBezTo>
                  <a:pt x="860605" y="64946"/>
                  <a:pt x="878433" y="62928"/>
                  <a:pt x="884841" y="60462"/>
                </a:cubicBezTo>
                <a:cubicBezTo>
                  <a:pt x="891250" y="58001"/>
                  <a:pt x="899117" y="52562"/>
                  <a:pt x="902319" y="48381"/>
                </a:cubicBezTo>
                <a:cubicBezTo>
                  <a:pt x="905525" y="44205"/>
                  <a:pt x="907096" y="37638"/>
                  <a:pt x="905814" y="33793"/>
                </a:cubicBezTo>
                <a:cubicBezTo>
                  <a:pt x="904532" y="29948"/>
                  <a:pt x="899289" y="26802"/>
                  <a:pt x="894163" y="26802"/>
                </a:cubicBezTo>
                <a:cubicBezTo>
                  <a:pt x="889036" y="26802"/>
                  <a:pt x="883792" y="28899"/>
                  <a:pt x="882511" y="31462"/>
                </a:cubicBezTo>
                <a:cubicBezTo>
                  <a:pt x="881229" y="34026"/>
                  <a:pt x="866548" y="36123"/>
                  <a:pt x="849886" y="36123"/>
                </a:cubicBezTo>
                <a:cubicBezTo>
                  <a:pt x="826358" y="36123"/>
                  <a:pt x="810218" y="32479"/>
                  <a:pt x="777645" y="19810"/>
                </a:cubicBezTo>
                <a:cubicBezTo>
                  <a:pt x="754574" y="10838"/>
                  <a:pt x="727780" y="3497"/>
                  <a:pt x="718099" y="3497"/>
                </a:cubicBezTo>
                <a:cubicBezTo>
                  <a:pt x="708098" y="3497"/>
                  <a:pt x="687977" y="9533"/>
                  <a:pt x="671492" y="17480"/>
                </a:cubicBezTo>
                <a:cubicBezTo>
                  <a:pt x="655539" y="25170"/>
                  <a:pt x="640387" y="35657"/>
                  <a:pt x="637823" y="40784"/>
                </a:cubicBezTo>
                <a:cubicBezTo>
                  <a:pt x="635260" y="45911"/>
                  <a:pt x="634211" y="52203"/>
                  <a:pt x="635493" y="54767"/>
                </a:cubicBezTo>
                <a:cubicBezTo>
                  <a:pt x="636775" y="57330"/>
                  <a:pt x="641496" y="59381"/>
                  <a:pt x="645980" y="59325"/>
                </a:cubicBezTo>
                <a:close/>
                <a:moveTo>
                  <a:pt x="700743" y="593093"/>
                </a:moveTo>
                <a:cubicBezTo>
                  <a:pt x="620891" y="591061"/>
                  <a:pt x="595900" y="591937"/>
                  <a:pt x="593686" y="593727"/>
                </a:cubicBezTo>
                <a:cubicBezTo>
                  <a:pt x="591473" y="595512"/>
                  <a:pt x="590014" y="620746"/>
                  <a:pt x="590442" y="649797"/>
                </a:cubicBezTo>
                <a:cubicBezTo>
                  <a:pt x="591062" y="692127"/>
                  <a:pt x="592605" y="703084"/>
                  <a:pt x="598207" y="704953"/>
                </a:cubicBezTo>
                <a:cubicBezTo>
                  <a:pt x="602052" y="706235"/>
                  <a:pt x="624601" y="707377"/>
                  <a:pt x="648310" y="707489"/>
                </a:cubicBezTo>
                <a:cubicBezTo>
                  <a:pt x="677742" y="707633"/>
                  <a:pt x="693258" y="705783"/>
                  <a:pt x="697205" y="701663"/>
                </a:cubicBezTo>
                <a:cubicBezTo>
                  <a:pt x="701251" y="697449"/>
                  <a:pt x="702654" y="680185"/>
                  <a:pt x="701866" y="644362"/>
                </a:cubicBezTo>
                <a:lnTo>
                  <a:pt x="700743" y="593093"/>
                </a:lnTo>
                <a:close/>
                <a:moveTo>
                  <a:pt x="675109" y="674658"/>
                </a:moveTo>
                <a:lnTo>
                  <a:pt x="619181" y="674658"/>
                </a:lnTo>
                <a:lnTo>
                  <a:pt x="619181" y="618728"/>
                </a:lnTo>
                <a:lnTo>
                  <a:pt x="675109" y="618728"/>
                </a:lnTo>
                <a:lnTo>
                  <a:pt x="675109" y="674658"/>
                </a:lnTo>
                <a:close/>
                <a:moveTo>
                  <a:pt x="910475" y="593093"/>
                </a:moveTo>
                <a:cubicBezTo>
                  <a:pt x="830628" y="591061"/>
                  <a:pt x="805632" y="591937"/>
                  <a:pt x="803418" y="593727"/>
                </a:cubicBezTo>
                <a:cubicBezTo>
                  <a:pt x="801205" y="595512"/>
                  <a:pt x="799708" y="619175"/>
                  <a:pt x="800095" y="646301"/>
                </a:cubicBezTo>
                <a:cubicBezTo>
                  <a:pt x="800557" y="679062"/>
                  <a:pt x="802775" y="697612"/>
                  <a:pt x="806695" y="701532"/>
                </a:cubicBezTo>
                <a:cubicBezTo>
                  <a:pt x="810587" y="705424"/>
                  <a:pt x="826913" y="707438"/>
                  <a:pt x="854546" y="707438"/>
                </a:cubicBezTo>
                <a:cubicBezTo>
                  <a:pt x="880931" y="707442"/>
                  <a:pt x="899574" y="705251"/>
                  <a:pt x="904798" y="701537"/>
                </a:cubicBezTo>
                <a:cubicBezTo>
                  <a:pt x="912050" y="696377"/>
                  <a:pt x="912936" y="689139"/>
                  <a:pt x="911789" y="644362"/>
                </a:cubicBezTo>
                <a:lnTo>
                  <a:pt x="910475" y="593093"/>
                </a:lnTo>
                <a:close/>
                <a:moveTo>
                  <a:pt x="884841" y="674658"/>
                </a:moveTo>
                <a:lnTo>
                  <a:pt x="828913" y="674658"/>
                </a:lnTo>
                <a:lnTo>
                  <a:pt x="828913" y="618728"/>
                </a:lnTo>
                <a:lnTo>
                  <a:pt x="884841" y="618728"/>
                </a:lnTo>
                <a:lnTo>
                  <a:pt x="884841" y="674658"/>
                </a:lnTo>
                <a:close/>
                <a:moveTo>
                  <a:pt x="234285" y="590683"/>
                </a:moveTo>
                <a:cubicBezTo>
                  <a:pt x="208437" y="590725"/>
                  <a:pt x="185543" y="592161"/>
                  <a:pt x="183404" y="593871"/>
                </a:cubicBezTo>
                <a:cubicBezTo>
                  <a:pt x="181269" y="595577"/>
                  <a:pt x="179871" y="620746"/>
                  <a:pt x="180300" y="649797"/>
                </a:cubicBezTo>
                <a:cubicBezTo>
                  <a:pt x="180920" y="692127"/>
                  <a:pt x="182462" y="703084"/>
                  <a:pt x="188065" y="704953"/>
                </a:cubicBezTo>
                <a:cubicBezTo>
                  <a:pt x="191910" y="706235"/>
                  <a:pt x="214561" y="707284"/>
                  <a:pt x="238400" y="707284"/>
                </a:cubicBezTo>
                <a:cubicBezTo>
                  <a:pt x="266947" y="707284"/>
                  <a:pt x="283684" y="705293"/>
                  <a:pt x="287417" y="701458"/>
                </a:cubicBezTo>
                <a:cubicBezTo>
                  <a:pt x="291104" y="697668"/>
                  <a:pt x="293089" y="679328"/>
                  <a:pt x="293089" y="649023"/>
                </a:cubicBezTo>
                <a:cubicBezTo>
                  <a:pt x="293089" y="617623"/>
                  <a:pt x="291160" y="600485"/>
                  <a:pt x="287184" y="596509"/>
                </a:cubicBezTo>
                <a:cubicBezTo>
                  <a:pt x="283190" y="592515"/>
                  <a:pt x="266090" y="590632"/>
                  <a:pt x="234285" y="590683"/>
                </a:cubicBezTo>
                <a:close/>
                <a:moveTo>
                  <a:pt x="264966" y="674658"/>
                </a:moveTo>
                <a:lnTo>
                  <a:pt x="209038" y="674658"/>
                </a:lnTo>
                <a:lnTo>
                  <a:pt x="209038" y="618728"/>
                </a:lnTo>
                <a:lnTo>
                  <a:pt x="264966" y="618728"/>
                </a:lnTo>
                <a:lnTo>
                  <a:pt x="264966" y="674658"/>
                </a:lnTo>
                <a:close/>
                <a:moveTo>
                  <a:pt x="491011" y="593093"/>
                </a:moveTo>
                <a:cubicBezTo>
                  <a:pt x="412329" y="590875"/>
                  <a:pt x="395518" y="592268"/>
                  <a:pt x="390950" y="596202"/>
                </a:cubicBezTo>
                <a:cubicBezTo>
                  <a:pt x="385870" y="600579"/>
                  <a:pt x="384486" y="613121"/>
                  <a:pt x="385138" y="648790"/>
                </a:cubicBezTo>
                <a:cubicBezTo>
                  <a:pt x="385693" y="679347"/>
                  <a:pt x="388042" y="697682"/>
                  <a:pt x="391892" y="701532"/>
                </a:cubicBezTo>
                <a:cubicBezTo>
                  <a:pt x="395760" y="705401"/>
                  <a:pt x="412264" y="707484"/>
                  <a:pt x="439743" y="707568"/>
                </a:cubicBezTo>
                <a:cubicBezTo>
                  <a:pt x="468131" y="707657"/>
                  <a:pt x="483558" y="705745"/>
                  <a:pt x="487473" y="701663"/>
                </a:cubicBezTo>
                <a:cubicBezTo>
                  <a:pt x="491519" y="697449"/>
                  <a:pt x="492922" y="680185"/>
                  <a:pt x="492134" y="644362"/>
                </a:cubicBezTo>
                <a:lnTo>
                  <a:pt x="491011" y="593093"/>
                </a:lnTo>
                <a:close/>
                <a:moveTo>
                  <a:pt x="414109" y="674658"/>
                </a:moveTo>
                <a:lnTo>
                  <a:pt x="414352" y="646460"/>
                </a:lnTo>
                <a:lnTo>
                  <a:pt x="414589" y="618262"/>
                </a:lnTo>
                <a:lnTo>
                  <a:pt x="467707" y="621058"/>
                </a:lnTo>
                <a:lnTo>
                  <a:pt x="470038" y="674658"/>
                </a:lnTo>
                <a:lnTo>
                  <a:pt x="414109" y="674658"/>
                </a:lnTo>
                <a:close/>
              </a:path>
            </a:pathLst>
          </a:custGeom>
          <a:solidFill>
            <a:srgbClr val="ED4D24"/>
          </a:solidFill>
          <a:ln w="4657" cap="flat">
            <a:noFill/>
            <a:prstDash val="solid"/>
            <a:miter/>
          </a:ln>
        </p:spPr>
        <p:txBody>
          <a:bodyPr rtlCol="0" anchor="ctr"/>
          <a:lstStyle/>
          <a:p>
            <a:endParaRPr lang="en-US" dirty="0"/>
          </a:p>
        </p:txBody>
      </p:sp>
    </p:spTree>
    <p:extLst>
      <p:ext uri="{BB962C8B-B14F-4D97-AF65-F5344CB8AC3E}">
        <p14:creationId xmlns:p14="http://schemas.microsoft.com/office/powerpoint/2010/main" val="35482795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8F889-4D1E-1068-79DA-6B97B681C0DA}"/>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0D5B31E7-B30E-BE0C-8915-D957BE141A84}"/>
              </a:ext>
            </a:extLst>
          </p:cNvPr>
          <p:cNvCxnSpPr>
            <a:cxnSpLocks/>
          </p:cNvCxnSpPr>
          <p:nvPr/>
        </p:nvCxnSpPr>
        <p:spPr>
          <a:xfrm>
            <a:off x="-5141" y="2697699"/>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84799FA-AD9D-3D9F-8AE9-46939F0FE31B}"/>
              </a:ext>
            </a:extLst>
          </p:cNvPr>
          <p:cNvCxnSpPr>
            <a:cxnSpLocks/>
          </p:cNvCxnSpPr>
          <p:nvPr/>
        </p:nvCxnSpPr>
        <p:spPr>
          <a:xfrm>
            <a:off x="553944" y="2697699"/>
            <a:ext cx="0" cy="707492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B1EF5082-41E5-69AD-8828-F663FF96AC33}"/>
              </a:ext>
            </a:extLst>
          </p:cNvPr>
          <p:cNvSpPr/>
          <p:nvPr/>
        </p:nvSpPr>
        <p:spPr>
          <a:xfrm rot="5400000">
            <a:off x="197277" y="261207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974C7962-C970-D9E6-B400-119D96A73FAC}"/>
              </a:ext>
            </a:extLst>
          </p:cNvPr>
          <p:cNvGrpSpPr/>
          <p:nvPr/>
        </p:nvGrpSpPr>
        <p:grpSpPr>
          <a:xfrm>
            <a:off x="538771" y="9581456"/>
            <a:ext cx="7020904" cy="400869"/>
            <a:chOff x="576076" y="9606081"/>
            <a:chExt cx="7020904" cy="400869"/>
          </a:xfrm>
        </p:grpSpPr>
        <p:cxnSp>
          <p:nvCxnSpPr>
            <p:cNvPr id="29" name="Straight Connector 28">
              <a:extLst>
                <a:ext uri="{FF2B5EF4-FFF2-40B4-BE49-F238E27FC236}">
                  <a16:creationId xmlns:a16="http://schemas.microsoft.com/office/drawing/2014/main" id="{D006D584-62EF-D978-9FED-65C17B0DB3CB}"/>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E357A58-6FC7-A2BD-8D76-A3C81D0DBE9A}"/>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F5BBF6DD-EA44-7F52-AF48-766381AEFB1A}"/>
              </a:ext>
            </a:extLst>
          </p:cNvPr>
          <p:cNvSpPr txBox="1"/>
          <p:nvPr/>
        </p:nvSpPr>
        <p:spPr>
          <a:xfrm>
            <a:off x="773469" y="3243429"/>
            <a:ext cx="6255241" cy="6914713"/>
          </a:xfrm>
          <a:prstGeom prst="rect">
            <a:avLst/>
          </a:prstGeom>
          <a:noFill/>
        </p:spPr>
        <p:txBody>
          <a:bodyPr wrap="square" rtlCol="0">
            <a:spAutoFit/>
          </a:bodyPr>
          <a:lstStyle/>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Germany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Thermal spa, public swimming pool, 1989, partly renovated in 2003 and 2017</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Germany Case 5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University, 1970, renovations of HVAC in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Various public buildings (typical examples)</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University campus building, 2009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University campus building, early 2000s</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5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Culture and Community Centre, 1953, renovated in 2009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9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Public school, 1960s, renovated in 2016–2018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University, 1975, renovated in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National library of Latvia, 2014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7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Public school, 1937, renovated in 2008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Norway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School, combined offices and classrooms, 1955, renovations of HVAC in 2012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Norway Case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Course centre, 2005</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Norway Case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School, combined offices and classrooms, 1985, extended in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Norway Case 7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Nursing home,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Ireland Case 5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Higher education library, 1984, renovated in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Primary school, 1963, renovated in 2023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Science and Culture Center, 1849, renovated in 2021</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Science and conference centre, cultural and educational institution, 2024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5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Center for Environmental Education, 2020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Social care home, mid-17th century, rebuilt in 1922, renovated in 1994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7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Regional Hospital, 1996, renovated and expanded between 2014 and 2020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8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Preschool, 2022</a:t>
            </a:r>
            <a:endPar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a:t>
            </a:r>
            <a:r>
              <a:rPr lang="lv-LV"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erbia</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Case </a:t>
            </a:r>
            <a:r>
              <a:rPr lang="lv-LV" sz="1350" b="1"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350" dirty="0">
                <a:solidFill>
                  <a:srgbClr val="404040"/>
                </a:solidFill>
                <a:latin typeface="Calibri" panose="020F0502020204030204" pitchFamily="34" charset="0"/>
                <a:ea typeface="Calibri" panose="020F0502020204030204" pitchFamily="34" charset="0"/>
                <a:cs typeface="Calibri" panose="020F0502020204030204" pitchFamily="34" charset="0"/>
              </a:rPr>
              <a:t>Technical School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1979</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renovated in 20</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18</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a:t>
            </a:r>
            <a:r>
              <a:rPr lang="lv-LV"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erbia</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Case </a:t>
            </a:r>
            <a:r>
              <a:rPr lang="lv-LV" sz="1350" b="1" dirty="0">
                <a:solidFill>
                  <a:srgbClr val="404040"/>
                </a:solidFill>
                <a:latin typeface="Calibri" panose="020F0502020204030204" pitchFamily="34" charset="0"/>
                <a:ea typeface="Calibri" panose="020F0502020204030204" pitchFamily="34" charset="0"/>
                <a:cs typeface="Calibri" panose="020F0502020204030204" pitchFamily="34" charset="0"/>
              </a:rPr>
              <a:t>3</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Cultural</a:t>
            </a:r>
            <a:r>
              <a:rPr lang="en-GB"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1950</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renovated in 20</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18</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a:t>
            </a:r>
            <a:r>
              <a:rPr lang="lv-LV"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erbia</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Case </a:t>
            </a:r>
            <a:r>
              <a:rPr lang="lv-LV" sz="1350" b="1" dirty="0">
                <a:solidFill>
                  <a:srgbClr val="404040"/>
                </a:solidFill>
                <a:latin typeface="Calibri" panose="020F0502020204030204" pitchFamily="34" charset="0"/>
                <a:ea typeface="Calibri" panose="020F0502020204030204" pitchFamily="34" charset="0"/>
                <a:cs typeface="Calibri" panose="020F0502020204030204" pitchFamily="34" charset="0"/>
              </a:rPr>
              <a:t>5</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Home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of</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 Arts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1987</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renovated in 20</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19</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1480"/>
              </a:lnSpc>
              <a:spcAft>
                <a:spcPts val="200"/>
              </a:spcAft>
              <a:buClr>
                <a:srgbClr val="ED4D24"/>
              </a:buClr>
              <a:tabLst>
                <a:tab pos="533400" algn="l"/>
                <a:tab pos="574675" algn="l"/>
              </a:tabLst>
            </a:pP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FDECC17A-03C8-543B-DC69-C3A09331269C}"/>
              </a:ext>
            </a:extLst>
          </p:cNvPr>
          <p:cNvSpPr txBox="1">
            <a:spLocks/>
          </p:cNvSpPr>
          <p:nvPr/>
        </p:nvSpPr>
        <p:spPr>
          <a:xfrm>
            <a:off x="773469" y="2781796"/>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Public / institutional buildings (2</a:t>
            </a:r>
            <a:r>
              <a:rPr lang="lv-LV" sz="1600" b="1" dirty="0">
                <a:solidFill>
                  <a:srgbClr val="ED4D24"/>
                </a:solidFill>
              </a:rPr>
              <a:t>5</a:t>
            </a:r>
            <a:r>
              <a:rPr lang="en-GB" sz="1600" b="1" dirty="0">
                <a:solidFill>
                  <a:srgbClr val="ED4D24"/>
                </a:solidFill>
              </a:rPr>
              <a:t>)</a:t>
            </a:r>
          </a:p>
          <a:p>
            <a:pPr marL="9525" algn="l"/>
            <a:endParaRPr lang="en-GB" sz="1800" b="1"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03330A19-E674-7227-7BFD-2653B2B4A3B9}"/>
              </a:ext>
            </a:extLst>
          </p:cNvPr>
          <p:cNvSpPr/>
          <p:nvPr/>
        </p:nvSpPr>
        <p:spPr>
          <a:xfrm>
            <a:off x="6516375" y="9164005"/>
            <a:ext cx="679542" cy="613278"/>
          </a:xfrm>
          <a:custGeom>
            <a:avLst/>
            <a:gdLst>
              <a:gd name="connsiteX0" fmla="*/ 750142 w 978749"/>
              <a:gd name="connsiteY0" fmla="*/ 638406 h 883309"/>
              <a:gd name="connsiteX1" fmla="*/ 696776 w 978749"/>
              <a:gd name="connsiteY1" fmla="*/ 644209 h 883309"/>
              <a:gd name="connsiteX2" fmla="*/ 691253 w 978749"/>
              <a:gd name="connsiteY2" fmla="*/ 694313 h 883309"/>
              <a:gd name="connsiteX3" fmla="*/ 695681 w 978749"/>
              <a:gd name="connsiteY3" fmla="*/ 744678 h 883309"/>
              <a:gd name="connsiteX4" fmla="*/ 752705 w 978749"/>
              <a:gd name="connsiteY4" fmla="*/ 749339 h 883309"/>
              <a:gd name="connsiteX5" fmla="*/ 806303 w 978749"/>
              <a:gd name="connsiteY5" fmla="*/ 748146 h 883309"/>
              <a:gd name="connsiteX6" fmla="*/ 802770 w 978749"/>
              <a:gd name="connsiteY6" fmla="*/ 644232 h 883309"/>
              <a:gd name="connsiteX7" fmla="*/ 750142 w 978749"/>
              <a:gd name="connsiteY7" fmla="*/ 638406 h 883309"/>
              <a:gd name="connsiteX8" fmla="*/ 780669 w 978749"/>
              <a:gd name="connsiteY8" fmla="*/ 727172 h 883309"/>
              <a:gd name="connsiteX9" fmla="*/ 720080 w 978749"/>
              <a:gd name="connsiteY9" fmla="*/ 727172 h 883309"/>
              <a:gd name="connsiteX10" fmla="*/ 720080 w 978749"/>
              <a:gd name="connsiteY10" fmla="*/ 666581 h 883309"/>
              <a:gd name="connsiteX11" fmla="*/ 780669 w 978749"/>
              <a:gd name="connsiteY11" fmla="*/ 666581 h 883309"/>
              <a:gd name="connsiteX12" fmla="*/ 780669 w 978749"/>
              <a:gd name="connsiteY12" fmla="*/ 727172 h 883309"/>
              <a:gd name="connsiteX13" fmla="*/ 940299 w 978749"/>
              <a:gd name="connsiteY13" fmla="*/ 858841 h 883309"/>
              <a:gd name="connsiteX14" fmla="*/ 901848 w 978749"/>
              <a:gd name="connsiteY14" fmla="*/ 857675 h 883309"/>
              <a:gd name="connsiteX15" fmla="*/ 896101 w 978749"/>
              <a:gd name="connsiteY15" fmla="*/ 192262 h 883309"/>
              <a:gd name="connsiteX16" fmla="*/ 870388 w 978749"/>
              <a:gd name="connsiteY16" fmla="*/ 186436 h 883309"/>
              <a:gd name="connsiteX17" fmla="*/ 850580 w 978749"/>
              <a:gd name="connsiteY17" fmla="*/ 186515 h 883309"/>
              <a:gd name="connsiteX18" fmla="*/ 844829 w 978749"/>
              <a:gd name="connsiteY18" fmla="*/ 5828 h 883309"/>
              <a:gd name="connsiteX19" fmla="*/ 493802 w 978749"/>
              <a:gd name="connsiteY19" fmla="*/ 2 h 883309"/>
              <a:gd name="connsiteX20" fmla="*/ 142152 w 978749"/>
              <a:gd name="connsiteY20" fmla="*/ 5674 h 883309"/>
              <a:gd name="connsiteX21" fmla="*/ 136559 w 978749"/>
              <a:gd name="connsiteY21" fmla="*/ 98891 h 883309"/>
              <a:gd name="connsiteX22" fmla="*/ 137491 w 978749"/>
              <a:gd name="connsiteY22" fmla="*/ 186515 h 883309"/>
              <a:gd name="connsiteX23" fmla="*/ 91737 w 978749"/>
              <a:gd name="connsiteY23" fmla="*/ 192341 h 883309"/>
              <a:gd name="connsiteX24" fmla="*/ 86144 w 978749"/>
              <a:gd name="connsiteY24" fmla="*/ 527921 h 883309"/>
              <a:gd name="connsiteX25" fmla="*/ 86223 w 978749"/>
              <a:gd name="connsiteY25" fmla="*/ 857675 h 883309"/>
              <a:gd name="connsiteX26" fmla="*/ 0 w 978749"/>
              <a:gd name="connsiteY26" fmla="*/ 871658 h 883309"/>
              <a:gd name="connsiteX27" fmla="*/ 0 w 978749"/>
              <a:gd name="connsiteY27" fmla="*/ 883310 h 883309"/>
              <a:gd name="connsiteX28" fmla="*/ 978749 w 978749"/>
              <a:gd name="connsiteY28" fmla="*/ 883310 h 883309"/>
              <a:gd name="connsiteX29" fmla="*/ 940299 w 978749"/>
              <a:gd name="connsiteY29" fmla="*/ 858841 h 883309"/>
              <a:gd name="connsiteX30" fmla="*/ 165455 w 978749"/>
              <a:gd name="connsiteY30" fmla="*/ 107281 h 883309"/>
              <a:gd name="connsiteX31" fmla="*/ 165455 w 978749"/>
              <a:gd name="connsiteY31" fmla="*/ 28047 h 883309"/>
              <a:gd name="connsiteX32" fmla="*/ 822616 w 978749"/>
              <a:gd name="connsiteY32" fmla="*/ 28047 h 883309"/>
              <a:gd name="connsiteX33" fmla="*/ 822616 w 978749"/>
              <a:gd name="connsiteY33" fmla="*/ 186515 h 883309"/>
              <a:gd name="connsiteX34" fmla="*/ 165455 w 978749"/>
              <a:gd name="connsiteY34" fmla="*/ 186515 h 883309"/>
              <a:gd name="connsiteX35" fmla="*/ 165455 w 978749"/>
              <a:gd name="connsiteY35" fmla="*/ 107281 h 883309"/>
              <a:gd name="connsiteX36" fmla="*/ 871553 w 978749"/>
              <a:gd name="connsiteY36" fmla="*/ 855345 h 883309"/>
              <a:gd name="connsiteX37" fmla="*/ 114187 w 978749"/>
              <a:gd name="connsiteY37" fmla="*/ 857675 h 883309"/>
              <a:gd name="connsiteX38" fmla="*/ 114187 w 978749"/>
              <a:gd name="connsiteY38" fmla="*/ 214480 h 883309"/>
              <a:gd name="connsiteX39" fmla="*/ 872411 w 978749"/>
              <a:gd name="connsiteY39" fmla="*/ 214480 h 883309"/>
              <a:gd name="connsiteX40" fmla="*/ 871553 w 978749"/>
              <a:gd name="connsiteY40" fmla="*/ 855345 h 883309"/>
              <a:gd name="connsiteX41" fmla="*/ 438107 w 978749"/>
              <a:gd name="connsiteY41" fmla="*/ 65333 h 883309"/>
              <a:gd name="connsiteX42" fmla="*/ 408152 w 978749"/>
              <a:gd name="connsiteY42" fmla="*/ 60672 h 883309"/>
              <a:gd name="connsiteX43" fmla="*/ 372894 w 978749"/>
              <a:gd name="connsiteY43" fmla="*/ 76370 h 883309"/>
              <a:gd name="connsiteX44" fmla="*/ 356242 w 978749"/>
              <a:gd name="connsiteY44" fmla="*/ 113657 h 883309"/>
              <a:gd name="connsiteX45" fmla="*/ 362892 w 978749"/>
              <a:gd name="connsiteY45" fmla="*/ 148063 h 883309"/>
              <a:gd name="connsiteX46" fmla="*/ 386196 w 978749"/>
              <a:gd name="connsiteY46" fmla="*/ 169037 h 883309"/>
              <a:gd name="connsiteX47" fmla="*/ 412473 w 978749"/>
              <a:gd name="connsiteY47" fmla="*/ 177193 h 883309"/>
              <a:gd name="connsiteX48" fmla="*/ 436942 w 978749"/>
              <a:gd name="connsiteY48" fmla="*/ 170281 h 883309"/>
              <a:gd name="connsiteX49" fmla="*/ 460245 w 978749"/>
              <a:gd name="connsiteY49" fmla="*/ 149307 h 883309"/>
              <a:gd name="connsiteX50" fmla="*/ 468383 w 978749"/>
              <a:gd name="connsiteY50" fmla="*/ 117768 h 883309"/>
              <a:gd name="connsiteX51" fmla="*/ 459062 w 978749"/>
              <a:gd name="connsiteY51" fmla="*/ 85142 h 883309"/>
              <a:gd name="connsiteX52" fmla="*/ 438107 w 978749"/>
              <a:gd name="connsiteY52" fmla="*/ 65333 h 883309"/>
              <a:gd name="connsiteX53" fmla="*/ 439738 w 978749"/>
              <a:gd name="connsiteY53" fmla="*/ 136411 h 883309"/>
              <a:gd name="connsiteX54" fmla="*/ 429252 w 978749"/>
              <a:gd name="connsiteY54" fmla="*/ 150319 h 883309"/>
              <a:gd name="connsiteX55" fmla="*/ 411308 w 978749"/>
              <a:gd name="connsiteY55" fmla="*/ 153814 h 883309"/>
              <a:gd name="connsiteX56" fmla="*/ 389169 w 978749"/>
              <a:gd name="connsiteY56" fmla="*/ 144567 h 883309"/>
              <a:gd name="connsiteX57" fmla="*/ 379848 w 978749"/>
              <a:gd name="connsiteY57" fmla="*/ 116602 h 883309"/>
              <a:gd name="connsiteX58" fmla="*/ 389169 w 978749"/>
              <a:gd name="connsiteY58" fmla="*/ 88637 h 883309"/>
              <a:gd name="connsiteX59" fmla="*/ 412473 w 978749"/>
              <a:gd name="connsiteY59" fmla="*/ 79316 h 883309"/>
              <a:gd name="connsiteX60" fmla="*/ 435935 w 978749"/>
              <a:gd name="connsiteY60" fmla="*/ 92133 h 883309"/>
              <a:gd name="connsiteX61" fmla="*/ 445257 w 978749"/>
              <a:gd name="connsiteY61" fmla="*/ 115437 h 883309"/>
              <a:gd name="connsiteX62" fmla="*/ 439738 w 978749"/>
              <a:gd name="connsiteY62" fmla="*/ 136411 h 883309"/>
              <a:gd name="connsiteX63" fmla="*/ 241192 w 978749"/>
              <a:gd name="connsiteY63" fmla="*/ 638686 h 883309"/>
              <a:gd name="connsiteX64" fmla="*/ 184303 w 978749"/>
              <a:gd name="connsiteY64" fmla="*/ 642559 h 883309"/>
              <a:gd name="connsiteX65" fmla="*/ 179642 w 978749"/>
              <a:gd name="connsiteY65" fmla="*/ 697254 h 883309"/>
              <a:gd name="connsiteX66" fmla="*/ 181768 w 978749"/>
              <a:gd name="connsiteY66" fmla="*/ 748146 h 883309"/>
              <a:gd name="connsiteX67" fmla="*/ 293625 w 978749"/>
              <a:gd name="connsiteY67" fmla="*/ 748146 h 883309"/>
              <a:gd name="connsiteX68" fmla="*/ 293825 w 978749"/>
              <a:gd name="connsiteY68" fmla="*/ 649103 h 883309"/>
              <a:gd name="connsiteX69" fmla="*/ 241192 w 978749"/>
              <a:gd name="connsiteY69" fmla="*/ 638686 h 883309"/>
              <a:gd name="connsiteX70" fmla="*/ 267991 w 978749"/>
              <a:gd name="connsiteY70" fmla="*/ 727172 h 883309"/>
              <a:gd name="connsiteX71" fmla="*/ 207402 w 978749"/>
              <a:gd name="connsiteY71" fmla="*/ 727172 h 883309"/>
              <a:gd name="connsiteX72" fmla="*/ 207402 w 978749"/>
              <a:gd name="connsiteY72" fmla="*/ 666581 h 883309"/>
              <a:gd name="connsiteX73" fmla="*/ 267991 w 978749"/>
              <a:gd name="connsiteY73" fmla="*/ 666581 h 883309"/>
              <a:gd name="connsiteX74" fmla="*/ 267991 w 978749"/>
              <a:gd name="connsiteY74" fmla="*/ 727172 h 883309"/>
              <a:gd name="connsiteX75" fmla="*/ 309937 w 978749"/>
              <a:gd name="connsiteY75" fmla="*/ 81646 h 883309"/>
              <a:gd name="connsiteX76" fmla="*/ 309937 w 978749"/>
              <a:gd name="connsiteY76" fmla="*/ 102620 h 883309"/>
              <a:gd name="connsiteX77" fmla="*/ 258669 w 978749"/>
              <a:gd name="connsiteY77" fmla="*/ 102620 h 883309"/>
              <a:gd name="connsiteX78" fmla="*/ 247018 w 978749"/>
              <a:gd name="connsiteY78" fmla="*/ 60672 h 883309"/>
              <a:gd name="connsiteX79" fmla="*/ 235366 w 978749"/>
              <a:gd name="connsiteY79" fmla="*/ 60672 h 883309"/>
              <a:gd name="connsiteX80" fmla="*/ 235366 w 978749"/>
              <a:gd name="connsiteY80" fmla="*/ 172532 h 883309"/>
              <a:gd name="connsiteX81" fmla="*/ 258669 w 978749"/>
              <a:gd name="connsiteY81" fmla="*/ 149228 h 883309"/>
              <a:gd name="connsiteX82" fmla="*/ 258669 w 978749"/>
              <a:gd name="connsiteY82" fmla="*/ 125924 h 883309"/>
              <a:gd name="connsiteX83" fmla="*/ 309937 w 978749"/>
              <a:gd name="connsiteY83" fmla="*/ 125924 h 883309"/>
              <a:gd name="connsiteX84" fmla="*/ 321589 w 978749"/>
              <a:gd name="connsiteY84" fmla="*/ 172532 h 883309"/>
              <a:gd name="connsiteX85" fmla="*/ 333241 w 978749"/>
              <a:gd name="connsiteY85" fmla="*/ 172532 h 883309"/>
              <a:gd name="connsiteX86" fmla="*/ 333241 w 978749"/>
              <a:gd name="connsiteY86" fmla="*/ 60672 h 883309"/>
              <a:gd name="connsiteX87" fmla="*/ 309937 w 978749"/>
              <a:gd name="connsiteY87" fmla="*/ 81646 h 883309"/>
              <a:gd name="connsiteX88" fmla="*/ 525109 w 978749"/>
              <a:gd name="connsiteY88" fmla="*/ 61670 h 883309"/>
              <a:gd name="connsiteX89" fmla="*/ 474274 w 978749"/>
              <a:gd name="connsiteY89" fmla="*/ 67542 h 883309"/>
              <a:gd name="connsiteX90" fmla="*/ 474614 w 978749"/>
              <a:gd name="connsiteY90" fmla="*/ 78192 h 883309"/>
              <a:gd name="connsiteX91" fmla="*/ 495587 w 978749"/>
              <a:gd name="connsiteY91" fmla="*/ 81646 h 883309"/>
              <a:gd name="connsiteX92" fmla="*/ 512678 w 978749"/>
              <a:gd name="connsiteY92" fmla="*/ 81646 h 883309"/>
              <a:gd name="connsiteX93" fmla="*/ 526660 w 978749"/>
              <a:gd name="connsiteY93" fmla="*/ 172532 h 883309"/>
              <a:gd name="connsiteX94" fmla="*/ 538312 w 978749"/>
              <a:gd name="connsiteY94" fmla="*/ 172532 h 883309"/>
              <a:gd name="connsiteX95" fmla="*/ 538312 w 978749"/>
              <a:gd name="connsiteY95" fmla="*/ 79316 h 883309"/>
              <a:gd name="connsiteX96" fmla="*/ 573995 w 978749"/>
              <a:gd name="connsiteY96" fmla="*/ 71159 h 883309"/>
              <a:gd name="connsiteX97" fmla="*/ 525109 w 978749"/>
              <a:gd name="connsiteY97" fmla="*/ 61670 h 883309"/>
              <a:gd name="connsiteX98" fmla="*/ 736392 w 978749"/>
              <a:gd name="connsiteY98" fmla="*/ 153889 h 883309"/>
              <a:gd name="connsiteX99" fmla="*/ 710758 w 978749"/>
              <a:gd name="connsiteY99" fmla="*/ 153889 h 883309"/>
              <a:gd name="connsiteX100" fmla="*/ 698314 w 978749"/>
              <a:gd name="connsiteY100" fmla="*/ 61511 h 883309"/>
              <a:gd name="connsiteX101" fmla="*/ 687828 w 978749"/>
              <a:gd name="connsiteY101" fmla="*/ 116276 h 883309"/>
              <a:gd name="connsiteX102" fmla="*/ 687455 w 978749"/>
              <a:gd name="connsiteY102" fmla="*/ 172532 h 883309"/>
              <a:gd name="connsiteX103" fmla="*/ 762026 w 978749"/>
              <a:gd name="connsiteY103" fmla="*/ 163211 h 883309"/>
              <a:gd name="connsiteX104" fmla="*/ 736392 w 978749"/>
              <a:gd name="connsiteY104" fmla="*/ 153889 h 883309"/>
              <a:gd name="connsiteX105" fmla="*/ 626866 w 978749"/>
              <a:gd name="connsiteY105" fmla="*/ 60672 h 883309"/>
              <a:gd name="connsiteX106" fmla="*/ 589580 w 978749"/>
              <a:gd name="connsiteY106" fmla="*/ 60672 h 883309"/>
              <a:gd name="connsiteX107" fmla="*/ 589580 w 978749"/>
              <a:gd name="connsiteY107" fmla="*/ 172532 h 883309"/>
              <a:gd name="connsiteX108" fmla="*/ 664151 w 978749"/>
              <a:gd name="connsiteY108" fmla="*/ 163211 h 883309"/>
              <a:gd name="connsiteX109" fmla="*/ 638517 w 978749"/>
              <a:gd name="connsiteY109" fmla="*/ 153889 h 883309"/>
              <a:gd name="connsiteX110" fmla="*/ 612884 w 978749"/>
              <a:gd name="connsiteY110" fmla="*/ 139907 h 883309"/>
              <a:gd name="connsiteX111" fmla="*/ 638517 w 978749"/>
              <a:gd name="connsiteY111" fmla="*/ 125924 h 883309"/>
              <a:gd name="connsiteX112" fmla="*/ 664151 w 978749"/>
              <a:gd name="connsiteY112" fmla="*/ 116602 h 883309"/>
              <a:gd name="connsiteX113" fmla="*/ 638517 w 978749"/>
              <a:gd name="connsiteY113" fmla="*/ 107281 h 883309"/>
              <a:gd name="connsiteX114" fmla="*/ 612884 w 978749"/>
              <a:gd name="connsiteY114" fmla="*/ 93298 h 883309"/>
              <a:gd name="connsiteX115" fmla="*/ 612884 w 978749"/>
              <a:gd name="connsiteY115" fmla="*/ 79316 h 883309"/>
              <a:gd name="connsiteX116" fmla="*/ 665317 w 978749"/>
              <a:gd name="connsiteY116" fmla="*/ 77885 h 883309"/>
              <a:gd name="connsiteX117" fmla="*/ 664151 w 978749"/>
              <a:gd name="connsiteY117" fmla="*/ 67664 h 883309"/>
              <a:gd name="connsiteX118" fmla="*/ 626866 w 978749"/>
              <a:gd name="connsiteY118" fmla="*/ 60672 h 883309"/>
              <a:gd name="connsiteX119" fmla="*/ 234084 w 978749"/>
              <a:gd name="connsiteY119" fmla="*/ 461425 h 883309"/>
              <a:gd name="connsiteX120" fmla="*/ 181749 w 978749"/>
              <a:gd name="connsiteY120" fmla="*/ 467628 h 883309"/>
              <a:gd name="connsiteX121" fmla="*/ 180696 w 978749"/>
              <a:gd name="connsiteY121" fmla="*/ 524724 h 883309"/>
              <a:gd name="connsiteX122" fmla="*/ 181768 w 978749"/>
              <a:gd name="connsiteY122" fmla="*/ 575695 h 883309"/>
              <a:gd name="connsiteX123" fmla="*/ 290334 w 978749"/>
              <a:gd name="connsiteY123" fmla="*/ 572157 h 883309"/>
              <a:gd name="connsiteX124" fmla="*/ 296240 w 978749"/>
              <a:gd name="connsiteY124" fmla="*/ 519765 h 883309"/>
              <a:gd name="connsiteX125" fmla="*/ 290204 w 978749"/>
              <a:gd name="connsiteY125" fmla="*/ 467251 h 883309"/>
              <a:gd name="connsiteX126" fmla="*/ 234084 w 978749"/>
              <a:gd name="connsiteY126" fmla="*/ 461425 h 883309"/>
              <a:gd name="connsiteX127" fmla="*/ 267991 w 978749"/>
              <a:gd name="connsiteY127" fmla="*/ 550060 h 883309"/>
              <a:gd name="connsiteX128" fmla="*/ 207402 w 978749"/>
              <a:gd name="connsiteY128" fmla="*/ 550060 h 883309"/>
              <a:gd name="connsiteX129" fmla="*/ 207402 w 978749"/>
              <a:gd name="connsiteY129" fmla="*/ 489469 h 883309"/>
              <a:gd name="connsiteX130" fmla="*/ 267991 w 978749"/>
              <a:gd name="connsiteY130" fmla="*/ 489469 h 883309"/>
              <a:gd name="connsiteX131" fmla="*/ 267991 w 978749"/>
              <a:gd name="connsiteY131" fmla="*/ 550060 h 883309"/>
              <a:gd name="connsiteX132" fmla="*/ 354214 w 978749"/>
              <a:gd name="connsiteY132" fmla="*/ 748146 h 883309"/>
              <a:gd name="connsiteX133" fmla="*/ 461410 w 978749"/>
              <a:gd name="connsiteY133" fmla="*/ 748146 h 883309"/>
              <a:gd name="connsiteX134" fmla="*/ 461410 w 978749"/>
              <a:gd name="connsiteY134" fmla="*/ 640946 h 883309"/>
              <a:gd name="connsiteX135" fmla="*/ 354312 w 978749"/>
              <a:gd name="connsiteY135" fmla="*/ 644601 h 883309"/>
              <a:gd name="connsiteX136" fmla="*/ 353109 w 978749"/>
              <a:gd name="connsiteY136" fmla="*/ 699519 h 883309"/>
              <a:gd name="connsiteX137" fmla="*/ 354214 w 978749"/>
              <a:gd name="connsiteY137" fmla="*/ 748146 h 883309"/>
              <a:gd name="connsiteX138" fmla="*/ 439440 w 978749"/>
              <a:gd name="connsiteY138" fmla="*/ 666581 h 883309"/>
              <a:gd name="connsiteX139" fmla="*/ 438107 w 978749"/>
              <a:gd name="connsiteY139" fmla="*/ 724842 h 883309"/>
              <a:gd name="connsiteX140" fmla="*/ 377518 w 978749"/>
              <a:gd name="connsiteY140" fmla="*/ 724842 h 883309"/>
              <a:gd name="connsiteX141" fmla="*/ 376124 w 978749"/>
              <a:gd name="connsiteY141" fmla="*/ 695711 h 883309"/>
              <a:gd name="connsiteX142" fmla="*/ 374731 w 978749"/>
              <a:gd name="connsiteY142" fmla="*/ 666581 h 883309"/>
              <a:gd name="connsiteX143" fmla="*/ 439440 w 978749"/>
              <a:gd name="connsiteY143" fmla="*/ 666581 h 883309"/>
              <a:gd name="connsiteX144" fmla="*/ 522000 w 978749"/>
              <a:gd name="connsiteY144" fmla="*/ 748146 h 883309"/>
              <a:gd name="connsiteX145" fmla="*/ 634057 w 978749"/>
              <a:gd name="connsiteY145" fmla="*/ 739989 h 883309"/>
              <a:gd name="connsiteX146" fmla="*/ 635222 w 978749"/>
              <a:gd name="connsiteY146" fmla="*/ 685224 h 883309"/>
              <a:gd name="connsiteX147" fmla="*/ 633857 w 978749"/>
              <a:gd name="connsiteY147" fmla="*/ 640946 h 883309"/>
              <a:gd name="connsiteX148" fmla="*/ 522093 w 978749"/>
              <a:gd name="connsiteY148" fmla="*/ 644605 h 883309"/>
              <a:gd name="connsiteX149" fmla="*/ 520895 w 978749"/>
              <a:gd name="connsiteY149" fmla="*/ 699519 h 883309"/>
              <a:gd name="connsiteX150" fmla="*/ 522000 w 978749"/>
              <a:gd name="connsiteY150" fmla="*/ 748146 h 883309"/>
              <a:gd name="connsiteX151" fmla="*/ 547634 w 978749"/>
              <a:gd name="connsiteY151" fmla="*/ 696877 h 883309"/>
              <a:gd name="connsiteX152" fmla="*/ 547634 w 978749"/>
              <a:gd name="connsiteY152" fmla="*/ 666581 h 883309"/>
              <a:gd name="connsiteX153" fmla="*/ 608223 w 978749"/>
              <a:gd name="connsiteY153" fmla="*/ 666581 h 883309"/>
              <a:gd name="connsiteX154" fmla="*/ 608223 w 978749"/>
              <a:gd name="connsiteY154" fmla="*/ 727172 h 883309"/>
              <a:gd name="connsiteX155" fmla="*/ 547634 w 978749"/>
              <a:gd name="connsiteY155" fmla="*/ 727172 h 883309"/>
              <a:gd name="connsiteX156" fmla="*/ 547634 w 978749"/>
              <a:gd name="connsiteY156" fmla="*/ 696877 h 883309"/>
              <a:gd name="connsiteX157" fmla="*/ 522000 w 978749"/>
              <a:gd name="connsiteY157" fmla="*/ 575695 h 883309"/>
              <a:gd name="connsiteX158" fmla="*/ 630319 w 978749"/>
              <a:gd name="connsiteY158" fmla="*/ 572507 h 883309"/>
              <a:gd name="connsiteX159" fmla="*/ 634980 w 978749"/>
              <a:gd name="connsiteY159" fmla="*/ 515104 h 883309"/>
              <a:gd name="connsiteX160" fmla="*/ 633857 w 978749"/>
              <a:gd name="connsiteY160" fmla="*/ 463835 h 883309"/>
              <a:gd name="connsiteX161" fmla="*/ 522130 w 978749"/>
              <a:gd name="connsiteY161" fmla="*/ 467479 h 883309"/>
              <a:gd name="connsiteX162" fmla="*/ 520928 w 978749"/>
              <a:gd name="connsiteY162" fmla="*/ 524724 h 883309"/>
              <a:gd name="connsiteX163" fmla="*/ 522000 w 978749"/>
              <a:gd name="connsiteY163" fmla="*/ 575695 h 883309"/>
              <a:gd name="connsiteX164" fmla="*/ 547634 w 978749"/>
              <a:gd name="connsiteY164" fmla="*/ 519765 h 883309"/>
              <a:gd name="connsiteX165" fmla="*/ 547634 w 978749"/>
              <a:gd name="connsiteY165" fmla="*/ 489469 h 883309"/>
              <a:gd name="connsiteX166" fmla="*/ 608223 w 978749"/>
              <a:gd name="connsiteY166" fmla="*/ 489469 h 883309"/>
              <a:gd name="connsiteX167" fmla="*/ 608223 w 978749"/>
              <a:gd name="connsiteY167" fmla="*/ 550060 h 883309"/>
              <a:gd name="connsiteX168" fmla="*/ 547634 w 978749"/>
              <a:gd name="connsiteY168" fmla="*/ 550060 h 883309"/>
              <a:gd name="connsiteX169" fmla="*/ 547634 w 978749"/>
              <a:gd name="connsiteY169" fmla="*/ 519765 h 883309"/>
              <a:gd name="connsiteX170" fmla="*/ 354214 w 978749"/>
              <a:gd name="connsiteY170" fmla="*/ 398583 h 883309"/>
              <a:gd name="connsiteX171" fmla="*/ 461410 w 978749"/>
              <a:gd name="connsiteY171" fmla="*/ 398583 h 883309"/>
              <a:gd name="connsiteX172" fmla="*/ 461410 w 978749"/>
              <a:gd name="connsiteY172" fmla="*/ 286723 h 883309"/>
              <a:gd name="connsiteX173" fmla="*/ 354349 w 978749"/>
              <a:gd name="connsiteY173" fmla="*/ 290363 h 883309"/>
              <a:gd name="connsiteX174" fmla="*/ 353142 w 978749"/>
              <a:gd name="connsiteY174" fmla="*/ 347612 h 883309"/>
              <a:gd name="connsiteX175" fmla="*/ 354214 w 978749"/>
              <a:gd name="connsiteY175" fmla="*/ 398583 h 883309"/>
              <a:gd name="connsiteX176" fmla="*/ 375187 w 978749"/>
              <a:gd name="connsiteY176" fmla="*/ 342653 h 883309"/>
              <a:gd name="connsiteX177" fmla="*/ 375187 w 978749"/>
              <a:gd name="connsiteY177" fmla="*/ 312358 h 883309"/>
              <a:gd name="connsiteX178" fmla="*/ 440437 w 978749"/>
              <a:gd name="connsiteY178" fmla="*/ 312358 h 883309"/>
              <a:gd name="connsiteX179" fmla="*/ 440437 w 978749"/>
              <a:gd name="connsiteY179" fmla="*/ 372948 h 883309"/>
              <a:gd name="connsiteX180" fmla="*/ 375187 w 978749"/>
              <a:gd name="connsiteY180" fmla="*/ 372948 h 883309"/>
              <a:gd name="connsiteX181" fmla="*/ 375187 w 978749"/>
              <a:gd name="connsiteY181" fmla="*/ 342653 h 883309"/>
              <a:gd name="connsiteX182" fmla="*/ 522000 w 978749"/>
              <a:gd name="connsiteY182" fmla="*/ 398583 h 883309"/>
              <a:gd name="connsiteX183" fmla="*/ 630319 w 978749"/>
              <a:gd name="connsiteY183" fmla="*/ 395395 h 883309"/>
              <a:gd name="connsiteX184" fmla="*/ 634980 w 978749"/>
              <a:gd name="connsiteY184" fmla="*/ 337992 h 883309"/>
              <a:gd name="connsiteX185" fmla="*/ 633857 w 978749"/>
              <a:gd name="connsiteY185" fmla="*/ 286723 h 883309"/>
              <a:gd name="connsiteX186" fmla="*/ 522130 w 978749"/>
              <a:gd name="connsiteY186" fmla="*/ 290368 h 883309"/>
              <a:gd name="connsiteX187" fmla="*/ 520928 w 978749"/>
              <a:gd name="connsiteY187" fmla="*/ 347612 h 883309"/>
              <a:gd name="connsiteX188" fmla="*/ 522000 w 978749"/>
              <a:gd name="connsiteY188" fmla="*/ 398583 h 883309"/>
              <a:gd name="connsiteX189" fmla="*/ 547634 w 978749"/>
              <a:gd name="connsiteY189" fmla="*/ 342653 h 883309"/>
              <a:gd name="connsiteX190" fmla="*/ 547634 w 978749"/>
              <a:gd name="connsiteY190" fmla="*/ 312358 h 883309"/>
              <a:gd name="connsiteX191" fmla="*/ 608223 w 978749"/>
              <a:gd name="connsiteY191" fmla="*/ 312358 h 883309"/>
              <a:gd name="connsiteX192" fmla="*/ 608223 w 978749"/>
              <a:gd name="connsiteY192" fmla="*/ 372948 h 883309"/>
              <a:gd name="connsiteX193" fmla="*/ 547634 w 978749"/>
              <a:gd name="connsiteY193" fmla="*/ 372948 h 883309"/>
              <a:gd name="connsiteX194" fmla="*/ 547634 w 978749"/>
              <a:gd name="connsiteY194" fmla="*/ 342653 h 883309"/>
              <a:gd name="connsiteX195" fmla="*/ 697862 w 978749"/>
              <a:gd name="connsiteY195" fmla="*/ 395162 h 883309"/>
              <a:gd name="connsiteX196" fmla="*/ 750608 w 978749"/>
              <a:gd name="connsiteY196" fmla="*/ 400988 h 883309"/>
              <a:gd name="connsiteX197" fmla="*/ 803120 w 978749"/>
              <a:gd name="connsiteY197" fmla="*/ 395087 h 883309"/>
              <a:gd name="connsiteX198" fmla="*/ 808787 w 978749"/>
              <a:gd name="connsiteY198" fmla="*/ 342653 h 883309"/>
              <a:gd name="connsiteX199" fmla="*/ 802882 w 978749"/>
              <a:gd name="connsiteY199" fmla="*/ 290139 h 883309"/>
              <a:gd name="connsiteX200" fmla="*/ 750142 w 978749"/>
              <a:gd name="connsiteY200" fmla="*/ 284313 h 883309"/>
              <a:gd name="connsiteX201" fmla="*/ 696776 w 978749"/>
              <a:gd name="connsiteY201" fmla="*/ 289985 h 883309"/>
              <a:gd name="connsiteX202" fmla="*/ 691104 w 978749"/>
              <a:gd name="connsiteY202" fmla="*/ 342420 h 883309"/>
              <a:gd name="connsiteX203" fmla="*/ 697862 w 978749"/>
              <a:gd name="connsiteY203" fmla="*/ 395162 h 883309"/>
              <a:gd name="connsiteX204" fmla="*/ 720080 w 978749"/>
              <a:gd name="connsiteY204" fmla="*/ 342653 h 883309"/>
              <a:gd name="connsiteX205" fmla="*/ 720080 w 978749"/>
              <a:gd name="connsiteY205" fmla="*/ 312358 h 883309"/>
              <a:gd name="connsiteX206" fmla="*/ 780669 w 978749"/>
              <a:gd name="connsiteY206" fmla="*/ 312358 h 883309"/>
              <a:gd name="connsiteX207" fmla="*/ 780669 w 978749"/>
              <a:gd name="connsiteY207" fmla="*/ 372948 h 883309"/>
              <a:gd name="connsiteX208" fmla="*/ 720080 w 978749"/>
              <a:gd name="connsiteY208" fmla="*/ 372948 h 883309"/>
              <a:gd name="connsiteX209" fmla="*/ 720080 w 978749"/>
              <a:gd name="connsiteY209" fmla="*/ 342653 h 883309"/>
              <a:gd name="connsiteX210" fmla="*/ 181768 w 978749"/>
              <a:gd name="connsiteY210" fmla="*/ 398583 h 883309"/>
              <a:gd name="connsiteX211" fmla="*/ 290437 w 978749"/>
              <a:gd name="connsiteY211" fmla="*/ 395045 h 883309"/>
              <a:gd name="connsiteX212" fmla="*/ 295098 w 978749"/>
              <a:gd name="connsiteY212" fmla="*/ 337992 h 883309"/>
              <a:gd name="connsiteX213" fmla="*/ 293625 w 978749"/>
              <a:gd name="connsiteY213" fmla="*/ 286723 h 883309"/>
              <a:gd name="connsiteX214" fmla="*/ 183725 w 978749"/>
              <a:gd name="connsiteY214" fmla="*/ 290745 h 883309"/>
              <a:gd name="connsiteX215" fmla="*/ 179563 w 978749"/>
              <a:gd name="connsiteY215" fmla="*/ 347985 h 883309"/>
              <a:gd name="connsiteX216" fmla="*/ 181768 w 978749"/>
              <a:gd name="connsiteY216" fmla="*/ 398583 h 883309"/>
              <a:gd name="connsiteX217" fmla="*/ 207402 w 978749"/>
              <a:gd name="connsiteY217" fmla="*/ 342653 h 883309"/>
              <a:gd name="connsiteX218" fmla="*/ 207402 w 978749"/>
              <a:gd name="connsiteY218" fmla="*/ 312358 h 883309"/>
              <a:gd name="connsiteX219" fmla="*/ 267991 w 978749"/>
              <a:gd name="connsiteY219" fmla="*/ 312358 h 883309"/>
              <a:gd name="connsiteX220" fmla="*/ 267991 w 978749"/>
              <a:gd name="connsiteY220" fmla="*/ 372948 h 883309"/>
              <a:gd name="connsiteX221" fmla="*/ 207402 w 978749"/>
              <a:gd name="connsiteY221" fmla="*/ 372948 h 883309"/>
              <a:gd name="connsiteX222" fmla="*/ 207402 w 978749"/>
              <a:gd name="connsiteY222" fmla="*/ 342653 h 883309"/>
              <a:gd name="connsiteX223" fmla="*/ 697862 w 978749"/>
              <a:gd name="connsiteY223" fmla="*/ 572274 h 883309"/>
              <a:gd name="connsiteX224" fmla="*/ 750608 w 978749"/>
              <a:gd name="connsiteY224" fmla="*/ 578100 h 883309"/>
              <a:gd name="connsiteX225" fmla="*/ 803120 w 978749"/>
              <a:gd name="connsiteY225" fmla="*/ 572199 h 883309"/>
              <a:gd name="connsiteX226" fmla="*/ 808787 w 978749"/>
              <a:gd name="connsiteY226" fmla="*/ 519765 h 883309"/>
              <a:gd name="connsiteX227" fmla="*/ 802882 w 978749"/>
              <a:gd name="connsiteY227" fmla="*/ 467251 h 883309"/>
              <a:gd name="connsiteX228" fmla="*/ 750142 w 978749"/>
              <a:gd name="connsiteY228" fmla="*/ 461425 h 883309"/>
              <a:gd name="connsiteX229" fmla="*/ 696776 w 978749"/>
              <a:gd name="connsiteY229" fmla="*/ 467097 h 883309"/>
              <a:gd name="connsiteX230" fmla="*/ 691104 w 978749"/>
              <a:gd name="connsiteY230" fmla="*/ 519531 h 883309"/>
              <a:gd name="connsiteX231" fmla="*/ 697862 w 978749"/>
              <a:gd name="connsiteY231" fmla="*/ 572274 h 883309"/>
              <a:gd name="connsiteX232" fmla="*/ 720080 w 978749"/>
              <a:gd name="connsiteY232" fmla="*/ 519765 h 883309"/>
              <a:gd name="connsiteX233" fmla="*/ 720080 w 978749"/>
              <a:gd name="connsiteY233" fmla="*/ 489469 h 883309"/>
              <a:gd name="connsiteX234" fmla="*/ 780669 w 978749"/>
              <a:gd name="connsiteY234" fmla="*/ 489469 h 883309"/>
              <a:gd name="connsiteX235" fmla="*/ 780669 w 978749"/>
              <a:gd name="connsiteY235" fmla="*/ 550060 h 883309"/>
              <a:gd name="connsiteX236" fmla="*/ 720080 w 978749"/>
              <a:gd name="connsiteY236" fmla="*/ 550060 h 883309"/>
              <a:gd name="connsiteX237" fmla="*/ 720080 w 978749"/>
              <a:gd name="connsiteY237" fmla="*/ 519765 h 883309"/>
              <a:gd name="connsiteX238" fmla="*/ 354214 w 978749"/>
              <a:gd name="connsiteY238" fmla="*/ 575695 h 883309"/>
              <a:gd name="connsiteX239" fmla="*/ 453254 w 978749"/>
              <a:gd name="connsiteY239" fmla="*/ 575895 h 883309"/>
              <a:gd name="connsiteX240" fmla="*/ 463820 w 978749"/>
              <a:gd name="connsiteY240" fmla="*/ 523260 h 883309"/>
              <a:gd name="connsiteX241" fmla="*/ 457990 w 978749"/>
              <a:gd name="connsiteY241" fmla="*/ 467251 h 883309"/>
              <a:gd name="connsiteX242" fmla="*/ 404200 w 978749"/>
              <a:gd name="connsiteY242" fmla="*/ 461425 h 883309"/>
              <a:gd name="connsiteX243" fmla="*/ 354196 w 978749"/>
              <a:gd name="connsiteY243" fmla="*/ 467628 h 883309"/>
              <a:gd name="connsiteX244" fmla="*/ 353142 w 978749"/>
              <a:gd name="connsiteY244" fmla="*/ 524724 h 883309"/>
              <a:gd name="connsiteX245" fmla="*/ 354214 w 978749"/>
              <a:gd name="connsiteY245" fmla="*/ 575695 h 883309"/>
              <a:gd name="connsiteX246" fmla="*/ 377704 w 978749"/>
              <a:gd name="connsiteY246" fmla="*/ 492377 h 883309"/>
              <a:gd name="connsiteX247" fmla="*/ 438107 w 978749"/>
              <a:gd name="connsiteY247" fmla="*/ 491800 h 883309"/>
              <a:gd name="connsiteX248" fmla="*/ 440437 w 978749"/>
              <a:gd name="connsiteY248" fmla="*/ 550060 h 883309"/>
              <a:gd name="connsiteX249" fmla="*/ 375187 w 978749"/>
              <a:gd name="connsiteY249" fmla="*/ 550060 h 883309"/>
              <a:gd name="connsiteX250" fmla="*/ 374409 w 978749"/>
              <a:gd name="connsiteY250" fmla="*/ 522869 h 883309"/>
              <a:gd name="connsiteX251" fmla="*/ 377704 w 978749"/>
              <a:gd name="connsiteY251" fmla="*/ 492377 h 88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978749" h="883309">
                <a:moveTo>
                  <a:pt x="750142" y="638406"/>
                </a:moveTo>
                <a:cubicBezTo>
                  <a:pt x="720728" y="638537"/>
                  <a:pt x="700873" y="640695"/>
                  <a:pt x="696776" y="644209"/>
                </a:cubicBezTo>
                <a:cubicBezTo>
                  <a:pt x="691883" y="648399"/>
                  <a:pt x="690503" y="660951"/>
                  <a:pt x="691253" y="694313"/>
                </a:cubicBezTo>
                <a:cubicBezTo>
                  <a:pt x="691808" y="718792"/>
                  <a:pt x="693798" y="741457"/>
                  <a:pt x="695681" y="744678"/>
                </a:cubicBezTo>
                <a:cubicBezTo>
                  <a:pt x="698184" y="748961"/>
                  <a:pt x="713536" y="750215"/>
                  <a:pt x="752705" y="749339"/>
                </a:cubicBezTo>
                <a:lnTo>
                  <a:pt x="806303" y="748146"/>
                </a:lnTo>
                <a:cubicBezTo>
                  <a:pt x="808214" y="665211"/>
                  <a:pt x="806793" y="648422"/>
                  <a:pt x="802770" y="644232"/>
                </a:cubicBezTo>
                <a:cubicBezTo>
                  <a:pt x="798758" y="640052"/>
                  <a:pt x="782617" y="638262"/>
                  <a:pt x="750142" y="638406"/>
                </a:cubicBezTo>
                <a:close/>
                <a:moveTo>
                  <a:pt x="780669" y="727172"/>
                </a:moveTo>
                <a:lnTo>
                  <a:pt x="720080" y="727172"/>
                </a:lnTo>
                <a:lnTo>
                  <a:pt x="720080" y="666581"/>
                </a:lnTo>
                <a:lnTo>
                  <a:pt x="780669" y="666581"/>
                </a:lnTo>
                <a:lnTo>
                  <a:pt x="780669" y="727172"/>
                </a:lnTo>
                <a:close/>
                <a:moveTo>
                  <a:pt x="940299" y="858841"/>
                </a:moveTo>
                <a:lnTo>
                  <a:pt x="901848" y="857675"/>
                </a:lnTo>
                <a:cubicBezTo>
                  <a:pt x="901988" y="267935"/>
                  <a:pt x="900752" y="196918"/>
                  <a:pt x="896101" y="192262"/>
                </a:cubicBezTo>
                <a:cubicBezTo>
                  <a:pt x="892853" y="189013"/>
                  <a:pt x="881280" y="186394"/>
                  <a:pt x="870388" y="186436"/>
                </a:cubicBezTo>
                <a:lnTo>
                  <a:pt x="850580" y="186515"/>
                </a:lnTo>
                <a:cubicBezTo>
                  <a:pt x="850715" y="34725"/>
                  <a:pt x="849182" y="10177"/>
                  <a:pt x="844829" y="5828"/>
                </a:cubicBezTo>
                <a:cubicBezTo>
                  <a:pt x="840173" y="1167"/>
                  <a:pt x="766193" y="-58"/>
                  <a:pt x="493802" y="2"/>
                </a:cubicBezTo>
                <a:cubicBezTo>
                  <a:pt x="232197" y="63"/>
                  <a:pt x="147097" y="1433"/>
                  <a:pt x="142152" y="5674"/>
                </a:cubicBezTo>
                <a:cubicBezTo>
                  <a:pt x="136923" y="10153"/>
                  <a:pt x="135813" y="28685"/>
                  <a:pt x="136559" y="98891"/>
                </a:cubicBezTo>
                <a:lnTo>
                  <a:pt x="137491" y="186515"/>
                </a:lnTo>
                <a:cubicBezTo>
                  <a:pt x="106427" y="186515"/>
                  <a:pt x="94855" y="189134"/>
                  <a:pt x="91737" y="192341"/>
                </a:cubicBezTo>
                <a:cubicBezTo>
                  <a:pt x="87393" y="196806"/>
                  <a:pt x="86083" y="275145"/>
                  <a:pt x="86144" y="527921"/>
                </a:cubicBezTo>
                <a:lnTo>
                  <a:pt x="86223" y="857675"/>
                </a:lnTo>
                <a:cubicBezTo>
                  <a:pt x="541" y="859987"/>
                  <a:pt x="0" y="860150"/>
                  <a:pt x="0" y="871658"/>
                </a:cubicBezTo>
                <a:lnTo>
                  <a:pt x="0" y="883310"/>
                </a:lnTo>
                <a:lnTo>
                  <a:pt x="978749" y="883310"/>
                </a:lnTo>
                <a:cubicBezTo>
                  <a:pt x="978749" y="860262"/>
                  <a:pt x="977897" y="859978"/>
                  <a:pt x="940299" y="858841"/>
                </a:cubicBezTo>
                <a:close/>
                <a:moveTo>
                  <a:pt x="165455" y="107281"/>
                </a:moveTo>
                <a:lnTo>
                  <a:pt x="165455" y="28047"/>
                </a:lnTo>
                <a:lnTo>
                  <a:pt x="822616" y="28047"/>
                </a:lnTo>
                <a:lnTo>
                  <a:pt x="822616" y="186515"/>
                </a:lnTo>
                <a:lnTo>
                  <a:pt x="165455" y="186515"/>
                </a:lnTo>
                <a:lnTo>
                  <a:pt x="165455" y="107281"/>
                </a:lnTo>
                <a:close/>
                <a:moveTo>
                  <a:pt x="871553" y="855345"/>
                </a:moveTo>
                <a:lnTo>
                  <a:pt x="114187" y="857675"/>
                </a:lnTo>
                <a:lnTo>
                  <a:pt x="114187" y="214480"/>
                </a:lnTo>
                <a:lnTo>
                  <a:pt x="872411" y="214480"/>
                </a:lnTo>
                <a:lnTo>
                  <a:pt x="871553" y="855345"/>
                </a:lnTo>
                <a:close/>
                <a:moveTo>
                  <a:pt x="438107" y="65333"/>
                </a:moveTo>
                <a:cubicBezTo>
                  <a:pt x="431698" y="62770"/>
                  <a:pt x="418220" y="60672"/>
                  <a:pt x="408152" y="60672"/>
                </a:cubicBezTo>
                <a:cubicBezTo>
                  <a:pt x="393839" y="60672"/>
                  <a:pt x="386159" y="64089"/>
                  <a:pt x="372894" y="76370"/>
                </a:cubicBezTo>
                <a:cubicBezTo>
                  <a:pt x="357947" y="90203"/>
                  <a:pt x="355971" y="94626"/>
                  <a:pt x="356242" y="113657"/>
                </a:cubicBezTo>
                <a:cubicBezTo>
                  <a:pt x="356405" y="125528"/>
                  <a:pt x="359402" y="141011"/>
                  <a:pt x="362892" y="148063"/>
                </a:cubicBezTo>
                <a:cubicBezTo>
                  <a:pt x="366383" y="155110"/>
                  <a:pt x="376870" y="164548"/>
                  <a:pt x="386196" y="169037"/>
                </a:cubicBezTo>
                <a:cubicBezTo>
                  <a:pt x="395522" y="173520"/>
                  <a:pt x="407346" y="177193"/>
                  <a:pt x="412473" y="177193"/>
                </a:cubicBezTo>
                <a:cubicBezTo>
                  <a:pt x="417600" y="177193"/>
                  <a:pt x="428608" y="174084"/>
                  <a:pt x="436942" y="170281"/>
                </a:cubicBezTo>
                <a:cubicBezTo>
                  <a:pt x="445271" y="166483"/>
                  <a:pt x="455757" y="157044"/>
                  <a:pt x="460245" y="149307"/>
                </a:cubicBezTo>
                <a:cubicBezTo>
                  <a:pt x="464729" y="141575"/>
                  <a:pt x="468392" y="127378"/>
                  <a:pt x="468383" y="117768"/>
                </a:cubicBezTo>
                <a:cubicBezTo>
                  <a:pt x="468374" y="108152"/>
                  <a:pt x="464179" y="93471"/>
                  <a:pt x="459062" y="85142"/>
                </a:cubicBezTo>
                <a:cubicBezTo>
                  <a:pt x="453944" y="76808"/>
                  <a:pt x="444515" y="67897"/>
                  <a:pt x="438107" y="65333"/>
                </a:cubicBezTo>
                <a:close/>
                <a:moveTo>
                  <a:pt x="439738" y="136411"/>
                </a:moveTo>
                <a:cubicBezTo>
                  <a:pt x="436793" y="142176"/>
                  <a:pt x="432071" y="148436"/>
                  <a:pt x="429252" y="150319"/>
                </a:cubicBezTo>
                <a:cubicBezTo>
                  <a:pt x="426432" y="152202"/>
                  <a:pt x="418355" y="153777"/>
                  <a:pt x="411308" y="153814"/>
                </a:cubicBezTo>
                <a:cubicBezTo>
                  <a:pt x="404256" y="153856"/>
                  <a:pt x="394296" y="149694"/>
                  <a:pt x="389169" y="144567"/>
                </a:cubicBezTo>
                <a:cubicBezTo>
                  <a:pt x="382952" y="138350"/>
                  <a:pt x="379848" y="129028"/>
                  <a:pt x="379848" y="116602"/>
                </a:cubicBezTo>
                <a:cubicBezTo>
                  <a:pt x="379848" y="104172"/>
                  <a:pt x="382952" y="94850"/>
                  <a:pt x="389169" y="88637"/>
                </a:cubicBezTo>
                <a:cubicBezTo>
                  <a:pt x="394347" y="83455"/>
                  <a:pt x="404704" y="79316"/>
                  <a:pt x="412473" y="79316"/>
                </a:cubicBezTo>
                <a:cubicBezTo>
                  <a:pt x="422321" y="79316"/>
                  <a:pt x="429256" y="83105"/>
                  <a:pt x="435935" y="92133"/>
                </a:cubicBezTo>
                <a:cubicBezTo>
                  <a:pt x="441150" y="99180"/>
                  <a:pt x="445345" y="109667"/>
                  <a:pt x="445257" y="115437"/>
                </a:cubicBezTo>
                <a:cubicBezTo>
                  <a:pt x="445168" y="121203"/>
                  <a:pt x="442684" y="130641"/>
                  <a:pt x="439738" y="136411"/>
                </a:cubicBezTo>
                <a:close/>
                <a:moveTo>
                  <a:pt x="241192" y="638686"/>
                </a:moveTo>
                <a:cubicBezTo>
                  <a:pt x="213633" y="638723"/>
                  <a:pt x="188036" y="640466"/>
                  <a:pt x="184303" y="642559"/>
                </a:cubicBezTo>
                <a:cubicBezTo>
                  <a:pt x="178794" y="645645"/>
                  <a:pt x="177918" y="655954"/>
                  <a:pt x="179642" y="697254"/>
                </a:cubicBezTo>
                <a:lnTo>
                  <a:pt x="181768" y="748146"/>
                </a:lnTo>
                <a:lnTo>
                  <a:pt x="293625" y="748146"/>
                </a:lnTo>
                <a:cubicBezTo>
                  <a:pt x="295741" y="679515"/>
                  <a:pt x="295219" y="654868"/>
                  <a:pt x="293825" y="649103"/>
                </a:cubicBezTo>
                <a:cubicBezTo>
                  <a:pt x="291393" y="639026"/>
                  <a:pt x="289318" y="638616"/>
                  <a:pt x="241192" y="638686"/>
                </a:cubicBezTo>
                <a:close/>
                <a:moveTo>
                  <a:pt x="267991" y="727172"/>
                </a:moveTo>
                <a:lnTo>
                  <a:pt x="207402" y="727172"/>
                </a:lnTo>
                <a:lnTo>
                  <a:pt x="207402" y="666581"/>
                </a:lnTo>
                <a:lnTo>
                  <a:pt x="267991" y="666581"/>
                </a:lnTo>
                <a:lnTo>
                  <a:pt x="267991" y="727172"/>
                </a:lnTo>
                <a:close/>
                <a:moveTo>
                  <a:pt x="309937" y="81646"/>
                </a:moveTo>
                <a:lnTo>
                  <a:pt x="309937" y="102620"/>
                </a:lnTo>
                <a:lnTo>
                  <a:pt x="258669" y="102620"/>
                </a:lnTo>
                <a:cubicBezTo>
                  <a:pt x="258669" y="62378"/>
                  <a:pt x="257719" y="60672"/>
                  <a:pt x="247018" y="60672"/>
                </a:cubicBezTo>
                <a:lnTo>
                  <a:pt x="235366" y="60672"/>
                </a:lnTo>
                <a:lnTo>
                  <a:pt x="235366" y="172532"/>
                </a:lnTo>
                <a:cubicBezTo>
                  <a:pt x="257891" y="172532"/>
                  <a:pt x="258669" y="170975"/>
                  <a:pt x="258669" y="149228"/>
                </a:cubicBezTo>
                <a:lnTo>
                  <a:pt x="258669" y="125924"/>
                </a:lnTo>
                <a:lnTo>
                  <a:pt x="309937" y="125924"/>
                </a:lnTo>
                <a:cubicBezTo>
                  <a:pt x="309937" y="170975"/>
                  <a:pt x="310711" y="172532"/>
                  <a:pt x="321589" y="172532"/>
                </a:cubicBezTo>
                <a:lnTo>
                  <a:pt x="333241" y="172532"/>
                </a:lnTo>
                <a:lnTo>
                  <a:pt x="333241" y="60672"/>
                </a:lnTo>
                <a:cubicBezTo>
                  <a:pt x="310888" y="60672"/>
                  <a:pt x="309937" y="62378"/>
                  <a:pt x="309937" y="81646"/>
                </a:cubicBezTo>
                <a:close/>
                <a:moveTo>
                  <a:pt x="525109" y="61670"/>
                </a:moveTo>
                <a:cubicBezTo>
                  <a:pt x="486191" y="60579"/>
                  <a:pt x="477192" y="61619"/>
                  <a:pt x="474274" y="67542"/>
                </a:cubicBezTo>
                <a:cubicBezTo>
                  <a:pt x="472326" y="71504"/>
                  <a:pt x="472480" y="76295"/>
                  <a:pt x="474614" y="78192"/>
                </a:cubicBezTo>
                <a:cubicBezTo>
                  <a:pt x="476754" y="80094"/>
                  <a:pt x="486191" y="81646"/>
                  <a:pt x="495587" y="81646"/>
                </a:cubicBezTo>
                <a:lnTo>
                  <a:pt x="512678" y="81646"/>
                </a:lnTo>
                <a:cubicBezTo>
                  <a:pt x="514999" y="172141"/>
                  <a:pt x="515107" y="172532"/>
                  <a:pt x="526660" y="172532"/>
                </a:cubicBezTo>
                <a:lnTo>
                  <a:pt x="538312" y="172532"/>
                </a:lnTo>
                <a:lnTo>
                  <a:pt x="538312" y="79316"/>
                </a:lnTo>
                <a:cubicBezTo>
                  <a:pt x="572210" y="79316"/>
                  <a:pt x="575304" y="77833"/>
                  <a:pt x="573995" y="71159"/>
                </a:cubicBezTo>
                <a:cubicBezTo>
                  <a:pt x="572620" y="64140"/>
                  <a:pt x="565797" y="62816"/>
                  <a:pt x="525109" y="61670"/>
                </a:cubicBezTo>
                <a:close/>
                <a:moveTo>
                  <a:pt x="736392" y="153889"/>
                </a:moveTo>
                <a:lnTo>
                  <a:pt x="710758" y="153889"/>
                </a:lnTo>
                <a:cubicBezTo>
                  <a:pt x="708498" y="65804"/>
                  <a:pt x="707804" y="62909"/>
                  <a:pt x="698314" y="61511"/>
                </a:cubicBezTo>
                <a:cubicBezTo>
                  <a:pt x="688424" y="60057"/>
                  <a:pt x="688187" y="61297"/>
                  <a:pt x="687828" y="116276"/>
                </a:cubicBezTo>
                <a:lnTo>
                  <a:pt x="687455" y="172532"/>
                </a:lnTo>
                <a:cubicBezTo>
                  <a:pt x="758918" y="172532"/>
                  <a:pt x="762026" y="171754"/>
                  <a:pt x="762026" y="163211"/>
                </a:cubicBezTo>
                <a:cubicBezTo>
                  <a:pt x="762026" y="155017"/>
                  <a:pt x="758918" y="153889"/>
                  <a:pt x="736392" y="153889"/>
                </a:cubicBezTo>
                <a:close/>
                <a:moveTo>
                  <a:pt x="626866" y="60672"/>
                </a:moveTo>
                <a:lnTo>
                  <a:pt x="589580" y="60672"/>
                </a:lnTo>
                <a:lnTo>
                  <a:pt x="589580" y="172532"/>
                </a:lnTo>
                <a:cubicBezTo>
                  <a:pt x="661043" y="172532"/>
                  <a:pt x="664151" y="171754"/>
                  <a:pt x="664151" y="163211"/>
                </a:cubicBezTo>
                <a:cubicBezTo>
                  <a:pt x="664151" y="155017"/>
                  <a:pt x="661043" y="153889"/>
                  <a:pt x="638517" y="153889"/>
                </a:cubicBezTo>
                <a:cubicBezTo>
                  <a:pt x="613140" y="153889"/>
                  <a:pt x="612884" y="153745"/>
                  <a:pt x="612884" y="139907"/>
                </a:cubicBezTo>
                <a:cubicBezTo>
                  <a:pt x="612884" y="126064"/>
                  <a:pt x="613140" y="125924"/>
                  <a:pt x="638517" y="125924"/>
                </a:cubicBezTo>
                <a:cubicBezTo>
                  <a:pt x="661043" y="125924"/>
                  <a:pt x="664151" y="124791"/>
                  <a:pt x="664151" y="116602"/>
                </a:cubicBezTo>
                <a:cubicBezTo>
                  <a:pt x="664151" y="108409"/>
                  <a:pt x="661043" y="107281"/>
                  <a:pt x="638517" y="107281"/>
                </a:cubicBezTo>
                <a:cubicBezTo>
                  <a:pt x="613140" y="107281"/>
                  <a:pt x="612884" y="107136"/>
                  <a:pt x="612884" y="93298"/>
                </a:cubicBezTo>
                <a:lnTo>
                  <a:pt x="612884" y="79316"/>
                </a:lnTo>
                <a:cubicBezTo>
                  <a:pt x="654420" y="80714"/>
                  <a:pt x="665955" y="79665"/>
                  <a:pt x="665317" y="77885"/>
                </a:cubicBezTo>
                <a:cubicBezTo>
                  <a:pt x="664673" y="76109"/>
                  <a:pt x="664151" y="71509"/>
                  <a:pt x="664151" y="67664"/>
                </a:cubicBezTo>
                <a:cubicBezTo>
                  <a:pt x="664151" y="62028"/>
                  <a:pt x="656899" y="60672"/>
                  <a:pt x="626866" y="60672"/>
                </a:cubicBezTo>
                <a:close/>
                <a:moveTo>
                  <a:pt x="234084" y="461425"/>
                </a:moveTo>
                <a:cubicBezTo>
                  <a:pt x="196836" y="461481"/>
                  <a:pt x="183320" y="463084"/>
                  <a:pt x="181749" y="467628"/>
                </a:cubicBezTo>
                <a:cubicBezTo>
                  <a:pt x="180584" y="470998"/>
                  <a:pt x="180109" y="496689"/>
                  <a:pt x="180696" y="524724"/>
                </a:cubicBezTo>
                <a:lnTo>
                  <a:pt x="181768" y="575695"/>
                </a:lnTo>
                <a:cubicBezTo>
                  <a:pt x="268858" y="577601"/>
                  <a:pt x="286121" y="576198"/>
                  <a:pt x="290334" y="572157"/>
                </a:cubicBezTo>
                <a:cubicBezTo>
                  <a:pt x="294506" y="568158"/>
                  <a:pt x="296328" y="551966"/>
                  <a:pt x="296240" y="519765"/>
                </a:cubicBezTo>
                <a:cubicBezTo>
                  <a:pt x="296151" y="488518"/>
                  <a:pt x="294166" y="471208"/>
                  <a:pt x="290204" y="467251"/>
                </a:cubicBezTo>
                <a:cubicBezTo>
                  <a:pt x="286163" y="463205"/>
                  <a:pt x="268490" y="461374"/>
                  <a:pt x="234084" y="461425"/>
                </a:cubicBezTo>
                <a:close/>
                <a:moveTo>
                  <a:pt x="267991" y="550060"/>
                </a:moveTo>
                <a:lnTo>
                  <a:pt x="207402" y="550060"/>
                </a:lnTo>
                <a:lnTo>
                  <a:pt x="207402" y="489469"/>
                </a:lnTo>
                <a:lnTo>
                  <a:pt x="267991" y="489469"/>
                </a:lnTo>
                <a:lnTo>
                  <a:pt x="267991" y="550060"/>
                </a:lnTo>
                <a:close/>
                <a:moveTo>
                  <a:pt x="354214" y="748146"/>
                </a:moveTo>
                <a:lnTo>
                  <a:pt x="461410" y="748146"/>
                </a:lnTo>
                <a:lnTo>
                  <a:pt x="461410" y="640946"/>
                </a:lnTo>
                <a:cubicBezTo>
                  <a:pt x="368345" y="638602"/>
                  <a:pt x="356102" y="639716"/>
                  <a:pt x="354312" y="644601"/>
                </a:cubicBezTo>
                <a:cubicBezTo>
                  <a:pt x="353044" y="648063"/>
                  <a:pt x="352504" y="672775"/>
                  <a:pt x="353109" y="699519"/>
                </a:cubicBezTo>
                <a:lnTo>
                  <a:pt x="354214" y="748146"/>
                </a:lnTo>
                <a:close/>
                <a:moveTo>
                  <a:pt x="439440" y="666581"/>
                </a:moveTo>
                <a:lnTo>
                  <a:pt x="438107" y="724842"/>
                </a:lnTo>
                <a:lnTo>
                  <a:pt x="377518" y="724842"/>
                </a:lnTo>
                <a:lnTo>
                  <a:pt x="376124" y="695711"/>
                </a:lnTo>
                <a:lnTo>
                  <a:pt x="374731" y="666581"/>
                </a:lnTo>
                <a:lnTo>
                  <a:pt x="439440" y="666581"/>
                </a:lnTo>
                <a:close/>
                <a:moveTo>
                  <a:pt x="522000" y="748146"/>
                </a:moveTo>
                <a:cubicBezTo>
                  <a:pt x="630142" y="750443"/>
                  <a:pt x="631587" y="750210"/>
                  <a:pt x="634057" y="739989"/>
                </a:cubicBezTo>
                <a:cubicBezTo>
                  <a:pt x="635451" y="734219"/>
                  <a:pt x="635973" y="709577"/>
                  <a:pt x="635222" y="685224"/>
                </a:cubicBezTo>
                <a:lnTo>
                  <a:pt x="633857" y="640946"/>
                </a:lnTo>
                <a:cubicBezTo>
                  <a:pt x="536518" y="638607"/>
                  <a:pt x="523887" y="639711"/>
                  <a:pt x="522093" y="644605"/>
                </a:cubicBezTo>
                <a:cubicBezTo>
                  <a:pt x="520830" y="648068"/>
                  <a:pt x="520289" y="672775"/>
                  <a:pt x="520895" y="699519"/>
                </a:cubicBezTo>
                <a:lnTo>
                  <a:pt x="522000" y="748146"/>
                </a:lnTo>
                <a:close/>
                <a:moveTo>
                  <a:pt x="547634" y="696877"/>
                </a:moveTo>
                <a:lnTo>
                  <a:pt x="547634" y="666581"/>
                </a:lnTo>
                <a:lnTo>
                  <a:pt x="608223" y="666581"/>
                </a:lnTo>
                <a:lnTo>
                  <a:pt x="608223" y="727172"/>
                </a:lnTo>
                <a:lnTo>
                  <a:pt x="547634" y="727172"/>
                </a:lnTo>
                <a:lnTo>
                  <a:pt x="547634" y="696877"/>
                </a:lnTo>
                <a:close/>
                <a:moveTo>
                  <a:pt x="522000" y="575695"/>
                </a:moveTo>
                <a:cubicBezTo>
                  <a:pt x="611187" y="578258"/>
                  <a:pt x="626041" y="577042"/>
                  <a:pt x="630319" y="572507"/>
                </a:cubicBezTo>
                <a:cubicBezTo>
                  <a:pt x="634356" y="568223"/>
                  <a:pt x="635763" y="550885"/>
                  <a:pt x="634980" y="515104"/>
                </a:cubicBezTo>
                <a:lnTo>
                  <a:pt x="633857" y="463835"/>
                </a:lnTo>
                <a:cubicBezTo>
                  <a:pt x="536574" y="461499"/>
                  <a:pt x="523892" y="462600"/>
                  <a:pt x="522130" y="467479"/>
                </a:cubicBezTo>
                <a:cubicBezTo>
                  <a:pt x="520881" y="470928"/>
                  <a:pt x="520341" y="496689"/>
                  <a:pt x="520928" y="524724"/>
                </a:cubicBezTo>
                <a:lnTo>
                  <a:pt x="522000" y="575695"/>
                </a:lnTo>
                <a:close/>
                <a:moveTo>
                  <a:pt x="547634" y="519765"/>
                </a:moveTo>
                <a:lnTo>
                  <a:pt x="547634" y="489469"/>
                </a:lnTo>
                <a:lnTo>
                  <a:pt x="608223" y="489469"/>
                </a:lnTo>
                <a:lnTo>
                  <a:pt x="608223" y="550060"/>
                </a:lnTo>
                <a:lnTo>
                  <a:pt x="547634" y="550060"/>
                </a:lnTo>
                <a:lnTo>
                  <a:pt x="547634" y="519765"/>
                </a:lnTo>
                <a:close/>
                <a:moveTo>
                  <a:pt x="354214" y="398583"/>
                </a:moveTo>
                <a:lnTo>
                  <a:pt x="461410" y="398583"/>
                </a:lnTo>
                <a:lnTo>
                  <a:pt x="461410" y="286723"/>
                </a:lnTo>
                <a:cubicBezTo>
                  <a:pt x="368397" y="284378"/>
                  <a:pt x="356111" y="285497"/>
                  <a:pt x="354349" y="290363"/>
                </a:cubicBezTo>
                <a:cubicBezTo>
                  <a:pt x="353100" y="293817"/>
                  <a:pt x="352555" y="319577"/>
                  <a:pt x="353142" y="347612"/>
                </a:cubicBezTo>
                <a:lnTo>
                  <a:pt x="354214" y="398583"/>
                </a:lnTo>
                <a:close/>
                <a:moveTo>
                  <a:pt x="375187" y="342653"/>
                </a:moveTo>
                <a:lnTo>
                  <a:pt x="375187" y="312358"/>
                </a:lnTo>
                <a:lnTo>
                  <a:pt x="440437" y="312358"/>
                </a:lnTo>
                <a:lnTo>
                  <a:pt x="440437" y="372948"/>
                </a:lnTo>
                <a:lnTo>
                  <a:pt x="375187" y="372948"/>
                </a:lnTo>
                <a:lnTo>
                  <a:pt x="375187" y="342653"/>
                </a:lnTo>
                <a:close/>
                <a:moveTo>
                  <a:pt x="522000" y="398583"/>
                </a:moveTo>
                <a:cubicBezTo>
                  <a:pt x="611187" y="401146"/>
                  <a:pt x="626041" y="399930"/>
                  <a:pt x="630319" y="395395"/>
                </a:cubicBezTo>
                <a:cubicBezTo>
                  <a:pt x="634356" y="391112"/>
                  <a:pt x="635763" y="373773"/>
                  <a:pt x="634980" y="337992"/>
                </a:cubicBezTo>
                <a:lnTo>
                  <a:pt x="633857" y="286723"/>
                </a:lnTo>
                <a:cubicBezTo>
                  <a:pt x="536574" y="284388"/>
                  <a:pt x="523892" y="285488"/>
                  <a:pt x="522130" y="290368"/>
                </a:cubicBezTo>
                <a:cubicBezTo>
                  <a:pt x="520881" y="293817"/>
                  <a:pt x="520341" y="319577"/>
                  <a:pt x="520928" y="347612"/>
                </a:cubicBezTo>
                <a:lnTo>
                  <a:pt x="522000" y="398583"/>
                </a:lnTo>
                <a:close/>
                <a:moveTo>
                  <a:pt x="547634" y="342653"/>
                </a:moveTo>
                <a:lnTo>
                  <a:pt x="547634" y="312358"/>
                </a:lnTo>
                <a:lnTo>
                  <a:pt x="608223" y="312358"/>
                </a:lnTo>
                <a:lnTo>
                  <a:pt x="608223" y="372948"/>
                </a:lnTo>
                <a:lnTo>
                  <a:pt x="547634" y="372948"/>
                </a:lnTo>
                <a:lnTo>
                  <a:pt x="547634" y="342653"/>
                </a:lnTo>
                <a:close/>
                <a:moveTo>
                  <a:pt x="697862" y="395162"/>
                </a:moveTo>
                <a:cubicBezTo>
                  <a:pt x="701857" y="399156"/>
                  <a:pt x="718929" y="401044"/>
                  <a:pt x="750608" y="400988"/>
                </a:cubicBezTo>
                <a:cubicBezTo>
                  <a:pt x="781858" y="400936"/>
                  <a:pt x="799335" y="398974"/>
                  <a:pt x="803120" y="395087"/>
                </a:cubicBezTo>
                <a:cubicBezTo>
                  <a:pt x="806807" y="391298"/>
                  <a:pt x="808787" y="372957"/>
                  <a:pt x="808787" y="342653"/>
                </a:cubicBezTo>
                <a:cubicBezTo>
                  <a:pt x="808787" y="311253"/>
                  <a:pt x="806863" y="294115"/>
                  <a:pt x="802882" y="290139"/>
                </a:cubicBezTo>
                <a:cubicBezTo>
                  <a:pt x="798893" y="286145"/>
                  <a:pt x="781820" y="284262"/>
                  <a:pt x="750142" y="284313"/>
                </a:cubicBezTo>
                <a:cubicBezTo>
                  <a:pt x="720546" y="284360"/>
                  <a:pt x="700897" y="286448"/>
                  <a:pt x="696776" y="289985"/>
                </a:cubicBezTo>
                <a:cubicBezTo>
                  <a:pt x="691869" y="294190"/>
                  <a:pt x="690461" y="307207"/>
                  <a:pt x="691104" y="342420"/>
                </a:cubicBezTo>
                <a:cubicBezTo>
                  <a:pt x="691664" y="372971"/>
                  <a:pt x="694013" y="391312"/>
                  <a:pt x="697862" y="395162"/>
                </a:cubicBezTo>
                <a:close/>
                <a:moveTo>
                  <a:pt x="720080" y="342653"/>
                </a:moveTo>
                <a:lnTo>
                  <a:pt x="720080" y="312358"/>
                </a:lnTo>
                <a:lnTo>
                  <a:pt x="780669" y="312358"/>
                </a:lnTo>
                <a:lnTo>
                  <a:pt x="780669" y="372948"/>
                </a:lnTo>
                <a:lnTo>
                  <a:pt x="720080" y="372948"/>
                </a:lnTo>
                <a:lnTo>
                  <a:pt x="720080" y="342653"/>
                </a:lnTo>
                <a:close/>
                <a:moveTo>
                  <a:pt x="181768" y="398583"/>
                </a:moveTo>
                <a:cubicBezTo>
                  <a:pt x="268816" y="400489"/>
                  <a:pt x="286154" y="399082"/>
                  <a:pt x="290437" y="395045"/>
                </a:cubicBezTo>
                <a:cubicBezTo>
                  <a:pt x="294972" y="390767"/>
                  <a:pt x="296188" y="375913"/>
                  <a:pt x="295098" y="337992"/>
                </a:cubicBezTo>
                <a:lnTo>
                  <a:pt x="293625" y="286723"/>
                </a:lnTo>
                <a:cubicBezTo>
                  <a:pt x="201813" y="284397"/>
                  <a:pt x="188652" y="285604"/>
                  <a:pt x="183725" y="290745"/>
                </a:cubicBezTo>
                <a:cubicBezTo>
                  <a:pt x="178841" y="295839"/>
                  <a:pt x="177871" y="309179"/>
                  <a:pt x="179563" y="347985"/>
                </a:cubicBezTo>
                <a:lnTo>
                  <a:pt x="181768" y="398583"/>
                </a:lnTo>
                <a:close/>
                <a:moveTo>
                  <a:pt x="207402" y="342653"/>
                </a:moveTo>
                <a:lnTo>
                  <a:pt x="207402" y="312358"/>
                </a:lnTo>
                <a:lnTo>
                  <a:pt x="267991" y="312358"/>
                </a:lnTo>
                <a:lnTo>
                  <a:pt x="267991" y="372948"/>
                </a:lnTo>
                <a:lnTo>
                  <a:pt x="207402" y="372948"/>
                </a:lnTo>
                <a:lnTo>
                  <a:pt x="207402" y="342653"/>
                </a:lnTo>
                <a:close/>
                <a:moveTo>
                  <a:pt x="697862" y="572274"/>
                </a:moveTo>
                <a:cubicBezTo>
                  <a:pt x="701857" y="576268"/>
                  <a:pt x="718929" y="578155"/>
                  <a:pt x="750608" y="578100"/>
                </a:cubicBezTo>
                <a:cubicBezTo>
                  <a:pt x="781858" y="578048"/>
                  <a:pt x="799335" y="576086"/>
                  <a:pt x="803120" y="572199"/>
                </a:cubicBezTo>
                <a:cubicBezTo>
                  <a:pt x="806807" y="568410"/>
                  <a:pt x="808787" y="550069"/>
                  <a:pt x="808787" y="519765"/>
                </a:cubicBezTo>
                <a:cubicBezTo>
                  <a:pt x="808787" y="488365"/>
                  <a:pt x="806863" y="471227"/>
                  <a:pt x="802882" y="467251"/>
                </a:cubicBezTo>
                <a:cubicBezTo>
                  <a:pt x="798893" y="463257"/>
                  <a:pt x="781820" y="461374"/>
                  <a:pt x="750142" y="461425"/>
                </a:cubicBezTo>
                <a:cubicBezTo>
                  <a:pt x="720546" y="461472"/>
                  <a:pt x="700897" y="463564"/>
                  <a:pt x="696776" y="467097"/>
                </a:cubicBezTo>
                <a:cubicBezTo>
                  <a:pt x="691869" y="471301"/>
                  <a:pt x="690461" y="484319"/>
                  <a:pt x="691104" y="519531"/>
                </a:cubicBezTo>
                <a:cubicBezTo>
                  <a:pt x="691664" y="550083"/>
                  <a:pt x="694013" y="568424"/>
                  <a:pt x="697862" y="572274"/>
                </a:cubicBezTo>
                <a:close/>
                <a:moveTo>
                  <a:pt x="720080" y="519765"/>
                </a:moveTo>
                <a:lnTo>
                  <a:pt x="720080" y="489469"/>
                </a:lnTo>
                <a:lnTo>
                  <a:pt x="780669" y="489469"/>
                </a:lnTo>
                <a:lnTo>
                  <a:pt x="780669" y="550060"/>
                </a:lnTo>
                <a:lnTo>
                  <a:pt x="720080" y="550060"/>
                </a:lnTo>
                <a:lnTo>
                  <a:pt x="720080" y="519765"/>
                </a:lnTo>
                <a:close/>
                <a:moveTo>
                  <a:pt x="354214" y="575695"/>
                </a:moveTo>
                <a:cubicBezTo>
                  <a:pt x="422843" y="577811"/>
                  <a:pt x="447484" y="577289"/>
                  <a:pt x="453254" y="575895"/>
                </a:cubicBezTo>
                <a:cubicBezTo>
                  <a:pt x="463317" y="573467"/>
                  <a:pt x="463741" y="571332"/>
                  <a:pt x="463820" y="523260"/>
                </a:cubicBezTo>
                <a:cubicBezTo>
                  <a:pt x="463871" y="488947"/>
                  <a:pt x="462035" y="471292"/>
                  <a:pt x="457990" y="467251"/>
                </a:cubicBezTo>
                <a:cubicBezTo>
                  <a:pt x="453981" y="463243"/>
                  <a:pt x="436723" y="461374"/>
                  <a:pt x="404200" y="461425"/>
                </a:cubicBezTo>
                <a:cubicBezTo>
                  <a:pt x="368877" y="461481"/>
                  <a:pt x="355757" y="463108"/>
                  <a:pt x="354196" y="467628"/>
                </a:cubicBezTo>
                <a:cubicBezTo>
                  <a:pt x="353030" y="470998"/>
                  <a:pt x="352555" y="496689"/>
                  <a:pt x="353142" y="524724"/>
                </a:cubicBezTo>
                <a:lnTo>
                  <a:pt x="354214" y="575695"/>
                </a:lnTo>
                <a:close/>
                <a:moveTo>
                  <a:pt x="377704" y="492377"/>
                </a:moveTo>
                <a:cubicBezTo>
                  <a:pt x="379946" y="490560"/>
                  <a:pt x="394450" y="489688"/>
                  <a:pt x="438107" y="491800"/>
                </a:cubicBezTo>
                <a:lnTo>
                  <a:pt x="440437" y="550060"/>
                </a:lnTo>
                <a:lnTo>
                  <a:pt x="375187" y="550060"/>
                </a:lnTo>
                <a:lnTo>
                  <a:pt x="374409" y="522869"/>
                </a:lnTo>
                <a:cubicBezTo>
                  <a:pt x="373980" y="507917"/>
                  <a:pt x="375467" y="494195"/>
                  <a:pt x="377704" y="492377"/>
                </a:cubicBezTo>
                <a:close/>
              </a:path>
            </a:pathLst>
          </a:custGeom>
          <a:solidFill>
            <a:srgbClr val="ED4D24"/>
          </a:solidFill>
          <a:ln w="4657"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2C63357D-4A32-49FE-4CE2-47E0F0845617}"/>
              </a:ext>
            </a:extLst>
          </p:cNvPr>
          <p:cNvSpPr/>
          <p:nvPr/>
        </p:nvSpPr>
        <p:spPr>
          <a:xfrm>
            <a:off x="1" y="521968"/>
            <a:ext cx="7559674" cy="80308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2" name="Text Placeholder 32">
            <a:extLst>
              <a:ext uri="{FF2B5EF4-FFF2-40B4-BE49-F238E27FC236}">
                <a16:creationId xmlns:a16="http://schemas.microsoft.com/office/drawing/2014/main" id="{E6B8938B-18CD-50EE-9DA4-DD958313CCC2}"/>
              </a:ext>
            </a:extLst>
          </p:cNvPr>
          <p:cNvSpPr txBox="1">
            <a:spLocks/>
          </p:cNvSpPr>
          <p:nvPr/>
        </p:nvSpPr>
        <p:spPr>
          <a:xfrm>
            <a:off x="557780" y="265451"/>
            <a:ext cx="181830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Placeholder 11">
            <a:extLst>
              <a:ext uri="{FF2B5EF4-FFF2-40B4-BE49-F238E27FC236}">
                <a16:creationId xmlns:a16="http://schemas.microsoft.com/office/drawing/2014/main" id="{039470CB-B4E7-70D1-19A2-FC47006FB904}"/>
              </a:ext>
            </a:extLst>
          </p:cNvPr>
          <p:cNvSpPr txBox="1">
            <a:spLocks/>
          </p:cNvSpPr>
          <p:nvPr/>
        </p:nvSpPr>
        <p:spPr>
          <a:xfrm>
            <a:off x="557781" y="227473"/>
            <a:ext cx="181830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Annex</a:t>
            </a:r>
          </a:p>
          <a:p>
            <a:pPr algn="ctr"/>
            <a:endParaRPr lang="en-US" sz="3000" dirty="0">
              <a:solidFill>
                <a:schemeClr val="bg1"/>
              </a:solidFill>
            </a:endParaRPr>
          </a:p>
        </p:txBody>
      </p:sp>
      <p:grpSp>
        <p:nvGrpSpPr>
          <p:cNvPr id="24" name="Graphic 40">
            <a:extLst>
              <a:ext uri="{FF2B5EF4-FFF2-40B4-BE49-F238E27FC236}">
                <a16:creationId xmlns:a16="http://schemas.microsoft.com/office/drawing/2014/main" id="{C60E09F4-3ECD-C43F-065E-9A295C719065}"/>
              </a:ext>
            </a:extLst>
          </p:cNvPr>
          <p:cNvGrpSpPr/>
          <p:nvPr/>
        </p:nvGrpSpPr>
        <p:grpSpPr>
          <a:xfrm>
            <a:off x="5183587" y="0"/>
            <a:ext cx="3924090" cy="2433120"/>
            <a:chOff x="-3997860" y="6017904"/>
            <a:chExt cx="935163" cy="579845"/>
          </a:xfrm>
          <a:solidFill>
            <a:schemeClr val="bg1">
              <a:alpha val="29965"/>
            </a:schemeClr>
          </a:solidFill>
        </p:grpSpPr>
        <p:sp>
          <p:nvSpPr>
            <p:cNvPr id="25" name="Freeform 24">
              <a:extLst>
                <a:ext uri="{FF2B5EF4-FFF2-40B4-BE49-F238E27FC236}">
                  <a16:creationId xmlns:a16="http://schemas.microsoft.com/office/drawing/2014/main" id="{F1C6C3C3-B601-955E-D2AF-57A9FDBFE3C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B068EE9A-3ADD-3DC5-E3AB-0CFA31B9DF8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0C7CE7E-95BF-1B02-D360-FB11C41E98D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7F8606AD-6FA4-437A-07E8-0674219D6FD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694730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14A9A-BCB7-8D4D-428A-0BDCB18F3D60}"/>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668E419-E525-78C2-152C-5C1753139E76}"/>
              </a:ext>
            </a:extLst>
          </p:cNvPr>
          <p:cNvCxnSpPr>
            <a:cxnSpLocks/>
          </p:cNvCxnSpPr>
          <p:nvPr/>
        </p:nvCxnSpPr>
        <p:spPr>
          <a:xfrm>
            <a:off x="10682" y="1768196"/>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3081B41-F877-13F3-C6FF-E35ED2BA36EF}"/>
              </a:ext>
            </a:extLst>
          </p:cNvPr>
          <p:cNvCxnSpPr>
            <a:cxnSpLocks/>
          </p:cNvCxnSpPr>
          <p:nvPr/>
        </p:nvCxnSpPr>
        <p:spPr>
          <a:xfrm flipH="1">
            <a:off x="557780" y="1768196"/>
            <a:ext cx="11988" cy="576607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040C224C-452A-10E3-8186-993873006D72}"/>
              </a:ext>
            </a:extLst>
          </p:cNvPr>
          <p:cNvSpPr/>
          <p:nvPr/>
        </p:nvSpPr>
        <p:spPr>
          <a:xfrm rot="5400000">
            <a:off x="213100" y="168257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A24D2028-5C5E-2C43-4C34-926077F2ED75}"/>
              </a:ext>
            </a:extLst>
          </p:cNvPr>
          <p:cNvGrpSpPr/>
          <p:nvPr/>
        </p:nvGrpSpPr>
        <p:grpSpPr>
          <a:xfrm>
            <a:off x="559085" y="7313337"/>
            <a:ext cx="7020904" cy="400869"/>
            <a:chOff x="576076" y="9606081"/>
            <a:chExt cx="7020904" cy="400869"/>
          </a:xfrm>
        </p:grpSpPr>
        <p:cxnSp>
          <p:nvCxnSpPr>
            <p:cNvPr id="29" name="Straight Connector 28">
              <a:extLst>
                <a:ext uri="{FF2B5EF4-FFF2-40B4-BE49-F238E27FC236}">
                  <a16:creationId xmlns:a16="http://schemas.microsoft.com/office/drawing/2014/main" id="{413A448B-1DEA-62EA-7DBD-4CBFB2CCB8BA}"/>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CED00013-701D-50EA-2413-7BF02AC5A9CE}"/>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9163DC82-C3FD-7847-A344-83AC020FB07B}"/>
              </a:ext>
            </a:extLst>
          </p:cNvPr>
          <p:cNvSpPr txBox="1"/>
          <p:nvPr/>
        </p:nvSpPr>
        <p:spPr>
          <a:xfrm>
            <a:off x="789292" y="2313927"/>
            <a:ext cx="5768679" cy="5564590"/>
          </a:xfrm>
          <a:prstGeom prst="rect">
            <a:avLst/>
          </a:prstGeom>
          <a:noFill/>
        </p:spPr>
        <p:txBody>
          <a:bodyPr wrap="square" rtlCol="0">
            <a:spAutoFit/>
          </a:bodyPr>
          <a:lstStyle/>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Germany Case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Typical single-family house, 1980, renovated in 1999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Common single-family houses and multi-storey apartment buildings</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7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Nearly zero-energy single-family house, 2015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10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Multi-family residential, early 2000s</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Typical multi-apartment building, 1973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Multi-apartment building, 2008</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5 – Multi-apartment building,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Germany Case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Food production company, 2001, enlargement 2010, new HVAC 2025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Poland Case 9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Multi-apartment building,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Residential Community, several multi-apartment buildings, 1970, renovated</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Multi-apartment building, 1960, renovated</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Multi-apartment building, 1976, renovated</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Residential Community, several multi-apartment buildings, 2009, renovated</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5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Residence for dependent elderly people, renovated in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Family House, renovated in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7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Family House, 2021</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9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Single-family chalet,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Spain Case 10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Family House, 2024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a:t>
            </a:r>
            <a:r>
              <a:rPr lang="lv-LV"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erbia</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Case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Family House, </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1980</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renovated in 202</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2</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a:t>
            </a:r>
            <a:r>
              <a:rPr lang="lv-LV"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erbia</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Case </a:t>
            </a:r>
            <a:r>
              <a:rPr lang="lv-LV" sz="1350" b="1" dirty="0">
                <a:solidFill>
                  <a:srgbClr val="404040"/>
                </a:solidFill>
                <a:latin typeface="Calibri" panose="020F0502020204030204" pitchFamily="34" charset="0"/>
                <a:ea typeface="Calibri" panose="020F0502020204030204" pitchFamily="34" charset="0"/>
                <a:cs typeface="Calibri" panose="020F0502020204030204" pitchFamily="34" charset="0"/>
              </a:rPr>
              <a:t>4</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Residential</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and</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Comercial</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building</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1984</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renovated in 20</a:t>
            </a:r>
            <a:r>
              <a:rPr lang="lv-LV" sz="1350" dirty="0">
                <a:solidFill>
                  <a:srgbClr val="404040"/>
                </a:solidFill>
                <a:latin typeface="Calibri" panose="020F0502020204030204" pitchFamily="34" charset="0"/>
                <a:ea typeface="Calibri" panose="020F0502020204030204" pitchFamily="34" charset="0"/>
                <a:cs typeface="Calibri" panose="020F0502020204030204" pitchFamily="34" charset="0"/>
              </a:rPr>
              <a:t>17</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A928E12C-1865-9311-A66D-31F814E90873}"/>
              </a:ext>
            </a:extLst>
          </p:cNvPr>
          <p:cNvSpPr txBox="1">
            <a:spLocks/>
          </p:cNvSpPr>
          <p:nvPr/>
        </p:nvSpPr>
        <p:spPr>
          <a:xfrm>
            <a:off x="789292" y="1852293"/>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Residential buildings (</a:t>
            </a:r>
            <a:r>
              <a:rPr lang="lv-LV" sz="1600" b="1" dirty="0">
                <a:solidFill>
                  <a:srgbClr val="ED4D24"/>
                </a:solidFill>
              </a:rPr>
              <a:t>20</a:t>
            </a:r>
            <a:r>
              <a:rPr lang="en-GB" sz="1600" b="1" dirty="0">
                <a:solidFill>
                  <a:srgbClr val="ED4D24"/>
                </a:solidFill>
              </a:rPr>
              <a:t>)</a:t>
            </a:r>
          </a:p>
        </p:txBody>
      </p:sp>
      <p:sp>
        <p:nvSpPr>
          <p:cNvPr id="3" name="Freeform 2">
            <a:extLst>
              <a:ext uri="{FF2B5EF4-FFF2-40B4-BE49-F238E27FC236}">
                <a16:creationId xmlns:a16="http://schemas.microsoft.com/office/drawing/2014/main" id="{9076873D-57EB-DEDF-4FE1-00ED570A70D8}"/>
              </a:ext>
            </a:extLst>
          </p:cNvPr>
          <p:cNvSpPr/>
          <p:nvPr/>
        </p:nvSpPr>
        <p:spPr>
          <a:xfrm>
            <a:off x="6557972" y="6960118"/>
            <a:ext cx="645320" cy="553653"/>
          </a:xfrm>
          <a:custGeom>
            <a:avLst/>
            <a:gdLst>
              <a:gd name="connsiteX0" fmla="*/ 856658 w 921871"/>
              <a:gd name="connsiteY0" fmla="*/ 763942 h 790920"/>
              <a:gd name="connsiteX1" fmla="*/ 825198 w 921871"/>
              <a:gd name="connsiteY1" fmla="*/ 764151 h 790920"/>
              <a:gd name="connsiteX2" fmla="*/ 829859 w 921871"/>
              <a:gd name="connsiteY2" fmla="*/ 428571 h 790920"/>
              <a:gd name="connsiteX3" fmla="*/ 836850 w 921871"/>
              <a:gd name="connsiteY3" fmla="*/ 433232 h 790920"/>
              <a:gd name="connsiteX4" fmla="*/ 847337 w 921871"/>
              <a:gd name="connsiteY4" fmla="*/ 438019 h 790920"/>
              <a:gd name="connsiteX5" fmla="*/ 889283 w 921871"/>
              <a:gd name="connsiteY5" fmla="*/ 403062 h 790920"/>
              <a:gd name="connsiteX6" fmla="*/ 921843 w 921871"/>
              <a:gd name="connsiteY6" fmla="*/ 359824 h 790920"/>
              <a:gd name="connsiteX7" fmla="*/ 857758 w 921871"/>
              <a:gd name="connsiteY7" fmla="*/ 303292 h 790920"/>
              <a:gd name="connsiteX8" fmla="*/ 794904 w 921871"/>
              <a:gd name="connsiteY8" fmla="*/ 254918 h 790920"/>
              <a:gd name="connsiteX9" fmla="*/ 790243 w 921871"/>
              <a:gd name="connsiteY9" fmla="*/ 44052 h 790920"/>
              <a:gd name="connsiteX10" fmla="*/ 655082 w 921871"/>
              <a:gd name="connsiteY10" fmla="*/ 44052 h 790920"/>
              <a:gd name="connsiteX11" fmla="*/ 650422 w 921871"/>
              <a:gd name="connsiteY11" fmla="*/ 144260 h 790920"/>
              <a:gd name="connsiteX12" fmla="*/ 556042 w 921871"/>
              <a:gd name="connsiteY12" fmla="*/ 71835 h 790920"/>
              <a:gd name="connsiteX13" fmla="*/ 457002 w 921871"/>
              <a:gd name="connsiteY13" fmla="*/ 2 h 790920"/>
              <a:gd name="connsiteX14" fmla="*/ 326502 w 921871"/>
              <a:gd name="connsiteY14" fmla="*/ 98164 h 790920"/>
              <a:gd name="connsiteX15" fmla="*/ 119138 w 921871"/>
              <a:gd name="connsiteY15" fmla="*/ 259718 h 790920"/>
              <a:gd name="connsiteX16" fmla="*/ 17553 w 921871"/>
              <a:gd name="connsiteY16" fmla="*/ 340015 h 790920"/>
              <a:gd name="connsiteX17" fmla="*/ 1 w 921871"/>
              <a:gd name="connsiteY17" fmla="*/ 363319 h 790920"/>
              <a:gd name="connsiteX18" fmla="*/ 34005 w 921871"/>
              <a:gd name="connsiteY18" fmla="*/ 404064 h 790920"/>
              <a:gd name="connsiteX19" fmla="*/ 72493 w 921871"/>
              <a:gd name="connsiteY19" fmla="*/ 438019 h 790920"/>
              <a:gd name="connsiteX20" fmla="*/ 89971 w 921871"/>
              <a:gd name="connsiteY20" fmla="*/ 428734 h 790920"/>
              <a:gd name="connsiteX21" fmla="*/ 102788 w 921871"/>
              <a:gd name="connsiteY21" fmla="*/ 419249 h 790920"/>
              <a:gd name="connsiteX22" fmla="*/ 102788 w 921871"/>
              <a:gd name="connsiteY22" fmla="*/ 764151 h 790920"/>
              <a:gd name="connsiteX23" fmla="*/ 24721 w 921871"/>
              <a:gd name="connsiteY23" fmla="*/ 779299 h 790920"/>
              <a:gd name="connsiteX24" fmla="*/ 25886 w 921871"/>
              <a:gd name="connsiteY24" fmla="*/ 789786 h 790920"/>
              <a:gd name="connsiteX25" fmla="*/ 897439 w 921871"/>
              <a:gd name="connsiteY25" fmla="*/ 785125 h 790920"/>
              <a:gd name="connsiteX26" fmla="*/ 893944 w 921871"/>
              <a:gd name="connsiteY26" fmla="*/ 770933 h 790920"/>
              <a:gd name="connsiteX27" fmla="*/ 856658 w 921871"/>
              <a:gd name="connsiteY27" fmla="*/ 763942 h 790920"/>
              <a:gd name="connsiteX28" fmla="*/ 680716 w 921871"/>
              <a:gd name="connsiteY28" fmla="*/ 118625 h 790920"/>
              <a:gd name="connsiteX29" fmla="*/ 680716 w 921871"/>
              <a:gd name="connsiteY29" fmla="*/ 69687 h 790920"/>
              <a:gd name="connsiteX30" fmla="*/ 764609 w 921871"/>
              <a:gd name="connsiteY30" fmla="*/ 69687 h 790920"/>
              <a:gd name="connsiteX31" fmla="*/ 764609 w 921871"/>
              <a:gd name="connsiteY31" fmla="*/ 148921 h 790920"/>
              <a:gd name="connsiteX32" fmla="*/ 761114 w 921871"/>
              <a:gd name="connsiteY32" fmla="*/ 228113 h 790920"/>
              <a:gd name="connsiteX33" fmla="*/ 680716 w 921871"/>
              <a:gd name="connsiteY33" fmla="*/ 167564 h 790920"/>
              <a:gd name="connsiteX34" fmla="*/ 680716 w 921871"/>
              <a:gd name="connsiteY34" fmla="*/ 118625 h 790920"/>
              <a:gd name="connsiteX35" fmla="*/ 249600 w 921871"/>
              <a:gd name="connsiteY35" fmla="*/ 764217 h 790920"/>
              <a:gd name="connsiteX36" fmla="*/ 246091 w 921871"/>
              <a:gd name="connsiteY36" fmla="*/ 721071 h 790920"/>
              <a:gd name="connsiteX37" fmla="*/ 241817 w 921871"/>
              <a:gd name="connsiteY37" fmla="*/ 588983 h 790920"/>
              <a:gd name="connsiteX38" fmla="*/ 245038 w 921871"/>
              <a:gd name="connsiteY38" fmla="*/ 496829 h 790920"/>
              <a:gd name="connsiteX39" fmla="*/ 422047 w 921871"/>
              <a:gd name="connsiteY39" fmla="*/ 496153 h 790920"/>
              <a:gd name="connsiteX40" fmla="*/ 424377 w 921871"/>
              <a:gd name="connsiteY40" fmla="*/ 764151 h 790920"/>
              <a:gd name="connsiteX41" fmla="*/ 249600 w 921871"/>
              <a:gd name="connsiteY41" fmla="*/ 764217 h 790920"/>
              <a:gd name="connsiteX42" fmla="*/ 797234 w 921871"/>
              <a:gd name="connsiteY42" fmla="*/ 764151 h 790920"/>
              <a:gd name="connsiteX43" fmla="*/ 452341 w 921871"/>
              <a:gd name="connsiteY43" fmla="*/ 764151 h 790920"/>
              <a:gd name="connsiteX44" fmla="*/ 450011 w 921871"/>
              <a:gd name="connsiteY44" fmla="*/ 468188 h 790920"/>
              <a:gd name="connsiteX45" fmla="*/ 221636 w 921871"/>
              <a:gd name="connsiteY45" fmla="*/ 468188 h 790920"/>
              <a:gd name="connsiteX46" fmla="*/ 219306 w 921871"/>
              <a:gd name="connsiteY46" fmla="*/ 764151 h 790920"/>
              <a:gd name="connsiteX47" fmla="*/ 207654 w 921871"/>
              <a:gd name="connsiteY47" fmla="*/ 766482 h 790920"/>
              <a:gd name="connsiteX48" fmla="*/ 130664 w 921871"/>
              <a:gd name="connsiteY48" fmla="*/ 761821 h 790920"/>
              <a:gd name="connsiteX49" fmla="*/ 130995 w 921871"/>
              <a:gd name="connsiteY49" fmla="*/ 393615 h 790920"/>
              <a:gd name="connsiteX50" fmla="*/ 183307 w 921871"/>
              <a:gd name="connsiteY50" fmla="*/ 352823 h 790920"/>
              <a:gd name="connsiteX51" fmla="*/ 347475 w 921871"/>
              <a:gd name="connsiteY51" fmla="*/ 223713 h 790920"/>
              <a:gd name="connsiteX52" fmla="*/ 460498 w 921871"/>
              <a:gd name="connsiteY52" fmla="*/ 135167 h 790920"/>
              <a:gd name="connsiteX53" fmla="*/ 577016 w 921871"/>
              <a:gd name="connsiteY53" fmla="*/ 227125 h 790920"/>
              <a:gd name="connsiteX54" fmla="*/ 798469 w 921871"/>
              <a:gd name="connsiteY54" fmla="*/ 401212 h 790920"/>
              <a:gd name="connsiteX55" fmla="*/ 797234 w 921871"/>
              <a:gd name="connsiteY55" fmla="*/ 764151 h 790920"/>
              <a:gd name="connsiteX56" fmla="*/ 618617 w 921871"/>
              <a:gd name="connsiteY56" fmla="*/ 223252 h 790920"/>
              <a:gd name="connsiteX57" fmla="*/ 468309 w 921871"/>
              <a:gd name="connsiteY57" fmla="*/ 104643 h 790920"/>
              <a:gd name="connsiteX58" fmla="*/ 454928 w 921871"/>
              <a:gd name="connsiteY58" fmla="*/ 104643 h 790920"/>
              <a:gd name="connsiteX59" fmla="*/ 266169 w 921871"/>
              <a:gd name="connsiteY59" fmla="*/ 252624 h 790920"/>
              <a:gd name="connsiteX60" fmla="*/ 78319 w 921871"/>
              <a:gd name="connsiteY60" fmla="*/ 398387 h 790920"/>
              <a:gd name="connsiteX61" fmla="*/ 54513 w 921871"/>
              <a:gd name="connsiteY61" fmla="*/ 383244 h 790920"/>
              <a:gd name="connsiteX62" fmla="*/ 39365 w 921871"/>
              <a:gd name="connsiteY62" fmla="*/ 359824 h 790920"/>
              <a:gd name="connsiteX63" fmla="*/ 159882 w 921871"/>
              <a:gd name="connsiteY63" fmla="*/ 263349 h 790920"/>
              <a:gd name="connsiteX64" fmla="*/ 366118 w 921871"/>
              <a:gd name="connsiteY64" fmla="*/ 102848 h 790920"/>
              <a:gd name="connsiteX65" fmla="*/ 457002 w 921871"/>
              <a:gd name="connsiteY65" fmla="*/ 32652 h 790920"/>
              <a:gd name="connsiteX66" fmla="*/ 533904 w 921871"/>
              <a:gd name="connsiteY66" fmla="*/ 90549 h 790920"/>
              <a:gd name="connsiteX67" fmla="*/ 655082 w 921871"/>
              <a:gd name="connsiteY67" fmla="*/ 184735 h 790920"/>
              <a:gd name="connsiteX68" fmla="*/ 793492 w 921871"/>
              <a:gd name="connsiteY68" fmla="*/ 290233 h 790920"/>
              <a:gd name="connsiteX69" fmla="*/ 885340 w 921871"/>
              <a:gd name="connsiteY69" fmla="*/ 362718 h 790920"/>
              <a:gd name="connsiteX70" fmla="*/ 849327 w 921871"/>
              <a:gd name="connsiteY70" fmla="*/ 407597 h 790920"/>
              <a:gd name="connsiteX71" fmla="*/ 805805 w 921871"/>
              <a:gd name="connsiteY71" fmla="*/ 372399 h 790920"/>
              <a:gd name="connsiteX72" fmla="*/ 618617 w 921871"/>
              <a:gd name="connsiteY72" fmla="*/ 223252 h 790920"/>
              <a:gd name="connsiteX73" fmla="*/ 520183 w 921871"/>
              <a:gd name="connsiteY73" fmla="*/ 462493 h 790920"/>
              <a:gd name="connsiteX74" fmla="*/ 519134 w 921871"/>
              <a:gd name="connsiteY74" fmla="*/ 561535 h 790920"/>
              <a:gd name="connsiteX75" fmla="*/ 519922 w 921871"/>
              <a:gd name="connsiteY75" fmla="*/ 654622 h 790920"/>
              <a:gd name="connsiteX76" fmla="*/ 712381 w 921871"/>
              <a:gd name="connsiteY76" fmla="*/ 651042 h 790920"/>
              <a:gd name="connsiteX77" fmla="*/ 718287 w 921871"/>
              <a:gd name="connsiteY77" fmla="*/ 556744 h 790920"/>
              <a:gd name="connsiteX78" fmla="*/ 712256 w 921871"/>
              <a:gd name="connsiteY78" fmla="*/ 462283 h 790920"/>
              <a:gd name="connsiteX79" fmla="*/ 614185 w 921871"/>
              <a:gd name="connsiteY79" fmla="*/ 456457 h 790920"/>
              <a:gd name="connsiteX80" fmla="*/ 520183 w 921871"/>
              <a:gd name="connsiteY80" fmla="*/ 462493 h 790920"/>
              <a:gd name="connsiteX81" fmla="*/ 545556 w 921871"/>
              <a:gd name="connsiteY81" fmla="*/ 556744 h 790920"/>
              <a:gd name="connsiteX82" fmla="*/ 545556 w 921871"/>
              <a:gd name="connsiteY82" fmla="*/ 484501 h 790920"/>
              <a:gd name="connsiteX83" fmla="*/ 685377 w 921871"/>
              <a:gd name="connsiteY83" fmla="*/ 484501 h 790920"/>
              <a:gd name="connsiteX84" fmla="*/ 685377 w 921871"/>
              <a:gd name="connsiteY84" fmla="*/ 628987 h 790920"/>
              <a:gd name="connsiteX85" fmla="*/ 545556 w 921871"/>
              <a:gd name="connsiteY85" fmla="*/ 628987 h 790920"/>
              <a:gd name="connsiteX86" fmla="*/ 545556 w 921871"/>
              <a:gd name="connsiteY86" fmla="*/ 556744 h 79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21871" h="790920">
                <a:moveTo>
                  <a:pt x="856658" y="763942"/>
                </a:moveTo>
                <a:lnTo>
                  <a:pt x="825198" y="764151"/>
                </a:lnTo>
                <a:cubicBezTo>
                  <a:pt x="825198" y="487610"/>
                  <a:pt x="826839" y="428571"/>
                  <a:pt x="829859" y="428571"/>
                </a:cubicBezTo>
                <a:cubicBezTo>
                  <a:pt x="832423" y="428571"/>
                  <a:pt x="835569" y="430668"/>
                  <a:pt x="836850" y="433232"/>
                </a:cubicBezTo>
                <a:cubicBezTo>
                  <a:pt x="838132" y="435795"/>
                  <a:pt x="842849" y="437949"/>
                  <a:pt x="847337" y="438019"/>
                </a:cubicBezTo>
                <a:cubicBezTo>
                  <a:pt x="851821" y="438088"/>
                  <a:pt x="870696" y="422358"/>
                  <a:pt x="889283" y="403062"/>
                </a:cubicBezTo>
                <a:cubicBezTo>
                  <a:pt x="909376" y="382205"/>
                  <a:pt x="922575" y="364676"/>
                  <a:pt x="921843" y="359824"/>
                </a:cubicBezTo>
                <a:cubicBezTo>
                  <a:pt x="921163" y="355340"/>
                  <a:pt x="892327" y="329901"/>
                  <a:pt x="857758" y="303292"/>
                </a:cubicBezTo>
                <a:lnTo>
                  <a:pt x="794904" y="254918"/>
                </a:lnTo>
                <a:lnTo>
                  <a:pt x="790243" y="44052"/>
                </a:lnTo>
                <a:lnTo>
                  <a:pt x="655082" y="44052"/>
                </a:lnTo>
                <a:cubicBezTo>
                  <a:pt x="653274" y="121716"/>
                  <a:pt x="651704" y="144260"/>
                  <a:pt x="650422" y="144260"/>
                </a:cubicBezTo>
                <a:cubicBezTo>
                  <a:pt x="649140" y="144260"/>
                  <a:pt x="606667" y="111667"/>
                  <a:pt x="556042" y="71835"/>
                </a:cubicBezTo>
                <a:cubicBezTo>
                  <a:pt x="505413" y="31999"/>
                  <a:pt x="460847" y="-324"/>
                  <a:pt x="457002" y="2"/>
                </a:cubicBezTo>
                <a:cubicBezTo>
                  <a:pt x="453157" y="329"/>
                  <a:pt x="394432" y="44504"/>
                  <a:pt x="326502" y="98164"/>
                </a:cubicBezTo>
                <a:cubicBezTo>
                  <a:pt x="258573" y="151829"/>
                  <a:pt x="165260" y="224529"/>
                  <a:pt x="119138" y="259718"/>
                </a:cubicBezTo>
                <a:cubicBezTo>
                  <a:pt x="73020" y="294908"/>
                  <a:pt x="27308" y="331043"/>
                  <a:pt x="17553" y="340015"/>
                </a:cubicBezTo>
                <a:cubicBezTo>
                  <a:pt x="7803" y="348987"/>
                  <a:pt x="-97" y="359474"/>
                  <a:pt x="1" y="363319"/>
                </a:cubicBezTo>
                <a:cubicBezTo>
                  <a:pt x="94" y="367165"/>
                  <a:pt x="15395" y="385500"/>
                  <a:pt x="34005" y="404064"/>
                </a:cubicBezTo>
                <a:cubicBezTo>
                  <a:pt x="52611" y="422629"/>
                  <a:pt x="69930" y="437907"/>
                  <a:pt x="72493" y="438019"/>
                </a:cubicBezTo>
                <a:cubicBezTo>
                  <a:pt x="75057" y="438126"/>
                  <a:pt x="82919" y="433950"/>
                  <a:pt x="89971" y="428734"/>
                </a:cubicBezTo>
                <a:lnTo>
                  <a:pt x="102788" y="419249"/>
                </a:lnTo>
                <a:lnTo>
                  <a:pt x="102788" y="764151"/>
                </a:lnTo>
                <a:cubicBezTo>
                  <a:pt x="25444" y="768700"/>
                  <a:pt x="23612" y="769311"/>
                  <a:pt x="24721" y="779299"/>
                </a:cubicBezTo>
                <a:lnTo>
                  <a:pt x="25886" y="789786"/>
                </a:lnTo>
                <a:cubicBezTo>
                  <a:pt x="843371" y="791977"/>
                  <a:pt x="895384" y="791287"/>
                  <a:pt x="897439" y="785125"/>
                </a:cubicBezTo>
                <a:cubicBezTo>
                  <a:pt x="898721" y="781280"/>
                  <a:pt x="897146" y="774894"/>
                  <a:pt x="893944" y="770933"/>
                </a:cubicBezTo>
                <a:cubicBezTo>
                  <a:pt x="889698" y="765689"/>
                  <a:pt x="879594" y="763792"/>
                  <a:pt x="856658" y="763942"/>
                </a:cubicBezTo>
                <a:close/>
                <a:moveTo>
                  <a:pt x="680716" y="118625"/>
                </a:moveTo>
                <a:lnTo>
                  <a:pt x="680716" y="69687"/>
                </a:lnTo>
                <a:lnTo>
                  <a:pt x="764609" y="69687"/>
                </a:lnTo>
                <a:lnTo>
                  <a:pt x="764609" y="148921"/>
                </a:lnTo>
                <a:cubicBezTo>
                  <a:pt x="764609" y="192500"/>
                  <a:pt x="763034" y="228137"/>
                  <a:pt x="761114" y="228113"/>
                </a:cubicBezTo>
                <a:cubicBezTo>
                  <a:pt x="759193" y="228090"/>
                  <a:pt x="740313" y="214457"/>
                  <a:pt x="680716" y="167564"/>
                </a:cubicBezTo>
                <a:lnTo>
                  <a:pt x="680716" y="118625"/>
                </a:lnTo>
                <a:close/>
                <a:moveTo>
                  <a:pt x="249600" y="764217"/>
                </a:moveTo>
                <a:lnTo>
                  <a:pt x="246091" y="721071"/>
                </a:lnTo>
                <a:cubicBezTo>
                  <a:pt x="244157" y="697343"/>
                  <a:pt x="242237" y="637903"/>
                  <a:pt x="241817" y="588983"/>
                </a:cubicBezTo>
                <a:cubicBezTo>
                  <a:pt x="241398" y="540063"/>
                  <a:pt x="242847" y="498595"/>
                  <a:pt x="245038" y="496829"/>
                </a:cubicBezTo>
                <a:cubicBezTo>
                  <a:pt x="247228" y="495067"/>
                  <a:pt x="287949" y="494191"/>
                  <a:pt x="422047" y="496153"/>
                </a:cubicBezTo>
                <a:lnTo>
                  <a:pt x="424377" y="764151"/>
                </a:lnTo>
                <a:lnTo>
                  <a:pt x="249600" y="764217"/>
                </a:lnTo>
                <a:close/>
                <a:moveTo>
                  <a:pt x="797234" y="764151"/>
                </a:moveTo>
                <a:lnTo>
                  <a:pt x="452341" y="764151"/>
                </a:lnTo>
                <a:lnTo>
                  <a:pt x="450011" y="468188"/>
                </a:lnTo>
                <a:lnTo>
                  <a:pt x="221636" y="468188"/>
                </a:lnTo>
                <a:lnTo>
                  <a:pt x="219306" y="764151"/>
                </a:lnTo>
                <a:lnTo>
                  <a:pt x="207654" y="766482"/>
                </a:lnTo>
                <a:cubicBezTo>
                  <a:pt x="201246" y="767763"/>
                  <a:pt x="181302" y="767241"/>
                  <a:pt x="130664" y="761821"/>
                </a:cubicBezTo>
                <a:lnTo>
                  <a:pt x="130995" y="393615"/>
                </a:lnTo>
                <a:lnTo>
                  <a:pt x="183307" y="352823"/>
                </a:lnTo>
                <a:cubicBezTo>
                  <a:pt x="212077" y="330386"/>
                  <a:pt x="285954" y="272288"/>
                  <a:pt x="347475" y="223713"/>
                </a:cubicBezTo>
                <a:cubicBezTo>
                  <a:pt x="408997" y="175143"/>
                  <a:pt x="459855" y="135297"/>
                  <a:pt x="460498" y="135167"/>
                </a:cubicBezTo>
                <a:cubicBezTo>
                  <a:pt x="461136" y="135041"/>
                  <a:pt x="513569" y="176424"/>
                  <a:pt x="577016" y="227125"/>
                </a:cubicBezTo>
                <a:cubicBezTo>
                  <a:pt x="640457" y="277830"/>
                  <a:pt x="716240" y="337741"/>
                  <a:pt x="798469" y="401212"/>
                </a:cubicBezTo>
                <a:lnTo>
                  <a:pt x="797234" y="764151"/>
                </a:lnTo>
                <a:close/>
                <a:moveTo>
                  <a:pt x="618617" y="223252"/>
                </a:moveTo>
                <a:cubicBezTo>
                  <a:pt x="539600" y="160582"/>
                  <a:pt x="471963" y="107206"/>
                  <a:pt x="468309" y="104643"/>
                </a:cubicBezTo>
                <a:cubicBezTo>
                  <a:pt x="463877" y="101534"/>
                  <a:pt x="459416" y="101534"/>
                  <a:pt x="454928" y="104643"/>
                </a:cubicBezTo>
                <a:cubicBezTo>
                  <a:pt x="451223" y="107206"/>
                  <a:pt x="366282" y="173800"/>
                  <a:pt x="266169" y="252624"/>
                </a:cubicBezTo>
                <a:cubicBezTo>
                  <a:pt x="166057" y="331453"/>
                  <a:pt x="81521" y="397045"/>
                  <a:pt x="78319" y="398387"/>
                </a:cubicBezTo>
                <a:cubicBezTo>
                  <a:pt x="75113" y="399734"/>
                  <a:pt x="64403" y="392916"/>
                  <a:pt x="54513" y="383244"/>
                </a:cubicBezTo>
                <a:cubicBezTo>
                  <a:pt x="44473" y="373419"/>
                  <a:pt x="37780" y="363077"/>
                  <a:pt x="39365" y="359824"/>
                </a:cubicBezTo>
                <a:cubicBezTo>
                  <a:pt x="40922" y="356622"/>
                  <a:pt x="95154" y="313206"/>
                  <a:pt x="159882" y="263349"/>
                </a:cubicBezTo>
                <a:cubicBezTo>
                  <a:pt x="224605" y="213492"/>
                  <a:pt x="317414" y="141268"/>
                  <a:pt x="366118" y="102848"/>
                </a:cubicBezTo>
                <a:cubicBezTo>
                  <a:pt x="414823" y="64429"/>
                  <a:pt x="455721" y="32843"/>
                  <a:pt x="457002" y="32652"/>
                </a:cubicBezTo>
                <a:cubicBezTo>
                  <a:pt x="458284" y="32465"/>
                  <a:pt x="492890" y="58519"/>
                  <a:pt x="533904" y="90549"/>
                </a:cubicBezTo>
                <a:cubicBezTo>
                  <a:pt x="574918" y="122582"/>
                  <a:pt x="629449" y="164963"/>
                  <a:pt x="655082" y="184735"/>
                </a:cubicBezTo>
                <a:cubicBezTo>
                  <a:pt x="680716" y="204506"/>
                  <a:pt x="743002" y="251977"/>
                  <a:pt x="793492" y="290233"/>
                </a:cubicBezTo>
                <a:cubicBezTo>
                  <a:pt x="843986" y="328484"/>
                  <a:pt x="885317" y="361105"/>
                  <a:pt x="885340" y="362718"/>
                </a:cubicBezTo>
                <a:cubicBezTo>
                  <a:pt x="885368" y="364331"/>
                  <a:pt x="877277" y="375088"/>
                  <a:pt x="849327" y="407597"/>
                </a:cubicBezTo>
                <a:lnTo>
                  <a:pt x="805805" y="372399"/>
                </a:lnTo>
                <a:cubicBezTo>
                  <a:pt x="781863" y="353037"/>
                  <a:pt x="697630" y="285921"/>
                  <a:pt x="618617" y="223252"/>
                </a:cubicBezTo>
                <a:close/>
                <a:moveTo>
                  <a:pt x="520183" y="462493"/>
                </a:moveTo>
                <a:cubicBezTo>
                  <a:pt x="519176" y="465769"/>
                  <a:pt x="518701" y="510341"/>
                  <a:pt x="519134" y="561535"/>
                </a:cubicBezTo>
                <a:lnTo>
                  <a:pt x="519922" y="654622"/>
                </a:lnTo>
                <a:cubicBezTo>
                  <a:pt x="681877" y="656500"/>
                  <a:pt x="707935" y="655279"/>
                  <a:pt x="712381" y="651042"/>
                </a:cubicBezTo>
                <a:cubicBezTo>
                  <a:pt x="716916" y="646726"/>
                  <a:pt x="718384" y="623287"/>
                  <a:pt x="718287" y="556744"/>
                </a:cubicBezTo>
                <a:cubicBezTo>
                  <a:pt x="718193" y="491637"/>
                  <a:pt x="716595" y="466627"/>
                  <a:pt x="712256" y="462283"/>
                </a:cubicBezTo>
                <a:cubicBezTo>
                  <a:pt x="707884" y="457911"/>
                  <a:pt x="682436" y="456401"/>
                  <a:pt x="614185" y="456457"/>
                </a:cubicBezTo>
                <a:cubicBezTo>
                  <a:pt x="543486" y="456517"/>
                  <a:pt x="521590" y="457925"/>
                  <a:pt x="520183" y="462493"/>
                </a:cubicBezTo>
                <a:close/>
                <a:moveTo>
                  <a:pt x="545556" y="556744"/>
                </a:moveTo>
                <a:lnTo>
                  <a:pt x="545556" y="484501"/>
                </a:lnTo>
                <a:lnTo>
                  <a:pt x="685377" y="484501"/>
                </a:lnTo>
                <a:lnTo>
                  <a:pt x="685377" y="628987"/>
                </a:lnTo>
                <a:lnTo>
                  <a:pt x="545556" y="628987"/>
                </a:lnTo>
                <a:lnTo>
                  <a:pt x="545556" y="556744"/>
                </a:lnTo>
                <a:close/>
              </a:path>
            </a:pathLst>
          </a:custGeom>
          <a:solidFill>
            <a:srgbClr val="ED4D24"/>
          </a:solidFill>
          <a:ln w="4657" cap="flat">
            <a:noFill/>
            <a:prstDash val="solid"/>
            <a:miter/>
          </a:ln>
        </p:spPr>
        <p:txBody>
          <a:bodyPr rtlCol="0" anchor="ctr"/>
          <a:lstStyle/>
          <a:p>
            <a:endParaRPr lang="en-US" dirty="0"/>
          </a:p>
        </p:txBody>
      </p:sp>
      <p:cxnSp>
        <p:nvCxnSpPr>
          <p:cNvPr id="5" name="Straight Connector 4">
            <a:extLst>
              <a:ext uri="{FF2B5EF4-FFF2-40B4-BE49-F238E27FC236}">
                <a16:creationId xmlns:a16="http://schemas.microsoft.com/office/drawing/2014/main" id="{9CA1EB7F-08D9-1457-74D0-3EC4FCD0FF57}"/>
              </a:ext>
            </a:extLst>
          </p:cNvPr>
          <p:cNvCxnSpPr>
            <a:cxnSpLocks/>
          </p:cNvCxnSpPr>
          <p:nvPr/>
        </p:nvCxnSpPr>
        <p:spPr>
          <a:xfrm>
            <a:off x="0" y="7794419"/>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3AD1A86-AEB6-ED1C-4606-394B1F76DE9C}"/>
              </a:ext>
            </a:extLst>
          </p:cNvPr>
          <p:cNvCxnSpPr>
            <a:cxnSpLocks/>
          </p:cNvCxnSpPr>
          <p:nvPr/>
        </p:nvCxnSpPr>
        <p:spPr>
          <a:xfrm>
            <a:off x="559085" y="7794419"/>
            <a:ext cx="0" cy="215638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riangle 6">
            <a:extLst>
              <a:ext uri="{FF2B5EF4-FFF2-40B4-BE49-F238E27FC236}">
                <a16:creationId xmlns:a16="http://schemas.microsoft.com/office/drawing/2014/main" id="{38258D99-640E-8786-AB4F-35AB4AA7C489}"/>
              </a:ext>
            </a:extLst>
          </p:cNvPr>
          <p:cNvSpPr/>
          <p:nvPr/>
        </p:nvSpPr>
        <p:spPr>
          <a:xfrm rot="5400000">
            <a:off x="202418" y="770879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072FCCF4-B0FA-70DD-5B10-A1C7089D8D7A}"/>
              </a:ext>
            </a:extLst>
          </p:cNvPr>
          <p:cNvGrpSpPr/>
          <p:nvPr/>
        </p:nvGrpSpPr>
        <p:grpSpPr>
          <a:xfrm>
            <a:off x="559085" y="9750371"/>
            <a:ext cx="7020904" cy="400869"/>
            <a:chOff x="576076" y="9606081"/>
            <a:chExt cx="7020904" cy="400869"/>
          </a:xfrm>
        </p:grpSpPr>
        <p:cxnSp>
          <p:nvCxnSpPr>
            <p:cNvPr id="9" name="Straight Connector 8">
              <a:extLst>
                <a:ext uri="{FF2B5EF4-FFF2-40B4-BE49-F238E27FC236}">
                  <a16:creationId xmlns:a16="http://schemas.microsoft.com/office/drawing/2014/main" id="{66E99B51-9442-A691-B2E8-45C0A5942288}"/>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619C82C-0A7C-6EEE-9041-940629EAF6A0}"/>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9557855D-DE08-59C1-89FF-CEF00E12B0DF}"/>
              </a:ext>
            </a:extLst>
          </p:cNvPr>
          <p:cNvSpPr txBox="1"/>
          <p:nvPr/>
        </p:nvSpPr>
        <p:spPr>
          <a:xfrm>
            <a:off x="778611" y="8340149"/>
            <a:ext cx="4983598" cy="1759456"/>
          </a:xfrm>
          <a:prstGeom prst="rect">
            <a:avLst/>
          </a:prstGeom>
          <a:noFill/>
        </p:spPr>
        <p:txBody>
          <a:bodyPr wrap="square" rtlCol="0">
            <a:spAutoFit/>
          </a:bodyPr>
          <a:lstStyle/>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Germany Case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Heat plant for district heating network, 2010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Germany Case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Bio-energy Village, renovations in 2013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Denmark Case 8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Heritage building converted into a district heating and cooling hub, 2023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Latvia Case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Solar collector heating plant, connected to district heating, 2019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B2F7064F-D8BE-EA24-371D-E862450FFA11}"/>
              </a:ext>
            </a:extLst>
          </p:cNvPr>
          <p:cNvSpPr txBox="1">
            <a:spLocks/>
          </p:cNvSpPr>
          <p:nvPr/>
        </p:nvSpPr>
        <p:spPr>
          <a:xfrm>
            <a:off x="778610" y="7878516"/>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External networks / districts (4)</a:t>
            </a:r>
          </a:p>
          <a:p>
            <a:pPr marL="9525" algn="l"/>
            <a:endParaRPr lang="en-GB" sz="1600" b="1" dirty="0">
              <a:solidFill>
                <a:srgbClr val="ED4D24"/>
              </a:solidFill>
            </a:endParaRPr>
          </a:p>
        </p:txBody>
      </p:sp>
      <p:sp>
        <p:nvSpPr>
          <p:cNvPr id="17" name="Freeform 16">
            <a:extLst>
              <a:ext uri="{FF2B5EF4-FFF2-40B4-BE49-F238E27FC236}">
                <a16:creationId xmlns:a16="http://schemas.microsoft.com/office/drawing/2014/main" id="{547D3FF7-E2D8-182A-46B1-F7A9513B00F0}"/>
              </a:ext>
            </a:extLst>
          </p:cNvPr>
          <p:cNvSpPr/>
          <p:nvPr/>
        </p:nvSpPr>
        <p:spPr>
          <a:xfrm>
            <a:off x="6586974" y="9380679"/>
            <a:ext cx="680848" cy="570126"/>
          </a:xfrm>
          <a:custGeom>
            <a:avLst/>
            <a:gdLst>
              <a:gd name="connsiteX0" fmla="*/ 390847 w 990839"/>
              <a:gd name="connsiteY0" fmla="*/ 247026 h 829705"/>
              <a:gd name="connsiteX1" fmla="*/ 339719 w 990839"/>
              <a:gd name="connsiteY1" fmla="*/ 253608 h 829705"/>
              <a:gd name="connsiteX2" fmla="*/ 335665 w 990839"/>
              <a:gd name="connsiteY2" fmla="*/ 308373 h 829705"/>
              <a:gd name="connsiteX3" fmla="*/ 337902 w 990839"/>
              <a:gd name="connsiteY3" fmla="*/ 356631 h 829705"/>
              <a:gd name="connsiteX4" fmla="*/ 441789 w 990839"/>
              <a:gd name="connsiteY4" fmla="*/ 353098 h 829705"/>
              <a:gd name="connsiteX5" fmla="*/ 447708 w 990839"/>
              <a:gd name="connsiteY5" fmla="*/ 303031 h 829705"/>
              <a:gd name="connsiteX6" fmla="*/ 441696 w 990839"/>
              <a:gd name="connsiteY6" fmla="*/ 252852 h 829705"/>
              <a:gd name="connsiteX7" fmla="*/ 390847 w 990839"/>
              <a:gd name="connsiteY7" fmla="*/ 247026 h 829705"/>
              <a:gd name="connsiteX8" fmla="*/ 419464 w 990839"/>
              <a:gd name="connsiteY8" fmla="*/ 330996 h 829705"/>
              <a:gd name="connsiteX9" fmla="*/ 363536 w 990839"/>
              <a:gd name="connsiteY9" fmla="*/ 330996 h 829705"/>
              <a:gd name="connsiteX10" fmla="*/ 363536 w 990839"/>
              <a:gd name="connsiteY10" fmla="*/ 275066 h 829705"/>
              <a:gd name="connsiteX11" fmla="*/ 419464 w 990839"/>
              <a:gd name="connsiteY11" fmla="*/ 275066 h 829705"/>
              <a:gd name="connsiteX12" fmla="*/ 419464 w 990839"/>
              <a:gd name="connsiteY12" fmla="*/ 330996 h 829705"/>
              <a:gd name="connsiteX13" fmla="*/ 986906 w 990839"/>
              <a:gd name="connsiteY13" fmla="*/ 808527 h 829705"/>
              <a:gd name="connsiteX14" fmla="*/ 956611 w 990839"/>
              <a:gd name="connsiteY14" fmla="*/ 801536 h 829705"/>
              <a:gd name="connsiteX15" fmla="*/ 932142 w 990839"/>
              <a:gd name="connsiteY15" fmla="*/ 801740 h 829705"/>
              <a:gd name="connsiteX16" fmla="*/ 929812 w 990839"/>
              <a:gd name="connsiteY16" fmla="*/ 221466 h 829705"/>
              <a:gd name="connsiteX17" fmla="*/ 531321 w 990839"/>
              <a:gd name="connsiteY17" fmla="*/ 219136 h 829705"/>
              <a:gd name="connsiteX18" fmla="*/ 525589 w 990839"/>
              <a:gd name="connsiteY18" fmla="*/ 5828 h 829705"/>
              <a:gd name="connsiteX19" fmla="*/ 309704 w 990839"/>
              <a:gd name="connsiteY19" fmla="*/ 2 h 829705"/>
              <a:gd name="connsiteX20" fmla="*/ 93214 w 990839"/>
              <a:gd name="connsiteY20" fmla="*/ 5670 h 829705"/>
              <a:gd name="connsiteX21" fmla="*/ 87622 w 990839"/>
              <a:gd name="connsiteY21" fmla="*/ 406502 h 829705"/>
              <a:gd name="connsiteX22" fmla="*/ 88554 w 990839"/>
              <a:gd name="connsiteY22" fmla="*/ 801740 h 829705"/>
              <a:gd name="connsiteX23" fmla="*/ 6991 w 990839"/>
              <a:gd name="connsiteY23" fmla="*/ 804071 h 829705"/>
              <a:gd name="connsiteX24" fmla="*/ 0 w 990839"/>
              <a:gd name="connsiteY24" fmla="*/ 818053 h 829705"/>
              <a:gd name="connsiteX25" fmla="*/ 0 w 990839"/>
              <a:gd name="connsiteY25" fmla="*/ 829705 h 829705"/>
              <a:gd name="connsiteX26" fmla="*/ 990401 w 990839"/>
              <a:gd name="connsiteY26" fmla="*/ 822714 h 829705"/>
              <a:gd name="connsiteX27" fmla="*/ 986906 w 990839"/>
              <a:gd name="connsiteY27" fmla="*/ 808527 h 829705"/>
              <a:gd name="connsiteX28" fmla="*/ 247530 w 990839"/>
              <a:gd name="connsiteY28" fmla="*/ 609481 h 829705"/>
              <a:gd name="connsiteX29" fmla="*/ 242357 w 990839"/>
              <a:gd name="connsiteY29" fmla="*/ 801740 h 829705"/>
              <a:gd name="connsiteX30" fmla="*/ 116518 w 990839"/>
              <a:gd name="connsiteY30" fmla="*/ 801740 h 829705"/>
              <a:gd name="connsiteX31" fmla="*/ 116518 w 990839"/>
              <a:gd name="connsiteY31" fmla="*/ 28042 h 829705"/>
              <a:gd name="connsiteX32" fmla="*/ 503357 w 990839"/>
              <a:gd name="connsiteY32" fmla="*/ 28042 h 829705"/>
              <a:gd name="connsiteX33" fmla="*/ 503450 w 990839"/>
              <a:gd name="connsiteY33" fmla="*/ 417221 h 829705"/>
              <a:gd name="connsiteX34" fmla="*/ 467283 w 990839"/>
              <a:gd name="connsiteY34" fmla="*/ 421104 h 829705"/>
              <a:gd name="connsiteX35" fmla="*/ 403152 w 990839"/>
              <a:gd name="connsiteY35" fmla="*/ 435539 h 829705"/>
              <a:gd name="connsiteX36" fmla="*/ 354214 w 990839"/>
              <a:gd name="connsiteY36" fmla="*/ 459244 h 829705"/>
              <a:gd name="connsiteX37" fmla="*/ 309937 w 990839"/>
              <a:gd name="connsiteY37" fmla="*/ 496218 h 829705"/>
              <a:gd name="connsiteX38" fmla="*/ 269669 w 990839"/>
              <a:gd name="connsiteY38" fmla="*/ 552526 h 829705"/>
              <a:gd name="connsiteX39" fmla="*/ 247530 w 990839"/>
              <a:gd name="connsiteY39" fmla="*/ 609481 h 829705"/>
              <a:gd name="connsiteX40" fmla="*/ 554625 w 990839"/>
              <a:gd name="connsiteY40" fmla="*/ 801740 h 829705"/>
              <a:gd name="connsiteX41" fmla="*/ 447428 w 990839"/>
              <a:gd name="connsiteY41" fmla="*/ 801740 h 829705"/>
              <a:gd name="connsiteX42" fmla="*/ 447428 w 990839"/>
              <a:gd name="connsiteY42" fmla="*/ 736489 h 829705"/>
              <a:gd name="connsiteX43" fmla="*/ 554625 w 990839"/>
              <a:gd name="connsiteY43" fmla="*/ 736489 h 829705"/>
              <a:gd name="connsiteX44" fmla="*/ 554625 w 990839"/>
              <a:gd name="connsiteY44" fmla="*/ 801740 h 829705"/>
              <a:gd name="connsiteX45" fmla="*/ 722410 w 990839"/>
              <a:gd name="connsiteY45" fmla="*/ 801740 h 829705"/>
              <a:gd name="connsiteX46" fmla="*/ 582589 w 990839"/>
              <a:gd name="connsiteY46" fmla="*/ 801740 h 829705"/>
              <a:gd name="connsiteX47" fmla="*/ 580259 w 990839"/>
              <a:gd name="connsiteY47" fmla="*/ 710854 h 829705"/>
              <a:gd name="connsiteX48" fmla="*/ 505687 w 990839"/>
              <a:gd name="connsiteY48" fmla="*/ 709759 h 829705"/>
              <a:gd name="connsiteX49" fmla="*/ 425103 w 990839"/>
              <a:gd name="connsiteY49" fmla="*/ 714420 h 829705"/>
              <a:gd name="connsiteX50" fmla="*/ 419464 w 990839"/>
              <a:gd name="connsiteY50" fmla="*/ 801740 h 829705"/>
              <a:gd name="connsiteX51" fmla="*/ 270321 w 990839"/>
              <a:gd name="connsiteY51" fmla="*/ 801740 h 829705"/>
              <a:gd name="connsiteX52" fmla="*/ 270275 w 990839"/>
              <a:gd name="connsiteY52" fmla="*/ 719011 h 829705"/>
              <a:gd name="connsiteX53" fmla="*/ 277266 w 990839"/>
              <a:gd name="connsiteY53" fmla="*/ 609481 h 829705"/>
              <a:gd name="connsiteX54" fmla="*/ 294371 w 990839"/>
              <a:gd name="connsiteY54" fmla="*/ 562873 h 829705"/>
              <a:gd name="connsiteX55" fmla="*/ 328767 w 990839"/>
              <a:gd name="connsiteY55" fmla="*/ 517429 h 829705"/>
              <a:gd name="connsiteX56" fmla="*/ 378170 w 990839"/>
              <a:gd name="connsiteY56" fmla="*/ 478087 h 829705"/>
              <a:gd name="connsiteX57" fmla="*/ 428786 w 990839"/>
              <a:gd name="connsiteY57" fmla="*/ 456200 h 829705"/>
              <a:gd name="connsiteX58" fmla="*/ 489375 w 990839"/>
              <a:gd name="connsiteY58" fmla="*/ 447745 h 829705"/>
              <a:gd name="connsiteX59" fmla="*/ 552294 w 990839"/>
              <a:gd name="connsiteY59" fmla="*/ 454816 h 829705"/>
              <a:gd name="connsiteX60" fmla="*/ 605520 w 990839"/>
              <a:gd name="connsiteY60" fmla="*/ 474648 h 829705"/>
              <a:gd name="connsiteX61" fmla="*/ 652127 w 990839"/>
              <a:gd name="connsiteY61" fmla="*/ 506174 h 829705"/>
              <a:gd name="connsiteX62" fmla="*/ 688434 w 990839"/>
              <a:gd name="connsiteY62" fmla="*/ 548121 h 829705"/>
              <a:gd name="connsiteX63" fmla="*/ 712949 w 990839"/>
              <a:gd name="connsiteY63" fmla="*/ 598994 h 829705"/>
              <a:gd name="connsiteX64" fmla="*/ 722410 w 990839"/>
              <a:gd name="connsiteY64" fmla="*/ 801740 h 829705"/>
              <a:gd name="connsiteX65" fmla="*/ 904178 w 990839"/>
              <a:gd name="connsiteY65" fmla="*/ 801740 h 829705"/>
              <a:gd name="connsiteX66" fmla="*/ 750375 w 990839"/>
              <a:gd name="connsiteY66" fmla="*/ 801740 h 829705"/>
              <a:gd name="connsiteX67" fmla="*/ 750421 w 990839"/>
              <a:gd name="connsiteY67" fmla="*/ 714350 h 829705"/>
              <a:gd name="connsiteX68" fmla="*/ 742964 w 990839"/>
              <a:gd name="connsiteY68" fmla="*/ 601324 h 829705"/>
              <a:gd name="connsiteX69" fmla="*/ 720779 w 990839"/>
              <a:gd name="connsiteY69" fmla="*/ 548336 h 829705"/>
              <a:gd name="connsiteX70" fmla="*/ 678134 w 990839"/>
              <a:gd name="connsiteY70" fmla="*/ 494391 h 829705"/>
              <a:gd name="connsiteX71" fmla="*/ 626866 w 990839"/>
              <a:gd name="connsiteY71" fmla="*/ 454243 h 829705"/>
              <a:gd name="connsiteX72" fmla="*/ 533652 w 990839"/>
              <a:gd name="connsiteY72" fmla="*/ 420601 h 829705"/>
              <a:gd name="connsiteX73" fmla="*/ 532393 w 990839"/>
              <a:gd name="connsiteY73" fmla="*/ 333853 h 829705"/>
              <a:gd name="connsiteX74" fmla="*/ 531135 w 990839"/>
              <a:gd name="connsiteY74" fmla="*/ 247101 h 829705"/>
              <a:gd name="connsiteX75" fmla="*/ 904178 w 990839"/>
              <a:gd name="connsiteY75" fmla="*/ 247101 h 829705"/>
              <a:gd name="connsiteX76" fmla="*/ 904178 w 990839"/>
              <a:gd name="connsiteY76" fmla="*/ 801740 h 829705"/>
              <a:gd name="connsiteX77" fmla="*/ 346058 w 990839"/>
              <a:gd name="connsiteY77" fmla="*/ 191753 h 829705"/>
              <a:gd name="connsiteX78" fmla="*/ 397512 w 990839"/>
              <a:gd name="connsiteY78" fmla="*/ 195249 h 829705"/>
              <a:gd name="connsiteX79" fmla="*/ 442954 w 990839"/>
              <a:gd name="connsiteY79" fmla="*/ 186510 h 829705"/>
              <a:gd name="connsiteX80" fmla="*/ 446263 w 990839"/>
              <a:gd name="connsiteY80" fmla="*/ 132910 h 829705"/>
              <a:gd name="connsiteX81" fmla="*/ 445098 w 990839"/>
              <a:gd name="connsiteY81" fmla="*/ 86302 h 829705"/>
              <a:gd name="connsiteX82" fmla="*/ 338042 w 990839"/>
              <a:gd name="connsiteY82" fmla="*/ 86936 h 829705"/>
              <a:gd name="connsiteX83" fmla="*/ 334779 w 990839"/>
              <a:gd name="connsiteY83" fmla="*/ 138350 h 829705"/>
              <a:gd name="connsiteX84" fmla="*/ 346058 w 990839"/>
              <a:gd name="connsiteY84" fmla="*/ 191753 h 829705"/>
              <a:gd name="connsiteX85" fmla="*/ 364794 w 990839"/>
              <a:gd name="connsiteY85" fmla="*/ 113694 h 829705"/>
              <a:gd name="connsiteX86" fmla="*/ 419464 w 990839"/>
              <a:gd name="connsiteY86" fmla="*/ 107276 h 829705"/>
              <a:gd name="connsiteX87" fmla="*/ 419464 w 990839"/>
              <a:gd name="connsiteY87" fmla="*/ 167867 h 829705"/>
              <a:gd name="connsiteX88" fmla="*/ 365866 w 990839"/>
              <a:gd name="connsiteY88" fmla="*/ 165536 h 829705"/>
              <a:gd name="connsiteX89" fmla="*/ 363722 w 990839"/>
              <a:gd name="connsiteY89" fmla="*/ 142824 h 829705"/>
              <a:gd name="connsiteX90" fmla="*/ 364794 w 990839"/>
              <a:gd name="connsiteY90" fmla="*/ 113694 h 829705"/>
              <a:gd name="connsiteX91" fmla="*/ 228375 w 990839"/>
              <a:gd name="connsiteY91" fmla="*/ 196116 h 829705"/>
              <a:gd name="connsiteX92" fmla="*/ 278431 w 990839"/>
              <a:gd name="connsiteY92" fmla="*/ 190216 h 829705"/>
              <a:gd name="connsiteX93" fmla="*/ 283092 w 990839"/>
              <a:gd name="connsiteY93" fmla="*/ 135241 h 829705"/>
              <a:gd name="connsiteX94" fmla="*/ 281973 w 990839"/>
              <a:gd name="connsiteY94" fmla="*/ 86302 h 829705"/>
              <a:gd name="connsiteX95" fmla="*/ 174917 w 990839"/>
              <a:gd name="connsiteY95" fmla="*/ 86936 h 829705"/>
              <a:gd name="connsiteX96" fmla="*/ 171607 w 990839"/>
              <a:gd name="connsiteY96" fmla="*/ 137185 h 829705"/>
              <a:gd name="connsiteX97" fmla="*/ 178179 w 990839"/>
              <a:gd name="connsiteY97" fmla="*/ 190085 h 829705"/>
              <a:gd name="connsiteX98" fmla="*/ 228375 w 990839"/>
              <a:gd name="connsiteY98" fmla="*/ 196116 h 829705"/>
              <a:gd name="connsiteX99" fmla="*/ 200411 w 990839"/>
              <a:gd name="connsiteY99" fmla="*/ 137571 h 829705"/>
              <a:gd name="connsiteX100" fmla="*/ 200411 w 990839"/>
              <a:gd name="connsiteY100" fmla="*/ 107276 h 829705"/>
              <a:gd name="connsiteX101" fmla="*/ 256339 w 990839"/>
              <a:gd name="connsiteY101" fmla="*/ 107276 h 829705"/>
              <a:gd name="connsiteX102" fmla="*/ 256339 w 990839"/>
              <a:gd name="connsiteY102" fmla="*/ 167867 h 829705"/>
              <a:gd name="connsiteX103" fmla="*/ 200411 w 990839"/>
              <a:gd name="connsiteY103" fmla="*/ 167867 h 829705"/>
              <a:gd name="connsiteX104" fmla="*/ 200411 w 990839"/>
              <a:gd name="connsiteY104" fmla="*/ 137571 h 829705"/>
              <a:gd name="connsiteX105" fmla="*/ 718915 w 990839"/>
              <a:gd name="connsiteY105" fmla="*/ 335867 h 829705"/>
              <a:gd name="connsiteX106" fmla="*/ 842424 w 990839"/>
              <a:gd name="connsiteY106" fmla="*/ 328875 h 829705"/>
              <a:gd name="connsiteX107" fmla="*/ 845919 w 990839"/>
              <a:gd name="connsiteY107" fmla="*/ 314683 h 829705"/>
              <a:gd name="connsiteX108" fmla="*/ 722270 w 990839"/>
              <a:gd name="connsiteY108" fmla="*/ 307692 h 829705"/>
              <a:gd name="connsiteX109" fmla="*/ 598296 w 990839"/>
              <a:gd name="connsiteY109" fmla="*/ 313518 h 829705"/>
              <a:gd name="connsiteX110" fmla="*/ 598389 w 990839"/>
              <a:gd name="connsiteY110" fmla="*/ 327500 h 829705"/>
              <a:gd name="connsiteX111" fmla="*/ 718915 w 990839"/>
              <a:gd name="connsiteY111" fmla="*/ 335867 h 829705"/>
              <a:gd name="connsiteX112" fmla="*/ 281973 w 990839"/>
              <a:gd name="connsiteY112" fmla="*/ 249431 h 829705"/>
              <a:gd name="connsiteX113" fmla="*/ 174870 w 990839"/>
              <a:gd name="connsiteY113" fmla="*/ 253090 h 829705"/>
              <a:gd name="connsiteX114" fmla="*/ 173658 w 990839"/>
              <a:gd name="connsiteY114" fmla="*/ 308009 h 829705"/>
              <a:gd name="connsiteX115" fmla="*/ 174777 w 990839"/>
              <a:gd name="connsiteY115" fmla="*/ 356631 h 829705"/>
              <a:gd name="connsiteX116" fmla="*/ 278804 w 990839"/>
              <a:gd name="connsiteY116" fmla="*/ 353098 h 829705"/>
              <a:gd name="connsiteX117" fmla="*/ 283464 w 990839"/>
              <a:gd name="connsiteY117" fmla="*/ 298370 h 829705"/>
              <a:gd name="connsiteX118" fmla="*/ 281973 w 990839"/>
              <a:gd name="connsiteY118" fmla="*/ 249431 h 829705"/>
              <a:gd name="connsiteX119" fmla="*/ 256339 w 990839"/>
              <a:gd name="connsiteY119" fmla="*/ 330996 h 829705"/>
              <a:gd name="connsiteX120" fmla="*/ 200411 w 990839"/>
              <a:gd name="connsiteY120" fmla="*/ 330996 h 829705"/>
              <a:gd name="connsiteX121" fmla="*/ 200411 w 990839"/>
              <a:gd name="connsiteY121" fmla="*/ 275066 h 829705"/>
              <a:gd name="connsiteX122" fmla="*/ 256339 w 990839"/>
              <a:gd name="connsiteY122" fmla="*/ 275066 h 829705"/>
              <a:gd name="connsiteX123" fmla="*/ 256339 w 990839"/>
              <a:gd name="connsiteY123" fmla="*/ 330996 h 829705"/>
              <a:gd name="connsiteX124" fmla="*/ 598342 w 990839"/>
              <a:gd name="connsiteY124" fmla="*/ 401999 h 829705"/>
              <a:gd name="connsiteX125" fmla="*/ 598389 w 990839"/>
              <a:gd name="connsiteY125" fmla="*/ 416056 h 829705"/>
              <a:gd name="connsiteX126" fmla="*/ 723576 w 990839"/>
              <a:gd name="connsiteY126" fmla="*/ 423047 h 829705"/>
              <a:gd name="connsiteX127" fmla="*/ 845919 w 990839"/>
              <a:gd name="connsiteY127" fmla="*/ 421882 h 829705"/>
              <a:gd name="connsiteX128" fmla="*/ 845919 w 990839"/>
              <a:gd name="connsiteY128" fmla="*/ 398578 h 829705"/>
              <a:gd name="connsiteX129" fmla="*/ 598342 w 990839"/>
              <a:gd name="connsiteY129" fmla="*/ 401999 h 82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990839" h="829705">
                <a:moveTo>
                  <a:pt x="390847" y="247026"/>
                </a:moveTo>
                <a:cubicBezTo>
                  <a:pt x="358595" y="247082"/>
                  <a:pt x="344193" y="248933"/>
                  <a:pt x="339719" y="253608"/>
                </a:cubicBezTo>
                <a:cubicBezTo>
                  <a:pt x="335012" y="258520"/>
                  <a:pt x="333987" y="271957"/>
                  <a:pt x="335665" y="308373"/>
                </a:cubicBezTo>
                <a:lnTo>
                  <a:pt x="337902" y="356631"/>
                </a:lnTo>
                <a:cubicBezTo>
                  <a:pt x="420816" y="358542"/>
                  <a:pt x="437641" y="357120"/>
                  <a:pt x="441789" y="353098"/>
                </a:cubicBezTo>
                <a:cubicBezTo>
                  <a:pt x="445937" y="349141"/>
                  <a:pt x="447801" y="333326"/>
                  <a:pt x="447708" y="303031"/>
                </a:cubicBezTo>
                <a:cubicBezTo>
                  <a:pt x="447615" y="273668"/>
                  <a:pt x="445611" y="256768"/>
                  <a:pt x="441696" y="252852"/>
                </a:cubicBezTo>
                <a:cubicBezTo>
                  <a:pt x="437734" y="248891"/>
                  <a:pt x="421002" y="246971"/>
                  <a:pt x="390847" y="247026"/>
                </a:cubicBezTo>
                <a:close/>
                <a:moveTo>
                  <a:pt x="419464" y="330996"/>
                </a:moveTo>
                <a:lnTo>
                  <a:pt x="363536" y="330996"/>
                </a:lnTo>
                <a:lnTo>
                  <a:pt x="363536" y="275066"/>
                </a:lnTo>
                <a:lnTo>
                  <a:pt x="419464" y="275066"/>
                </a:lnTo>
                <a:lnTo>
                  <a:pt x="419464" y="330996"/>
                </a:lnTo>
                <a:close/>
                <a:moveTo>
                  <a:pt x="986906" y="808527"/>
                </a:moveTo>
                <a:cubicBezTo>
                  <a:pt x="982944" y="803628"/>
                  <a:pt x="973250" y="801396"/>
                  <a:pt x="956611" y="801536"/>
                </a:cubicBezTo>
                <a:lnTo>
                  <a:pt x="932142" y="801740"/>
                </a:lnTo>
                <a:lnTo>
                  <a:pt x="929812" y="221466"/>
                </a:lnTo>
                <a:lnTo>
                  <a:pt x="531321" y="219136"/>
                </a:lnTo>
                <a:cubicBezTo>
                  <a:pt x="531461" y="37871"/>
                  <a:pt x="529969" y="10242"/>
                  <a:pt x="525589" y="5828"/>
                </a:cubicBezTo>
                <a:cubicBezTo>
                  <a:pt x="520975" y="1233"/>
                  <a:pt x="473016" y="-59"/>
                  <a:pt x="309704" y="2"/>
                </a:cubicBezTo>
                <a:cubicBezTo>
                  <a:pt x="153244" y="58"/>
                  <a:pt x="98062" y="1503"/>
                  <a:pt x="93214" y="5670"/>
                </a:cubicBezTo>
                <a:cubicBezTo>
                  <a:pt x="87714" y="10396"/>
                  <a:pt x="86829" y="72665"/>
                  <a:pt x="87622" y="406502"/>
                </a:cubicBezTo>
                <a:lnTo>
                  <a:pt x="88554" y="801740"/>
                </a:lnTo>
                <a:cubicBezTo>
                  <a:pt x="30761" y="801740"/>
                  <a:pt x="10813" y="802789"/>
                  <a:pt x="6991" y="804071"/>
                </a:cubicBezTo>
                <a:cubicBezTo>
                  <a:pt x="3123" y="805353"/>
                  <a:pt x="0" y="811645"/>
                  <a:pt x="0" y="818053"/>
                </a:cubicBezTo>
                <a:lnTo>
                  <a:pt x="0" y="829705"/>
                </a:lnTo>
                <a:cubicBezTo>
                  <a:pt x="929020" y="829705"/>
                  <a:pt x="988351" y="828871"/>
                  <a:pt x="990401" y="822714"/>
                </a:cubicBezTo>
                <a:cubicBezTo>
                  <a:pt x="991660" y="818869"/>
                  <a:pt x="990122" y="812484"/>
                  <a:pt x="986906" y="808527"/>
                </a:cubicBezTo>
                <a:close/>
                <a:moveTo>
                  <a:pt x="247530" y="609481"/>
                </a:moveTo>
                <a:cubicBezTo>
                  <a:pt x="244687" y="622941"/>
                  <a:pt x="242357" y="671703"/>
                  <a:pt x="242357" y="801740"/>
                </a:cubicBezTo>
                <a:lnTo>
                  <a:pt x="116518" y="801740"/>
                </a:lnTo>
                <a:lnTo>
                  <a:pt x="116518" y="28042"/>
                </a:lnTo>
                <a:lnTo>
                  <a:pt x="503357" y="28042"/>
                </a:lnTo>
                <a:lnTo>
                  <a:pt x="503450" y="417221"/>
                </a:lnTo>
                <a:lnTo>
                  <a:pt x="467283" y="421104"/>
                </a:lnTo>
                <a:cubicBezTo>
                  <a:pt x="447382" y="423234"/>
                  <a:pt x="418532" y="429731"/>
                  <a:pt x="403152" y="435539"/>
                </a:cubicBezTo>
                <a:cubicBezTo>
                  <a:pt x="387771" y="441341"/>
                  <a:pt x="365726" y="452010"/>
                  <a:pt x="354214" y="459244"/>
                </a:cubicBezTo>
                <a:cubicBezTo>
                  <a:pt x="342702" y="466482"/>
                  <a:pt x="322754" y="483116"/>
                  <a:pt x="309937" y="496218"/>
                </a:cubicBezTo>
                <a:cubicBezTo>
                  <a:pt x="297120" y="509320"/>
                  <a:pt x="278990" y="534661"/>
                  <a:pt x="269669" y="552526"/>
                </a:cubicBezTo>
                <a:cubicBezTo>
                  <a:pt x="260347" y="570395"/>
                  <a:pt x="250373" y="596025"/>
                  <a:pt x="247530" y="609481"/>
                </a:cubicBezTo>
                <a:close/>
                <a:moveTo>
                  <a:pt x="554625" y="801740"/>
                </a:moveTo>
                <a:lnTo>
                  <a:pt x="447428" y="801740"/>
                </a:lnTo>
                <a:lnTo>
                  <a:pt x="447428" y="736489"/>
                </a:lnTo>
                <a:lnTo>
                  <a:pt x="554625" y="736489"/>
                </a:lnTo>
                <a:lnTo>
                  <a:pt x="554625" y="801740"/>
                </a:lnTo>
                <a:close/>
                <a:moveTo>
                  <a:pt x="722410" y="801740"/>
                </a:moveTo>
                <a:lnTo>
                  <a:pt x="582589" y="801740"/>
                </a:lnTo>
                <a:lnTo>
                  <a:pt x="580259" y="710854"/>
                </a:lnTo>
                <a:lnTo>
                  <a:pt x="505687" y="709759"/>
                </a:lnTo>
                <a:cubicBezTo>
                  <a:pt x="451576" y="708967"/>
                  <a:pt x="429438" y="710244"/>
                  <a:pt x="425103" y="714420"/>
                </a:cubicBezTo>
                <a:cubicBezTo>
                  <a:pt x="421002" y="718307"/>
                  <a:pt x="419138" y="733422"/>
                  <a:pt x="419464" y="801740"/>
                </a:cubicBezTo>
                <a:lnTo>
                  <a:pt x="270321" y="801740"/>
                </a:lnTo>
                <a:lnTo>
                  <a:pt x="270275" y="719011"/>
                </a:lnTo>
                <a:cubicBezTo>
                  <a:pt x="270275" y="660266"/>
                  <a:pt x="272326" y="628516"/>
                  <a:pt x="277266" y="609481"/>
                </a:cubicBezTo>
                <a:cubicBezTo>
                  <a:pt x="281134" y="594743"/>
                  <a:pt x="288824" y="573770"/>
                  <a:pt x="294371" y="562873"/>
                </a:cubicBezTo>
                <a:cubicBezTo>
                  <a:pt x="299870" y="551980"/>
                  <a:pt x="315391" y="531529"/>
                  <a:pt x="328767" y="517429"/>
                </a:cubicBezTo>
                <a:cubicBezTo>
                  <a:pt x="342190" y="503331"/>
                  <a:pt x="364421" y="485629"/>
                  <a:pt x="378170" y="478087"/>
                </a:cubicBezTo>
                <a:cubicBezTo>
                  <a:pt x="391919" y="470546"/>
                  <a:pt x="414663" y="460698"/>
                  <a:pt x="428786" y="456200"/>
                </a:cubicBezTo>
                <a:cubicBezTo>
                  <a:pt x="443234" y="451586"/>
                  <a:pt x="469660" y="447899"/>
                  <a:pt x="489375" y="447745"/>
                </a:cubicBezTo>
                <a:cubicBezTo>
                  <a:pt x="508577" y="447596"/>
                  <a:pt x="536914" y="450775"/>
                  <a:pt x="552294" y="454816"/>
                </a:cubicBezTo>
                <a:cubicBezTo>
                  <a:pt x="567675" y="458852"/>
                  <a:pt x="591631" y="467778"/>
                  <a:pt x="605520" y="474648"/>
                </a:cubicBezTo>
                <a:cubicBezTo>
                  <a:pt x="619455" y="481518"/>
                  <a:pt x="640429" y="495705"/>
                  <a:pt x="652127" y="506174"/>
                </a:cubicBezTo>
                <a:cubicBezTo>
                  <a:pt x="663872" y="516647"/>
                  <a:pt x="680185" y="535523"/>
                  <a:pt x="688434" y="548121"/>
                </a:cubicBezTo>
                <a:cubicBezTo>
                  <a:pt x="696637" y="560724"/>
                  <a:pt x="707682" y="583613"/>
                  <a:pt x="712949" y="598994"/>
                </a:cubicBezTo>
                <a:cubicBezTo>
                  <a:pt x="721339" y="623366"/>
                  <a:pt x="722550" y="638187"/>
                  <a:pt x="722410" y="801740"/>
                </a:cubicBezTo>
                <a:close/>
                <a:moveTo>
                  <a:pt x="904178" y="801740"/>
                </a:moveTo>
                <a:lnTo>
                  <a:pt x="750375" y="801740"/>
                </a:lnTo>
                <a:lnTo>
                  <a:pt x="750421" y="714350"/>
                </a:lnTo>
                <a:cubicBezTo>
                  <a:pt x="750468" y="647774"/>
                  <a:pt x="748697" y="620853"/>
                  <a:pt x="742964" y="601324"/>
                </a:cubicBezTo>
                <a:cubicBezTo>
                  <a:pt x="738863" y="587226"/>
                  <a:pt x="728889" y="563381"/>
                  <a:pt x="720779" y="548336"/>
                </a:cubicBezTo>
                <a:cubicBezTo>
                  <a:pt x="712716" y="533290"/>
                  <a:pt x="693514" y="509017"/>
                  <a:pt x="678134" y="494391"/>
                </a:cubicBezTo>
                <a:cubicBezTo>
                  <a:pt x="662753" y="479765"/>
                  <a:pt x="639683" y="461700"/>
                  <a:pt x="626866" y="454243"/>
                </a:cubicBezTo>
                <a:cubicBezTo>
                  <a:pt x="614049" y="446790"/>
                  <a:pt x="587809" y="436173"/>
                  <a:pt x="533652" y="420601"/>
                </a:cubicBezTo>
                <a:lnTo>
                  <a:pt x="532393" y="333853"/>
                </a:lnTo>
                <a:lnTo>
                  <a:pt x="531135" y="247101"/>
                </a:lnTo>
                <a:lnTo>
                  <a:pt x="904178" y="247101"/>
                </a:lnTo>
                <a:lnTo>
                  <a:pt x="904178" y="801740"/>
                </a:lnTo>
                <a:close/>
                <a:moveTo>
                  <a:pt x="346058" y="191753"/>
                </a:moveTo>
                <a:cubicBezTo>
                  <a:pt x="352350" y="194904"/>
                  <a:pt x="372904" y="196298"/>
                  <a:pt x="397512" y="195249"/>
                </a:cubicBezTo>
                <a:cubicBezTo>
                  <a:pt x="427341" y="193977"/>
                  <a:pt x="439691" y="191604"/>
                  <a:pt x="442954" y="186510"/>
                </a:cubicBezTo>
                <a:cubicBezTo>
                  <a:pt x="445424" y="182665"/>
                  <a:pt x="446916" y="158545"/>
                  <a:pt x="446263" y="132910"/>
                </a:cubicBezTo>
                <a:lnTo>
                  <a:pt x="445098" y="86302"/>
                </a:lnTo>
                <a:cubicBezTo>
                  <a:pt x="365260" y="84275"/>
                  <a:pt x="340232" y="85146"/>
                  <a:pt x="338042" y="86936"/>
                </a:cubicBezTo>
                <a:cubicBezTo>
                  <a:pt x="335851" y="88726"/>
                  <a:pt x="334359" y="111862"/>
                  <a:pt x="334779" y="138350"/>
                </a:cubicBezTo>
                <a:cubicBezTo>
                  <a:pt x="335525" y="183248"/>
                  <a:pt x="336271" y="186864"/>
                  <a:pt x="346058" y="191753"/>
                </a:cubicBezTo>
                <a:close/>
                <a:moveTo>
                  <a:pt x="364794" y="113694"/>
                </a:moveTo>
                <a:cubicBezTo>
                  <a:pt x="366891" y="109401"/>
                  <a:pt x="376492" y="107276"/>
                  <a:pt x="419464" y="107276"/>
                </a:cubicBezTo>
                <a:lnTo>
                  <a:pt x="419464" y="167867"/>
                </a:lnTo>
                <a:lnTo>
                  <a:pt x="365866" y="165536"/>
                </a:lnTo>
                <a:lnTo>
                  <a:pt x="363722" y="142824"/>
                </a:lnTo>
                <a:cubicBezTo>
                  <a:pt x="362557" y="130333"/>
                  <a:pt x="363023" y="117227"/>
                  <a:pt x="364794" y="113694"/>
                </a:cubicBezTo>
                <a:close/>
                <a:moveTo>
                  <a:pt x="228375" y="196116"/>
                </a:moveTo>
                <a:cubicBezTo>
                  <a:pt x="258670" y="196209"/>
                  <a:pt x="274469" y="194345"/>
                  <a:pt x="278431" y="190216"/>
                </a:cubicBezTo>
                <a:cubicBezTo>
                  <a:pt x="282439" y="186026"/>
                  <a:pt x="283884" y="169237"/>
                  <a:pt x="283092" y="135241"/>
                </a:cubicBezTo>
                <a:lnTo>
                  <a:pt x="281973" y="86302"/>
                </a:lnTo>
                <a:cubicBezTo>
                  <a:pt x="202135" y="84275"/>
                  <a:pt x="177107" y="85146"/>
                  <a:pt x="174917" y="86936"/>
                </a:cubicBezTo>
                <a:cubicBezTo>
                  <a:pt x="172726" y="88726"/>
                  <a:pt x="171188" y="111336"/>
                  <a:pt x="171607" y="137185"/>
                </a:cubicBezTo>
                <a:cubicBezTo>
                  <a:pt x="172074" y="168058"/>
                  <a:pt x="174311" y="186207"/>
                  <a:pt x="178179" y="190085"/>
                </a:cubicBezTo>
                <a:cubicBezTo>
                  <a:pt x="182094" y="194000"/>
                  <a:pt x="199012" y="196032"/>
                  <a:pt x="228375" y="196116"/>
                </a:cubicBezTo>
                <a:close/>
                <a:moveTo>
                  <a:pt x="200411" y="137571"/>
                </a:moveTo>
                <a:lnTo>
                  <a:pt x="200411" y="107276"/>
                </a:lnTo>
                <a:lnTo>
                  <a:pt x="256339" y="107276"/>
                </a:lnTo>
                <a:lnTo>
                  <a:pt x="256339" y="167867"/>
                </a:lnTo>
                <a:lnTo>
                  <a:pt x="200411" y="167867"/>
                </a:lnTo>
                <a:lnTo>
                  <a:pt x="200411" y="137571"/>
                </a:lnTo>
                <a:close/>
                <a:moveTo>
                  <a:pt x="718915" y="335867"/>
                </a:moveTo>
                <a:cubicBezTo>
                  <a:pt x="819586" y="336044"/>
                  <a:pt x="837437" y="335032"/>
                  <a:pt x="842424" y="328875"/>
                </a:cubicBezTo>
                <a:cubicBezTo>
                  <a:pt x="845640" y="324914"/>
                  <a:pt x="847224" y="318528"/>
                  <a:pt x="845919" y="314683"/>
                </a:cubicBezTo>
                <a:cubicBezTo>
                  <a:pt x="843915" y="308708"/>
                  <a:pt x="825971" y="307692"/>
                  <a:pt x="722270" y="307692"/>
                </a:cubicBezTo>
                <a:cubicBezTo>
                  <a:pt x="629802" y="307692"/>
                  <a:pt x="600347" y="309076"/>
                  <a:pt x="598296" y="313518"/>
                </a:cubicBezTo>
                <a:cubicBezTo>
                  <a:pt x="596804" y="316725"/>
                  <a:pt x="596851" y="323017"/>
                  <a:pt x="598389" y="327500"/>
                </a:cubicBezTo>
                <a:cubicBezTo>
                  <a:pt x="600999" y="334972"/>
                  <a:pt x="611113" y="335676"/>
                  <a:pt x="718915" y="335867"/>
                </a:cubicBezTo>
                <a:close/>
                <a:moveTo>
                  <a:pt x="281973" y="249431"/>
                </a:moveTo>
                <a:cubicBezTo>
                  <a:pt x="188899" y="247092"/>
                  <a:pt x="176688" y="248205"/>
                  <a:pt x="174870" y="253090"/>
                </a:cubicBezTo>
                <a:cubicBezTo>
                  <a:pt x="173612" y="256553"/>
                  <a:pt x="173052" y="281265"/>
                  <a:pt x="173658" y="308009"/>
                </a:cubicBezTo>
                <a:lnTo>
                  <a:pt x="174777" y="356631"/>
                </a:lnTo>
                <a:cubicBezTo>
                  <a:pt x="257644" y="358542"/>
                  <a:pt x="274516" y="357115"/>
                  <a:pt x="278804" y="353098"/>
                </a:cubicBezTo>
                <a:cubicBezTo>
                  <a:pt x="283325" y="348838"/>
                  <a:pt x="284537" y="334389"/>
                  <a:pt x="283464" y="298370"/>
                </a:cubicBezTo>
                <a:lnTo>
                  <a:pt x="281973" y="249431"/>
                </a:lnTo>
                <a:close/>
                <a:moveTo>
                  <a:pt x="256339" y="330996"/>
                </a:moveTo>
                <a:lnTo>
                  <a:pt x="200411" y="330996"/>
                </a:lnTo>
                <a:lnTo>
                  <a:pt x="200411" y="275066"/>
                </a:lnTo>
                <a:lnTo>
                  <a:pt x="256339" y="275066"/>
                </a:lnTo>
                <a:lnTo>
                  <a:pt x="256339" y="330996"/>
                </a:lnTo>
                <a:close/>
                <a:moveTo>
                  <a:pt x="598342" y="401999"/>
                </a:moveTo>
                <a:cubicBezTo>
                  <a:pt x="596851" y="405243"/>
                  <a:pt x="596851" y="411573"/>
                  <a:pt x="598389" y="416056"/>
                </a:cubicBezTo>
                <a:cubicBezTo>
                  <a:pt x="600999" y="423588"/>
                  <a:pt x="610647" y="424124"/>
                  <a:pt x="723576" y="423047"/>
                </a:cubicBezTo>
                <a:lnTo>
                  <a:pt x="845919" y="421882"/>
                </a:lnTo>
                <a:lnTo>
                  <a:pt x="845919" y="398578"/>
                </a:lnTo>
                <a:cubicBezTo>
                  <a:pt x="628357" y="396369"/>
                  <a:pt x="600533" y="397408"/>
                  <a:pt x="598342" y="401999"/>
                </a:cubicBezTo>
                <a:close/>
              </a:path>
            </a:pathLst>
          </a:custGeom>
          <a:solidFill>
            <a:srgbClr val="ED4D24"/>
          </a:solidFill>
          <a:ln w="4657"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B4380F4C-7363-636C-0895-ED14233E6982}"/>
              </a:ext>
            </a:extLst>
          </p:cNvPr>
          <p:cNvSpPr/>
          <p:nvPr/>
        </p:nvSpPr>
        <p:spPr>
          <a:xfrm>
            <a:off x="1" y="521968"/>
            <a:ext cx="7559674" cy="80308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5" name="Text Placeholder 32">
            <a:extLst>
              <a:ext uri="{FF2B5EF4-FFF2-40B4-BE49-F238E27FC236}">
                <a16:creationId xmlns:a16="http://schemas.microsoft.com/office/drawing/2014/main" id="{2EF16C75-A94D-9405-A3E6-D6745DF231D8}"/>
              </a:ext>
            </a:extLst>
          </p:cNvPr>
          <p:cNvSpPr txBox="1">
            <a:spLocks/>
          </p:cNvSpPr>
          <p:nvPr/>
        </p:nvSpPr>
        <p:spPr>
          <a:xfrm>
            <a:off x="557780" y="265451"/>
            <a:ext cx="181830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 Placeholder 11">
            <a:extLst>
              <a:ext uri="{FF2B5EF4-FFF2-40B4-BE49-F238E27FC236}">
                <a16:creationId xmlns:a16="http://schemas.microsoft.com/office/drawing/2014/main" id="{9BD89BD4-7AFD-844E-9D36-3BDC91AC0151}"/>
              </a:ext>
            </a:extLst>
          </p:cNvPr>
          <p:cNvSpPr txBox="1">
            <a:spLocks/>
          </p:cNvSpPr>
          <p:nvPr/>
        </p:nvSpPr>
        <p:spPr>
          <a:xfrm>
            <a:off x="557781" y="227473"/>
            <a:ext cx="181830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Annex</a:t>
            </a:r>
          </a:p>
          <a:p>
            <a:pPr algn="ctr"/>
            <a:endParaRPr lang="en-US" sz="3000" dirty="0">
              <a:solidFill>
                <a:schemeClr val="bg1"/>
              </a:solidFill>
            </a:endParaRPr>
          </a:p>
        </p:txBody>
      </p:sp>
      <p:grpSp>
        <p:nvGrpSpPr>
          <p:cNvPr id="47" name="Graphic 40">
            <a:extLst>
              <a:ext uri="{FF2B5EF4-FFF2-40B4-BE49-F238E27FC236}">
                <a16:creationId xmlns:a16="http://schemas.microsoft.com/office/drawing/2014/main" id="{3993C31A-6BBA-3958-FB44-107E85003DA2}"/>
              </a:ext>
            </a:extLst>
          </p:cNvPr>
          <p:cNvGrpSpPr/>
          <p:nvPr/>
        </p:nvGrpSpPr>
        <p:grpSpPr>
          <a:xfrm>
            <a:off x="5183587" y="0"/>
            <a:ext cx="3924090" cy="2433120"/>
            <a:chOff x="-3997860" y="6017904"/>
            <a:chExt cx="935163" cy="579845"/>
          </a:xfrm>
          <a:solidFill>
            <a:schemeClr val="bg1">
              <a:alpha val="29965"/>
            </a:schemeClr>
          </a:solidFill>
        </p:grpSpPr>
        <p:sp>
          <p:nvSpPr>
            <p:cNvPr id="48" name="Freeform 47">
              <a:extLst>
                <a:ext uri="{FF2B5EF4-FFF2-40B4-BE49-F238E27FC236}">
                  <a16:creationId xmlns:a16="http://schemas.microsoft.com/office/drawing/2014/main" id="{A052F3E8-FD7E-B073-1F26-FCCF3EBFDF5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BCB314F-8B4F-EA78-44DF-84266AB70CB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DCD4FC5-78D7-3C45-E508-7317F1F9A43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7FFF652-B3A8-1517-9EEF-BBCFBD8044D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1174536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AF9EB4-B3EF-B852-A8F3-4EE9231C8520}"/>
            </a:ext>
          </a:extLst>
        </p:cNvPr>
        <p:cNvGrpSpPr/>
        <p:nvPr/>
      </p:nvGrpSpPr>
      <p:grpSpPr>
        <a:xfrm>
          <a:off x="0" y="0"/>
          <a:ext cx="0" cy="0"/>
          <a:chOff x="0" y="0"/>
          <a:chExt cx="0" cy="0"/>
        </a:xfrm>
      </p:grpSpPr>
      <p:sp>
        <p:nvSpPr>
          <p:cNvPr id="33" name="Graphic 4">
            <a:extLst>
              <a:ext uri="{FF2B5EF4-FFF2-40B4-BE49-F238E27FC236}">
                <a16:creationId xmlns:a16="http://schemas.microsoft.com/office/drawing/2014/main" id="{79EFD87C-9D11-2954-C1FE-C11B4F086F0D}"/>
              </a:ext>
            </a:extLst>
          </p:cNvPr>
          <p:cNvSpPr/>
          <p:nvPr/>
        </p:nvSpPr>
        <p:spPr>
          <a:xfrm rot="5400000">
            <a:off x="2238839" y="3805699"/>
            <a:ext cx="4158659" cy="647503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pic>
        <p:nvPicPr>
          <p:cNvPr id="2" name="Picture 1" descr="Co-funded by the European Union logo in png for web usage">
            <a:extLst>
              <a:ext uri="{FF2B5EF4-FFF2-40B4-BE49-F238E27FC236}">
                <a16:creationId xmlns:a16="http://schemas.microsoft.com/office/drawing/2014/main" id="{6025FDC3-9965-71FA-BCDF-BB59865FB9A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90883" y="9749982"/>
            <a:ext cx="1489944" cy="311822"/>
          </a:xfrm>
          <a:prstGeom prst="rect">
            <a:avLst/>
          </a:prstGeom>
          <a:noFill/>
          <a:ln>
            <a:noFill/>
          </a:ln>
        </p:spPr>
      </p:pic>
      <p:sp>
        <p:nvSpPr>
          <p:cNvPr id="15" name="Text Placeholder 7">
            <a:extLst>
              <a:ext uri="{FF2B5EF4-FFF2-40B4-BE49-F238E27FC236}">
                <a16:creationId xmlns:a16="http://schemas.microsoft.com/office/drawing/2014/main" id="{3D542A56-0A84-C606-0087-5EDAD48C3F6E}"/>
              </a:ext>
            </a:extLst>
          </p:cNvPr>
          <p:cNvSpPr txBox="1">
            <a:spLocks/>
          </p:cNvSpPr>
          <p:nvPr/>
        </p:nvSpPr>
        <p:spPr>
          <a:xfrm>
            <a:off x="-66599" y="7755302"/>
            <a:ext cx="3898516" cy="551905"/>
          </a:xfrm>
          <a:prstGeom prst="rect">
            <a:avLst/>
          </a:prstGeom>
          <a:gradFill>
            <a:gsLst>
              <a:gs pos="3000">
                <a:srgbClr val="EE2D24"/>
              </a:gs>
              <a:gs pos="68000">
                <a:srgbClr val="F37321"/>
              </a:gs>
              <a:gs pos="100000">
                <a:srgbClr val="FFCD05"/>
              </a:gs>
            </a:gsLst>
            <a:lin ang="2700000" scaled="0"/>
          </a:gra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225" indent="0" algn="l">
              <a:lnSpc>
                <a:spcPct val="100000"/>
              </a:lnSpc>
            </a:pPr>
            <a:r>
              <a:rPr lang="en-US" sz="2000" b="0" dirty="0"/>
              <a:t>         </a:t>
            </a:r>
            <a:r>
              <a:rPr lang="en-US" sz="2100" b="0" dirty="0"/>
              <a:t>www.</a:t>
            </a:r>
            <a:r>
              <a:rPr lang="en-US" sz="2100" dirty="0"/>
              <a:t>repowerregions.</a:t>
            </a:r>
            <a:r>
              <a:rPr lang="en-US" sz="2100" b="0" dirty="0"/>
              <a:t>eu</a:t>
            </a:r>
          </a:p>
        </p:txBody>
      </p:sp>
      <p:grpSp>
        <p:nvGrpSpPr>
          <p:cNvPr id="17" name="Graphic 40">
            <a:extLst>
              <a:ext uri="{FF2B5EF4-FFF2-40B4-BE49-F238E27FC236}">
                <a16:creationId xmlns:a16="http://schemas.microsoft.com/office/drawing/2014/main" id="{CA3BF19A-D2D8-4B2A-0461-FCD2EA9F88BC}"/>
              </a:ext>
            </a:extLst>
          </p:cNvPr>
          <p:cNvGrpSpPr/>
          <p:nvPr/>
        </p:nvGrpSpPr>
        <p:grpSpPr>
          <a:xfrm>
            <a:off x="4774909" y="6668957"/>
            <a:ext cx="3924090" cy="2433120"/>
            <a:chOff x="-3997860" y="6017904"/>
            <a:chExt cx="935163" cy="579845"/>
          </a:xfrm>
          <a:solidFill>
            <a:schemeClr val="bg1">
              <a:alpha val="29965"/>
            </a:schemeClr>
          </a:solidFill>
        </p:grpSpPr>
        <p:sp>
          <p:nvSpPr>
            <p:cNvPr id="19" name="Freeform 18">
              <a:extLst>
                <a:ext uri="{FF2B5EF4-FFF2-40B4-BE49-F238E27FC236}">
                  <a16:creationId xmlns:a16="http://schemas.microsoft.com/office/drawing/2014/main" id="{FA00E5B2-3C2D-FB4C-B266-080904E6A9A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B284CF1-2569-6D24-4FE7-A0F5413F8E9C}"/>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E834C6E0-BE67-8BDA-C7DC-E846D5903BE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726B4006-0C4E-7A9B-FCC3-194B9A02451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6" name="Group 5">
            <a:extLst>
              <a:ext uri="{FF2B5EF4-FFF2-40B4-BE49-F238E27FC236}">
                <a16:creationId xmlns:a16="http://schemas.microsoft.com/office/drawing/2014/main" id="{BCE4196E-66CA-A8A4-040F-A17A25F5CB05}"/>
              </a:ext>
            </a:extLst>
          </p:cNvPr>
          <p:cNvGrpSpPr/>
          <p:nvPr/>
        </p:nvGrpSpPr>
        <p:grpSpPr>
          <a:xfrm>
            <a:off x="1327608" y="9619353"/>
            <a:ext cx="405757" cy="406058"/>
            <a:chOff x="-2580842" y="6914463"/>
            <a:chExt cx="405757" cy="406058"/>
          </a:xfrm>
        </p:grpSpPr>
        <p:sp>
          <p:nvSpPr>
            <p:cNvPr id="8" name="TextBox 7">
              <a:extLst>
                <a:ext uri="{FF2B5EF4-FFF2-40B4-BE49-F238E27FC236}">
                  <a16:creationId xmlns:a16="http://schemas.microsoft.com/office/drawing/2014/main" id="{F9E0CC62-D0C9-1841-2F24-69F12BFE953B}"/>
                </a:ext>
              </a:extLst>
            </p:cNvPr>
            <p:cNvSpPr txBox="1"/>
            <p:nvPr/>
          </p:nvSpPr>
          <p:spPr>
            <a:xfrm>
              <a:off x="-2565401" y="6972612"/>
              <a:ext cx="385781" cy="307777"/>
            </a:xfrm>
            <a:prstGeom prst="rect">
              <a:avLst/>
            </a:prstGeom>
            <a:noFill/>
          </p:spPr>
          <p:txBody>
            <a:bodyPr wrap="square">
              <a:spAutoFit/>
            </a:bodyPr>
            <a:lstStyle/>
            <a:p>
              <a:pPr algn="ctr"/>
              <a:r>
                <a:rPr lang="en-US" sz="1400" dirty="0">
                  <a:solidFill>
                    <a:srgbClr val="2D62AE"/>
                  </a:solidFill>
                  <a:hlinkClick r:id="rId3">
                    <a:extLst>
                      <a:ext uri="{A12FA001-AC4F-418D-AE19-62706E023703}">
                        <ahyp:hlinkClr xmlns:ahyp="http://schemas.microsoft.com/office/drawing/2018/hyperlinkcolor" val="tx"/>
                      </a:ext>
                    </a:extLst>
                  </a:hlinkClick>
                </a:rPr>
                <a:t>f</a:t>
              </a:r>
              <a:endParaRPr lang="en-US" sz="1400" dirty="0">
                <a:solidFill>
                  <a:srgbClr val="2D62AE"/>
                </a:solidFill>
              </a:endParaRPr>
            </a:p>
          </p:txBody>
        </p:sp>
        <p:grpSp>
          <p:nvGrpSpPr>
            <p:cNvPr id="9" name="Graphic 3">
              <a:extLst>
                <a:ext uri="{FF2B5EF4-FFF2-40B4-BE49-F238E27FC236}">
                  <a16:creationId xmlns:a16="http://schemas.microsoft.com/office/drawing/2014/main" id="{1379777E-2C45-2486-5DCB-64F54DE91866}"/>
                </a:ext>
              </a:extLst>
            </p:cNvPr>
            <p:cNvGrpSpPr/>
            <p:nvPr/>
          </p:nvGrpSpPr>
          <p:grpSpPr>
            <a:xfrm>
              <a:off x="-2580842" y="6914463"/>
              <a:ext cx="405757" cy="406058"/>
              <a:chOff x="-1196056" y="2499889"/>
              <a:chExt cx="850463" cy="851093"/>
            </a:xfrm>
          </p:grpSpPr>
          <p:sp>
            <p:nvSpPr>
              <p:cNvPr id="10" name="Freeform 9">
                <a:hlinkClick r:id="rId3"/>
                <a:extLst>
                  <a:ext uri="{FF2B5EF4-FFF2-40B4-BE49-F238E27FC236}">
                    <a16:creationId xmlns:a16="http://schemas.microsoft.com/office/drawing/2014/main" id="{66249451-39FC-E2C1-61AB-608D4C7816B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gradFill>
                <a:gsLst>
                  <a:gs pos="3000">
                    <a:srgbClr val="EE2D24"/>
                  </a:gs>
                  <a:gs pos="68000">
                    <a:srgbClr val="F37321"/>
                  </a:gs>
                  <a:gs pos="100000">
                    <a:srgbClr val="FFCD05"/>
                  </a:gs>
                </a:gsLst>
                <a:lin ang="2700000" scaled="0"/>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7BD42992-628F-39D2-2220-B8EF30AB80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8" name="Group 17">
            <a:extLst>
              <a:ext uri="{FF2B5EF4-FFF2-40B4-BE49-F238E27FC236}">
                <a16:creationId xmlns:a16="http://schemas.microsoft.com/office/drawing/2014/main" id="{C0C2528D-829A-3CDD-061C-CE16A5ECE5FD}"/>
              </a:ext>
            </a:extLst>
          </p:cNvPr>
          <p:cNvGrpSpPr/>
          <p:nvPr/>
        </p:nvGrpSpPr>
        <p:grpSpPr>
          <a:xfrm>
            <a:off x="1848453" y="9619353"/>
            <a:ext cx="405757" cy="405757"/>
            <a:chOff x="-2051142" y="6890300"/>
            <a:chExt cx="405757" cy="405757"/>
          </a:xfrm>
        </p:grpSpPr>
        <p:sp>
          <p:nvSpPr>
            <p:cNvPr id="23" name="TextBox 22">
              <a:extLst>
                <a:ext uri="{FF2B5EF4-FFF2-40B4-BE49-F238E27FC236}">
                  <a16:creationId xmlns:a16="http://schemas.microsoft.com/office/drawing/2014/main" id="{FF75E159-8B11-7A70-9FE2-0B2F05B8C4A7}"/>
                </a:ext>
              </a:extLst>
            </p:cNvPr>
            <p:cNvSpPr txBox="1"/>
            <p:nvPr/>
          </p:nvSpPr>
          <p:spPr>
            <a:xfrm>
              <a:off x="-2037522" y="6942114"/>
              <a:ext cx="385781" cy="307777"/>
            </a:xfrm>
            <a:prstGeom prst="rect">
              <a:avLst/>
            </a:prstGeom>
            <a:noFill/>
          </p:spPr>
          <p:txBody>
            <a:bodyPr wrap="square">
              <a:spAutoFit/>
            </a:bodyPr>
            <a:lstStyle/>
            <a:p>
              <a:pPr algn="ctr"/>
              <a:r>
                <a:rPr lang="en-US" sz="1400" dirty="0">
                  <a:solidFill>
                    <a:srgbClr val="2D62AE"/>
                  </a:solidFill>
                  <a:hlinkClick r:id="rId4">
                    <a:extLst>
                      <a:ext uri="{A12FA001-AC4F-418D-AE19-62706E023703}">
                        <ahyp:hlinkClr xmlns:ahyp="http://schemas.microsoft.com/office/drawing/2018/hyperlinkcolor" val="tx"/>
                      </a:ext>
                    </a:extLst>
                  </a:hlinkClick>
                </a:rPr>
                <a:t>l</a:t>
              </a:r>
              <a:endParaRPr lang="en-US" sz="1400" dirty="0">
                <a:solidFill>
                  <a:srgbClr val="2D62AE"/>
                </a:solidFill>
              </a:endParaRPr>
            </a:p>
          </p:txBody>
        </p:sp>
        <p:grpSp>
          <p:nvGrpSpPr>
            <p:cNvPr id="24" name="Group 23">
              <a:extLst>
                <a:ext uri="{FF2B5EF4-FFF2-40B4-BE49-F238E27FC236}">
                  <a16:creationId xmlns:a16="http://schemas.microsoft.com/office/drawing/2014/main" id="{F22E8B7A-923A-2155-8C3A-2AE22B11D5A0}"/>
                </a:ext>
              </a:extLst>
            </p:cNvPr>
            <p:cNvGrpSpPr/>
            <p:nvPr/>
          </p:nvGrpSpPr>
          <p:grpSpPr>
            <a:xfrm>
              <a:off x="-2051142" y="6890300"/>
              <a:ext cx="405757" cy="405757"/>
              <a:chOff x="3094393" y="4759137"/>
              <a:chExt cx="1074283" cy="1074283"/>
            </a:xfrm>
          </p:grpSpPr>
          <p:sp>
            <p:nvSpPr>
              <p:cNvPr id="25" name="Freeform 24">
                <a:hlinkClick r:id="rId4"/>
                <a:extLst>
                  <a:ext uri="{FF2B5EF4-FFF2-40B4-BE49-F238E27FC236}">
                    <a16:creationId xmlns:a16="http://schemas.microsoft.com/office/drawing/2014/main" id="{C693A08A-5A7E-D6BA-CA82-909DBC0F865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adFill>
                <a:gsLst>
                  <a:gs pos="3000">
                    <a:srgbClr val="EE2D24"/>
                  </a:gs>
                  <a:gs pos="68000">
                    <a:srgbClr val="F37321"/>
                  </a:gs>
                  <a:gs pos="100000">
                    <a:srgbClr val="FFCD05"/>
                  </a:gs>
                </a:gsLst>
                <a:lin ang="2700000" scaled="0"/>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73E7B44B-D791-B820-0FD9-BB5AD6632211}"/>
                  </a:ext>
                </a:extLst>
              </p:cNvPr>
              <p:cNvGrpSpPr/>
              <p:nvPr/>
            </p:nvGrpSpPr>
            <p:grpSpPr>
              <a:xfrm>
                <a:off x="3303016" y="4946695"/>
                <a:ext cx="685139" cy="655838"/>
                <a:chOff x="3303016" y="4946695"/>
                <a:chExt cx="685139" cy="655838"/>
              </a:xfrm>
            </p:grpSpPr>
            <p:sp>
              <p:nvSpPr>
                <p:cNvPr id="27" name="Freeform 26">
                  <a:extLst>
                    <a:ext uri="{FF2B5EF4-FFF2-40B4-BE49-F238E27FC236}">
                      <a16:creationId xmlns:a16="http://schemas.microsoft.com/office/drawing/2014/main" id="{55A3ADB8-09EB-4174-C1A5-D2AEABC0580D}"/>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829D2F8E-635E-B65E-F0A1-83FF5ECE0A1D}"/>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B3A7DD6-EACA-A3AB-D6D8-BE93EAC36A53}"/>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dirty="0"/>
                </a:p>
              </p:txBody>
            </p:sp>
          </p:grpSp>
        </p:grpSp>
      </p:grpSp>
      <p:grpSp>
        <p:nvGrpSpPr>
          <p:cNvPr id="30" name="Group 29">
            <a:extLst>
              <a:ext uri="{FF2B5EF4-FFF2-40B4-BE49-F238E27FC236}">
                <a16:creationId xmlns:a16="http://schemas.microsoft.com/office/drawing/2014/main" id="{33827922-CC1B-6649-BC8E-7D9CB826F815}"/>
              </a:ext>
            </a:extLst>
          </p:cNvPr>
          <p:cNvGrpSpPr/>
          <p:nvPr/>
        </p:nvGrpSpPr>
        <p:grpSpPr>
          <a:xfrm flipH="1">
            <a:off x="3724503" y="3868991"/>
            <a:ext cx="3875781" cy="2586001"/>
            <a:chOff x="3740728" y="1343965"/>
            <a:chExt cx="8425220" cy="5621482"/>
          </a:xfrm>
        </p:grpSpPr>
        <p:sp>
          <p:nvSpPr>
            <p:cNvPr id="31" name="Rectangle 30">
              <a:extLst>
                <a:ext uri="{FF2B5EF4-FFF2-40B4-BE49-F238E27FC236}">
                  <a16:creationId xmlns:a16="http://schemas.microsoft.com/office/drawing/2014/main" id="{E0511687-983A-E683-3C10-A74D03379017}"/>
                </a:ext>
              </a:extLst>
            </p:cNvPr>
            <p:cNvSpPr/>
            <p:nvPr/>
          </p:nvSpPr>
          <p:spPr>
            <a:xfrm>
              <a:off x="3740728" y="1621286"/>
              <a:ext cx="6956452" cy="4534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descr="A computer and a phone&#10;&#10;AI-generated content may be incorrect.">
              <a:extLst>
                <a:ext uri="{FF2B5EF4-FFF2-40B4-BE49-F238E27FC236}">
                  <a16:creationId xmlns:a16="http://schemas.microsoft.com/office/drawing/2014/main" id="{0A09DB28-DDEB-5E11-35F9-D81A1511B250}"/>
                </a:ext>
              </a:extLst>
            </p:cNvPr>
            <p:cNvPicPr>
              <a:picLocks noChangeAspect="1"/>
            </p:cNvPicPr>
            <p:nvPr/>
          </p:nvPicPr>
          <p:blipFill>
            <a:blip r:embed="rId5" cstate="screen">
              <a:extLst>
                <a:ext uri="{28A0092B-C50C-407E-A947-70E740481C1C}">
                  <a14:useLocalDpi xmlns:a14="http://schemas.microsoft.com/office/drawing/2010/main"/>
                </a:ext>
              </a:extLst>
            </a:blip>
            <a:srcRect l="49064" r="6555"/>
            <a:stretch/>
          </p:blipFill>
          <p:spPr>
            <a:xfrm flipH="1">
              <a:off x="3803260" y="1343965"/>
              <a:ext cx="8362688" cy="5621482"/>
            </a:xfrm>
            <a:prstGeom prst="rect">
              <a:avLst/>
            </a:prstGeom>
          </p:spPr>
        </p:pic>
      </p:grpSp>
      <p:pic>
        <p:nvPicPr>
          <p:cNvPr id="34" name="Picture 33" descr="A person wearing a hard hat&#10;&#10;AI-generated content may be incorrect.">
            <a:extLst>
              <a:ext uri="{FF2B5EF4-FFF2-40B4-BE49-F238E27FC236}">
                <a16:creationId xmlns:a16="http://schemas.microsoft.com/office/drawing/2014/main" id="{FB1B1F14-AF6C-BCB5-9144-324752640A8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34" b="27870"/>
          <a:stretch/>
        </p:blipFill>
        <p:spPr>
          <a:xfrm>
            <a:off x="4400168" y="3996564"/>
            <a:ext cx="3160627" cy="1966129"/>
          </a:xfrm>
          <a:prstGeom prst="rect">
            <a:avLst/>
          </a:prstGeom>
        </p:spPr>
      </p:pic>
      <p:grpSp>
        <p:nvGrpSpPr>
          <p:cNvPr id="35" name="Group 34">
            <a:extLst>
              <a:ext uri="{FF2B5EF4-FFF2-40B4-BE49-F238E27FC236}">
                <a16:creationId xmlns:a16="http://schemas.microsoft.com/office/drawing/2014/main" id="{A8DE624A-2E77-07D9-3E00-B36EAC7E6F1C}"/>
              </a:ext>
            </a:extLst>
          </p:cNvPr>
          <p:cNvGrpSpPr/>
          <p:nvPr/>
        </p:nvGrpSpPr>
        <p:grpSpPr>
          <a:xfrm>
            <a:off x="3695737" y="4331278"/>
            <a:ext cx="1084282" cy="1047386"/>
            <a:chOff x="244106" y="2056989"/>
            <a:chExt cx="942892" cy="910807"/>
          </a:xfrm>
        </p:grpSpPr>
        <p:sp>
          <p:nvSpPr>
            <p:cNvPr id="36" name="Oval 35">
              <a:extLst>
                <a:ext uri="{FF2B5EF4-FFF2-40B4-BE49-F238E27FC236}">
                  <a16:creationId xmlns:a16="http://schemas.microsoft.com/office/drawing/2014/main" id="{962EB5C1-EC48-C13D-546D-C2DF755A305A}"/>
                </a:ext>
              </a:extLst>
            </p:cNvPr>
            <p:cNvSpPr/>
            <p:nvPr/>
          </p:nvSpPr>
          <p:spPr>
            <a:xfrm>
              <a:off x="276190" y="2056989"/>
              <a:ext cx="910807" cy="910807"/>
            </a:xfrm>
            <a:prstGeom prst="ellipse">
              <a:avLst/>
            </a:prstGeom>
            <a:gradFill>
              <a:gsLst>
                <a:gs pos="3000">
                  <a:srgbClr val="EE2D24"/>
                </a:gs>
                <a:gs pos="68000">
                  <a:srgbClr val="F37321"/>
                </a:gs>
                <a:gs pos="100000">
                  <a:srgbClr val="FFCD05"/>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A0F48044-B97E-7AF4-2C10-F497308EEB14}"/>
                </a:ext>
              </a:extLst>
            </p:cNvPr>
            <p:cNvSpPr/>
            <p:nvPr/>
          </p:nvSpPr>
          <p:spPr>
            <a:xfrm>
              <a:off x="244106" y="2244855"/>
              <a:ext cx="942892" cy="454992"/>
            </a:xfrm>
            <a:prstGeom prst="rect">
              <a:avLst/>
            </a:prstGeom>
          </p:spPr>
          <p:txBody>
            <a:bodyPr wrap="square">
              <a:spAutoFit/>
            </a:bodyPr>
            <a:lstStyle/>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CLICK </a:t>
              </a:r>
            </a:p>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TO </a:t>
              </a: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VIEW</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38" name="Picture 37">
            <a:extLst>
              <a:ext uri="{FF2B5EF4-FFF2-40B4-BE49-F238E27FC236}">
                <a16:creationId xmlns:a16="http://schemas.microsoft.com/office/drawing/2014/main" id="{69FCBCA6-9FEF-910C-FB4A-BDDFFB21AEF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8880" y="1113472"/>
            <a:ext cx="3501288" cy="1214732"/>
          </a:xfrm>
          <a:prstGeom prst="rect">
            <a:avLst/>
          </a:prstGeom>
        </p:spPr>
      </p:pic>
    </p:spTree>
    <p:extLst>
      <p:ext uri="{BB962C8B-B14F-4D97-AF65-F5344CB8AC3E}">
        <p14:creationId xmlns:p14="http://schemas.microsoft.com/office/powerpoint/2010/main" val="3994533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00D3-B83E-9F75-AF91-C3482484BB9D}"/>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197A7321-135F-0F79-4ACB-517CDD17B718}"/>
              </a:ext>
            </a:extLst>
          </p:cNvPr>
          <p:cNvSpPr txBox="1">
            <a:spLocks/>
          </p:cNvSpPr>
          <p:nvPr/>
        </p:nvSpPr>
        <p:spPr>
          <a:xfrm>
            <a:off x="564605" y="3685635"/>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Heating Degree Days (HDD) and Cooling Degree Days (CDD) are cumulative indicators of seasonal energy demand rather than direct temperature measurements. They reflect how far and for how long outdoor temperatures deviate from a standard comfort threshold of 18 °C, which is the baseline used by Eurostat. When the daily average temperature falls below 18 °C, the difference is added to HDD, indicating a need for heating. Conversely, when the daily average exceeds 18 °C, the difference is added to CDD, indicating a need for cooling.</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For instance, a day with an average temperature of 10 °C contributes 8 HDD (18 – 10), while a day at 25 °C contributes 7 CDD (25 – 18). These daily differences accumulate over the year into substantial totals. Ireland averages around 1,800 HDD, reflecting a mild heating demand. Finland exceeds 5,000 HDD due to its long, cold winters. Malta, with its warm climate, has about 500 HDD. Poland averages around 3,400 HDD. Latvia records approximately 6,500 HDD, Czechia around 6,050 HDD, Spain about 3,430 HDD, and Norway reaches up to 9,500 HDD (CEIC Data, n.d.).  These figures represent the total annual deviation from the 18 °C comfort level. A higher HDD value means the region spent more time below 18 °C and required more heating, while a higher CDD value indicates more time above 18 °C and a greater need for cooling. Importantly, HDD values are changing over time. As a result of global warming, there has been a downward trend in the number of heating degree days across the European Union, reflecting milder winters and reduced heating requirements. Eurostat’s HDD/CDD dashboard shows these contrasts by country and their evolution over time (Figure 2). </a:t>
            </a:r>
          </a:p>
        </p:txBody>
      </p:sp>
      <p:cxnSp>
        <p:nvCxnSpPr>
          <p:cNvPr id="35" name="Straight Connector 34">
            <a:extLst>
              <a:ext uri="{FF2B5EF4-FFF2-40B4-BE49-F238E27FC236}">
                <a16:creationId xmlns:a16="http://schemas.microsoft.com/office/drawing/2014/main" id="{4F54316C-79FB-44FD-78C3-6DF862716A8E}"/>
              </a:ext>
            </a:extLst>
          </p:cNvPr>
          <p:cNvCxnSpPr>
            <a:cxnSpLocks/>
          </p:cNvCxnSpPr>
          <p:nvPr/>
        </p:nvCxnSpPr>
        <p:spPr>
          <a:xfrm>
            <a:off x="-20409" y="3413035"/>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E7623A04-00E4-48FF-35D3-5E1E1A380FF5}"/>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09A59EE-EB26-12CD-A839-6C53B9A84786}"/>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1.1 </a:t>
            </a:r>
            <a:endParaRPr lang="en-US" sz="20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981B3DBC-7BA6-BC31-57FB-0E15FED177F2}"/>
              </a:ext>
            </a:extLst>
          </p:cNvPr>
          <p:cNvSpPr txBox="1"/>
          <p:nvPr/>
        </p:nvSpPr>
        <p:spPr>
          <a:xfrm>
            <a:off x="-5059" y="9747905"/>
            <a:ext cx="7596406" cy="430887"/>
          </a:xfrm>
          <a:prstGeom prst="rect">
            <a:avLst/>
          </a:prstGeom>
          <a:noFill/>
        </p:spPr>
        <p:txBody>
          <a:bodyPr wrap="square">
            <a:spAutoFit/>
          </a:bodyPr>
          <a:lstStyle/>
          <a:p>
            <a:pPr algn="ctr"/>
            <a:r>
              <a:rPr lang="en-IE" sz="11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Figure 2. </a:t>
            </a:r>
            <a:r>
              <a:rPr lang="en-IE"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Cooling and heating degree days by country, 2024 (</a:t>
            </a:r>
            <a:r>
              <a:rPr lang="en-IE"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Eurostat</a:t>
            </a:r>
            <a:r>
              <a:rPr lang="en-IE"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n.d)</a:t>
            </a:r>
          </a:p>
          <a:p>
            <a:pPr algn="ctr"/>
            <a:endParaRPr lang="en-US" sz="1100" i="1" dirty="0">
              <a:solidFill>
                <a:srgbClr val="404040"/>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32E749DF-E86F-71D5-DD79-38FD9E73DA7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2EC02622-F957-FD0A-86C0-40A833F9E7C8}"/>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D45F4055-4F42-1DB1-0B96-89D8765E884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FE28AAE-6F5B-C463-8D06-A2BAC9A9CDE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90648590-106B-BE40-80D0-6C221E0CEB5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3E763C3D-99B6-171E-9B70-CBFA4E9BA6E0}"/>
              </a:ext>
            </a:extLst>
          </p:cNvPr>
          <p:cNvSpPr txBox="1">
            <a:spLocks/>
          </p:cNvSpPr>
          <p:nvPr/>
        </p:nvSpPr>
        <p:spPr>
          <a:xfrm>
            <a:off x="605427" y="1820335"/>
            <a:ext cx="620177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Europe spans maritime, continental, and Mediterranean climates, producing clear north–south and coast–inland gradients in seasonal demand. A simple proxy is heating and cooling degree days (HDD/CDD): northern and central countries record high HDD (long, cold seasons), while southern interiors and Mediterranean coasts now accumulate substantial CDD during hotter summers.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B14939D-C3BF-5EFA-CA87-A2ACBE5F59EE}"/>
              </a:ext>
            </a:extLst>
          </p:cNvPr>
          <p:cNvSpPr txBox="1"/>
          <p:nvPr/>
        </p:nvSpPr>
        <p:spPr>
          <a:xfrm>
            <a:off x="585015" y="117396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Europe’s climate &amp; seasonal energy demand for heating and cooling</a:t>
            </a:r>
          </a:p>
        </p:txBody>
      </p:sp>
      <p:sp>
        <p:nvSpPr>
          <p:cNvPr id="18" name="Text Placeholder 1">
            <a:extLst>
              <a:ext uri="{FF2B5EF4-FFF2-40B4-BE49-F238E27FC236}">
                <a16:creationId xmlns:a16="http://schemas.microsoft.com/office/drawing/2014/main" id="{79706FFD-2C56-3C62-0722-F5FA8FDC1843}"/>
              </a:ext>
            </a:extLst>
          </p:cNvPr>
          <p:cNvSpPr txBox="1">
            <a:spLocks/>
          </p:cNvSpPr>
          <p:nvPr/>
        </p:nvSpPr>
        <p:spPr>
          <a:xfrm>
            <a:off x="3793144" y="6752978"/>
            <a:ext cx="3014057" cy="2382536"/>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nSpc>
                <a:spcPts val="1120"/>
              </a:lnSpc>
              <a:spcBef>
                <a:spcPts val="0"/>
              </a:spcBef>
              <a:buClr>
                <a:srgbClr val="ED4D24"/>
              </a:buClr>
              <a:buFont typeface="Arial" panose="020B0604020202020204" pitchFamily="34" charset="0"/>
              <a:buChar char="•"/>
            </a:pPr>
            <a:r>
              <a:rPr lang="en-US" sz="1100" dirty="0">
                <a:solidFill>
                  <a:srgbClr val="404040"/>
                </a:solidFill>
              </a:rPr>
              <a:t>Nordics, Baltics, Central &amp; Eastern Europe (e.g., Finland–Poland): </a:t>
            </a:r>
            <a:r>
              <a:rPr lang="en-US" sz="1100" b="0" dirty="0">
                <a:solidFill>
                  <a:srgbClr val="404040"/>
                </a:solidFill>
              </a:rPr>
              <a:t>winter-dominant loads with long heating seasons and relatively modest cooling outside specific urban/service sectors. HDD levels are high, reflecting sustained winter demand. </a:t>
            </a:r>
          </a:p>
          <a:p>
            <a:pPr marL="171450" lvl="0" indent="-171450">
              <a:lnSpc>
                <a:spcPts val="1120"/>
              </a:lnSpc>
              <a:spcBef>
                <a:spcPts val="0"/>
              </a:spcBef>
              <a:buClr>
                <a:srgbClr val="ED4D24"/>
              </a:buClr>
              <a:buFont typeface="Arial" panose="020B0604020202020204" pitchFamily="34" charset="0"/>
              <a:buChar char="•"/>
            </a:pPr>
            <a:endParaRPr lang="en-US" sz="1100" b="0" dirty="0">
              <a:solidFill>
                <a:srgbClr val="404040"/>
              </a:solidFill>
            </a:endParaRPr>
          </a:p>
          <a:p>
            <a:pPr marL="171450" lvl="0" indent="-171450">
              <a:lnSpc>
                <a:spcPts val="1120"/>
              </a:lnSpc>
              <a:spcBef>
                <a:spcPts val="0"/>
              </a:spcBef>
              <a:buClr>
                <a:srgbClr val="ED4D24"/>
              </a:buClr>
              <a:buFont typeface="Arial" panose="020B0604020202020204" pitchFamily="34" charset="0"/>
              <a:buChar char="•"/>
            </a:pPr>
            <a:r>
              <a:rPr lang="en-US" sz="1100" dirty="0">
                <a:solidFill>
                  <a:srgbClr val="404040"/>
                </a:solidFill>
              </a:rPr>
              <a:t>Western maritime zones (Ireland, coastal Denmark, Benelux, UK): </a:t>
            </a:r>
            <a:r>
              <a:rPr lang="en-US" sz="1100" b="0" dirty="0">
                <a:solidFill>
                  <a:srgbClr val="404040"/>
                </a:solidFill>
              </a:rPr>
              <a:t>long, damp heating seasons with fewer extreme-cold days; cooling remains niche but is growing in dense city centres and modern commercial stock. </a:t>
            </a:r>
          </a:p>
          <a:p>
            <a:pPr marL="171450" lvl="0" indent="-171450">
              <a:lnSpc>
                <a:spcPts val="1120"/>
              </a:lnSpc>
              <a:spcBef>
                <a:spcPts val="0"/>
              </a:spcBef>
              <a:buClr>
                <a:srgbClr val="ED4D24"/>
              </a:buClr>
              <a:buFont typeface="Arial" panose="020B0604020202020204" pitchFamily="34" charset="0"/>
              <a:buChar char="•"/>
            </a:pPr>
            <a:endParaRPr lang="en-US" sz="1100" b="0" dirty="0">
              <a:solidFill>
                <a:srgbClr val="404040"/>
              </a:solidFill>
            </a:endParaRPr>
          </a:p>
          <a:p>
            <a:pPr marL="171450" lvl="0" indent="-171450">
              <a:lnSpc>
                <a:spcPts val="1120"/>
              </a:lnSpc>
              <a:spcBef>
                <a:spcPts val="0"/>
              </a:spcBef>
              <a:buClr>
                <a:srgbClr val="ED4D24"/>
              </a:buClr>
              <a:buFont typeface="Arial" panose="020B0604020202020204" pitchFamily="34" charset="0"/>
              <a:buChar char="•"/>
            </a:pPr>
            <a:r>
              <a:rPr lang="en-US" sz="1100" dirty="0">
                <a:solidFill>
                  <a:srgbClr val="404040"/>
                </a:solidFill>
              </a:rPr>
              <a:t>Southern &amp; Mediterranean Europe (Spain, Italy, Greece, Cyprus): </a:t>
            </a:r>
            <a:r>
              <a:rPr lang="en-US" sz="1100" b="0" dirty="0">
                <a:solidFill>
                  <a:srgbClr val="404040"/>
                </a:solidFill>
              </a:rPr>
              <a:t>summer cooling dominates in many regions, while northern Spain and higher elevations retain meaningful winter heating. CDD have risen markedly with recent heatwaves. </a:t>
            </a:r>
          </a:p>
          <a:p>
            <a:pPr marL="171450" lvl="0" indent="-171450">
              <a:lnSpc>
                <a:spcPts val="1120"/>
              </a:lnSpc>
              <a:spcBef>
                <a:spcPts val="0"/>
              </a:spcBef>
              <a:buClr>
                <a:srgbClr val="ED4D24"/>
              </a:buClr>
              <a:buFont typeface="Arial" panose="020B0604020202020204" pitchFamily="34" charset="0"/>
              <a:buChar char="•"/>
            </a:pPr>
            <a:endParaRPr lang="en-US" sz="1100" b="0" dirty="0">
              <a:solidFill>
                <a:srgbClr val="404040"/>
              </a:solidFill>
            </a:endParaRPr>
          </a:p>
        </p:txBody>
      </p:sp>
      <p:pic>
        <p:nvPicPr>
          <p:cNvPr id="3" name="Picture 2">
            <a:extLst>
              <a:ext uri="{FF2B5EF4-FFF2-40B4-BE49-F238E27FC236}">
                <a16:creationId xmlns:a16="http://schemas.microsoft.com/office/drawing/2014/main" id="{A606AD60-5841-44A5-9ED5-59CA51B3CCBF}"/>
              </a:ext>
            </a:extLst>
          </p:cNvPr>
          <p:cNvPicPr>
            <a:picLocks noChangeAspect="1"/>
          </p:cNvPicPr>
          <p:nvPr/>
        </p:nvPicPr>
        <p:blipFill>
          <a:blip r:embed="rId3"/>
          <a:stretch>
            <a:fillRect/>
          </a:stretch>
        </p:blipFill>
        <p:spPr>
          <a:xfrm>
            <a:off x="681936" y="6783386"/>
            <a:ext cx="2894363" cy="2655135"/>
          </a:xfrm>
          <a:prstGeom prst="rect">
            <a:avLst/>
          </a:prstGeom>
        </p:spPr>
      </p:pic>
    </p:spTree>
    <p:extLst>
      <p:ext uri="{BB962C8B-B14F-4D97-AF65-F5344CB8AC3E}">
        <p14:creationId xmlns:p14="http://schemas.microsoft.com/office/powerpoint/2010/main" val="196380545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c6dc0c2-662f-483e-a2ac-c4906ac02010">
      <Terms xmlns="http://schemas.microsoft.com/office/infopath/2007/PartnerControls"/>
    </lcf76f155ced4ddcb4097134ff3c332f>
    <TaxCatchAll xmlns="02ef16f0-a918-4a7c-ac07-b4517a8518d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2253C9AEBC71C47A227A4829C21DF97" ma:contentTypeVersion="12" ma:contentTypeDescription="Ein neues Dokument erstellen." ma:contentTypeScope="" ma:versionID="1c9aad1c3aec500f71910b80470a3254">
  <xsd:schema xmlns:xsd="http://www.w3.org/2001/XMLSchema" xmlns:xs="http://www.w3.org/2001/XMLSchema" xmlns:p="http://schemas.microsoft.com/office/2006/metadata/properties" xmlns:ns2="6c6dc0c2-662f-483e-a2ac-c4906ac02010" xmlns:ns3="02ef16f0-a918-4a7c-ac07-b4517a8518d9" targetNamespace="http://schemas.microsoft.com/office/2006/metadata/properties" ma:root="true" ma:fieldsID="8b96cb3b26ce7a7a003cf68e05846726" ns2:_="" ns3:_="">
    <xsd:import namespace="6c6dc0c2-662f-483e-a2ac-c4906ac02010"/>
    <xsd:import namespace="02ef16f0-a918-4a7c-ac07-b4517a8518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6dc0c2-662f-483e-a2ac-c4906ac02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130c09f6-3d71-40eb-857e-9c2f3277bed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ef16f0-a918-4a7c-ac07-b4517a8518d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720744f-9884-408f-a7c8-a5d3396591a8}" ma:internalName="TaxCatchAll" ma:showField="CatchAllData" ma:web="02ef16f0-a918-4a7c-ac07-b4517a8518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6c6dc0c2-662f-483e-a2ac-c4906ac02010"/>
    <ds:schemaRef ds:uri="02ef16f0-a918-4a7c-ac07-b4517a8518d9"/>
  </ds:schemaRefs>
</ds:datastoreItem>
</file>

<file path=customXml/itemProps2.xml><?xml version="1.0" encoding="utf-8"?>
<ds:datastoreItem xmlns:ds="http://schemas.openxmlformats.org/officeDocument/2006/customXml" ds:itemID="{18AD9C08-2DF2-405D-8070-1E55F451CC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6dc0c2-662f-483e-a2ac-c4906ac02010"/>
    <ds:schemaRef ds:uri="02ef16f0-a918-4a7c-ac07-b4517a8518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5782</TotalTime>
  <Words>29889</Words>
  <Application>Microsoft Office PowerPoint</Application>
  <PresentationFormat>Custom</PresentationFormat>
  <Paragraphs>1678</Paragraphs>
  <Slides>86</Slides>
  <Notes>0</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Tatjana Tambovceva</cp:lastModifiedBy>
  <cp:revision>555</cp:revision>
  <cp:lastPrinted>2022-04-20T17:04:48Z</cp:lastPrinted>
  <dcterms:created xsi:type="dcterms:W3CDTF">2021-06-15T11:45:52Z</dcterms:created>
  <dcterms:modified xsi:type="dcterms:W3CDTF">2025-12-14T16:59:49Z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0x01010002253C9AEBC71C47A227A4829C21DF97</vt:lpwstr>
  </property>
  <property fmtid="{D5CDD505-2E9C-101B-9397-08002B2CF9AE}" pid="3" name="MediaServiceImageTags">
    <vt:lpwstr/>
  </property>
</Properties>
</file>